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8288000" cy="10287000"/>
  <p:notesSz cx="6858000" cy="9144000"/>
  <p:embeddedFontLst>
    <p:embeddedFont>
      <p:font typeface="Accordion Black" panose="020B0604020202020204" charset="-128"/>
      <p:regular r:id="rId38"/>
    </p:embeddedFont>
    <p:embeddedFont>
      <p:font typeface="Agrandir Narrow" panose="020B0604020202020204" charset="0"/>
      <p:regular r:id="rId39"/>
    </p:embeddedFont>
    <p:embeddedFont>
      <p:font typeface="Canva Sans" panose="020B0604020202020204" charset="0"/>
      <p:regular r:id="rId40"/>
    </p:embeddedFont>
    <p:embeddedFont>
      <p:font typeface="Canva Sans Bold" panose="020B0604020202020204" charset="0"/>
      <p:regular r:id="rId41"/>
    </p:embeddedFont>
    <p:embeddedFont>
      <p:font typeface="Canva Sans Bold Italics" panose="020B0604020202020204" charset="0"/>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3.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Krishna Veni" userId="c8580fd32ddc08ba" providerId="LiveId" clId="{213978D1-5BD0-4DF2-8B10-B08671DC9E84}"/>
    <pc:docChg chg="modSld">
      <pc:chgData name="Sai Krishna Veni" userId="c8580fd32ddc08ba" providerId="LiveId" clId="{213978D1-5BD0-4DF2-8B10-B08671DC9E84}" dt="2024-06-26T12:13:03.021" v="0" actId="1076"/>
      <pc:docMkLst>
        <pc:docMk/>
      </pc:docMkLst>
      <pc:sldChg chg="modSp mod">
        <pc:chgData name="Sai Krishna Veni" userId="c8580fd32ddc08ba" providerId="LiveId" clId="{213978D1-5BD0-4DF2-8B10-B08671DC9E84}" dt="2024-06-26T12:13:03.021" v="0" actId="1076"/>
        <pc:sldMkLst>
          <pc:docMk/>
          <pc:sldMk cId="0" sldId="282"/>
        </pc:sldMkLst>
        <pc:spChg chg="mod">
          <ac:chgData name="Sai Krishna Veni" userId="c8580fd32ddc08ba" providerId="LiveId" clId="{213978D1-5BD0-4DF2-8B10-B08671DC9E84}" dt="2024-06-26T12:13:03.021" v="0" actId="1076"/>
          <ac:spMkLst>
            <pc:docMk/>
            <pc:sldMk cId="0" sldId="282"/>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Freeform 2"/>
          <p:cNvSpPr/>
          <p:nvPr/>
        </p:nvSpPr>
        <p:spPr>
          <a:xfrm>
            <a:off x="11912187" y="0"/>
            <a:ext cx="6565002" cy="10287000"/>
          </a:xfrm>
          <a:custGeom>
            <a:avLst/>
            <a:gdLst/>
            <a:ahLst/>
            <a:cxnLst/>
            <a:rect l="l" t="t" r="r" b="b"/>
            <a:pathLst>
              <a:path w="6565002" h="10287000">
                <a:moveTo>
                  <a:pt x="0" y="0"/>
                </a:moveTo>
                <a:lnTo>
                  <a:pt x="6565001" y="0"/>
                </a:lnTo>
                <a:lnTo>
                  <a:pt x="6565001" y="10287000"/>
                </a:lnTo>
                <a:lnTo>
                  <a:pt x="0" y="10287000"/>
                </a:lnTo>
                <a:lnTo>
                  <a:pt x="0" y="0"/>
                </a:lnTo>
                <a:close/>
              </a:path>
            </a:pathLst>
          </a:custGeom>
          <a:blipFill>
            <a:blip r:embed="rId2"/>
            <a:stretch>
              <a:fillRect r="-10891"/>
            </a:stretch>
          </a:blipFill>
        </p:spPr>
      </p:sp>
      <p:sp>
        <p:nvSpPr>
          <p:cNvPr id="3" name="TextBox 3"/>
          <p:cNvSpPr txBox="1"/>
          <p:nvPr/>
        </p:nvSpPr>
        <p:spPr>
          <a:xfrm>
            <a:off x="539415" y="2585604"/>
            <a:ext cx="10819565" cy="2208714"/>
          </a:xfrm>
          <a:prstGeom prst="rect">
            <a:avLst/>
          </a:prstGeom>
        </p:spPr>
        <p:txBody>
          <a:bodyPr lIns="0" tIns="0" rIns="0" bIns="0" rtlCol="0" anchor="t">
            <a:spAutoFit/>
          </a:bodyPr>
          <a:lstStyle/>
          <a:p>
            <a:pPr algn="ctr">
              <a:lnSpc>
                <a:spcPts val="8459"/>
              </a:lnSpc>
            </a:pPr>
            <a:r>
              <a:rPr lang="en-US" sz="6042">
                <a:solidFill>
                  <a:srgbClr val="BF1315"/>
                </a:solidFill>
                <a:latin typeface="Accordion Black"/>
              </a:rPr>
              <a:t>Fake News Detection Using Machine Learning</a:t>
            </a:r>
          </a:p>
        </p:txBody>
      </p:sp>
      <p:sp>
        <p:nvSpPr>
          <p:cNvPr id="4" name="TextBox 4"/>
          <p:cNvSpPr txBox="1"/>
          <p:nvPr/>
        </p:nvSpPr>
        <p:spPr>
          <a:xfrm>
            <a:off x="980362" y="5143692"/>
            <a:ext cx="9937671" cy="3797299"/>
          </a:xfrm>
          <a:prstGeom prst="rect">
            <a:avLst/>
          </a:prstGeom>
        </p:spPr>
        <p:txBody>
          <a:bodyPr lIns="0" tIns="0" rIns="0" bIns="0" rtlCol="0" anchor="t">
            <a:spAutoFit/>
          </a:bodyPr>
          <a:lstStyle/>
          <a:p>
            <a:pPr algn="ctr">
              <a:lnSpc>
                <a:spcPts val="4900"/>
              </a:lnSpc>
            </a:pPr>
            <a:r>
              <a:rPr lang="en-US" sz="3500">
                <a:solidFill>
                  <a:srgbClr val="19181A"/>
                </a:solidFill>
                <a:latin typeface="Agrandir Narrow"/>
              </a:rPr>
              <a:t>Presented By SAI KRISHNA VENI</a:t>
            </a:r>
          </a:p>
          <a:p>
            <a:pPr algn="ctr">
              <a:lnSpc>
                <a:spcPts val="4900"/>
              </a:lnSpc>
            </a:pPr>
            <a:r>
              <a:rPr lang="en-US" sz="3500">
                <a:solidFill>
                  <a:srgbClr val="19181A"/>
                </a:solidFill>
                <a:latin typeface="Agrandir Narrow"/>
              </a:rPr>
              <a:t>(MCA Student, CUSAT)</a:t>
            </a:r>
          </a:p>
          <a:p>
            <a:pPr algn="ctr">
              <a:lnSpc>
                <a:spcPts val="4900"/>
              </a:lnSpc>
            </a:pPr>
            <a:r>
              <a:rPr lang="en-US" sz="3500">
                <a:solidFill>
                  <a:srgbClr val="19181A"/>
                </a:solidFill>
                <a:latin typeface="Agrandir Narrow"/>
              </a:rPr>
              <a:t>Guided By Dr. Balasubramanian P</a:t>
            </a:r>
          </a:p>
          <a:p>
            <a:pPr algn="ctr">
              <a:lnSpc>
                <a:spcPts val="4900"/>
              </a:lnSpc>
            </a:pPr>
            <a:r>
              <a:rPr lang="en-US" sz="3500">
                <a:solidFill>
                  <a:srgbClr val="19181A"/>
                </a:solidFill>
                <a:latin typeface="Agrandir Narrow"/>
              </a:rPr>
              <a:t>(Assistant Professor</a:t>
            </a:r>
          </a:p>
          <a:p>
            <a:pPr algn="ctr">
              <a:lnSpc>
                <a:spcPts val="4900"/>
              </a:lnSpc>
            </a:pPr>
            <a:r>
              <a:rPr lang="en-US" sz="3500">
                <a:solidFill>
                  <a:srgbClr val="19181A"/>
                </a:solidFill>
                <a:latin typeface="Agrandir Narrow"/>
              </a:rPr>
              <a:t>Indian Institute of Information Technology Kottayam)</a:t>
            </a:r>
          </a:p>
          <a:p>
            <a:pPr algn="ctr">
              <a:lnSpc>
                <a:spcPts val="4900"/>
              </a:lnSpc>
            </a:pPr>
            <a:endParaRPr lang="en-US" sz="3500">
              <a:solidFill>
                <a:srgbClr val="19181A"/>
              </a:solidFill>
              <a:latin typeface="Agrandir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Freeform 2"/>
          <p:cNvSpPr/>
          <p:nvPr/>
        </p:nvSpPr>
        <p:spPr>
          <a:xfrm>
            <a:off x="11912187" y="0"/>
            <a:ext cx="6565002" cy="10287000"/>
          </a:xfrm>
          <a:custGeom>
            <a:avLst/>
            <a:gdLst/>
            <a:ahLst/>
            <a:cxnLst/>
            <a:rect l="l" t="t" r="r" b="b"/>
            <a:pathLst>
              <a:path w="6565002" h="10287000">
                <a:moveTo>
                  <a:pt x="0" y="0"/>
                </a:moveTo>
                <a:lnTo>
                  <a:pt x="6565001" y="0"/>
                </a:lnTo>
                <a:lnTo>
                  <a:pt x="6565001" y="10287000"/>
                </a:lnTo>
                <a:lnTo>
                  <a:pt x="0" y="10287000"/>
                </a:lnTo>
                <a:lnTo>
                  <a:pt x="0" y="0"/>
                </a:lnTo>
                <a:close/>
              </a:path>
            </a:pathLst>
          </a:custGeom>
          <a:blipFill>
            <a:blip r:embed="rId2"/>
            <a:stretch>
              <a:fillRect r="-10891"/>
            </a:stretch>
          </a:blipFill>
        </p:spPr>
      </p:sp>
      <p:sp>
        <p:nvSpPr>
          <p:cNvPr id="3" name="Freeform 3"/>
          <p:cNvSpPr/>
          <p:nvPr/>
        </p:nvSpPr>
        <p:spPr>
          <a:xfrm>
            <a:off x="1028700" y="4913225"/>
            <a:ext cx="9324975" cy="3112836"/>
          </a:xfrm>
          <a:custGeom>
            <a:avLst/>
            <a:gdLst/>
            <a:ahLst/>
            <a:cxnLst/>
            <a:rect l="l" t="t" r="r" b="b"/>
            <a:pathLst>
              <a:path w="9324975" h="3112836">
                <a:moveTo>
                  <a:pt x="0" y="0"/>
                </a:moveTo>
                <a:lnTo>
                  <a:pt x="9324975" y="0"/>
                </a:lnTo>
                <a:lnTo>
                  <a:pt x="9324975" y="3112837"/>
                </a:lnTo>
                <a:lnTo>
                  <a:pt x="0" y="3112837"/>
                </a:lnTo>
                <a:lnTo>
                  <a:pt x="0" y="0"/>
                </a:lnTo>
                <a:close/>
              </a:path>
            </a:pathLst>
          </a:custGeom>
          <a:blipFill>
            <a:blip r:embed="rId3"/>
            <a:stretch>
              <a:fillRect/>
            </a:stretch>
          </a:blipFill>
        </p:spPr>
      </p:sp>
      <p:sp>
        <p:nvSpPr>
          <p:cNvPr id="4" name="TextBox 4"/>
          <p:cNvSpPr txBox="1"/>
          <p:nvPr/>
        </p:nvSpPr>
        <p:spPr>
          <a:xfrm>
            <a:off x="622449" y="1190935"/>
            <a:ext cx="2447449" cy="514180"/>
          </a:xfrm>
          <a:prstGeom prst="rect">
            <a:avLst/>
          </a:prstGeom>
        </p:spPr>
        <p:txBody>
          <a:bodyPr lIns="0" tIns="0" rIns="0" bIns="0" rtlCol="0" anchor="t">
            <a:spAutoFit/>
          </a:bodyPr>
          <a:lstStyle/>
          <a:p>
            <a:pPr algn="ctr">
              <a:lnSpc>
                <a:spcPts val="4255"/>
              </a:lnSpc>
            </a:pPr>
            <a:r>
              <a:rPr lang="en-US" sz="3039" dirty="0">
                <a:solidFill>
                  <a:srgbClr val="827F2A"/>
                </a:solidFill>
                <a:latin typeface="Canva Sans Bold"/>
              </a:rPr>
              <a:t>   Stemming:</a:t>
            </a:r>
          </a:p>
        </p:txBody>
      </p:sp>
      <p:sp>
        <p:nvSpPr>
          <p:cNvPr id="5" name="TextBox 5"/>
          <p:cNvSpPr txBox="1"/>
          <p:nvPr/>
        </p:nvSpPr>
        <p:spPr>
          <a:xfrm>
            <a:off x="1028700" y="1922095"/>
            <a:ext cx="3237704" cy="1773301"/>
          </a:xfrm>
          <a:prstGeom prst="rect">
            <a:avLst/>
          </a:prstGeom>
        </p:spPr>
        <p:txBody>
          <a:bodyPr lIns="0" tIns="0" rIns="0" bIns="0" rtlCol="0" anchor="t">
            <a:spAutoFit/>
          </a:bodyPr>
          <a:lstStyle/>
          <a:p>
            <a:pPr algn="l">
              <a:lnSpc>
                <a:spcPts val="3583"/>
              </a:lnSpc>
            </a:pPr>
            <a:r>
              <a:rPr lang="en-US" sz="2559" dirty="0">
                <a:solidFill>
                  <a:srgbClr val="19181A"/>
                </a:solidFill>
                <a:latin typeface="Canva Sans Bold"/>
              </a:rPr>
              <a:t>Stemming is to reduce words to their root or base form.</a:t>
            </a:r>
          </a:p>
        </p:txBody>
      </p:sp>
      <p:sp>
        <p:nvSpPr>
          <p:cNvPr id="6" name="TextBox 6"/>
          <p:cNvSpPr txBox="1"/>
          <p:nvPr/>
        </p:nvSpPr>
        <p:spPr>
          <a:xfrm>
            <a:off x="5691188" y="1200103"/>
            <a:ext cx="2931081" cy="513334"/>
          </a:xfrm>
          <a:prstGeom prst="rect">
            <a:avLst/>
          </a:prstGeom>
        </p:spPr>
        <p:txBody>
          <a:bodyPr lIns="0" tIns="0" rIns="0" bIns="0" rtlCol="0" anchor="t">
            <a:spAutoFit/>
          </a:bodyPr>
          <a:lstStyle/>
          <a:p>
            <a:pPr algn="ctr">
              <a:lnSpc>
                <a:spcPts val="4255"/>
              </a:lnSpc>
            </a:pPr>
            <a:r>
              <a:rPr lang="en-US" sz="3039" dirty="0">
                <a:solidFill>
                  <a:srgbClr val="827F2A"/>
                </a:solidFill>
                <a:latin typeface="Canva Sans Bold"/>
              </a:rPr>
              <a:t>Lemmatization:</a:t>
            </a:r>
          </a:p>
        </p:txBody>
      </p:sp>
      <p:sp>
        <p:nvSpPr>
          <p:cNvPr id="7" name="TextBox 7"/>
          <p:cNvSpPr txBox="1"/>
          <p:nvPr/>
        </p:nvSpPr>
        <p:spPr>
          <a:xfrm>
            <a:off x="5691188" y="1922095"/>
            <a:ext cx="3811394" cy="1773301"/>
          </a:xfrm>
          <a:prstGeom prst="rect">
            <a:avLst/>
          </a:prstGeom>
        </p:spPr>
        <p:txBody>
          <a:bodyPr lIns="0" tIns="0" rIns="0" bIns="0" rtlCol="0" anchor="t">
            <a:spAutoFit/>
          </a:bodyPr>
          <a:lstStyle/>
          <a:p>
            <a:pPr algn="l">
              <a:lnSpc>
                <a:spcPts val="3583"/>
              </a:lnSpc>
            </a:pPr>
            <a:r>
              <a:rPr lang="en-US" sz="2559">
                <a:solidFill>
                  <a:srgbClr val="19181A"/>
                </a:solidFill>
                <a:latin typeface="Canva Sans Bold"/>
              </a:rPr>
              <a:t>Lemmatization is to break a word down to its root meaning to identify similarities.</a:t>
            </a:r>
          </a:p>
        </p:txBody>
      </p:sp>
      <p:sp>
        <p:nvSpPr>
          <p:cNvPr id="8" name="TextBox 8"/>
          <p:cNvSpPr txBox="1"/>
          <p:nvPr/>
        </p:nvSpPr>
        <p:spPr>
          <a:xfrm>
            <a:off x="2059953" y="8216562"/>
            <a:ext cx="1575078" cy="431799"/>
          </a:xfrm>
          <a:prstGeom prst="rect">
            <a:avLst/>
          </a:prstGeom>
        </p:spPr>
        <p:txBody>
          <a:bodyPr lIns="0" tIns="0" rIns="0" bIns="0" rtlCol="0" anchor="t">
            <a:spAutoFit/>
          </a:bodyPr>
          <a:lstStyle/>
          <a:p>
            <a:pPr algn="ctr">
              <a:lnSpc>
                <a:spcPts val="3500"/>
              </a:lnSpc>
            </a:pPr>
            <a:r>
              <a:rPr lang="en-US" sz="2500">
                <a:solidFill>
                  <a:srgbClr val="38B6FF"/>
                </a:solidFill>
                <a:latin typeface="Canva Sans Bold"/>
              </a:rPr>
              <a:t>Stemming</a:t>
            </a:r>
          </a:p>
        </p:txBody>
      </p:sp>
      <p:sp>
        <p:nvSpPr>
          <p:cNvPr id="9" name="TextBox 9"/>
          <p:cNvSpPr txBox="1"/>
          <p:nvPr/>
        </p:nvSpPr>
        <p:spPr>
          <a:xfrm>
            <a:off x="7179792" y="8216562"/>
            <a:ext cx="2322790" cy="431799"/>
          </a:xfrm>
          <a:prstGeom prst="rect">
            <a:avLst/>
          </a:prstGeom>
        </p:spPr>
        <p:txBody>
          <a:bodyPr lIns="0" tIns="0" rIns="0" bIns="0" rtlCol="0" anchor="t">
            <a:spAutoFit/>
          </a:bodyPr>
          <a:lstStyle/>
          <a:p>
            <a:pPr algn="ctr">
              <a:lnSpc>
                <a:spcPts val="3500"/>
              </a:lnSpc>
            </a:pPr>
            <a:r>
              <a:rPr lang="en-US" sz="2500">
                <a:solidFill>
                  <a:srgbClr val="38B6FF"/>
                </a:solidFill>
                <a:latin typeface="Canva Sans Bold"/>
              </a:rPr>
              <a:t>Lemmatization</a:t>
            </a:r>
          </a:p>
        </p:txBody>
      </p:sp>
      <p:sp>
        <p:nvSpPr>
          <p:cNvPr id="10" name="Rectangle 9">
            <a:extLst>
              <a:ext uri="{FF2B5EF4-FFF2-40B4-BE49-F238E27FC236}">
                <a16:creationId xmlns:a16="http://schemas.microsoft.com/office/drawing/2014/main" id="{79592317-B17D-82EA-83A6-D942D0CF78B1}"/>
              </a:ext>
            </a:extLst>
          </p:cNvPr>
          <p:cNvSpPr/>
          <p:nvPr/>
        </p:nvSpPr>
        <p:spPr>
          <a:xfrm>
            <a:off x="494684" y="266700"/>
            <a:ext cx="502061" cy="584775"/>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cap="none" spc="0" dirty="0">
                <a:ln/>
                <a:solidFill>
                  <a:schemeClr val="accent3"/>
                </a:solidFill>
                <a:effectLst/>
              </a:rPr>
              <a:t>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Freeform 2"/>
          <p:cNvSpPr/>
          <p:nvPr/>
        </p:nvSpPr>
        <p:spPr>
          <a:xfrm>
            <a:off x="11912187" y="0"/>
            <a:ext cx="6565002" cy="10287000"/>
          </a:xfrm>
          <a:custGeom>
            <a:avLst/>
            <a:gdLst/>
            <a:ahLst/>
            <a:cxnLst/>
            <a:rect l="l" t="t" r="r" b="b"/>
            <a:pathLst>
              <a:path w="6565002" h="10287000">
                <a:moveTo>
                  <a:pt x="0" y="0"/>
                </a:moveTo>
                <a:lnTo>
                  <a:pt x="6565001" y="0"/>
                </a:lnTo>
                <a:lnTo>
                  <a:pt x="6565001" y="10287000"/>
                </a:lnTo>
                <a:lnTo>
                  <a:pt x="0" y="10287000"/>
                </a:lnTo>
                <a:lnTo>
                  <a:pt x="0" y="0"/>
                </a:lnTo>
                <a:close/>
              </a:path>
            </a:pathLst>
          </a:custGeom>
          <a:blipFill>
            <a:blip r:embed="rId2"/>
            <a:stretch>
              <a:fillRect r="-10891"/>
            </a:stretch>
          </a:blipFill>
        </p:spPr>
      </p:sp>
      <p:sp>
        <p:nvSpPr>
          <p:cNvPr id="3" name="TextBox 3"/>
          <p:cNvSpPr txBox="1"/>
          <p:nvPr/>
        </p:nvSpPr>
        <p:spPr>
          <a:xfrm>
            <a:off x="3436107" y="1743603"/>
            <a:ext cx="4557712" cy="887095"/>
          </a:xfrm>
          <a:prstGeom prst="rect">
            <a:avLst/>
          </a:prstGeom>
        </p:spPr>
        <p:txBody>
          <a:bodyPr lIns="0" tIns="0" rIns="0" bIns="0" rtlCol="0" anchor="t">
            <a:spAutoFit/>
          </a:bodyPr>
          <a:lstStyle/>
          <a:p>
            <a:pPr algn="ctr">
              <a:lnSpc>
                <a:spcPts val="7279"/>
              </a:lnSpc>
            </a:pPr>
            <a:r>
              <a:rPr lang="en-US" sz="5199" u="sng">
                <a:solidFill>
                  <a:srgbClr val="8A6A53"/>
                </a:solidFill>
                <a:latin typeface="Canva Sans Bold"/>
              </a:rPr>
              <a:t>Text Encoding</a:t>
            </a:r>
          </a:p>
        </p:txBody>
      </p:sp>
      <p:sp>
        <p:nvSpPr>
          <p:cNvPr id="4" name="TextBox 4"/>
          <p:cNvSpPr txBox="1"/>
          <p:nvPr/>
        </p:nvSpPr>
        <p:spPr>
          <a:xfrm>
            <a:off x="1910777" y="3013345"/>
            <a:ext cx="7608373" cy="538099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Text encoding is a process to convert meaningful text into number / vector representation so as to preserve the context and relationship between words and sentences, such that a machine can understand the pattern associated in any text and can make out the context of sentences.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Freeform 2"/>
          <p:cNvSpPr/>
          <p:nvPr/>
        </p:nvSpPr>
        <p:spPr>
          <a:xfrm>
            <a:off x="11912187" y="0"/>
            <a:ext cx="6565002" cy="10287000"/>
          </a:xfrm>
          <a:custGeom>
            <a:avLst/>
            <a:gdLst/>
            <a:ahLst/>
            <a:cxnLst/>
            <a:rect l="l" t="t" r="r" b="b"/>
            <a:pathLst>
              <a:path w="6565002" h="10287000">
                <a:moveTo>
                  <a:pt x="0" y="0"/>
                </a:moveTo>
                <a:lnTo>
                  <a:pt x="6565001" y="0"/>
                </a:lnTo>
                <a:lnTo>
                  <a:pt x="6565001" y="10287000"/>
                </a:lnTo>
                <a:lnTo>
                  <a:pt x="0" y="10287000"/>
                </a:lnTo>
                <a:lnTo>
                  <a:pt x="0" y="0"/>
                </a:lnTo>
                <a:close/>
              </a:path>
            </a:pathLst>
          </a:custGeom>
          <a:blipFill>
            <a:blip r:embed="rId2"/>
            <a:stretch>
              <a:fillRect r="-10891"/>
            </a:stretch>
          </a:blipFill>
        </p:spPr>
      </p:sp>
      <p:sp>
        <p:nvSpPr>
          <p:cNvPr id="3" name="Freeform 3"/>
          <p:cNvSpPr/>
          <p:nvPr/>
        </p:nvSpPr>
        <p:spPr>
          <a:xfrm>
            <a:off x="748342" y="3164232"/>
            <a:ext cx="10295768" cy="5657402"/>
          </a:xfrm>
          <a:custGeom>
            <a:avLst/>
            <a:gdLst/>
            <a:ahLst/>
            <a:cxnLst/>
            <a:rect l="l" t="t" r="r" b="b"/>
            <a:pathLst>
              <a:path w="10295768" h="5657402">
                <a:moveTo>
                  <a:pt x="0" y="0"/>
                </a:moveTo>
                <a:lnTo>
                  <a:pt x="10295768" y="0"/>
                </a:lnTo>
                <a:lnTo>
                  <a:pt x="10295768" y="5657401"/>
                </a:lnTo>
                <a:lnTo>
                  <a:pt x="0" y="5657401"/>
                </a:lnTo>
                <a:lnTo>
                  <a:pt x="0" y="0"/>
                </a:lnTo>
                <a:close/>
              </a:path>
            </a:pathLst>
          </a:custGeom>
          <a:blipFill>
            <a:blip r:embed="rId3"/>
            <a:stretch>
              <a:fillRect/>
            </a:stretch>
          </a:blipFill>
        </p:spPr>
      </p:sp>
      <p:sp>
        <p:nvSpPr>
          <p:cNvPr id="4" name="TextBox 4"/>
          <p:cNvSpPr txBox="1"/>
          <p:nvPr/>
        </p:nvSpPr>
        <p:spPr>
          <a:xfrm>
            <a:off x="369787" y="456311"/>
            <a:ext cx="5156597" cy="572389"/>
          </a:xfrm>
          <a:prstGeom prst="rect">
            <a:avLst/>
          </a:prstGeom>
        </p:spPr>
        <p:txBody>
          <a:bodyPr lIns="0" tIns="0" rIns="0" bIns="0" rtlCol="0" anchor="t">
            <a:spAutoFit/>
          </a:bodyPr>
          <a:lstStyle/>
          <a:p>
            <a:pPr marL="721105" lvl="1" indent="-360553" algn="ctr">
              <a:lnSpc>
                <a:spcPts val="4675"/>
              </a:lnSpc>
              <a:buAutoNum type="arabicPeriod"/>
            </a:pPr>
            <a:r>
              <a:rPr lang="en-US" sz="3339">
                <a:solidFill>
                  <a:srgbClr val="827F2A"/>
                </a:solidFill>
                <a:latin typeface="Canva Sans Bold"/>
              </a:rPr>
              <a:t>Bag Of Words (BOW): </a:t>
            </a:r>
          </a:p>
        </p:txBody>
      </p:sp>
      <p:sp>
        <p:nvSpPr>
          <p:cNvPr id="5" name="TextBox 5"/>
          <p:cNvSpPr txBox="1"/>
          <p:nvPr/>
        </p:nvSpPr>
        <p:spPr>
          <a:xfrm>
            <a:off x="1234244" y="1409981"/>
            <a:ext cx="8205902" cy="1325626"/>
          </a:xfrm>
          <a:prstGeom prst="rect">
            <a:avLst/>
          </a:prstGeom>
        </p:spPr>
        <p:txBody>
          <a:bodyPr lIns="0" tIns="0" rIns="0" bIns="0" rtlCol="0" anchor="t">
            <a:spAutoFit/>
          </a:bodyPr>
          <a:lstStyle/>
          <a:p>
            <a:pPr algn="l">
              <a:lnSpc>
                <a:spcPts val="3583"/>
              </a:lnSpc>
            </a:pPr>
            <a:r>
              <a:rPr lang="en-US" sz="2559">
                <a:solidFill>
                  <a:srgbClr val="000000"/>
                </a:solidFill>
                <a:latin typeface="Canva Sans Bold"/>
              </a:rPr>
              <a:t>A bag of words is a representation of text that describes the occurrence of words within a document.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Freeform 2"/>
          <p:cNvSpPr/>
          <p:nvPr/>
        </p:nvSpPr>
        <p:spPr>
          <a:xfrm>
            <a:off x="11912187" y="0"/>
            <a:ext cx="6565002" cy="10287000"/>
          </a:xfrm>
          <a:custGeom>
            <a:avLst/>
            <a:gdLst/>
            <a:ahLst/>
            <a:cxnLst/>
            <a:rect l="l" t="t" r="r" b="b"/>
            <a:pathLst>
              <a:path w="6565002" h="10287000">
                <a:moveTo>
                  <a:pt x="0" y="0"/>
                </a:moveTo>
                <a:lnTo>
                  <a:pt x="6565001" y="0"/>
                </a:lnTo>
                <a:lnTo>
                  <a:pt x="6565001" y="10287000"/>
                </a:lnTo>
                <a:lnTo>
                  <a:pt x="0" y="10287000"/>
                </a:lnTo>
                <a:lnTo>
                  <a:pt x="0" y="0"/>
                </a:lnTo>
                <a:close/>
              </a:path>
            </a:pathLst>
          </a:custGeom>
          <a:blipFill>
            <a:blip r:embed="rId2"/>
            <a:stretch>
              <a:fillRect r="-10891"/>
            </a:stretch>
          </a:blipFill>
        </p:spPr>
      </p:sp>
      <p:sp>
        <p:nvSpPr>
          <p:cNvPr id="3" name="Freeform 3"/>
          <p:cNvSpPr/>
          <p:nvPr/>
        </p:nvSpPr>
        <p:spPr>
          <a:xfrm>
            <a:off x="2100669" y="4387890"/>
            <a:ext cx="6835015" cy="1381546"/>
          </a:xfrm>
          <a:custGeom>
            <a:avLst/>
            <a:gdLst/>
            <a:ahLst/>
            <a:cxnLst/>
            <a:rect l="l" t="t" r="r" b="b"/>
            <a:pathLst>
              <a:path w="6835015" h="1381546">
                <a:moveTo>
                  <a:pt x="0" y="0"/>
                </a:moveTo>
                <a:lnTo>
                  <a:pt x="6835014" y="0"/>
                </a:lnTo>
                <a:lnTo>
                  <a:pt x="6835014" y="1381546"/>
                </a:lnTo>
                <a:lnTo>
                  <a:pt x="0" y="1381546"/>
                </a:lnTo>
                <a:lnTo>
                  <a:pt x="0" y="0"/>
                </a:lnTo>
                <a:close/>
              </a:path>
            </a:pathLst>
          </a:custGeom>
          <a:blipFill>
            <a:blip r:embed="rId3"/>
            <a:stretch>
              <a:fillRect/>
            </a:stretch>
          </a:blipFill>
        </p:spPr>
      </p:sp>
      <p:sp>
        <p:nvSpPr>
          <p:cNvPr id="4" name="Freeform 4"/>
          <p:cNvSpPr/>
          <p:nvPr/>
        </p:nvSpPr>
        <p:spPr>
          <a:xfrm>
            <a:off x="2100669" y="7802324"/>
            <a:ext cx="6510449" cy="1141558"/>
          </a:xfrm>
          <a:custGeom>
            <a:avLst/>
            <a:gdLst/>
            <a:ahLst/>
            <a:cxnLst/>
            <a:rect l="l" t="t" r="r" b="b"/>
            <a:pathLst>
              <a:path w="6510449" h="1141558">
                <a:moveTo>
                  <a:pt x="0" y="0"/>
                </a:moveTo>
                <a:lnTo>
                  <a:pt x="6510448" y="0"/>
                </a:lnTo>
                <a:lnTo>
                  <a:pt x="6510448" y="1141558"/>
                </a:lnTo>
                <a:lnTo>
                  <a:pt x="0" y="1141558"/>
                </a:lnTo>
                <a:lnTo>
                  <a:pt x="0" y="0"/>
                </a:lnTo>
                <a:close/>
              </a:path>
            </a:pathLst>
          </a:custGeom>
          <a:blipFill>
            <a:blip r:embed="rId4"/>
            <a:stretch>
              <a:fillRect/>
            </a:stretch>
          </a:blipFill>
        </p:spPr>
      </p:sp>
      <p:grpSp>
        <p:nvGrpSpPr>
          <p:cNvPr id="5" name="Group 5"/>
          <p:cNvGrpSpPr/>
          <p:nvPr/>
        </p:nvGrpSpPr>
        <p:grpSpPr>
          <a:xfrm>
            <a:off x="3520927" y="9162957"/>
            <a:ext cx="4529942" cy="928982"/>
            <a:chOff x="0" y="0"/>
            <a:chExt cx="1193071" cy="244670"/>
          </a:xfrm>
        </p:grpSpPr>
        <p:sp>
          <p:nvSpPr>
            <p:cNvPr id="6" name="Freeform 6"/>
            <p:cNvSpPr/>
            <p:nvPr/>
          </p:nvSpPr>
          <p:spPr>
            <a:xfrm>
              <a:off x="0" y="0"/>
              <a:ext cx="1193071" cy="244670"/>
            </a:xfrm>
            <a:custGeom>
              <a:avLst/>
              <a:gdLst/>
              <a:ahLst/>
              <a:cxnLst/>
              <a:rect l="l" t="t" r="r" b="b"/>
              <a:pathLst>
                <a:path w="1193071" h="244670">
                  <a:moveTo>
                    <a:pt x="87162" y="0"/>
                  </a:moveTo>
                  <a:lnTo>
                    <a:pt x="1105909" y="0"/>
                  </a:lnTo>
                  <a:cubicBezTo>
                    <a:pt x="1154047" y="0"/>
                    <a:pt x="1193071" y="39024"/>
                    <a:pt x="1193071" y="87162"/>
                  </a:cubicBezTo>
                  <a:lnTo>
                    <a:pt x="1193071" y="157508"/>
                  </a:lnTo>
                  <a:cubicBezTo>
                    <a:pt x="1193071" y="205646"/>
                    <a:pt x="1154047" y="244670"/>
                    <a:pt x="1105909" y="244670"/>
                  </a:cubicBezTo>
                  <a:lnTo>
                    <a:pt x="87162" y="244670"/>
                  </a:lnTo>
                  <a:cubicBezTo>
                    <a:pt x="39024" y="244670"/>
                    <a:pt x="0" y="205646"/>
                    <a:pt x="0" y="157508"/>
                  </a:cubicBezTo>
                  <a:lnTo>
                    <a:pt x="0" y="87162"/>
                  </a:lnTo>
                  <a:cubicBezTo>
                    <a:pt x="0" y="39024"/>
                    <a:pt x="39024" y="0"/>
                    <a:pt x="87162" y="0"/>
                  </a:cubicBezTo>
                  <a:close/>
                </a:path>
              </a:pathLst>
            </a:custGeom>
            <a:solidFill>
              <a:srgbClr val="BCBABA"/>
            </a:solidFill>
          </p:spPr>
        </p:sp>
        <p:sp>
          <p:nvSpPr>
            <p:cNvPr id="7" name="TextBox 7"/>
            <p:cNvSpPr txBox="1"/>
            <p:nvPr/>
          </p:nvSpPr>
          <p:spPr>
            <a:xfrm>
              <a:off x="0" y="-38100"/>
              <a:ext cx="1193071" cy="282770"/>
            </a:xfrm>
            <a:prstGeom prst="rect">
              <a:avLst/>
            </a:prstGeom>
          </p:spPr>
          <p:txBody>
            <a:bodyPr lIns="50800" tIns="50800" rIns="50800" bIns="50800" rtlCol="0" anchor="ctr"/>
            <a:lstStyle/>
            <a:p>
              <a:pPr algn="ctr">
                <a:lnSpc>
                  <a:spcPts val="3297"/>
                </a:lnSpc>
              </a:pPr>
              <a:r>
                <a:rPr lang="en-US" sz="2355">
                  <a:solidFill>
                    <a:srgbClr val="000000"/>
                  </a:solidFill>
                  <a:latin typeface="Canva Sans Bold"/>
                </a:rPr>
                <a:t>TF - IDF = TF  *  IDF</a:t>
              </a:r>
            </a:p>
          </p:txBody>
        </p:sp>
      </p:grpSp>
      <p:sp>
        <p:nvSpPr>
          <p:cNvPr id="8" name="TextBox 8"/>
          <p:cNvSpPr txBox="1"/>
          <p:nvPr/>
        </p:nvSpPr>
        <p:spPr>
          <a:xfrm>
            <a:off x="510127" y="237236"/>
            <a:ext cx="2136815" cy="572389"/>
          </a:xfrm>
          <a:prstGeom prst="rect">
            <a:avLst/>
          </a:prstGeom>
        </p:spPr>
        <p:txBody>
          <a:bodyPr lIns="0" tIns="0" rIns="0" bIns="0" rtlCol="0" anchor="t">
            <a:spAutoFit/>
          </a:bodyPr>
          <a:lstStyle/>
          <a:p>
            <a:pPr algn="ctr">
              <a:lnSpc>
                <a:spcPts val="4675"/>
              </a:lnSpc>
            </a:pPr>
            <a:r>
              <a:rPr lang="en-US" sz="3339">
                <a:solidFill>
                  <a:srgbClr val="827F2A"/>
                </a:solidFill>
                <a:latin typeface="Canva Sans Bold"/>
              </a:rPr>
              <a:t>2. TF - IDF:</a:t>
            </a:r>
          </a:p>
        </p:txBody>
      </p:sp>
      <p:sp>
        <p:nvSpPr>
          <p:cNvPr id="9" name="TextBox 9"/>
          <p:cNvSpPr txBox="1"/>
          <p:nvPr/>
        </p:nvSpPr>
        <p:spPr>
          <a:xfrm>
            <a:off x="879221" y="981075"/>
            <a:ext cx="9514395" cy="1773809"/>
          </a:xfrm>
          <a:prstGeom prst="rect">
            <a:avLst/>
          </a:prstGeom>
        </p:spPr>
        <p:txBody>
          <a:bodyPr lIns="0" tIns="0" rIns="0" bIns="0" rtlCol="0" anchor="t">
            <a:spAutoFit/>
          </a:bodyPr>
          <a:lstStyle/>
          <a:p>
            <a:pPr algn="l">
              <a:lnSpc>
                <a:spcPts val="3556"/>
              </a:lnSpc>
            </a:pPr>
            <a:r>
              <a:rPr lang="en-US" sz="2540">
                <a:solidFill>
                  <a:srgbClr val="000000"/>
                </a:solidFill>
                <a:latin typeface="Canva Sans Bold"/>
              </a:rPr>
              <a:t>Term Frequency-Inverse Document Frequency, is a statistical measure used to evaluate the importance of a word in a document relative to a collection of documents (corpus).</a:t>
            </a:r>
          </a:p>
        </p:txBody>
      </p:sp>
      <p:sp>
        <p:nvSpPr>
          <p:cNvPr id="10" name="TextBox 10"/>
          <p:cNvSpPr txBox="1"/>
          <p:nvPr/>
        </p:nvSpPr>
        <p:spPr>
          <a:xfrm>
            <a:off x="879220" y="3024843"/>
            <a:ext cx="4454779" cy="481329"/>
          </a:xfrm>
          <a:prstGeom prst="rect">
            <a:avLst/>
          </a:prstGeom>
        </p:spPr>
        <p:txBody>
          <a:bodyPr wrap="square" lIns="0" tIns="0" rIns="0" bIns="0" rtlCol="0" anchor="t">
            <a:spAutoFit/>
          </a:bodyPr>
          <a:lstStyle/>
          <a:p>
            <a:pPr algn="ctr">
              <a:lnSpc>
                <a:spcPts val="3920"/>
              </a:lnSpc>
            </a:pPr>
            <a:r>
              <a:rPr lang="en-US" sz="2800" dirty="0">
                <a:solidFill>
                  <a:srgbClr val="BB9587"/>
                </a:solidFill>
                <a:latin typeface="Canva Sans Bold"/>
              </a:rPr>
              <a:t>TF (Text Frequency):</a:t>
            </a:r>
          </a:p>
        </p:txBody>
      </p:sp>
      <p:sp>
        <p:nvSpPr>
          <p:cNvPr id="11" name="TextBox 11"/>
          <p:cNvSpPr txBox="1"/>
          <p:nvPr/>
        </p:nvSpPr>
        <p:spPr>
          <a:xfrm>
            <a:off x="1178179" y="3709456"/>
            <a:ext cx="9215438" cy="430784"/>
          </a:xfrm>
          <a:prstGeom prst="rect">
            <a:avLst/>
          </a:prstGeom>
        </p:spPr>
        <p:txBody>
          <a:bodyPr lIns="0" tIns="0" rIns="0" bIns="0" rtlCol="0" anchor="t">
            <a:spAutoFit/>
          </a:bodyPr>
          <a:lstStyle/>
          <a:p>
            <a:pPr algn="ctr">
              <a:lnSpc>
                <a:spcPts val="3556"/>
              </a:lnSpc>
            </a:pPr>
            <a:r>
              <a:rPr lang="en-US" sz="2540" dirty="0">
                <a:solidFill>
                  <a:srgbClr val="000000"/>
                </a:solidFill>
                <a:latin typeface="Canva Sans Bold"/>
              </a:rPr>
              <a:t>The number of times a term (word) appears in a document.</a:t>
            </a:r>
          </a:p>
        </p:txBody>
      </p:sp>
      <p:sp>
        <p:nvSpPr>
          <p:cNvPr id="12" name="TextBox 12"/>
          <p:cNvSpPr txBox="1"/>
          <p:nvPr/>
        </p:nvSpPr>
        <p:spPr>
          <a:xfrm>
            <a:off x="0" y="6052011"/>
            <a:ext cx="7927401" cy="481329"/>
          </a:xfrm>
          <a:prstGeom prst="rect">
            <a:avLst/>
          </a:prstGeom>
        </p:spPr>
        <p:txBody>
          <a:bodyPr lIns="0" tIns="0" rIns="0" bIns="0" rtlCol="0" anchor="t">
            <a:spAutoFit/>
          </a:bodyPr>
          <a:lstStyle/>
          <a:p>
            <a:pPr algn="ctr">
              <a:lnSpc>
                <a:spcPts val="3920"/>
              </a:lnSpc>
            </a:pPr>
            <a:r>
              <a:rPr lang="en-US" sz="2800">
                <a:solidFill>
                  <a:srgbClr val="BB9587"/>
                </a:solidFill>
                <a:latin typeface="Canva Sans Bold"/>
              </a:rPr>
              <a:t>IDF(Inverse Document Frequency)</a:t>
            </a:r>
          </a:p>
        </p:txBody>
      </p:sp>
      <p:sp>
        <p:nvSpPr>
          <p:cNvPr id="13" name="TextBox 13"/>
          <p:cNvSpPr txBox="1"/>
          <p:nvPr/>
        </p:nvSpPr>
        <p:spPr>
          <a:xfrm>
            <a:off x="1028700" y="6704790"/>
            <a:ext cx="10531282" cy="878459"/>
          </a:xfrm>
          <a:prstGeom prst="rect">
            <a:avLst/>
          </a:prstGeom>
        </p:spPr>
        <p:txBody>
          <a:bodyPr lIns="0" tIns="0" rIns="0" bIns="0" rtlCol="0" anchor="t">
            <a:spAutoFit/>
          </a:bodyPr>
          <a:lstStyle/>
          <a:p>
            <a:pPr algn="l">
              <a:lnSpc>
                <a:spcPts val="3556"/>
              </a:lnSpc>
            </a:pPr>
            <a:r>
              <a:rPr lang="en-US" sz="2540">
                <a:solidFill>
                  <a:srgbClr val="000000"/>
                </a:solidFill>
                <a:latin typeface="Canva Sans Bold"/>
              </a:rPr>
              <a:t> A measure of how much information the word provides, i.e., whether the term is common or rare across all documents.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Freeform 2"/>
          <p:cNvSpPr/>
          <p:nvPr/>
        </p:nvSpPr>
        <p:spPr>
          <a:xfrm>
            <a:off x="4968081" y="467193"/>
            <a:ext cx="7878463" cy="3925112"/>
          </a:xfrm>
          <a:custGeom>
            <a:avLst/>
            <a:gdLst/>
            <a:ahLst/>
            <a:cxnLst/>
            <a:rect l="l" t="t" r="r" b="b"/>
            <a:pathLst>
              <a:path w="7878463" h="3925112">
                <a:moveTo>
                  <a:pt x="0" y="0"/>
                </a:moveTo>
                <a:lnTo>
                  <a:pt x="7878463" y="0"/>
                </a:lnTo>
                <a:lnTo>
                  <a:pt x="7878463" y="3925113"/>
                </a:lnTo>
                <a:lnTo>
                  <a:pt x="0" y="3925113"/>
                </a:lnTo>
                <a:lnTo>
                  <a:pt x="0" y="0"/>
                </a:lnTo>
                <a:close/>
              </a:path>
            </a:pathLst>
          </a:custGeom>
          <a:blipFill>
            <a:blip r:embed="rId2"/>
            <a:stretch>
              <a:fillRect/>
            </a:stretch>
          </a:blipFill>
        </p:spPr>
      </p:sp>
      <p:sp>
        <p:nvSpPr>
          <p:cNvPr id="3" name="Freeform 3"/>
          <p:cNvSpPr/>
          <p:nvPr/>
        </p:nvSpPr>
        <p:spPr>
          <a:xfrm>
            <a:off x="508380" y="4979942"/>
            <a:ext cx="8398933" cy="4715845"/>
          </a:xfrm>
          <a:custGeom>
            <a:avLst/>
            <a:gdLst/>
            <a:ahLst/>
            <a:cxnLst/>
            <a:rect l="l" t="t" r="r" b="b"/>
            <a:pathLst>
              <a:path w="8398933" h="4715845">
                <a:moveTo>
                  <a:pt x="0" y="0"/>
                </a:moveTo>
                <a:lnTo>
                  <a:pt x="8398932" y="0"/>
                </a:lnTo>
                <a:lnTo>
                  <a:pt x="8398932" y="4715845"/>
                </a:lnTo>
                <a:lnTo>
                  <a:pt x="0" y="4715845"/>
                </a:lnTo>
                <a:lnTo>
                  <a:pt x="0" y="0"/>
                </a:lnTo>
                <a:close/>
              </a:path>
            </a:pathLst>
          </a:custGeom>
          <a:blipFill>
            <a:blip r:embed="rId3"/>
            <a:stretch>
              <a:fillRect/>
            </a:stretch>
          </a:blipFill>
        </p:spPr>
      </p:sp>
      <p:sp>
        <p:nvSpPr>
          <p:cNvPr id="4" name="Freeform 4"/>
          <p:cNvSpPr/>
          <p:nvPr/>
        </p:nvSpPr>
        <p:spPr>
          <a:xfrm>
            <a:off x="9144000" y="4979942"/>
            <a:ext cx="8622224" cy="4531781"/>
          </a:xfrm>
          <a:custGeom>
            <a:avLst/>
            <a:gdLst/>
            <a:ahLst/>
            <a:cxnLst/>
            <a:rect l="l" t="t" r="r" b="b"/>
            <a:pathLst>
              <a:path w="8622224" h="4531781">
                <a:moveTo>
                  <a:pt x="0" y="0"/>
                </a:moveTo>
                <a:lnTo>
                  <a:pt x="8622224" y="0"/>
                </a:lnTo>
                <a:lnTo>
                  <a:pt x="8622224" y="4531780"/>
                </a:lnTo>
                <a:lnTo>
                  <a:pt x="0" y="4531780"/>
                </a:lnTo>
                <a:lnTo>
                  <a:pt x="0" y="0"/>
                </a:lnTo>
                <a:close/>
              </a:path>
            </a:pathLst>
          </a:custGeom>
          <a:blipFill>
            <a:blip r:embed="rId4"/>
            <a:stretch>
              <a:fillRect/>
            </a:stretch>
          </a:blipFill>
        </p:spPr>
      </p:sp>
      <p:sp>
        <p:nvSpPr>
          <p:cNvPr id="5" name="TextBox 5"/>
          <p:cNvSpPr txBox="1"/>
          <p:nvPr/>
        </p:nvSpPr>
        <p:spPr>
          <a:xfrm>
            <a:off x="581043" y="381468"/>
            <a:ext cx="2532296" cy="768505"/>
          </a:xfrm>
          <a:prstGeom prst="rect">
            <a:avLst/>
          </a:prstGeom>
        </p:spPr>
        <p:txBody>
          <a:bodyPr lIns="0" tIns="0" rIns="0" bIns="0" rtlCol="0" anchor="t">
            <a:spAutoFit/>
          </a:bodyPr>
          <a:lstStyle/>
          <a:p>
            <a:pPr algn="ctr">
              <a:lnSpc>
                <a:spcPts val="6277"/>
              </a:lnSpc>
            </a:pPr>
            <a:r>
              <a:rPr lang="en-US" sz="4483">
                <a:solidFill>
                  <a:srgbClr val="BB9587"/>
                </a:solidFill>
                <a:latin typeface="Canva Sans Bold"/>
              </a:rPr>
              <a:t>Example: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Freeform 2"/>
          <p:cNvSpPr/>
          <p:nvPr/>
        </p:nvSpPr>
        <p:spPr>
          <a:xfrm>
            <a:off x="11912187" y="0"/>
            <a:ext cx="6565002" cy="10287000"/>
          </a:xfrm>
          <a:custGeom>
            <a:avLst/>
            <a:gdLst/>
            <a:ahLst/>
            <a:cxnLst/>
            <a:rect l="l" t="t" r="r" b="b"/>
            <a:pathLst>
              <a:path w="6565002" h="10287000">
                <a:moveTo>
                  <a:pt x="0" y="0"/>
                </a:moveTo>
                <a:lnTo>
                  <a:pt x="6565001" y="0"/>
                </a:lnTo>
                <a:lnTo>
                  <a:pt x="6565001" y="10287000"/>
                </a:lnTo>
                <a:lnTo>
                  <a:pt x="0" y="10287000"/>
                </a:lnTo>
                <a:lnTo>
                  <a:pt x="0" y="0"/>
                </a:lnTo>
                <a:close/>
              </a:path>
            </a:pathLst>
          </a:custGeom>
          <a:blipFill>
            <a:blip r:embed="rId2"/>
            <a:stretch>
              <a:fillRect r="-10891"/>
            </a:stretch>
          </a:blipFill>
        </p:spPr>
      </p:sp>
      <p:sp>
        <p:nvSpPr>
          <p:cNvPr id="3" name="Freeform 3"/>
          <p:cNvSpPr/>
          <p:nvPr/>
        </p:nvSpPr>
        <p:spPr>
          <a:xfrm>
            <a:off x="882742" y="6019575"/>
            <a:ext cx="10430164" cy="3092237"/>
          </a:xfrm>
          <a:custGeom>
            <a:avLst/>
            <a:gdLst/>
            <a:ahLst/>
            <a:cxnLst/>
            <a:rect l="l" t="t" r="r" b="b"/>
            <a:pathLst>
              <a:path w="10430164" h="3092237">
                <a:moveTo>
                  <a:pt x="0" y="0"/>
                </a:moveTo>
                <a:lnTo>
                  <a:pt x="10430164" y="0"/>
                </a:lnTo>
                <a:lnTo>
                  <a:pt x="10430164" y="3092237"/>
                </a:lnTo>
                <a:lnTo>
                  <a:pt x="0" y="3092237"/>
                </a:lnTo>
                <a:lnTo>
                  <a:pt x="0" y="0"/>
                </a:lnTo>
                <a:close/>
              </a:path>
            </a:pathLst>
          </a:custGeom>
          <a:blipFill>
            <a:blip r:embed="rId3"/>
            <a:stretch>
              <a:fillRect/>
            </a:stretch>
          </a:blipFill>
        </p:spPr>
      </p:sp>
      <p:sp>
        <p:nvSpPr>
          <p:cNvPr id="4" name="TextBox 4"/>
          <p:cNvSpPr txBox="1"/>
          <p:nvPr/>
        </p:nvSpPr>
        <p:spPr>
          <a:xfrm>
            <a:off x="525835" y="456311"/>
            <a:ext cx="4513421" cy="572389"/>
          </a:xfrm>
          <a:prstGeom prst="rect">
            <a:avLst/>
          </a:prstGeom>
        </p:spPr>
        <p:txBody>
          <a:bodyPr lIns="0" tIns="0" rIns="0" bIns="0" rtlCol="0" anchor="t">
            <a:spAutoFit/>
          </a:bodyPr>
          <a:lstStyle/>
          <a:p>
            <a:pPr algn="ctr">
              <a:lnSpc>
                <a:spcPts val="4675"/>
              </a:lnSpc>
            </a:pPr>
            <a:r>
              <a:rPr lang="en-US" sz="3339">
                <a:solidFill>
                  <a:srgbClr val="827F2A"/>
                </a:solidFill>
                <a:latin typeface="Canva Sans Bold"/>
              </a:rPr>
              <a:t>3. Hashing Vectorizer:</a:t>
            </a:r>
          </a:p>
        </p:txBody>
      </p:sp>
      <p:sp>
        <p:nvSpPr>
          <p:cNvPr id="5" name="TextBox 5"/>
          <p:cNvSpPr txBox="1"/>
          <p:nvPr/>
        </p:nvSpPr>
        <p:spPr>
          <a:xfrm>
            <a:off x="1028700" y="1362684"/>
            <a:ext cx="9360691" cy="1326134"/>
          </a:xfrm>
          <a:prstGeom prst="rect">
            <a:avLst/>
          </a:prstGeom>
        </p:spPr>
        <p:txBody>
          <a:bodyPr lIns="0" tIns="0" rIns="0" bIns="0" rtlCol="0" anchor="t">
            <a:spAutoFit/>
          </a:bodyPr>
          <a:lstStyle/>
          <a:p>
            <a:pPr algn="l">
              <a:lnSpc>
                <a:spcPts val="3556"/>
              </a:lnSpc>
            </a:pPr>
            <a:r>
              <a:rPr lang="en-US" sz="2540">
                <a:solidFill>
                  <a:srgbClr val="000000"/>
                </a:solidFill>
                <a:latin typeface="Canva Sans Bold"/>
              </a:rPr>
              <a:t>The Hashing Vectorizer uses a hashing function to map terms to indices in the feature space, making it both space-efficient and fast.</a:t>
            </a:r>
          </a:p>
        </p:txBody>
      </p:sp>
      <p:sp>
        <p:nvSpPr>
          <p:cNvPr id="6" name="TextBox 6"/>
          <p:cNvSpPr txBox="1"/>
          <p:nvPr/>
        </p:nvSpPr>
        <p:spPr>
          <a:xfrm>
            <a:off x="1028700" y="2880301"/>
            <a:ext cx="9360691" cy="430784"/>
          </a:xfrm>
          <a:prstGeom prst="rect">
            <a:avLst/>
          </a:prstGeom>
        </p:spPr>
        <p:txBody>
          <a:bodyPr lIns="0" tIns="0" rIns="0" bIns="0" rtlCol="0" anchor="t">
            <a:spAutoFit/>
          </a:bodyPr>
          <a:lstStyle/>
          <a:p>
            <a:pPr algn="l">
              <a:lnSpc>
                <a:spcPts val="3556"/>
              </a:lnSpc>
            </a:pPr>
            <a:r>
              <a:rPr lang="en-US" sz="2540">
                <a:solidFill>
                  <a:srgbClr val="000000"/>
                </a:solidFill>
                <a:latin typeface="Canva Sans Bold"/>
              </a:rPr>
              <a:t>Commonly used Hash Function:  hash(k)=k mod N</a:t>
            </a:r>
          </a:p>
        </p:txBody>
      </p:sp>
      <p:sp>
        <p:nvSpPr>
          <p:cNvPr id="7" name="TextBox 7"/>
          <p:cNvSpPr txBox="1"/>
          <p:nvPr/>
        </p:nvSpPr>
        <p:spPr>
          <a:xfrm>
            <a:off x="525835" y="3805645"/>
            <a:ext cx="11170425" cy="1671745"/>
          </a:xfrm>
          <a:prstGeom prst="rect">
            <a:avLst/>
          </a:prstGeom>
        </p:spPr>
        <p:txBody>
          <a:bodyPr lIns="0" tIns="0" rIns="0" bIns="0" rtlCol="0" anchor="t">
            <a:spAutoFit/>
          </a:bodyPr>
          <a:lstStyle/>
          <a:p>
            <a:pPr marL="835777" lvl="2" indent="-278592" algn="l">
              <a:lnSpc>
                <a:spcPts val="2709"/>
              </a:lnSpc>
              <a:buFont typeface="Arial"/>
              <a:buChar char="⚬"/>
            </a:pPr>
            <a:r>
              <a:rPr lang="en-US" sz="1935">
                <a:solidFill>
                  <a:srgbClr val="000000"/>
                </a:solidFill>
                <a:latin typeface="Canva Sans Bold Italics"/>
              </a:rPr>
              <a:t>k: Represents a feature or term in a document. For text data, this could be a word, n-gram, or any other unit of text that you're using to represent the document.</a:t>
            </a:r>
          </a:p>
          <a:p>
            <a:pPr marL="835777" lvl="2" indent="-278592" algn="l">
              <a:lnSpc>
                <a:spcPts val="2709"/>
              </a:lnSpc>
              <a:buFont typeface="Arial"/>
              <a:buChar char="⚬"/>
            </a:pPr>
            <a:r>
              <a:rPr lang="en-US" sz="1935">
                <a:solidFill>
                  <a:srgbClr val="000000"/>
                </a:solidFill>
                <a:latin typeface="Canva Sans Bold Italics"/>
              </a:rPr>
              <a:t>N: Refers to the number of features or dimensions in the resulting vector space. This is often the size of the hash table used in the vectorization process.</a:t>
            </a:r>
          </a:p>
          <a:p>
            <a:pPr algn="l">
              <a:lnSpc>
                <a:spcPts val="2709"/>
              </a:lnSpc>
            </a:pPr>
            <a:endParaRPr lang="en-US" sz="1935">
              <a:solidFill>
                <a:srgbClr val="000000"/>
              </a:solidFill>
              <a:latin typeface="Canva Sans Bold Itali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Freeform 2"/>
          <p:cNvSpPr/>
          <p:nvPr/>
        </p:nvSpPr>
        <p:spPr>
          <a:xfrm>
            <a:off x="11912187" y="0"/>
            <a:ext cx="6565002" cy="10287000"/>
          </a:xfrm>
          <a:custGeom>
            <a:avLst/>
            <a:gdLst/>
            <a:ahLst/>
            <a:cxnLst/>
            <a:rect l="l" t="t" r="r" b="b"/>
            <a:pathLst>
              <a:path w="6565002" h="10287000">
                <a:moveTo>
                  <a:pt x="0" y="0"/>
                </a:moveTo>
                <a:lnTo>
                  <a:pt x="6565001" y="0"/>
                </a:lnTo>
                <a:lnTo>
                  <a:pt x="6565001" y="10287000"/>
                </a:lnTo>
                <a:lnTo>
                  <a:pt x="0" y="10287000"/>
                </a:lnTo>
                <a:lnTo>
                  <a:pt x="0" y="0"/>
                </a:lnTo>
                <a:close/>
              </a:path>
            </a:pathLst>
          </a:custGeom>
          <a:blipFill>
            <a:blip r:embed="rId2"/>
            <a:stretch>
              <a:fillRect r="-10891"/>
            </a:stretch>
          </a:blipFill>
        </p:spPr>
      </p:sp>
      <p:sp>
        <p:nvSpPr>
          <p:cNvPr id="3" name="TextBox 3"/>
          <p:cNvSpPr txBox="1"/>
          <p:nvPr/>
        </p:nvSpPr>
        <p:spPr>
          <a:xfrm>
            <a:off x="530727" y="537527"/>
            <a:ext cx="6218261" cy="887095"/>
          </a:xfrm>
          <a:prstGeom prst="rect">
            <a:avLst/>
          </a:prstGeom>
        </p:spPr>
        <p:txBody>
          <a:bodyPr wrap="square" lIns="0" tIns="0" rIns="0" bIns="0" rtlCol="0" anchor="t">
            <a:spAutoFit/>
          </a:bodyPr>
          <a:lstStyle/>
          <a:p>
            <a:pPr algn="ctr">
              <a:lnSpc>
                <a:spcPts val="7279"/>
              </a:lnSpc>
            </a:pPr>
            <a:r>
              <a:rPr lang="en-US" sz="5199" u="sng" dirty="0">
                <a:solidFill>
                  <a:srgbClr val="8A6A53"/>
                </a:solidFill>
                <a:latin typeface="Canva Sans Bold"/>
              </a:rPr>
              <a:t>4. Classification:</a:t>
            </a:r>
          </a:p>
        </p:txBody>
      </p:sp>
      <p:sp>
        <p:nvSpPr>
          <p:cNvPr id="4" name="TextBox 4"/>
          <p:cNvSpPr txBox="1"/>
          <p:nvPr/>
        </p:nvSpPr>
        <p:spPr>
          <a:xfrm>
            <a:off x="-969590" y="4755066"/>
            <a:ext cx="7325900" cy="695959"/>
          </a:xfrm>
          <a:prstGeom prst="rect">
            <a:avLst/>
          </a:prstGeom>
        </p:spPr>
        <p:txBody>
          <a:bodyPr lIns="0" tIns="0" rIns="0" bIns="0" rtlCol="0" anchor="t">
            <a:spAutoFit/>
          </a:bodyPr>
          <a:lstStyle/>
          <a:p>
            <a:pPr algn="ctr">
              <a:lnSpc>
                <a:spcPts val="5740"/>
              </a:lnSpc>
            </a:pPr>
            <a:r>
              <a:rPr lang="en-US" sz="4100">
                <a:solidFill>
                  <a:srgbClr val="827F2A"/>
                </a:solidFill>
                <a:latin typeface="Canva Sans Bold"/>
              </a:rPr>
              <a:t>ML Algorithms</a:t>
            </a:r>
          </a:p>
        </p:txBody>
      </p:sp>
      <p:sp>
        <p:nvSpPr>
          <p:cNvPr id="5" name="TextBox 5"/>
          <p:cNvSpPr txBox="1"/>
          <p:nvPr/>
        </p:nvSpPr>
        <p:spPr>
          <a:xfrm>
            <a:off x="769942" y="1747217"/>
            <a:ext cx="9396153" cy="2040890"/>
          </a:xfrm>
          <a:prstGeom prst="rect">
            <a:avLst/>
          </a:prstGeom>
        </p:spPr>
        <p:txBody>
          <a:bodyPr lIns="0" tIns="0" rIns="0" bIns="0" rtlCol="0" anchor="t">
            <a:spAutoFit/>
          </a:bodyPr>
          <a:lstStyle/>
          <a:p>
            <a:pPr algn="l">
              <a:lnSpc>
                <a:spcPts val="4060"/>
              </a:lnSpc>
            </a:pPr>
            <a:r>
              <a:rPr lang="en-US" sz="2900">
                <a:solidFill>
                  <a:srgbClr val="000000"/>
                </a:solidFill>
                <a:latin typeface="Canva Sans"/>
              </a:rPr>
              <a:t> In classification, the model is fully trained using the training data, and then it is evaluated on test data before being used to perform prediction on new unseen data.</a:t>
            </a:r>
          </a:p>
        </p:txBody>
      </p:sp>
      <p:sp>
        <p:nvSpPr>
          <p:cNvPr id="6" name="TextBox 6"/>
          <p:cNvSpPr txBox="1"/>
          <p:nvPr/>
        </p:nvSpPr>
        <p:spPr>
          <a:xfrm>
            <a:off x="769942" y="5765350"/>
            <a:ext cx="4246245" cy="2980690"/>
          </a:xfrm>
          <a:prstGeom prst="rect">
            <a:avLst/>
          </a:prstGeom>
        </p:spPr>
        <p:txBody>
          <a:bodyPr lIns="0" tIns="0" rIns="0" bIns="0" rtlCol="0" anchor="t">
            <a:spAutoFit/>
          </a:bodyPr>
          <a:lstStyle/>
          <a:p>
            <a:pPr marL="734059" lvl="1" indent="-367030" algn="just">
              <a:lnSpc>
                <a:spcPts val="4759"/>
              </a:lnSpc>
              <a:buFont typeface="Arial"/>
              <a:buChar char="•"/>
            </a:pPr>
            <a:r>
              <a:rPr lang="en-US" sz="3399">
                <a:solidFill>
                  <a:srgbClr val="000000"/>
                </a:solidFill>
                <a:latin typeface="Canva Sans"/>
              </a:rPr>
              <a:t>KNN</a:t>
            </a:r>
          </a:p>
          <a:p>
            <a:pPr marL="734059" lvl="1" indent="-367030" algn="just">
              <a:lnSpc>
                <a:spcPts val="4759"/>
              </a:lnSpc>
              <a:buFont typeface="Arial"/>
              <a:buChar char="•"/>
            </a:pPr>
            <a:r>
              <a:rPr lang="en-US" sz="3399">
                <a:solidFill>
                  <a:srgbClr val="000000"/>
                </a:solidFill>
                <a:latin typeface="Canva Sans"/>
              </a:rPr>
              <a:t>Naive Bayes</a:t>
            </a:r>
          </a:p>
          <a:p>
            <a:pPr marL="734059" lvl="1" indent="-367030" algn="just">
              <a:lnSpc>
                <a:spcPts val="4759"/>
              </a:lnSpc>
              <a:buFont typeface="Arial"/>
              <a:buChar char="•"/>
            </a:pPr>
            <a:r>
              <a:rPr lang="en-US" sz="3399">
                <a:solidFill>
                  <a:srgbClr val="000000"/>
                </a:solidFill>
                <a:latin typeface="Canva Sans"/>
              </a:rPr>
              <a:t>Decision Tree</a:t>
            </a:r>
          </a:p>
          <a:p>
            <a:pPr marL="734059" lvl="1" indent="-367030" algn="just">
              <a:lnSpc>
                <a:spcPts val="4759"/>
              </a:lnSpc>
              <a:buFont typeface="Arial"/>
              <a:buChar char="•"/>
            </a:pPr>
            <a:r>
              <a:rPr lang="en-US" sz="3399">
                <a:solidFill>
                  <a:srgbClr val="000000"/>
                </a:solidFill>
                <a:latin typeface="Canva Sans"/>
              </a:rPr>
              <a:t>SVM</a:t>
            </a:r>
          </a:p>
          <a:p>
            <a:pPr marL="734059" lvl="1" indent="-367030" algn="just">
              <a:lnSpc>
                <a:spcPts val="4759"/>
              </a:lnSpc>
              <a:buFont typeface="Arial"/>
              <a:buChar char="•"/>
            </a:pPr>
            <a:r>
              <a:rPr lang="en-US" sz="3399">
                <a:solidFill>
                  <a:srgbClr val="000000"/>
                </a:solidFill>
                <a:latin typeface="Canva Sans"/>
              </a:rPr>
              <a:t>Random Forest...</a:t>
            </a:r>
          </a:p>
        </p:txBody>
      </p:sp>
      <p:sp>
        <p:nvSpPr>
          <p:cNvPr id="7" name="TextBox 7"/>
          <p:cNvSpPr txBox="1"/>
          <p:nvPr/>
        </p:nvSpPr>
        <p:spPr>
          <a:xfrm>
            <a:off x="5016188" y="4757420"/>
            <a:ext cx="7325900" cy="695959"/>
          </a:xfrm>
          <a:prstGeom prst="rect">
            <a:avLst/>
          </a:prstGeom>
        </p:spPr>
        <p:txBody>
          <a:bodyPr lIns="0" tIns="0" rIns="0" bIns="0" rtlCol="0" anchor="t">
            <a:spAutoFit/>
          </a:bodyPr>
          <a:lstStyle/>
          <a:p>
            <a:pPr algn="ctr">
              <a:lnSpc>
                <a:spcPts val="5740"/>
              </a:lnSpc>
            </a:pPr>
            <a:r>
              <a:rPr lang="en-US" sz="4100">
                <a:solidFill>
                  <a:srgbClr val="827F2A"/>
                </a:solidFill>
                <a:latin typeface="Canva Sans Bold"/>
              </a:rPr>
              <a:t>DL Algorithms</a:t>
            </a:r>
          </a:p>
        </p:txBody>
      </p:sp>
      <p:sp>
        <p:nvSpPr>
          <p:cNvPr id="8" name="TextBox 8"/>
          <p:cNvSpPr txBox="1"/>
          <p:nvPr/>
        </p:nvSpPr>
        <p:spPr>
          <a:xfrm>
            <a:off x="6748988" y="5765350"/>
            <a:ext cx="1693664" cy="1780539"/>
          </a:xfrm>
          <a:prstGeom prst="rect">
            <a:avLst/>
          </a:prstGeom>
        </p:spPr>
        <p:txBody>
          <a:bodyPr lIns="0" tIns="0" rIns="0" bIns="0" rtlCol="0" anchor="t">
            <a:spAutoFit/>
          </a:bodyPr>
          <a:lstStyle/>
          <a:p>
            <a:pPr marL="734069" lvl="1" indent="-367035" algn="ctr">
              <a:lnSpc>
                <a:spcPts val="4760"/>
              </a:lnSpc>
              <a:buFont typeface="Arial"/>
              <a:buChar char="•"/>
            </a:pPr>
            <a:r>
              <a:rPr lang="en-US" sz="3400">
                <a:solidFill>
                  <a:srgbClr val="000000"/>
                </a:solidFill>
                <a:latin typeface="Canva Sans"/>
              </a:rPr>
              <a:t>ANN</a:t>
            </a:r>
          </a:p>
          <a:p>
            <a:pPr marL="734069" lvl="1" indent="-367035" algn="ctr">
              <a:lnSpc>
                <a:spcPts val="4760"/>
              </a:lnSpc>
              <a:buFont typeface="Arial"/>
              <a:buChar char="•"/>
            </a:pPr>
            <a:r>
              <a:rPr lang="en-US" sz="3400">
                <a:solidFill>
                  <a:srgbClr val="000000"/>
                </a:solidFill>
                <a:latin typeface="Canva Sans"/>
              </a:rPr>
              <a:t>CNN</a:t>
            </a:r>
          </a:p>
          <a:p>
            <a:pPr marL="734069" lvl="1" indent="-367035" algn="ctr">
              <a:lnSpc>
                <a:spcPts val="4760"/>
              </a:lnSpc>
              <a:buFont typeface="Arial"/>
              <a:buChar char="•"/>
            </a:pPr>
            <a:r>
              <a:rPr lang="en-US" sz="3400">
                <a:solidFill>
                  <a:srgbClr val="000000"/>
                </a:solidFill>
                <a:latin typeface="Canva Sans"/>
              </a:rPr>
              <a:t>RNN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Freeform 2"/>
          <p:cNvSpPr/>
          <p:nvPr/>
        </p:nvSpPr>
        <p:spPr>
          <a:xfrm>
            <a:off x="11697254" y="0"/>
            <a:ext cx="6590746" cy="10287000"/>
          </a:xfrm>
          <a:custGeom>
            <a:avLst/>
            <a:gdLst/>
            <a:ahLst/>
            <a:cxnLst/>
            <a:rect l="l" t="t" r="r" b="b"/>
            <a:pathLst>
              <a:path w="6590746" h="10287000">
                <a:moveTo>
                  <a:pt x="0" y="0"/>
                </a:moveTo>
                <a:lnTo>
                  <a:pt x="6590746" y="0"/>
                </a:lnTo>
                <a:lnTo>
                  <a:pt x="6590746" y="10287000"/>
                </a:lnTo>
                <a:lnTo>
                  <a:pt x="0" y="10287000"/>
                </a:lnTo>
                <a:lnTo>
                  <a:pt x="0" y="0"/>
                </a:lnTo>
                <a:close/>
              </a:path>
            </a:pathLst>
          </a:custGeom>
          <a:blipFill>
            <a:blip r:embed="rId2"/>
            <a:stretch>
              <a:fillRect t="-9391" r="-20831"/>
            </a:stretch>
          </a:blipFill>
        </p:spPr>
      </p:sp>
      <p:sp>
        <p:nvSpPr>
          <p:cNvPr id="3" name="TextBox 3"/>
          <p:cNvSpPr txBox="1"/>
          <p:nvPr/>
        </p:nvSpPr>
        <p:spPr>
          <a:xfrm>
            <a:off x="1222987" y="4492890"/>
            <a:ext cx="9220438" cy="887095"/>
          </a:xfrm>
          <a:prstGeom prst="rect">
            <a:avLst/>
          </a:prstGeom>
        </p:spPr>
        <p:txBody>
          <a:bodyPr lIns="0" tIns="0" rIns="0" bIns="0" rtlCol="0" anchor="t">
            <a:spAutoFit/>
          </a:bodyPr>
          <a:lstStyle/>
          <a:p>
            <a:pPr algn="ctr">
              <a:lnSpc>
                <a:spcPts val="7279"/>
              </a:lnSpc>
            </a:pPr>
            <a:r>
              <a:rPr lang="en-US" sz="5199">
                <a:solidFill>
                  <a:srgbClr val="005210"/>
                </a:solidFill>
                <a:latin typeface="Canva Sans Bold"/>
              </a:rPr>
              <a:t>Machine Learning Classifiers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Freeform 2"/>
          <p:cNvSpPr/>
          <p:nvPr/>
        </p:nvSpPr>
        <p:spPr>
          <a:xfrm>
            <a:off x="766828" y="2209885"/>
            <a:ext cx="7833256" cy="7635155"/>
          </a:xfrm>
          <a:custGeom>
            <a:avLst/>
            <a:gdLst/>
            <a:ahLst/>
            <a:cxnLst/>
            <a:rect l="l" t="t" r="r" b="b"/>
            <a:pathLst>
              <a:path w="7833256" h="7635155">
                <a:moveTo>
                  <a:pt x="0" y="0"/>
                </a:moveTo>
                <a:lnTo>
                  <a:pt x="7833256" y="0"/>
                </a:lnTo>
                <a:lnTo>
                  <a:pt x="7833256" y="7635154"/>
                </a:lnTo>
                <a:lnTo>
                  <a:pt x="0" y="7635154"/>
                </a:lnTo>
                <a:lnTo>
                  <a:pt x="0" y="0"/>
                </a:lnTo>
                <a:close/>
              </a:path>
            </a:pathLst>
          </a:custGeom>
          <a:blipFill>
            <a:blip r:embed="rId2"/>
            <a:stretch>
              <a:fillRect/>
            </a:stretch>
          </a:blipFill>
        </p:spPr>
      </p:sp>
      <p:sp>
        <p:nvSpPr>
          <p:cNvPr id="3" name="TextBox 3"/>
          <p:cNvSpPr txBox="1"/>
          <p:nvPr/>
        </p:nvSpPr>
        <p:spPr>
          <a:xfrm>
            <a:off x="595472" y="1565995"/>
            <a:ext cx="8600084" cy="448310"/>
          </a:xfrm>
          <a:prstGeom prst="rect">
            <a:avLst/>
          </a:prstGeom>
        </p:spPr>
        <p:txBody>
          <a:bodyPr lIns="0" tIns="0" rIns="0" bIns="0" rtlCol="0" anchor="t">
            <a:spAutoFit/>
          </a:bodyPr>
          <a:lstStyle/>
          <a:p>
            <a:pPr marL="561344" lvl="1" indent="-280672" algn="just">
              <a:lnSpc>
                <a:spcPts val="3640"/>
              </a:lnSpc>
              <a:buFont typeface="Arial"/>
              <a:buChar char="•"/>
            </a:pPr>
            <a:r>
              <a:rPr lang="en-US" sz="2600">
                <a:solidFill>
                  <a:srgbClr val="005210"/>
                </a:solidFill>
                <a:latin typeface="Canva Sans"/>
              </a:rPr>
              <a:t>S</a:t>
            </a:r>
            <a:r>
              <a:rPr lang="en-US" sz="2600">
                <a:solidFill>
                  <a:srgbClr val="000000"/>
                </a:solidFill>
                <a:latin typeface="Canva Sans"/>
              </a:rPr>
              <a:t>upervised Learning algorithm.</a:t>
            </a:r>
          </a:p>
        </p:txBody>
      </p:sp>
      <p:sp>
        <p:nvSpPr>
          <p:cNvPr id="4" name="AutoShape 4"/>
          <p:cNvSpPr/>
          <p:nvPr/>
        </p:nvSpPr>
        <p:spPr>
          <a:xfrm flipV="1">
            <a:off x="9144000" y="1897380"/>
            <a:ext cx="0" cy="7769585"/>
          </a:xfrm>
          <a:prstGeom prst="line">
            <a:avLst/>
          </a:prstGeom>
          <a:ln w="38100" cap="flat">
            <a:solidFill>
              <a:srgbClr val="000000"/>
            </a:solidFill>
            <a:prstDash val="solid"/>
            <a:headEnd type="none" w="sm" len="sm"/>
            <a:tailEnd type="none" w="sm" len="sm"/>
          </a:ln>
        </p:spPr>
      </p:sp>
      <p:sp>
        <p:nvSpPr>
          <p:cNvPr id="5" name="Freeform 5"/>
          <p:cNvSpPr/>
          <p:nvPr/>
        </p:nvSpPr>
        <p:spPr>
          <a:xfrm>
            <a:off x="10841092" y="3559728"/>
            <a:ext cx="6418208" cy="976684"/>
          </a:xfrm>
          <a:custGeom>
            <a:avLst/>
            <a:gdLst/>
            <a:ahLst/>
            <a:cxnLst/>
            <a:rect l="l" t="t" r="r" b="b"/>
            <a:pathLst>
              <a:path w="6418208" h="976684">
                <a:moveTo>
                  <a:pt x="0" y="0"/>
                </a:moveTo>
                <a:lnTo>
                  <a:pt x="6418208" y="0"/>
                </a:lnTo>
                <a:lnTo>
                  <a:pt x="6418208" y="976684"/>
                </a:lnTo>
                <a:lnTo>
                  <a:pt x="0" y="976684"/>
                </a:lnTo>
                <a:lnTo>
                  <a:pt x="0" y="0"/>
                </a:lnTo>
                <a:close/>
              </a:path>
            </a:pathLst>
          </a:custGeom>
          <a:blipFill>
            <a:blip r:embed="rId3"/>
            <a:stretch>
              <a:fillRect/>
            </a:stretch>
          </a:blipFill>
        </p:spPr>
      </p:sp>
      <p:sp>
        <p:nvSpPr>
          <p:cNvPr id="6" name="Freeform 6"/>
          <p:cNvSpPr/>
          <p:nvPr/>
        </p:nvSpPr>
        <p:spPr>
          <a:xfrm>
            <a:off x="10626938" y="5704277"/>
            <a:ext cx="6846515" cy="982916"/>
          </a:xfrm>
          <a:custGeom>
            <a:avLst/>
            <a:gdLst/>
            <a:ahLst/>
            <a:cxnLst/>
            <a:rect l="l" t="t" r="r" b="b"/>
            <a:pathLst>
              <a:path w="6846515" h="982916">
                <a:moveTo>
                  <a:pt x="0" y="0"/>
                </a:moveTo>
                <a:lnTo>
                  <a:pt x="6846515" y="0"/>
                </a:lnTo>
                <a:lnTo>
                  <a:pt x="6846515" y="982915"/>
                </a:lnTo>
                <a:lnTo>
                  <a:pt x="0" y="982915"/>
                </a:lnTo>
                <a:lnTo>
                  <a:pt x="0" y="0"/>
                </a:lnTo>
                <a:close/>
              </a:path>
            </a:pathLst>
          </a:custGeom>
          <a:blipFill>
            <a:blip r:embed="rId4"/>
            <a:stretch>
              <a:fillRect/>
            </a:stretch>
          </a:blipFill>
        </p:spPr>
      </p:sp>
      <p:sp>
        <p:nvSpPr>
          <p:cNvPr id="7" name="Freeform 7"/>
          <p:cNvSpPr/>
          <p:nvPr/>
        </p:nvSpPr>
        <p:spPr>
          <a:xfrm>
            <a:off x="10438322" y="7712007"/>
            <a:ext cx="7407012" cy="2133032"/>
          </a:xfrm>
          <a:custGeom>
            <a:avLst/>
            <a:gdLst/>
            <a:ahLst/>
            <a:cxnLst/>
            <a:rect l="l" t="t" r="r" b="b"/>
            <a:pathLst>
              <a:path w="7407012" h="2133032">
                <a:moveTo>
                  <a:pt x="0" y="0"/>
                </a:moveTo>
                <a:lnTo>
                  <a:pt x="7407012" y="0"/>
                </a:lnTo>
                <a:lnTo>
                  <a:pt x="7407012" y="2133032"/>
                </a:lnTo>
                <a:lnTo>
                  <a:pt x="0" y="2133032"/>
                </a:lnTo>
                <a:lnTo>
                  <a:pt x="0" y="0"/>
                </a:lnTo>
                <a:close/>
              </a:path>
            </a:pathLst>
          </a:custGeom>
          <a:blipFill>
            <a:blip r:embed="rId5"/>
            <a:stretch>
              <a:fillRect/>
            </a:stretch>
          </a:blipFill>
        </p:spPr>
      </p:sp>
      <p:sp>
        <p:nvSpPr>
          <p:cNvPr id="8" name="TextBox 8"/>
          <p:cNvSpPr txBox="1"/>
          <p:nvPr/>
        </p:nvSpPr>
        <p:spPr>
          <a:xfrm>
            <a:off x="5297539" y="410887"/>
            <a:ext cx="8400476" cy="771525"/>
          </a:xfrm>
          <a:prstGeom prst="rect">
            <a:avLst/>
          </a:prstGeom>
        </p:spPr>
        <p:txBody>
          <a:bodyPr wrap="square" lIns="0" tIns="0" rIns="0" bIns="0" rtlCol="0" anchor="t">
            <a:spAutoFit/>
          </a:bodyPr>
          <a:lstStyle/>
          <a:p>
            <a:pPr algn="ctr">
              <a:lnSpc>
                <a:spcPts val="6300"/>
              </a:lnSpc>
            </a:pPr>
            <a:r>
              <a:rPr lang="en-US" sz="4500" u="sng" dirty="0">
                <a:solidFill>
                  <a:srgbClr val="005210"/>
                </a:solidFill>
                <a:latin typeface="Canva Sans Bold"/>
              </a:rPr>
              <a:t>K Nearest Neighbors(KNN)</a:t>
            </a:r>
          </a:p>
        </p:txBody>
      </p:sp>
      <p:sp>
        <p:nvSpPr>
          <p:cNvPr id="9" name="TextBox 9"/>
          <p:cNvSpPr txBox="1"/>
          <p:nvPr/>
        </p:nvSpPr>
        <p:spPr>
          <a:xfrm>
            <a:off x="9687916" y="1761575"/>
            <a:ext cx="8600084" cy="448310"/>
          </a:xfrm>
          <a:prstGeom prst="rect">
            <a:avLst/>
          </a:prstGeom>
        </p:spPr>
        <p:txBody>
          <a:bodyPr lIns="0" tIns="0" rIns="0" bIns="0" rtlCol="0" anchor="t">
            <a:spAutoFit/>
          </a:bodyPr>
          <a:lstStyle/>
          <a:p>
            <a:pPr algn="just">
              <a:lnSpc>
                <a:spcPts val="3640"/>
              </a:lnSpc>
            </a:pPr>
            <a:r>
              <a:rPr lang="en-US" sz="2600">
                <a:solidFill>
                  <a:srgbClr val="000000"/>
                </a:solidFill>
                <a:latin typeface="Canva Sans"/>
              </a:rPr>
              <a:t>Distance Formulas used in KNN:</a:t>
            </a:r>
          </a:p>
        </p:txBody>
      </p:sp>
      <p:sp>
        <p:nvSpPr>
          <p:cNvPr id="10" name="TextBox 10"/>
          <p:cNvSpPr txBox="1"/>
          <p:nvPr/>
        </p:nvSpPr>
        <p:spPr>
          <a:xfrm>
            <a:off x="10438322" y="2752810"/>
            <a:ext cx="3259693" cy="5251449"/>
          </a:xfrm>
          <a:prstGeom prst="rect">
            <a:avLst/>
          </a:prstGeom>
        </p:spPr>
        <p:txBody>
          <a:bodyPr lIns="0" tIns="0" rIns="0" bIns="0" rtlCol="0" anchor="t">
            <a:spAutoFit/>
          </a:bodyPr>
          <a:lstStyle/>
          <a:p>
            <a:pPr algn="ctr">
              <a:lnSpc>
                <a:spcPts val="3500"/>
              </a:lnSpc>
            </a:pPr>
            <a:r>
              <a:rPr lang="en-US" sz="2500">
                <a:solidFill>
                  <a:srgbClr val="000000"/>
                </a:solidFill>
                <a:latin typeface="Canva Sans"/>
              </a:rPr>
              <a:t>·Euclidean Distance:</a:t>
            </a:r>
          </a:p>
          <a:p>
            <a:pPr algn="ctr">
              <a:lnSpc>
                <a:spcPts val="3500"/>
              </a:lnSpc>
            </a:pPr>
            <a:endParaRPr lang="en-US" sz="2500">
              <a:solidFill>
                <a:srgbClr val="000000"/>
              </a:solidFill>
              <a:latin typeface="Canva Sans"/>
            </a:endParaRPr>
          </a:p>
          <a:p>
            <a:pPr algn="ctr">
              <a:lnSpc>
                <a:spcPts val="3500"/>
              </a:lnSpc>
            </a:pPr>
            <a:endParaRPr lang="en-US" sz="2500">
              <a:solidFill>
                <a:srgbClr val="000000"/>
              </a:solidFill>
              <a:latin typeface="Canva Sans"/>
            </a:endParaRPr>
          </a:p>
          <a:p>
            <a:pPr algn="ctr">
              <a:lnSpc>
                <a:spcPts val="3500"/>
              </a:lnSpc>
            </a:pPr>
            <a:endParaRPr lang="en-US" sz="2500">
              <a:solidFill>
                <a:srgbClr val="000000"/>
              </a:solidFill>
              <a:latin typeface="Canva Sans"/>
            </a:endParaRPr>
          </a:p>
          <a:p>
            <a:pPr algn="ctr">
              <a:lnSpc>
                <a:spcPts val="3500"/>
              </a:lnSpc>
            </a:pPr>
            <a:endParaRPr lang="en-US" sz="2500">
              <a:solidFill>
                <a:srgbClr val="000000"/>
              </a:solidFill>
              <a:latin typeface="Canva Sans"/>
            </a:endParaRPr>
          </a:p>
          <a:p>
            <a:pPr algn="ctr">
              <a:lnSpc>
                <a:spcPts val="3500"/>
              </a:lnSpc>
            </a:pPr>
            <a:r>
              <a:rPr lang="en-US" sz="2500">
                <a:solidFill>
                  <a:srgbClr val="000000"/>
                </a:solidFill>
                <a:latin typeface="Canva Sans"/>
              </a:rPr>
              <a:t>·Manhattan Distance:</a:t>
            </a:r>
          </a:p>
          <a:p>
            <a:pPr algn="ctr">
              <a:lnSpc>
                <a:spcPts val="3500"/>
              </a:lnSpc>
            </a:pPr>
            <a:endParaRPr lang="en-US" sz="2500">
              <a:solidFill>
                <a:srgbClr val="000000"/>
              </a:solidFill>
              <a:latin typeface="Canva Sans"/>
            </a:endParaRPr>
          </a:p>
          <a:p>
            <a:pPr algn="ctr">
              <a:lnSpc>
                <a:spcPts val="3500"/>
              </a:lnSpc>
            </a:pPr>
            <a:endParaRPr lang="en-US" sz="2500">
              <a:solidFill>
                <a:srgbClr val="000000"/>
              </a:solidFill>
              <a:latin typeface="Canva Sans"/>
            </a:endParaRPr>
          </a:p>
          <a:p>
            <a:pPr algn="ctr">
              <a:lnSpc>
                <a:spcPts val="3500"/>
              </a:lnSpc>
            </a:pPr>
            <a:endParaRPr lang="en-US" sz="2500">
              <a:solidFill>
                <a:srgbClr val="000000"/>
              </a:solidFill>
              <a:latin typeface="Canva Sans"/>
            </a:endParaRPr>
          </a:p>
          <a:p>
            <a:pPr algn="ctr">
              <a:lnSpc>
                <a:spcPts val="3500"/>
              </a:lnSpc>
            </a:pPr>
            <a:r>
              <a:rPr lang="en-US" sz="2500">
                <a:solidFill>
                  <a:srgbClr val="000000"/>
                </a:solidFill>
                <a:latin typeface="Canva Sans"/>
              </a:rPr>
              <a:t> </a:t>
            </a:r>
          </a:p>
          <a:p>
            <a:pPr algn="ctr">
              <a:lnSpc>
                <a:spcPts val="3500"/>
              </a:lnSpc>
            </a:pPr>
            <a:r>
              <a:rPr lang="en-US" sz="2500">
                <a:solidFill>
                  <a:srgbClr val="000000"/>
                </a:solidFill>
                <a:latin typeface="Canva Sans"/>
              </a:rPr>
              <a:t>·Minkowski Distance:</a:t>
            </a:r>
          </a:p>
          <a:p>
            <a:pPr algn="ctr">
              <a:lnSpc>
                <a:spcPts val="3500"/>
              </a:lnSpc>
            </a:pPr>
            <a:r>
              <a:rPr lang="en-US" sz="2500">
                <a:solidFill>
                  <a:srgbClr val="000000"/>
                </a:solidFill>
                <a:latin typeface="Canva Sans"/>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TextBox 2"/>
          <p:cNvSpPr txBox="1"/>
          <p:nvPr/>
        </p:nvSpPr>
        <p:spPr>
          <a:xfrm>
            <a:off x="5865407" y="563287"/>
            <a:ext cx="6578203" cy="771525"/>
          </a:xfrm>
          <a:prstGeom prst="rect">
            <a:avLst/>
          </a:prstGeom>
        </p:spPr>
        <p:txBody>
          <a:bodyPr lIns="0" tIns="0" rIns="0" bIns="0" rtlCol="0" anchor="t">
            <a:spAutoFit/>
          </a:bodyPr>
          <a:lstStyle/>
          <a:p>
            <a:pPr algn="ctr">
              <a:lnSpc>
                <a:spcPts val="6300"/>
              </a:lnSpc>
            </a:pPr>
            <a:r>
              <a:rPr lang="en-US" sz="4500" u="sng">
                <a:solidFill>
                  <a:srgbClr val="005210"/>
                </a:solidFill>
                <a:latin typeface="Canva Sans Bold"/>
              </a:rPr>
              <a:t>Naive Bayers Algorithm</a:t>
            </a:r>
          </a:p>
        </p:txBody>
      </p:sp>
      <p:sp>
        <p:nvSpPr>
          <p:cNvPr id="3" name="TextBox 3"/>
          <p:cNvSpPr txBox="1"/>
          <p:nvPr/>
        </p:nvSpPr>
        <p:spPr>
          <a:xfrm>
            <a:off x="1028700" y="2298136"/>
            <a:ext cx="16159632" cy="869949"/>
          </a:xfrm>
          <a:prstGeom prst="rect">
            <a:avLst/>
          </a:prstGeom>
        </p:spPr>
        <p:txBody>
          <a:bodyPr lIns="0" tIns="0" rIns="0" bIns="0" rtlCol="0" anchor="t">
            <a:spAutoFit/>
          </a:bodyPr>
          <a:lstStyle/>
          <a:p>
            <a:pPr marL="539754" lvl="1" indent="-269877" algn="l">
              <a:lnSpc>
                <a:spcPts val="3500"/>
              </a:lnSpc>
              <a:buFont typeface="Arial"/>
              <a:buChar char="•"/>
            </a:pPr>
            <a:r>
              <a:rPr lang="en-US" sz="2500">
                <a:solidFill>
                  <a:srgbClr val="000000"/>
                </a:solidFill>
                <a:latin typeface="Canva Sans Bold"/>
              </a:rPr>
              <a:t>Naive Bayes is a probabilistic classification algorithm based on Bayes' theorem with an assumption of independence among features.</a:t>
            </a:r>
          </a:p>
        </p:txBody>
      </p:sp>
      <p:sp>
        <p:nvSpPr>
          <p:cNvPr id="4" name="TextBox 4"/>
          <p:cNvSpPr txBox="1"/>
          <p:nvPr/>
        </p:nvSpPr>
        <p:spPr>
          <a:xfrm>
            <a:off x="3770625" y="3729385"/>
            <a:ext cx="10767767" cy="905510"/>
          </a:xfrm>
          <a:prstGeom prst="rect">
            <a:avLst/>
          </a:prstGeom>
        </p:spPr>
        <p:txBody>
          <a:bodyPr lIns="0" tIns="0" rIns="0" bIns="0" rtlCol="0" anchor="t">
            <a:spAutoFit/>
          </a:bodyPr>
          <a:lstStyle/>
          <a:p>
            <a:pPr algn="ctr">
              <a:lnSpc>
                <a:spcPts val="3780"/>
              </a:lnSpc>
            </a:pPr>
            <a:r>
              <a:rPr lang="en-US" sz="2700">
                <a:solidFill>
                  <a:srgbClr val="284294"/>
                </a:solidFill>
                <a:latin typeface="Canva Sans Bold"/>
              </a:rPr>
              <a:t>P (Class |Data) = P (Class ∩ Data) / P(Data)</a:t>
            </a:r>
          </a:p>
          <a:p>
            <a:pPr algn="ctr">
              <a:lnSpc>
                <a:spcPts val="3500"/>
              </a:lnSpc>
            </a:pPr>
            <a:endParaRPr lang="en-US" sz="2700">
              <a:solidFill>
                <a:srgbClr val="284294"/>
              </a:solidFill>
              <a:latin typeface="Canva Sans Bold"/>
            </a:endParaRPr>
          </a:p>
        </p:txBody>
      </p:sp>
      <p:sp>
        <p:nvSpPr>
          <p:cNvPr id="5" name="TextBox 5"/>
          <p:cNvSpPr txBox="1"/>
          <p:nvPr/>
        </p:nvSpPr>
        <p:spPr>
          <a:xfrm>
            <a:off x="1028700" y="4845051"/>
            <a:ext cx="16159632" cy="4413249"/>
          </a:xfrm>
          <a:prstGeom prst="rect">
            <a:avLst/>
          </a:prstGeom>
        </p:spPr>
        <p:txBody>
          <a:bodyPr lIns="0" tIns="0" rIns="0" bIns="0" rtlCol="0" anchor="t">
            <a:spAutoFit/>
          </a:bodyPr>
          <a:lstStyle/>
          <a:p>
            <a:pPr marL="539754" lvl="1" indent="-269877" algn="l">
              <a:lnSpc>
                <a:spcPts val="3500"/>
              </a:lnSpc>
              <a:buFont typeface="Arial"/>
              <a:buChar char="•"/>
            </a:pPr>
            <a:r>
              <a:rPr lang="en-US" sz="2500">
                <a:solidFill>
                  <a:srgbClr val="000000"/>
                </a:solidFill>
                <a:latin typeface="Canva Sans Bold"/>
              </a:rPr>
              <a:t>Usually, in the training data we would not be able to directly calculate the value of P (Class ∩ Data), so we can rewrite the formula as </a:t>
            </a:r>
          </a:p>
          <a:p>
            <a:pPr algn="l">
              <a:lnSpc>
                <a:spcPts val="3500"/>
              </a:lnSpc>
            </a:pPr>
            <a:endParaRPr lang="en-US" sz="2500">
              <a:solidFill>
                <a:srgbClr val="000000"/>
              </a:solidFill>
              <a:latin typeface="Canva Sans Bold"/>
            </a:endParaRPr>
          </a:p>
          <a:p>
            <a:pPr marL="4080533" lvl="7" indent="-510067" algn="l">
              <a:lnSpc>
                <a:spcPts val="3780"/>
              </a:lnSpc>
              <a:buFont typeface="Arial"/>
              <a:buChar char="•"/>
            </a:pPr>
            <a:r>
              <a:rPr lang="en-US" sz="2700">
                <a:solidFill>
                  <a:srgbClr val="284294"/>
                </a:solidFill>
                <a:latin typeface="Canva Sans Bold"/>
              </a:rPr>
              <a:t> P (Class |Data) = P (Data ∩ Class) * P (Class) / P(Data)</a:t>
            </a:r>
          </a:p>
          <a:p>
            <a:pPr algn="ctr">
              <a:lnSpc>
                <a:spcPts val="3500"/>
              </a:lnSpc>
            </a:pPr>
            <a:endParaRPr lang="en-US" sz="2700">
              <a:solidFill>
                <a:srgbClr val="284294"/>
              </a:solidFill>
              <a:latin typeface="Canva Sans Bold"/>
            </a:endParaRPr>
          </a:p>
          <a:p>
            <a:pPr marL="539754" lvl="1" indent="-269877" algn="l">
              <a:lnSpc>
                <a:spcPts val="3500"/>
              </a:lnSpc>
              <a:buFont typeface="Arial"/>
              <a:buChar char="•"/>
            </a:pPr>
            <a:r>
              <a:rPr lang="en-US" sz="2500">
                <a:solidFill>
                  <a:srgbClr val="000000"/>
                </a:solidFill>
                <a:latin typeface="Canva Sans Bold"/>
              </a:rPr>
              <a:t>The P (Data) is used as a normalizing factor, thus we can ignore P(Data) for easy calculation as comparison between the probabilities are only considered.</a:t>
            </a:r>
          </a:p>
          <a:p>
            <a:pPr algn="ctr">
              <a:lnSpc>
                <a:spcPts val="3500"/>
              </a:lnSpc>
            </a:pPr>
            <a:endParaRPr lang="en-US" sz="2500">
              <a:solidFill>
                <a:srgbClr val="000000"/>
              </a:solidFill>
              <a:latin typeface="Canva Sans Bold"/>
            </a:endParaRPr>
          </a:p>
          <a:p>
            <a:pPr algn="ctr">
              <a:lnSpc>
                <a:spcPts val="3500"/>
              </a:lnSpc>
            </a:pPr>
            <a:r>
              <a:rPr lang="en-US" sz="2500">
                <a:solidFill>
                  <a:srgbClr val="284294"/>
                </a:solidFill>
                <a:latin typeface="Canva Sans Bold"/>
              </a:rPr>
              <a:t>P (Class |Data) = P (Data ∩ Class) * P (Class</a:t>
            </a:r>
            <a:r>
              <a:rPr lang="en-US" sz="2500">
                <a:solidFill>
                  <a:srgbClr val="000000"/>
                </a:solidFill>
                <a:latin typeface="Canva Sans Bold"/>
              </a:rPr>
              <a:t>)</a:t>
            </a:r>
          </a:p>
          <a:p>
            <a:pPr algn="ctr">
              <a:lnSpc>
                <a:spcPts val="3500"/>
              </a:lnSpc>
            </a:pPr>
            <a:endParaRPr lang="en-US" sz="2500">
              <a:solidFill>
                <a:srgbClr val="000000"/>
              </a:solidFill>
              <a:latin typeface="Canva Sans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Freeform 2"/>
          <p:cNvSpPr/>
          <p:nvPr/>
        </p:nvSpPr>
        <p:spPr>
          <a:xfrm>
            <a:off x="11912187" y="0"/>
            <a:ext cx="6565002" cy="10287000"/>
          </a:xfrm>
          <a:custGeom>
            <a:avLst/>
            <a:gdLst/>
            <a:ahLst/>
            <a:cxnLst/>
            <a:rect l="l" t="t" r="r" b="b"/>
            <a:pathLst>
              <a:path w="6565002" h="10287000">
                <a:moveTo>
                  <a:pt x="0" y="0"/>
                </a:moveTo>
                <a:lnTo>
                  <a:pt x="6565001" y="0"/>
                </a:lnTo>
                <a:lnTo>
                  <a:pt x="6565001" y="10287000"/>
                </a:lnTo>
                <a:lnTo>
                  <a:pt x="0" y="10287000"/>
                </a:lnTo>
                <a:lnTo>
                  <a:pt x="0" y="0"/>
                </a:lnTo>
                <a:close/>
              </a:path>
            </a:pathLst>
          </a:custGeom>
          <a:blipFill>
            <a:blip r:embed="rId2"/>
            <a:stretch>
              <a:fillRect r="-10891"/>
            </a:stretch>
          </a:blipFill>
        </p:spPr>
      </p:sp>
      <p:sp>
        <p:nvSpPr>
          <p:cNvPr id="3" name="TextBox 3"/>
          <p:cNvSpPr txBox="1"/>
          <p:nvPr/>
        </p:nvSpPr>
        <p:spPr>
          <a:xfrm>
            <a:off x="568841" y="141605"/>
            <a:ext cx="2582823" cy="887095"/>
          </a:xfrm>
          <a:prstGeom prst="rect">
            <a:avLst/>
          </a:prstGeom>
        </p:spPr>
        <p:txBody>
          <a:bodyPr lIns="0" tIns="0" rIns="0" bIns="0" rtlCol="0" anchor="t">
            <a:spAutoFit/>
          </a:bodyPr>
          <a:lstStyle/>
          <a:p>
            <a:pPr algn="ctr">
              <a:lnSpc>
                <a:spcPts val="7279"/>
              </a:lnSpc>
            </a:pPr>
            <a:r>
              <a:rPr lang="en-US" sz="5199">
                <a:solidFill>
                  <a:srgbClr val="BF1315"/>
                </a:solidFill>
                <a:latin typeface="Canva Sans Bold"/>
              </a:rPr>
              <a:t>Outline:</a:t>
            </a:r>
          </a:p>
        </p:txBody>
      </p:sp>
      <p:sp>
        <p:nvSpPr>
          <p:cNvPr id="4" name="TextBox 4"/>
          <p:cNvSpPr txBox="1"/>
          <p:nvPr/>
        </p:nvSpPr>
        <p:spPr>
          <a:xfrm>
            <a:off x="1174445" y="1310640"/>
            <a:ext cx="7083981" cy="8251874"/>
          </a:xfrm>
          <a:prstGeom prst="rect">
            <a:avLst/>
          </a:prstGeom>
        </p:spPr>
        <p:txBody>
          <a:bodyPr lIns="0" tIns="0" rIns="0" bIns="0" rtlCol="0" anchor="t">
            <a:spAutoFit/>
          </a:bodyPr>
          <a:lstStyle/>
          <a:p>
            <a:pPr marL="582933" lvl="1" indent="-291467">
              <a:lnSpc>
                <a:spcPts val="3780"/>
              </a:lnSpc>
              <a:buAutoNum type="arabicPeriod"/>
            </a:pPr>
            <a:r>
              <a:rPr lang="en-US" sz="2700" dirty="0">
                <a:solidFill>
                  <a:srgbClr val="000000"/>
                </a:solidFill>
                <a:latin typeface="Canva Sans"/>
              </a:rPr>
              <a:t>FND Techniques</a:t>
            </a:r>
          </a:p>
          <a:p>
            <a:pPr marL="582933" lvl="1" indent="-291467">
              <a:lnSpc>
                <a:spcPts val="3780"/>
              </a:lnSpc>
              <a:buAutoNum type="arabicPeriod"/>
            </a:pPr>
            <a:r>
              <a:rPr lang="en-US" sz="2700" dirty="0">
                <a:solidFill>
                  <a:srgbClr val="000000"/>
                </a:solidFill>
                <a:latin typeface="Canva Sans"/>
              </a:rPr>
              <a:t>FND Stages</a:t>
            </a:r>
          </a:p>
          <a:p>
            <a:pPr marL="1165866" lvl="2" indent="-388622">
              <a:lnSpc>
                <a:spcPts val="3780"/>
              </a:lnSpc>
              <a:buAutoNum type="alphaLcPeriod"/>
            </a:pPr>
            <a:r>
              <a:rPr lang="en-US" sz="2700" dirty="0">
                <a:solidFill>
                  <a:srgbClr val="000000"/>
                </a:solidFill>
                <a:latin typeface="Canva Sans"/>
              </a:rPr>
              <a:t>Text Preprocessing</a:t>
            </a:r>
          </a:p>
          <a:p>
            <a:pPr marL="1165866" lvl="2" indent="-388622">
              <a:lnSpc>
                <a:spcPts val="3780"/>
              </a:lnSpc>
              <a:buAutoNum type="alphaLcPeriod"/>
            </a:pPr>
            <a:r>
              <a:rPr lang="en-US" sz="2700" dirty="0">
                <a:solidFill>
                  <a:srgbClr val="000000"/>
                </a:solidFill>
                <a:latin typeface="Canva Sans"/>
              </a:rPr>
              <a:t>Text Encoding</a:t>
            </a:r>
          </a:p>
          <a:p>
            <a:pPr marL="1165866" lvl="2" indent="-388622">
              <a:lnSpc>
                <a:spcPts val="3780"/>
              </a:lnSpc>
              <a:buAutoNum type="alphaLcPeriod"/>
            </a:pPr>
            <a:r>
              <a:rPr lang="en-US" sz="2700" dirty="0">
                <a:solidFill>
                  <a:srgbClr val="000000"/>
                </a:solidFill>
                <a:latin typeface="Canva Sans"/>
              </a:rPr>
              <a:t>Classification</a:t>
            </a:r>
          </a:p>
          <a:p>
            <a:pPr marL="582933" lvl="1" indent="-291467">
              <a:lnSpc>
                <a:spcPts val="3780"/>
              </a:lnSpc>
              <a:buAutoNum type="arabicPeriod"/>
            </a:pPr>
            <a:r>
              <a:rPr lang="en-US" sz="2700" dirty="0">
                <a:solidFill>
                  <a:srgbClr val="000000"/>
                </a:solidFill>
                <a:latin typeface="Canva Sans"/>
              </a:rPr>
              <a:t>ML Algorithms used for Classification</a:t>
            </a:r>
          </a:p>
          <a:p>
            <a:pPr marL="1165866" lvl="2" indent="-388622">
              <a:lnSpc>
                <a:spcPts val="3780"/>
              </a:lnSpc>
              <a:buAutoNum type="alphaLcPeriod"/>
            </a:pPr>
            <a:r>
              <a:rPr lang="en-US" sz="2700" dirty="0">
                <a:solidFill>
                  <a:srgbClr val="000000"/>
                </a:solidFill>
                <a:latin typeface="Canva Sans"/>
              </a:rPr>
              <a:t>KNN</a:t>
            </a:r>
          </a:p>
          <a:p>
            <a:pPr marL="1165866" lvl="2" indent="-388622">
              <a:lnSpc>
                <a:spcPts val="3780"/>
              </a:lnSpc>
              <a:buAutoNum type="alphaLcPeriod"/>
            </a:pPr>
            <a:r>
              <a:rPr lang="en-US" sz="2700" dirty="0">
                <a:solidFill>
                  <a:srgbClr val="000000"/>
                </a:solidFill>
                <a:latin typeface="Canva Sans"/>
              </a:rPr>
              <a:t>Naive Bayes</a:t>
            </a:r>
          </a:p>
          <a:p>
            <a:pPr marL="1165866" lvl="2" indent="-388622">
              <a:lnSpc>
                <a:spcPts val="3780"/>
              </a:lnSpc>
              <a:buAutoNum type="alphaLcPeriod"/>
            </a:pPr>
            <a:r>
              <a:rPr lang="en-US" sz="2700" dirty="0">
                <a:solidFill>
                  <a:srgbClr val="000000"/>
                </a:solidFill>
                <a:latin typeface="Canva Sans"/>
              </a:rPr>
              <a:t>Decision Tree</a:t>
            </a:r>
          </a:p>
          <a:p>
            <a:pPr marL="1165866" lvl="2" indent="-388622">
              <a:lnSpc>
                <a:spcPts val="3780"/>
              </a:lnSpc>
              <a:buAutoNum type="alphaLcPeriod"/>
            </a:pPr>
            <a:r>
              <a:rPr lang="en-US" sz="2700" dirty="0">
                <a:solidFill>
                  <a:srgbClr val="000000"/>
                </a:solidFill>
                <a:latin typeface="Canva Sans"/>
              </a:rPr>
              <a:t>SVM </a:t>
            </a:r>
          </a:p>
          <a:p>
            <a:pPr marL="1165866" lvl="2" indent="-388622">
              <a:lnSpc>
                <a:spcPts val="3780"/>
              </a:lnSpc>
              <a:buAutoNum type="alphaLcPeriod"/>
            </a:pPr>
            <a:r>
              <a:rPr lang="en-US" sz="2700" dirty="0">
                <a:solidFill>
                  <a:srgbClr val="000000"/>
                </a:solidFill>
                <a:latin typeface="Canva Sans"/>
              </a:rPr>
              <a:t>Random Forest</a:t>
            </a:r>
          </a:p>
          <a:p>
            <a:pPr marL="582933" lvl="1" indent="-291467">
              <a:lnSpc>
                <a:spcPts val="3780"/>
              </a:lnSpc>
              <a:buAutoNum type="arabicPeriod"/>
            </a:pPr>
            <a:r>
              <a:rPr lang="en-US" sz="2700" dirty="0">
                <a:solidFill>
                  <a:srgbClr val="000000"/>
                </a:solidFill>
                <a:latin typeface="Canva Sans"/>
              </a:rPr>
              <a:t>Confusion Matrix and Evaluation Matrix</a:t>
            </a:r>
          </a:p>
          <a:p>
            <a:pPr marL="582933" lvl="1" indent="-291467">
              <a:lnSpc>
                <a:spcPts val="3780"/>
              </a:lnSpc>
              <a:buAutoNum type="arabicPeriod"/>
            </a:pPr>
            <a:r>
              <a:rPr lang="en-US" sz="2700" dirty="0">
                <a:solidFill>
                  <a:srgbClr val="000000"/>
                </a:solidFill>
                <a:latin typeface="Canva Sans"/>
              </a:rPr>
              <a:t>Introduction to DL Algorithms </a:t>
            </a:r>
          </a:p>
          <a:p>
            <a:pPr marL="1165866" lvl="2" indent="-388622">
              <a:lnSpc>
                <a:spcPts val="3780"/>
              </a:lnSpc>
              <a:buAutoNum type="alphaLcPeriod"/>
            </a:pPr>
            <a:r>
              <a:rPr lang="en-US" sz="2700" dirty="0">
                <a:solidFill>
                  <a:srgbClr val="000000"/>
                </a:solidFill>
                <a:latin typeface="Canva Sans"/>
              </a:rPr>
              <a:t>ANN</a:t>
            </a:r>
          </a:p>
          <a:p>
            <a:pPr marL="1165866" lvl="2" indent="-388622">
              <a:lnSpc>
                <a:spcPts val="3780"/>
              </a:lnSpc>
              <a:buAutoNum type="alphaLcPeriod"/>
            </a:pPr>
            <a:r>
              <a:rPr lang="en-US" sz="2700" dirty="0">
                <a:solidFill>
                  <a:srgbClr val="000000"/>
                </a:solidFill>
                <a:latin typeface="Canva Sans"/>
              </a:rPr>
              <a:t>CNN</a:t>
            </a:r>
          </a:p>
          <a:p>
            <a:pPr marL="1165866" lvl="2" indent="-388622">
              <a:lnSpc>
                <a:spcPts val="3780"/>
              </a:lnSpc>
              <a:buAutoNum type="alphaLcPeriod"/>
            </a:pPr>
            <a:r>
              <a:rPr lang="en-US" sz="2700" dirty="0">
                <a:solidFill>
                  <a:srgbClr val="000000"/>
                </a:solidFill>
                <a:latin typeface="Canva Sans"/>
              </a:rPr>
              <a:t>RNN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Freeform 2"/>
          <p:cNvSpPr/>
          <p:nvPr/>
        </p:nvSpPr>
        <p:spPr>
          <a:xfrm>
            <a:off x="10259211" y="1028700"/>
            <a:ext cx="7000089" cy="3593963"/>
          </a:xfrm>
          <a:custGeom>
            <a:avLst/>
            <a:gdLst/>
            <a:ahLst/>
            <a:cxnLst/>
            <a:rect l="l" t="t" r="r" b="b"/>
            <a:pathLst>
              <a:path w="7000089" h="3593963">
                <a:moveTo>
                  <a:pt x="0" y="0"/>
                </a:moveTo>
                <a:lnTo>
                  <a:pt x="7000089" y="0"/>
                </a:lnTo>
                <a:lnTo>
                  <a:pt x="7000089" y="3593963"/>
                </a:lnTo>
                <a:lnTo>
                  <a:pt x="0" y="3593963"/>
                </a:lnTo>
                <a:lnTo>
                  <a:pt x="0" y="0"/>
                </a:lnTo>
                <a:close/>
              </a:path>
            </a:pathLst>
          </a:custGeom>
          <a:blipFill>
            <a:blip r:embed="rId2"/>
            <a:stretch>
              <a:fillRect/>
            </a:stretch>
          </a:blipFill>
        </p:spPr>
      </p:sp>
      <p:sp>
        <p:nvSpPr>
          <p:cNvPr id="3" name="Freeform 3"/>
          <p:cNvSpPr/>
          <p:nvPr/>
        </p:nvSpPr>
        <p:spPr>
          <a:xfrm>
            <a:off x="11114506" y="6154911"/>
            <a:ext cx="5975182" cy="3103389"/>
          </a:xfrm>
          <a:custGeom>
            <a:avLst/>
            <a:gdLst/>
            <a:ahLst/>
            <a:cxnLst/>
            <a:rect l="l" t="t" r="r" b="b"/>
            <a:pathLst>
              <a:path w="5975182" h="3103389">
                <a:moveTo>
                  <a:pt x="0" y="0"/>
                </a:moveTo>
                <a:lnTo>
                  <a:pt x="5975181" y="0"/>
                </a:lnTo>
                <a:lnTo>
                  <a:pt x="5975181" y="3103389"/>
                </a:lnTo>
                <a:lnTo>
                  <a:pt x="0" y="3103389"/>
                </a:lnTo>
                <a:lnTo>
                  <a:pt x="0" y="0"/>
                </a:lnTo>
                <a:close/>
              </a:path>
            </a:pathLst>
          </a:custGeom>
          <a:blipFill>
            <a:blip r:embed="rId3"/>
            <a:stretch>
              <a:fillRect/>
            </a:stretch>
          </a:blipFill>
        </p:spPr>
      </p:sp>
      <p:sp>
        <p:nvSpPr>
          <p:cNvPr id="4" name="TextBox 4"/>
          <p:cNvSpPr txBox="1"/>
          <p:nvPr/>
        </p:nvSpPr>
        <p:spPr>
          <a:xfrm>
            <a:off x="612232" y="711132"/>
            <a:ext cx="5384832" cy="577987"/>
          </a:xfrm>
          <a:prstGeom prst="rect">
            <a:avLst/>
          </a:prstGeom>
        </p:spPr>
        <p:txBody>
          <a:bodyPr lIns="0" tIns="0" rIns="0" bIns="0" rtlCol="0" anchor="t">
            <a:spAutoFit/>
          </a:bodyPr>
          <a:lstStyle/>
          <a:p>
            <a:pPr algn="ctr">
              <a:lnSpc>
                <a:spcPts val="4788"/>
              </a:lnSpc>
            </a:pPr>
            <a:r>
              <a:rPr lang="en-US" sz="3420">
                <a:solidFill>
                  <a:srgbClr val="827F2A"/>
                </a:solidFill>
                <a:latin typeface="Canva Sans Bold"/>
              </a:rPr>
              <a:t>Multinomial Naive Bayes:</a:t>
            </a:r>
          </a:p>
        </p:txBody>
      </p:sp>
      <p:sp>
        <p:nvSpPr>
          <p:cNvPr id="5" name="TextBox 5"/>
          <p:cNvSpPr txBox="1"/>
          <p:nvPr/>
        </p:nvSpPr>
        <p:spPr>
          <a:xfrm>
            <a:off x="612232" y="4825932"/>
            <a:ext cx="4732872" cy="577987"/>
          </a:xfrm>
          <a:prstGeom prst="rect">
            <a:avLst/>
          </a:prstGeom>
        </p:spPr>
        <p:txBody>
          <a:bodyPr lIns="0" tIns="0" rIns="0" bIns="0" rtlCol="0" anchor="t">
            <a:spAutoFit/>
          </a:bodyPr>
          <a:lstStyle/>
          <a:p>
            <a:pPr algn="ctr">
              <a:lnSpc>
                <a:spcPts val="4788"/>
              </a:lnSpc>
            </a:pPr>
            <a:r>
              <a:rPr lang="en-US" sz="3420">
                <a:solidFill>
                  <a:srgbClr val="827F2A"/>
                </a:solidFill>
                <a:latin typeface="Canva Sans Bold"/>
              </a:rPr>
              <a:t>Gaussian Naive Bayes:</a:t>
            </a:r>
          </a:p>
        </p:txBody>
      </p:sp>
      <p:sp>
        <p:nvSpPr>
          <p:cNvPr id="6" name="TextBox 6"/>
          <p:cNvSpPr txBox="1"/>
          <p:nvPr/>
        </p:nvSpPr>
        <p:spPr>
          <a:xfrm>
            <a:off x="612232" y="1466850"/>
            <a:ext cx="8340035" cy="3181350"/>
          </a:xfrm>
          <a:prstGeom prst="rect">
            <a:avLst/>
          </a:prstGeom>
        </p:spPr>
        <p:txBody>
          <a:bodyPr lIns="0" tIns="0" rIns="0" bIns="0" rtlCol="0" anchor="t">
            <a:spAutoFit/>
          </a:bodyPr>
          <a:lstStyle/>
          <a:p>
            <a:pPr marL="647702" lvl="1" indent="-323851" algn="l">
              <a:lnSpc>
                <a:spcPts val="4200"/>
              </a:lnSpc>
              <a:buFont typeface="Arial"/>
              <a:buChar char="•"/>
            </a:pPr>
            <a:r>
              <a:rPr lang="en-US" sz="3000">
                <a:solidFill>
                  <a:srgbClr val="000000"/>
                </a:solidFill>
                <a:latin typeface="Canva Sans"/>
              </a:rPr>
              <a:t>Effective for text classification problems such as document categorization and spam detection. </a:t>
            </a:r>
          </a:p>
          <a:p>
            <a:pPr marL="647702" lvl="1" indent="-323851" algn="l">
              <a:lnSpc>
                <a:spcPts val="4200"/>
              </a:lnSpc>
              <a:buFont typeface="Arial"/>
              <a:buChar char="•"/>
            </a:pPr>
            <a:r>
              <a:rPr lang="en-US" sz="3000">
                <a:solidFill>
                  <a:srgbClr val="000000"/>
                </a:solidFill>
                <a:latin typeface="Canva Sans"/>
              </a:rPr>
              <a:t>It assumes that the features represent the frequency or count of occurrences of events, typically words in a document.</a:t>
            </a:r>
          </a:p>
        </p:txBody>
      </p:sp>
      <p:sp>
        <p:nvSpPr>
          <p:cNvPr id="7" name="TextBox 7"/>
          <p:cNvSpPr txBox="1"/>
          <p:nvPr/>
        </p:nvSpPr>
        <p:spPr>
          <a:xfrm>
            <a:off x="612232" y="5584893"/>
            <a:ext cx="8340035" cy="4248150"/>
          </a:xfrm>
          <a:prstGeom prst="rect">
            <a:avLst/>
          </a:prstGeom>
        </p:spPr>
        <p:txBody>
          <a:bodyPr lIns="0" tIns="0" rIns="0" bIns="0" rtlCol="0" anchor="t">
            <a:spAutoFit/>
          </a:bodyPr>
          <a:lstStyle/>
          <a:p>
            <a:pPr marL="647702" lvl="1" indent="-323851" algn="l">
              <a:lnSpc>
                <a:spcPts val="4200"/>
              </a:lnSpc>
              <a:buFont typeface="Arial"/>
              <a:buChar char="•"/>
            </a:pPr>
            <a:r>
              <a:rPr lang="en-US" sz="3000">
                <a:solidFill>
                  <a:srgbClr val="000000"/>
                </a:solidFill>
                <a:latin typeface="Canva Sans"/>
              </a:rPr>
              <a:t>Naive Bayes algorithm tailored for continuous data, assuming that the features follow a Gaussian (normal) distribution. </a:t>
            </a:r>
          </a:p>
          <a:p>
            <a:pPr marL="647702" lvl="1" indent="-323851" algn="l">
              <a:lnSpc>
                <a:spcPts val="4200"/>
              </a:lnSpc>
              <a:buFont typeface="Arial"/>
              <a:buChar char="•"/>
            </a:pPr>
            <a:r>
              <a:rPr lang="en-US" sz="3000">
                <a:solidFill>
                  <a:srgbClr val="000000"/>
                </a:solidFill>
                <a:latin typeface="Canva Sans"/>
              </a:rPr>
              <a:t>It's commonly used for classification tasks where the data features are continuous, such as predicting classes based on real-valued input features.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Freeform 2"/>
          <p:cNvSpPr/>
          <p:nvPr/>
        </p:nvSpPr>
        <p:spPr>
          <a:xfrm>
            <a:off x="4134708" y="4064855"/>
            <a:ext cx="8683852" cy="5630189"/>
          </a:xfrm>
          <a:custGeom>
            <a:avLst/>
            <a:gdLst/>
            <a:ahLst/>
            <a:cxnLst/>
            <a:rect l="l" t="t" r="r" b="b"/>
            <a:pathLst>
              <a:path w="8683852" h="5630189">
                <a:moveTo>
                  <a:pt x="0" y="0"/>
                </a:moveTo>
                <a:lnTo>
                  <a:pt x="8683851" y="0"/>
                </a:lnTo>
                <a:lnTo>
                  <a:pt x="8683851" y="5630189"/>
                </a:lnTo>
                <a:lnTo>
                  <a:pt x="0" y="5630189"/>
                </a:lnTo>
                <a:lnTo>
                  <a:pt x="0" y="0"/>
                </a:lnTo>
                <a:close/>
              </a:path>
            </a:pathLst>
          </a:custGeom>
          <a:blipFill>
            <a:blip r:embed="rId2"/>
            <a:stretch>
              <a:fillRect/>
            </a:stretch>
          </a:blipFill>
        </p:spPr>
      </p:sp>
      <p:sp>
        <p:nvSpPr>
          <p:cNvPr id="3" name="TextBox 3"/>
          <p:cNvSpPr txBox="1"/>
          <p:nvPr/>
        </p:nvSpPr>
        <p:spPr>
          <a:xfrm>
            <a:off x="7173071" y="563287"/>
            <a:ext cx="3962876" cy="771525"/>
          </a:xfrm>
          <a:prstGeom prst="rect">
            <a:avLst/>
          </a:prstGeom>
        </p:spPr>
        <p:txBody>
          <a:bodyPr lIns="0" tIns="0" rIns="0" bIns="0" rtlCol="0" anchor="t">
            <a:spAutoFit/>
          </a:bodyPr>
          <a:lstStyle/>
          <a:p>
            <a:pPr algn="ctr">
              <a:lnSpc>
                <a:spcPts val="6300"/>
              </a:lnSpc>
            </a:pPr>
            <a:r>
              <a:rPr lang="en-US" sz="4500" u="sng">
                <a:solidFill>
                  <a:srgbClr val="005210"/>
                </a:solidFill>
                <a:latin typeface="Canva Sans Bold"/>
              </a:rPr>
              <a:t>Decision Tree:</a:t>
            </a:r>
          </a:p>
        </p:txBody>
      </p:sp>
      <p:sp>
        <p:nvSpPr>
          <p:cNvPr id="4" name="TextBox 4"/>
          <p:cNvSpPr txBox="1"/>
          <p:nvPr/>
        </p:nvSpPr>
        <p:spPr>
          <a:xfrm>
            <a:off x="637195" y="1636941"/>
            <a:ext cx="17034628" cy="2734310"/>
          </a:xfrm>
          <a:prstGeom prst="rect">
            <a:avLst/>
          </a:prstGeom>
        </p:spPr>
        <p:txBody>
          <a:bodyPr lIns="0" tIns="0" rIns="0" bIns="0" rtlCol="0" anchor="t">
            <a:spAutoFit/>
          </a:bodyPr>
          <a:lstStyle/>
          <a:p>
            <a:pPr marL="561344" lvl="1" indent="-280672" algn="l">
              <a:lnSpc>
                <a:spcPts val="3640"/>
              </a:lnSpc>
              <a:buFont typeface="Arial"/>
              <a:buChar char="•"/>
            </a:pPr>
            <a:r>
              <a:rPr lang="en-US" sz="2600">
                <a:solidFill>
                  <a:srgbClr val="19181A"/>
                </a:solidFill>
                <a:latin typeface="Canva Sans"/>
              </a:rPr>
              <a:t> It is a tree-structured classifier, where internal nodes represent the features of a dataset, branches represent the decision rules and each leaf node represents the outcome.</a:t>
            </a:r>
          </a:p>
          <a:p>
            <a:pPr algn="l">
              <a:lnSpc>
                <a:spcPts val="3640"/>
              </a:lnSpc>
            </a:pPr>
            <a:endParaRPr lang="en-US" sz="2600">
              <a:solidFill>
                <a:srgbClr val="19181A"/>
              </a:solidFill>
              <a:latin typeface="Canva Sans"/>
            </a:endParaRPr>
          </a:p>
          <a:p>
            <a:pPr marL="561344" lvl="1" indent="-280672" algn="l">
              <a:lnSpc>
                <a:spcPts val="3640"/>
              </a:lnSpc>
              <a:buFont typeface="Arial"/>
              <a:buChar char="•"/>
            </a:pPr>
            <a:r>
              <a:rPr lang="en-US" sz="2600">
                <a:solidFill>
                  <a:srgbClr val="19181A"/>
                </a:solidFill>
                <a:latin typeface="Canva Sans"/>
              </a:rPr>
              <a:t>A decision tree simply asks a question, and based on the answer (Yes/No), it further split the tree into subtrees.</a:t>
            </a:r>
          </a:p>
          <a:p>
            <a:pPr algn="l">
              <a:lnSpc>
                <a:spcPts val="3640"/>
              </a:lnSpc>
            </a:pPr>
            <a:endParaRPr lang="en-US" sz="2600">
              <a:solidFill>
                <a:srgbClr val="19181A"/>
              </a:solidFill>
              <a:latin typeface="Canva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Freeform 2"/>
          <p:cNvSpPr/>
          <p:nvPr/>
        </p:nvSpPr>
        <p:spPr>
          <a:xfrm>
            <a:off x="792758" y="1323032"/>
            <a:ext cx="16702483" cy="8477842"/>
          </a:xfrm>
          <a:custGeom>
            <a:avLst/>
            <a:gdLst/>
            <a:ahLst/>
            <a:cxnLst/>
            <a:rect l="l" t="t" r="r" b="b"/>
            <a:pathLst>
              <a:path w="16702483" h="8477842">
                <a:moveTo>
                  <a:pt x="0" y="0"/>
                </a:moveTo>
                <a:lnTo>
                  <a:pt x="16702484" y="0"/>
                </a:lnTo>
                <a:lnTo>
                  <a:pt x="16702484" y="8477842"/>
                </a:lnTo>
                <a:lnTo>
                  <a:pt x="0" y="8477842"/>
                </a:lnTo>
                <a:lnTo>
                  <a:pt x="0" y="0"/>
                </a:lnTo>
                <a:close/>
              </a:path>
            </a:pathLst>
          </a:custGeom>
          <a:blipFill>
            <a:blip r:embed="rId2"/>
            <a:stretch>
              <a:fillRect/>
            </a:stretch>
          </a:blipFill>
        </p:spPr>
      </p:sp>
      <p:sp>
        <p:nvSpPr>
          <p:cNvPr id="3" name="TextBox 3"/>
          <p:cNvSpPr txBox="1"/>
          <p:nvPr/>
        </p:nvSpPr>
        <p:spPr>
          <a:xfrm>
            <a:off x="3966505" y="435937"/>
            <a:ext cx="10733366" cy="887095"/>
          </a:xfrm>
          <a:prstGeom prst="rect">
            <a:avLst/>
          </a:prstGeom>
        </p:spPr>
        <p:txBody>
          <a:bodyPr lIns="0" tIns="0" rIns="0" bIns="0" rtlCol="0" anchor="t">
            <a:spAutoFit/>
          </a:bodyPr>
          <a:lstStyle/>
          <a:p>
            <a:pPr algn="ctr">
              <a:lnSpc>
                <a:spcPts val="7279"/>
              </a:lnSpc>
            </a:pPr>
            <a:r>
              <a:rPr lang="en-US" sz="5199">
                <a:solidFill>
                  <a:srgbClr val="8A6A53"/>
                </a:solidFill>
                <a:latin typeface="Canva Sans Bold"/>
              </a:rPr>
              <a:t>Example for Decision Tree in FND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TextBox 2"/>
          <p:cNvSpPr txBox="1"/>
          <p:nvPr/>
        </p:nvSpPr>
        <p:spPr>
          <a:xfrm>
            <a:off x="813340" y="1568821"/>
            <a:ext cx="16892737" cy="5314949"/>
          </a:xfrm>
          <a:prstGeom prst="rect">
            <a:avLst/>
          </a:prstGeom>
        </p:spPr>
        <p:txBody>
          <a:bodyPr lIns="0" tIns="0" rIns="0" bIns="0" rtlCol="0" anchor="t">
            <a:spAutoFit/>
          </a:bodyPr>
          <a:lstStyle/>
          <a:p>
            <a:pPr marL="647711" lvl="1" indent="-323856" algn="l">
              <a:lnSpc>
                <a:spcPts val="4200"/>
              </a:lnSpc>
              <a:buFont typeface="Arial"/>
              <a:buChar char="•"/>
            </a:pPr>
            <a:r>
              <a:rPr lang="en-US" sz="3000" spc="-9">
                <a:solidFill>
                  <a:srgbClr val="000000"/>
                </a:solidFill>
                <a:latin typeface="Canva Sans"/>
              </a:rPr>
              <a:t>The objective of the support vector machine algorithm is to find a hyperplane in an N-dimensional space(N — the number of features) that distinctly classifies the data points.</a:t>
            </a:r>
          </a:p>
          <a:p>
            <a:pPr algn="l">
              <a:lnSpc>
                <a:spcPts val="4200"/>
              </a:lnSpc>
            </a:pPr>
            <a:endParaRPr lang="en-US" sz="3000" spc="-9">
              <a:solidFill>
                <a:srgbClr val="000000"/>
              </a:solidFill>
              <a:latin typeface="Canva Sans"/>
            </a:endParaRPr>
          </a:p>
          <a:p>
            <a:pPr marL="647711" lvl="1" indent="-323856" algn="l">
              <a:lnSpc>
                <a:spcPts val="4200"/>
              </a:lnSpc>
              <a:buFont typeface="Arial"/>
              <a:buChar char="•"/>
            </a:pPr>
            <a:r>
              <a:rPr lang="en-US" sz="3000" spc="-9">
                <a:solidFill>
                  <a:srgbClr val="000000"/>
                </a:solidFill>
                <a:latin typeface="Canva Sans"/>
              </a:rPr>
              <a:t>To separate the two classes of data points, there are many possible hyperplanes that could be chosen. Our objective is to find a plane that has the maximum margin, i.e the maximum distance between data points of both classes. Maximizing the margin distance provides some reinforcement so that future data points can be classified with more confidence.</a:t>
            </a:r>
          </a:p>
          <a:p>
            <a:pPr algn="l">
              <a:lnSpc>
                <a:spcPts val="4200"/>
              </a:lnSpc>
            </a:pPr>
            <a:endParaRPr lang="en-US" sz="3000" spc="-9">
              <a:solidFill>
                <a:srgbClr val="000000"/>
              </a:solidFill>
              <a:latin typeface="Canva Sans"/>
            </a:endParaRPr>
          </a:p>
          <a:p>
            <a:pPr algn="l">
              <a:lnSpc>
                <a:spcPts val="4200"/>
              </a:lnSpc>
            </a:pPr>
            <a:endParaRPr lang="en-US" sz="3000" spc="-9">
              <a:solidFill>
                <a:srgbClr val="000000"/>
              </a:solidFill>
              <a:latin typeface="Canva Sans"/>
            </a:endParaRPr>
          </a:p>
        </p:txBody>
      </p:sp>
      <p:sp>
        <p:nvSpPr>
          <p:cNvPr id="3" name="Freeform 3"/>
          <p:cNvSpPr/>
          <p:nvPr/>
        </p:nvSpPr>
        <p:spPr>
          <a:xfrm>
            <a:off x="4124392" y="5448765"/>
            <a:ext cx="9734997" cy="4507155"/>
          </a:xfrm>
          <a:custGeom>
            <a:avLst/>
            <a:gdLst/>
            <a:ahLst/>
            <a:cxnLst/>
            <a:rect l="l" t="t" r="r" b="b"/>
            <a:pathLst>
              <a:path w="9734997" h="4507155">
                <a:moveTo>
                  <a:pt x="0" y="0"/>
                </a:moveTo>
                <a:lnTo>
                  <a:pt x="9734997" y="0"/>
                </a:lnTo>
                <a:lnTo>
                  <a:pt x="9734997" y="4507156"/>
                </a:lnTo>
                <a:lnTo>
                  <a:pt x="0" y="4507156"/>
                </a:lnTo>
                <a:lnTo>
                  <a:pt x="0" y="0"/>
                </a:lnTo>
                <a:close/>
              </a:path>
            </a:pathLst>
          </a:custGeom>
          <a:blipFill>
            <a:blip r:embed="rId2"/>
            <a:stretch>
              <a:fillRect/>
            </a:stretch>
          </a:blipFill>
        </p:spPr>
      </p:sp>
      <p:sp>
        <p:nvSpPr>
          <p:cNvPr id="4" name="TextBox 4"/>
          <p:cNvSpPr txBox="1"/>
          <p:nvPr/>
        </p:nvSpPr>
        <p:spPr>
          <a:xfrm>
            <a:off x="654844" y="434535"/>
            <a:ext cx="9174956" cy="771525"/>
          </a:xfrm>
          <a:prstGeom prst="rect">
            <a:avLst/>
          </a:prstGeom>
        </p:spPr>
        <p:txBody>
          <a:bodyPr wrap="square" lIns="0" tIns="0" rIns="0" bIns="0" rtlCol="0" anchor="t">
            <a:spAutoFit/>
          </a:bodyPr>
          <a:lstStyle/>
          <a:p>
            <a:pPr algn="ctr">
              <a:lnSpc>
                <a:spcPts val="6300"/>
              </a:lnSpc>
            </a:pPr>
            <a:r>
              <a:rPr lang="en-US" sz="4500" u="sng" dirty="0">
                <a:solidFill>
                  <a:srgbClr val="005210"/>
                </a:solidFill>
                <a:latin typeface="Canva Sans Bold"/>
              </a:rPr>
              <a:t>Support Vector Machine(SVM)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Freeform 2"/>
          <p:cNvSpPr/>
          <p:nvPr/>
        </p:nvSpPr>
        <p:spPr>
          <a:xfrm>
            <a:off x="10222327" y="4149275"/>
            <a:ext cx="7272270" cy="4092308"/>
          </a:xfrm>
          <a:custGeom>
            <a:avLst/>
            <a:gdLst/>
            <a:ahLst/>
            <a:cxnLst/>
            <a:rect l="l" t="t" r="r" b="b"/>
            <a:pathLst>
              <a:path w="7272270" h="4092308">
                <a:moveTo>
                  <a:pt x="0" y="0"/>
                </a:moveTo>
                <a:lnTo>
                  <a:pt x="7272270" y="0"/>
                </a:lnTo>
                <a:lnTo>
                  <a:pt x="7272270" y="4092308"/>
                </a:lnTo>
                <a:lnTo>
                  <a:pt x="0" y="4092308"/>
                </a:lnTo>
                <a:lnTo>
                  <a:pt x="0" y="0"/>
                </a:lnTo>
                <a:close/>
              </a:path>
            </a:pathLst>
          </a:custGeom>
          <a:blipFill>
            <a:blip r:embed="rId2"/>
            <a:stretch>
              <a:fillRect/>
            </a:stretch>
          </a:blipFill>
        </p:spPr>
      </p:sp>
      <p:sp>
        <p:nvSpPr>
          <p:cNvPr id="3" name="TextBox 3"/>
          <p:cNvSpPr txBox="1"/>
          <p:nvPr/>
        </p:nvSpPr>
        <p:spPr>
          <a:xfrm>
            <a:off x="818739" y="600075"/>
            <a:ext cx="7331036" cy="771525"/>
          </a:xfrm>
          <a:prstGeom prst="rect">
            <a:avLst/>
          </a:prstGeom>
        </p:spPr>
        <p:txBody>
          <a:bodyPr lIns="0" tIns="0" rIns="0" bIns="0" rtlCol="0" anchor="t">
            <a:spAutoFit/>
          </a:bodyPr>
          <a:lstStyle/>
          <a:p>
            <a:pPr algn="ctr">
              <a:lnSpc>
                <a:spcPts val="6300"/>
              </a:lnSpc>
            </a:pPr>
            <a:r>
              <a:rPr lang="en-US" sz="4500" u="sng">
                <a:solidFill>
                  <a:srgbClr val="005210"/>
                </a:solidFill>
                <a:latin typeface="Canva Sans Bold"/>
              </a:rPr>
              <a:t>Random Forest Algorithm:</a:t>
            </a:r>
          </a:p>
        </p:txBody>
      </p:sp>
      <p:sp>
        <p:nvSpPr>
          <p:cNvPr id="4" name="TextBox 4"/>
          <p:cNvSpPr txBox="1"/>
          <p:nvPr/>
        </p:nvSpPr>
        <p:spPr>
          <a:xfrm>
            <a:off x="818739" y="1677539"/>
            <a:ext cx="16675858" cy="1835149"/>
          </a:xfrm>
          <a:prstGeom prst="rect">
            <a:avLst/>
          </a:prstGeom>
        </p:spPr>
        <p:txBody>
          <a:bodyPr lIns="0" tIns="0" rIns="0" bIns="0" rtlCol="0" anchor="t">
            <a:spAutoFit/>
          </a:bodyPr>
          <a:lstStyle/>
          <a:p>
            <a:pPr algn="l">
              <a:lnSpc>
                <a:spcPts val="4900"/>
              </a:lnSpc>
            </a:pPr>
            <a:r>
              <a:rPr lang="en-US" sz="3500">
                <a:solidFill>
                  <a:srgbClr val="000000"/>
                </a:solidFill>
                <a:latin typeface="Canva Sans"/>
              </a:rPr>
              <a:t>The algorithm’s strength lies in its ability to handle complex datasets and mitigate overfitting, making it a valuable tool for various predictive tasks in machine learning.</a:t>
            </a:r>
          </a:p>
        </p:txBody>
      </p:sp>
      <p:sp>
        <p:nvSpPr>
          <p:cNvPr id="5" name="TextBox 5"/>
          <p:cNvSpPr txBox="1"/>
          <p:nvPr/>
        </p:nvSpPr>
        <p:spPr>
          <a:xfrm>
            <a:off x="457200" y="3740274"/>
            <a:ext cx="4728978" cy="596899"/>
          </a:xfrm>
          <a:prstGeom prst="rect">
            <a:avLst/>
          </a:prstGeom>
        </p:spPr>
        <p:txBody>
          <a:bodyPr wrap="square" lIns="0" tIns="0" rIns="0" bIns="0" rtlCol="0" anchor="t">
            <a:spAutoFit/>
          </a:bodyPr>
          <a:lstStyle/>
          <a:p>
            <a:pPr algn="ctr">
              <a:lnSpc>
                <a:spcPts val="4900"/>
              </a:lnSpc>
            </a:pPr>
            <a:r>
              <a:rPr lang="en-US" sz="3500" dirty="0">
                <a:solidFill>
                  <a:srgbClr val="827F2A"/>
                </a:solidFill>
                <a:latin typeface="Canva Sans Bold"/>
              </a:rPr>
              <a:t>Ensemble Learning:</a:t>
            </a:r>
          </a:p>
        </p:txBody>
      </p:sp>
      <p:sp>
        <p:nvSpPr>
          <p:cNvPr id="6" name="TextBox 6"/>
          <p:cNvSpPr txBox="1"/>
          <p:nvPr/>
        </p:nvSpPr>
        <p:spPr>
          <a:xfrm>
            <a:off x="818739" y="4564760"/>
            <a:ext cx="8337929" cy="4690505"/>
          </a:xfrm>
          <a:prstGeom prst="rect">
            <a:avLst/>
          </a:prstGeom>
        </p:spPr>
        <p:txBody>
          <a:bodyPr lIns="0" tIns="0" rIns="0" bIns="0" rtlCol="0" anchor="t">
            <a:spAutoFit/>
          </a:bodyPr>
          <a:lstStyle/>
          <a:p>
            <a:pPr algn="just">
              <a:lnSpc>
                <a:spcPts val="2918"/>
              </a:lnSpc>
            </a:pPr>
            <a:r>
              <a:rPr lang="en-US" sz="2084">
                <a:solidFill>
                  <a:srgbClr val="000000"/>
                </a:solidFill>
                <a:latin typeface="Canva Sans"/>
              </a:rPr>
              <a:t>Ensemble simply means combining multiple models. Thus a collection of models is used to make predictions rather than an individual model.</a:t>
            </a:r>
          </a:p>
          <a:p>
            <a:pPr algn="just">
              <a:lnSpc>
                <a:spcPts val="2918"/>
              </a:lnSpc>
            </a:pPr>
            <a:r>
              <a:rPr lang="en-US" sz="2084">
                <a:solidFill>
                  <a:srgbClr val="000000"/>
                </a:solidFill>
                <a:latin typeface="Canva Sans"/>
              </a:rPr>
              <a:t>Ensemble uses two types of methods:</a:t>
            </a:r>
          </a:p>
          <a:p>
            <a:pPr algn="just">
              <a:lnSpc>
                <a:spcPts val="2918"/>
              </a:lnSpc>
            </a:pPr>
            <a:r>
              <a:rPr lang="en-US" sz="2084">
                <a:solidFill>
                  <a:srgbClr val="000000"/>
                </a:solidFill>
                <a:latin typeface="Canva Sans Bold"/>
              </a:rPr>
              <a:t>Bagging</a:t>
            </a:r>
          </a:p>
          <a:p>
            <a:pPr algn="just">
              <a:lnSpc>
                <a:spcPts val="2918"/>
              </a:lnSpc>
            </a:pPr>
            <a:r>
              <a:rPr lang="en-US" sz="2084">
                <a:solidFill>
                  <a:srgbClr val="000000"/>
                </a:solidFill>
                <a:latin typeface="Canva Sans"/>
              </a:rPr>
              <a:t>It creates a different training subset from sample training data with replacement &amp; the final output is based on majority voting. For example, Random Forest.</a:t>
            </a:r>
          </a:p>
          <a:p>
            <a:pPr algn="just">
              <a:lnSpc>
                <a:spcPts val="2918"/>
              </a:lnSpc>
            </a:pPr>
            <a:r>
              <a:rPr lang="en-US" sz="2084">
                <a:solidFill>
                  <a:srgbClr val="000000"/>
                </a:solidFill>
                <a:latin typeface="Canva Sans Bold"/>
              </a:rPr>
              <a:t>Boosting</a:t>
            </a:r>
          </a:p>
          <a:p>
            <a:pPr algn="just">
              <a:lnSpc>
                <a:spcPts val="2918"/>
              </a:lnSpc>
            </a:pPr>
            <a:r>
              <a:rPr lang="en-US" sz="2084">
                <a:solidFill>
                  <a:srgbClr val="000000"/>
                </a:solidFill>
                <a:latin typeface="Canva Sans"/>
              </a:rPr>
              <a:t>It combines weak learners into strong learners by creating sequential models such that the final model has the highest accuracy. For example, Gradient BOOST, ADA BOOST, XG BOOST.</a:t>
            </a:r>
          </a:p>
          <a:p>
            <a:pPr algn="just">
              <a:lnSpc>
                <a:spcPts val="2918"/>
              </a:lnSpc>
            </a:pPr>
            <a:endParaRPr lang="en-US" sz="2084">
              <a:solidFill>
                <a:srgbClr val="000000"/>
              </a:solidFill>
              <a:latin typeface="Canva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Freeform 2"/>
          <p:cNvSpPr/>
          <p:nvPr/>
        </p:nvSpPr>
        <p:spPr>
          <a:xfrm>
            <a:off x="843365" y="2487825"/>
            <a:ext cx="6834425" cy="5959430"/>
          </a:xfrm>
          <a:custGeom>
            <a:avLst/>
            <a:gdLst/>
            <a:ahLst/>
            <a:cxnLst/>
            <a:rect l="l" t="t" r="r" b="b"/>
            <a:pathLst>
              <a:path w="6834425" h="5959430">
                <a:moveTo>
                  <a:pt x="0" y="0"/>
                </a:moveTo>
                <a:lnTo>
                  <a:pt x="6834425" y="0"/>
                </a:lnTo>
                <a:lnTo>
                  <a:pt x="6834425" y="5959430"/>
                </a:lnTo>
                <a:lnTo>
                  <a:pt x="0" y="5959430"/>
                </a:lnTo>
                <a:lnTo>
                  <a:pt x="0" y="0"/>
                </a:lnTo>
                <a:close/>
              </a:path>
            </a:pathLst>
          </a:custGeom>
          <a:blipFill>
            <a:blip r:embed="rId2"/>
            <a:stretch>
              <a:fillRect l="-10229" t="-778" r="-20078" b="-1808"/>
            </a:stretch>
          </a:blipFill>
        </p:spPr>
      </p:sp>
      <p:sp>
        <p:nvSpPr>
          <p:cNvPr id="3" name="Freeform 3"/>
          <p:cNvSpPr/>
          <p:nvPr/>
        </p:nvSpPr>
        <p:spPr>
          <a:xfrm>
            <a:off x="8935793" y="6229070"/>
            <a:ext cx="8323507" cy="3348537"/>
          </a:xfrm>
          <a:custGeom>
            <a:avLst/>
            <a:gdLst/>
            <a:ahLst/>
            <a:cxnLst/>
            <a:rect l="l" t="t" r="r" b="b"/>
            <a:pathLst>
              <a:path w="8323507" h="3348537">
                <a:moveTo>
                  <a:pt x="0" y="0"/>
                </a:moveTo>
                <a:lnTo>
                  <a:pt x="8323507" y="0"/>
                </a:lnTo>
                <a:lnTo>
                  <a:pt x="8323507" y="3348537"/>
                </a:lnTo>
                <a:lnTo>
                  <a:pt x="0" y="3348537"/>
                </a:lnTo>
                <a:lnTo>
                  <a:pt x="0" y="0"/>
                </a:lnTo>
                <a:close/>
              </a:path>
            </a:pathLst>
          </a:custGeom>
          <a:blipFill>
            <a:blip r:embed="rId3"/>
            <a:stretch>
              <a:fillRect/>
            </a:stretch>
          </a:blipFill>
        </p:spPr>
      </p:sp>
      <p:sp>
        <p:nvSpPr>
          <p:cNvPr id="4" name="TextBox 4"/>
          <p:cNvSpPr txBox="1"/>
          <p:nvPr/>
        </p:nvSpPr>
        <p:spPr>
          <a:xfrm>
            <a:off x="2997911" y="737225"/>
            <a:ext cx="11101269" cy="887095"/>
          </a:xfrm>
          <a:prstGeom prst="rect">
            <a:avLst/>
          </a:prstGeom>
        </p:spPr>
        <p:txBody>
          <a:bodyPr lIns="0" tIns="0" rIns="0" bIns="0" rtlCol="0" anchor="t">
            <a:spAutoFit/>
          </a:bodyPr>
          <a:lstStyle/>
          <a:p>
            <a:pPr algn="ctr">
              <a:lnSpc>
                <a:spcPts val="7279"/>
              </a:lnSpc>
            </a:pPr>
            <a:r>
              <a:rPr lang="en-US" sz="5199" u="sng">
                <a:solidFill>
                  <a:srgbClr val="005210"/>
                </a:solidFill>
                <a:latin typeface="Canva Sans Bold"/>
              </a:rPr>
              <a:t>Confusion Matrix for the Test Data</a:t>
            </a:r>
          </a:p>
        </p:txBody>
      </p:sp>
      <p:sp>
        <p:nvSpPr>
          <p:cNvPr id="5" name="TextBox 5"/>
          <p:cNvSpPr txBox="1"/>
          <p:nvPr/>
        </p:nvSpPr>
        <p:spPr>
          <a:xfrm>
            <a:off x="8935793" y="3229748"/>
            <a:ext cx="4574232" cy="1913752"/>
          </a:xfrm>
          <a:prstGeom prst="rect">
            <a:avLst/>
          </a:prstGeom>
        </p:spPr>
        <p:txBody>
          <a:bodyPr lIns="0" tIns="0" rIns="0" bIns="0" rtlCol="0" anchor="t">
            <a:spAutoFit/>
          </a:bodyPr>
          <a:lstStyle/>
          <a:p>
            <a:pPr algn="l">
              <a:lnSpc>
                <a:spcPts val="5094"/>
              </a:lnSpc>
            </a:pPr>
            <a:r>
              <a:rPr lang="en-US" sz="3638">
                <a:solidFill>
                  <a:srgbClr val="161616"/>
                </a:solidFill>
                <a:latin typeface="Canva Sans Bold"/>
              </a:rPr>
              <a:t>In FND, </a:t>
            </a:r>
          </a:p>
          <a:p>
            <a:pPr algn="l">
              <a:lnSpc>
                <a:spcPts val="5094"/>
              </a:lnSpc>
            </a:pPr>
            <a:r>
              <a:rPr lang="en-US" sz="3638">
                <a:solidFill>
                  <a:srgbClr val="161616"/>
                </a:solidFill>
                <a:latin typeface="Canva Sans Bold"/>
              </a:rPr>
              <a:t>Positive: Fake News</a:t>
            </a:r>
          </a:p>
          <a:p>
            <a:pPr algn="l">
              <a:lnSpc>
                <a:spcPts val="5094"/>
              </a:lnSpc>
            </a:pPr>
            <a:r>
              <a:rPr lang="en-US" sz="3638">
                <a:solidFill>
                  <a:srgbClr val="161616"/>
                </a:solidFill>
                <a:latin typeface="Canva Sans Bold"/>
              </a:rPr>
              <a:t>Negative: Real News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Freeform 2"/>
          <p:cNvSpPr/>
          <p:nvPr/>
        </p:nvSpPr>
        <p:spPr>
          <a:xfrm>
            <a:off x="11812019" y="0"/>
            <a:ext cx="7280031" cy="10287000"/>
          </a:xfrm>
          <a:custGeom>
            <a:avLst/>
            <a:gdLst/>
            <a:ahLst/>
            <a:cxnLst/>
            <a:rect l="l" t="t" r="r" b="b"/>
            <a:pathLst>
              <a:path w="7280031" h="10287000">
                <a:moveTo>
                  <a:pt x="0" y="0"/>
                </a:moveTo>
                <a:lnTo>
                  <a:pt x="7280031" y="0"/>
                </a:lnTo>
                <a:lnTo>
                  <a:pt x="7280031" y="10287000"/>
                </a:lnTo>
                <a:lnTo>
                  <a:pt x="0" y="10287000"/>
                </a:lnTo>
                <a:lnTo>
                  <a:pt x="0" y="0"/>
                </a:lnTo>
                <a:close/>
              </a:path>
            </a:pathLst>
          </a:custGeom>
          <a:blipFill>
            <a:blip r:embed="rId2"/>
            <a:stretch>
              <a:fillRect/>
            </a:stretch>
          </a:blipFill>
        </p:spPr>
      </p:sp>
      <p:sp>
        <p:nvSpPr>
          <p:cNvPr id="3" name="TextBox 3"/>
          <p:cNvSpPr txBox="1"/>
          <p:nvPr/>
        </p:nvSpPr>
        <p:spPr>
          <a:xfrm>
            <a:off x="2154126" y="4256405"/>
            <a:ext cx="8162211" cy="887095"/>
          </a:xfrm>
          <a:prstGeom prst="rect">
            <a:avLst/>
          </a:prstGeom>
        </p:spPr>
        <p:txBody>
          <a:bodyPr lIns="0" tIns="0" rIns="0" bIns="0" rtlCol="0" anchor="t">
            <a:spAutoFit/>
          </a:bodyPr>
          <a:lstStyle/>
          <a:p>
            <a:pPr algn="ctr">
              <a:lnSpc>
                <a:spcPts val="7279"/>
              </a:lnSpc>
            </a:pPr>
            <a:r>
              <a:rPr lang="en-US" sz="5199">
                <a:solidFill>
                  <a:srgbClr val="005210"/>
                </a:solidFill>
                <a:latin typeface="Canva Sans Bold"/>
              </a:rPr>
              <a:t>Deep Learning Classifiers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Freeform 2"/>
          <p:cNvSpPr/>
          <p:nvPr/>
        </p:nvSpPr>
        <p:spPr>
          <a:xfrm>
            <a:off x="7741041" y="2333072"/>
            <a:ext cx="9724787" cy="4925062"/>
          </a:xfrm>
          <a:custGeom>
            <a:avLst/>
            <a:gdLst/>
            <a:ahLst/>
            <a:cxnLst/>
            <a:rect l="l" t="t" r="r" b="b"/>
            <a:pathLst>
              <a:path w="9724787" h="4925062">
                <a:moveTo>
                  <a:pt x="0" y="0"/>
                </a:moveTo>
                <a:lnTo>
                  <a:pt x="9724786" y="0"/>
                </a:lnTo>
                <a:lnTo>
                  <a:pt x="9724786" y="4925062"/>
                </a:lnTo>
                <a:lnTo>
                  <a:pt x="0" y="4925062"/>
                </a:lnTo>
                <a:lnTo>
                  <a:pt x="0" y="0"/>
                </a:lnTo>
                <a:close/>
              </a:path>
            </a:pathLst>
          </a:custGeom>
          <a:blipFill>
            <a:blip r:embed="rId2"/>
            <a:stretch>
              <a:fillRect/>
            </a:stretch>
          </a:blipFill>
        </p:spPr>
      </p:sp>
      <p:sp>
        <p:nvSpPr>
          <p:cNvPr id="3" name="Freeform 3"/>
          <p:cNvSpPr/>
          <p:nvPr/>
        </p:nvSpPr>
        <p:spPr>
          <a:xfrm>
            <a:off x="3096133" y="5143500"/>
            <a:ext cx="1522390" cy="1025610"/>
          </a:xfrm>
          <a:custGeom>
            <a:avLst/>
            <a:gdLst/>
            <a:ahLst/>
            <a:cxnLst/>
            <a:rect l="l" t="t" r="r" b="b"/>
            <a:pathLst>
              <a:path w="1522390" h="1025610">
                <a:moveTo>
                  <a:pt x="0" y="0"/>
                </a:moveTo>
                <a:lnTo>
                  <a:pt x="1522390" y="0"/>
                </a:lnTo>
                <a:lnTo>
                  <a:pt x="1522390" y="1025610"/>
                </a:lnTo>
                <a:lnTo>
                  <a:pt x="0" y="1025610"/>
                </a:lnTo>
                <a:lnTo>
                  <a:pt x="0" y="0"/>
                </a:lnTo>
                <a:close/>
              </a:path>
            </a:pathLst>
          </a:custGeom>
          <a:blipFill>
            <a:blip r:embed="rId3"/>
            <a:stretch>
              <a:fillRect/>
            </a:stretch>
          </a:blipFill>
        </p:spPr>
      </p:sp>
      <p:sp>
        <p:nvSpPr>
          <p:cNvPr id="4" name="Freeform 4"/>
          <p:cNvSpPr/>
          <p:nvPr/>
        </p:nvSpPr>
        <p:spPr>
          <a:xfrm>
            <a:off x="1882582" y="8413199"/>
            <a:ext cx="3597216" cy="1798508"/>
          </a:xfrm>
          <a:custGeom>
            <a:avLst/>
            <a:gdLst/>
            <a:ahLst/>
            <a:cxnLst/>
            <a:rect l="l" t="t" r="r" b="b"/>
            <a:pathLst>
              <a:path w="3597216" h="1798508">
                <a:moveTo>
                  <a:pt x="0" y="0"/>
                </a:moveTo>
                <a:lnTo>
                  <a:pt x="3597215" y="0"/>
                </a:lnTo>
                <a:lnTo>
                  <a:pt x="3597215" y="1798508"/>
                </a:lnTo>
                <a:lnTo>
                  <a:pt x="0" y="1798508"/>
                </a:lnTo>
                <a:lnTo>
                  <a:pt x="0" y="0"/>
                </a:lnTo>
                <a:close/>
              </a:path>
            </a:pathLst>
          </a:custGeom>
          <a:blipFill>
            <a:blip r:embed="rId4"/>
            <a:stretch>
              <a:fillRect t="-4282" b="-4282"/>
            </a:stretch>
          </a:blipFill>
        </p:spPr>
      </p:sp>
      <p:sp>
        <p:nvSpPr>
          <p:cNvPr id="5" name="TextBox 5"/>
          <p:cNvSpPr txBox="1"/>
          <p:nvPr/>
        </p:nvSpPr>
        <p:spPr>
          <a:xfrm>
            <a:off x="790217" y="537527"/>
            <a:ext cx="8734783" cy="887095"/>
          </a:xfrm>
          <a:prstGeom prst="rect">
            <a:avLst/>
          </a:prstGeom>
        </p:spPr>
        <p:txBody>
          <a:bodyPr wrap="square" lIns="0" tIns="0" rIns="0" bIns="0" rtlCol="0" anchor="t">
            <a:spAutoFit/>
          </a:bodyPr>
          <a:lstStyle/>
          <a:p>
            <a:pPr algn="ctr">
              <a:lnSpc>
                <a:spcPts val="7279"/>
              </a:lnSpc>
            </a:pPr>
            <a:r>
              <a:rPr lang="en-US" sz="5199" u="sng" dirty="0">
                <a:solidFill>
                  <a:srgbClr val="005210"/>
                </a:solidFill>
                <a:latin typeface="Canva Sans Bold"/>
              </a:rPr>
              <a:t>Artificial Neural Networks</a:t>
            </a:r>
          </a:p>
        </p:txBody>
      </p:sp>
      <p:sp>
        <p:nvSpPr>
          <p:cNvPr id="6" name="TextBox 6"/>
          <p:cNvSpPr txBox="1"/>
          <p:nvPr/>
        </p:nvSpPr>
        <p:spPr>
          <a:xfrm>
            <a:off x="790158" y="1826129"/>
            <a:ext cx="3104436" cy="497840"/>
          </a:xfrm>
          <a:prstGeom prst="rect">
            <a:avLst/>
          </a:prstGeom>
        </p:spPr>
        <p:txBody>
          <a:bodyPr lIns="0" tIns="0" rIns="0" bIns="0" rtlCol="0" anchor="t">
            <a:spAutoFit/>
          </a:bodyPr>
          <a:lstStyle/>
          <a:p>
            <a:pPr algn="ctr">
              <a:lnSpc>
                <a:spcPts val="4060"/>
              </a:lnSpc>
            </a:pPr>
            <a:r>
              <a:rPr lang="en-US" sz="2900">
                <a:solidFill>
                  <a:srgbClr val="000000"/>
                </a:solidFill>
                <a:latin typeface="Canva Sans"/>
              </a:rPr>
              <a:t>Step 1: </a:t>
            </a:r>
            <a:r>
              <a:rPr lang="en-US" sz="2900" u="sng">
                <a:solidFill>
                  <a:srgbClr val="000000"/>
                </a:solidFill>
                <a:latin typeface="Canva Sans"/>
              </a:rPr>
              <a:t>Chain rule</a:t>
            </a:r>
          </a:p>
        </p:txBody>
      </p:sp>
      <p:sp>
        <p:nvSpPr>
          <p:cNvPr id="7" name="TextBox 7"/>
          <p:cNvSpPr txBox="1"/>
          <p:nvPr/>
        </p:nvSpPr>
        <p:spPr>
          <a:xfrm>
            <a:off x="2129091" y="2724019"/>
            <a:ext cx="3530886" cy="587375"/>
          </a:xfrm>
          <a:prstGeom prst="rect">
            <a:avLst/>
          </a:prstGeom>
        </p:spPr>
        <p:txBody>
          <a:bodyPr lIns="0" tIns="0" rIns="0" bIns="0" rtlCol="0" anchor="t">
            <a:spAutoFit/>
          </a:bodyPr>
          <a:lstStyle/>
          <a:p>
            <a:pPr algn="ctr">
              <a:lnSpc>
                <a:spcPts val="4899"/>
              </a:lnSpc>
              <a:spcBef>
                <a:spcPct val="0"/>
              </a:spcBef>
            </a:pPr>
            <a:r>
              <a:rPr lang="en-US" sz="3499">
                <a:solidFill>
                  <a:srgbClr val="000000"/>
                </a:solidFill>
                <a:latin typeface="Canva Sans"/>
              </a:rPr>
              <a:t>z = Σw(i)x(i)</a:t>
            </a:r>
          </a:p>
        </p:txBody>
      </p:sp>
      <p:sp>
        <p:nvSpPr>
          <p:cNvPr id="8" name="TextBox 8"/>
          <p:cNvSpPr txBox="1"/>
          <p:nvPr/>
        </p:nvSpPr>
        <p:spPr>
          <a:xfrm>
            <a:off x="3376897" y="3273294"/>
            <a:ext cx="324803" cy="323214"/>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i=1</a:t>
            </a:r>
          </a:p>
        </p:txBody>
      </p:sp>
      <p:sp>
        <p:nvSpPr>
          <p:cNvPr id="9" name="TextBox 9"/>
          <p:cNvSpPr txBox="1"/>
          <p:nvPr/>
        </p:nvSpPr>
        <p:spPr>
          <a:xfrm>
            <a:off x="3464468" y="2500312"/>
            <a:ext cx="149662" cy="323214"/>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n</a:t>
            </a:r>
          </a:p>
        </p:txBody>
      </p:sp>
      <p:sp>
        <p:nvSpPr>
          <p:cNvPr id="10" name="TextBox 10"/>
          <p:cNvSpPr txBox="1"/>
          <p:nvPr/>
        </p:nvSpPr>
        <p:spPr>
          <a:xfrm>
            <a:off x="-236485" y="3758433"/>
            <a:ext cx="6765822" cy="497840"/>
          </a:xfrm>
          <a:prstGeom prst="rect">
            <a:avLst/>
          </a:prstGeom>
        </p:spPr>
        <p:txBody>
          <a:bodyPr lIns="0" tIns="0" rIns="0" bIns="0" rtlCol="0" anchor="t">
            <a:spAutoFit/>
          </a:bodyPr>
          <a:lstStyle/>
          <a:p>
            <a:pPr algn="ctr">
              <a:lnSpc>
                <a:spcPts val="4060"/>
              </a:lnSpc>
            </a:pPr>
            <a:r>
              <a:rPr lang="en-US" sz="2900">
                <a:solidFill>
                  <a:srgbClr val="000000"/>
                </a:solidFill>
                <a:latin typeface="Canva Sans"/>
              </a:rPr>
              <a:t>Step 2: </a:t>
            </a:r>
            <a:r>
              <a:rPr lang="en-US" sz="2900" u="sng">
                <a:solidFill>
                  <a:srgbClr val="000000"/>
                </a:solidFill>
                <a:latin typeface="Canva Sans"/>
              </a:rPr>
              <a:t>Activation Function</a:t>
            </a:r>
          </a:p>
        </p:txBody>
      </p:sp>
      <p:sp>
        <p:nvSpPr>
          <p:cNvPr id="11" name="TextBox 11"/>
          <p:cNvSpPr txBox="1"/>
          <p:nvPr/>
        </p:nvSpPr>
        <p:spPr>
          <a:xfrm>
            <a:off x="1068901" y="4418198"/>
            <a:ext cx="3549622" cy="431799"/>
          </a:xfrm>
          <a:prstGeom prst="rect">
            <a:avLst/>
          </a:prstGeom>
        </p:spPr>
        <p:txBody>
          <a:bodyPr lIns="0" tIns="0" rIns="0" bIns="0" rtlCol="0" anchor="t">
            <a:spAutoFit/>
          </a:bodyPr>
          <a:lstStyle/>
          <a:p>
            <a:pPr marL="539754" lvl="1" indent="-269877" algn="l">
              <a:lnSpc>
                <a:spcPts val="3500"/>
              </a:lnSpc>
              <a:buAutoNum type="arabicPeriod"/>
            </a:pPr>
            <a:r>
              <a:rPr lang="en-US" sz="2500">
                <a:solidFill>
                  <a:srgbClr val="000000"/>
                </a:solidFill>
                <a:latin typeface="Canva Sans"/>
              </a:rPr>
              <a:t>Sigmoid Function</a:t>
            </a:r>
          </a:p>
        </p:txBody>
      </p:sp>
      <p:sp>
        <p:nvSpPr>
          <p:cNvPr id="12" name="TextBox 12"/>
          <p:cNvSpPr txBox="1"/>
          <p:nvPr/>
        </p:nvSpPr>
        <p:spPr>
          <a:xfrm>
            <a:off x="790217" y="5334042"/>
            <a:ext cx="3530886" cy="587375"/>
          </a:xfrm>
          <a:prstGeom prst="rect">
            <a:avLst/>
          </a:prstGeom>
        </p:spPr>
        <p:txBody>
          <a:bodyPr lIns="0" tIns="0" rIns="0" bIns="0" rtlCol="0" anchor="t">
            <a:spAutoFit/>
          </a:bodyPr>
          <a:lstStyle/>
          <a:p>
            <a:pPr algn="ctr">
              <a:lnSpc>
                <a:spcPts val="4899"/>
              </a:lnSpc>
              <a:spcBef>
                <a:spcPct val="0"/>
              </a:spcBef>
            </a:pPr>
            <a:r>
              <a:rPr lang="en-US" sz="3499">
                <a:solidFill>
                  <a:srgbClr val="000000"/>
                </a:solidFill>
                <a:latin typeface="Canva Sans"/>
              </a:rPr>
              <a:t>y =</a:t>
            </a:r>
          </a:p>
        </p:txBody>
      </p:sp>
      <p:sp>
        <p:nvSpPr>
          <p:cNvPr id="13" name="TextBox 13"/>
          <p:cNvSpPr txBox="1"/>
          <p:nvPr/>
        </p:nvSpPr>
        <p:spPr>
          <a:xfrm>
            <a:off x="1321322" y="6407235"/>
            <a:ext cx="3549622" cy="431799"/>
          </a:xfrm>
          <a:prstGeom prst="rect">
            <a:avLst/>
          </a:prstGeom>
        </p:spPr>
        <p:txBody>
          <a:bodyPr lIns="0" tIns="0" rIns="0" bIns="0" rtlCol="0" anchor="t">
            <a:spAutoFit/>
          </a:bodyPr>
          <a:lstStyle/>
          <a:p>
            <a:pPr algn="l">
              <a:lnSpc>
                <a:spcPts val="3500"/>
              </a:lnSpc>
            </a:pPr>
            <a:r>
              <a:rPr lang="en-US" sz="2500">
                <a:solidFill>
                  <a:srgbClr val="000000"/>
                </a:solidFill>
                <a:latin typeface="Canva Sans"/>
              </a:rPr>
              <a:t>2. ReLu</a:t>
            </a:r>
          </a:p>
        </p:txBody>
      </p:sp>
      <p:sp>
        <p:nvSpPr>
          <p:cNvPr id="14" name="TextBox 14"/>
          <p:cNvSpPr txBox="1"/>
          <p:nvPr/>
        </p:nvSpPr>
        <p:spPr>
          <a:xfrm>
            <a:off x="1611454" y="7000959"/>
            <a:ext cx="3530886" cy="514350"/>
          </a:xfrm>
          <a:prstGeom prst="rect">
            <a:avLst/>
          </a:prstGeom>
        </p:spPr>
        <p:txBody>
          <a:bodyPr lIns="0" tIns="0" rIns="0" bIns="0" rtlCol="0" anchor="t">
            <a:spAutoFit/>
          </a:bodyPr>
          <a:lstStyle/>
          <a:p>
            <a:pPr algn="ctr">
              <a:lnSpc>
                <a:spcPts val="4200"/>
              </a:lnSpc>
              <a:spcBef>
                <a:spcPct val="0"/>
              </a:spcBef>
            </a:pPr>
            <a:r>
              <a:rPr lang="en-US" sz="3000">
                <a:solidFill>
                  <a:srgbClr val="000000"/>
                </a:solidFill>
                <a:latin typeface="Canva Sans"/>
              </a:rPr>
              <a:t>y =max(0,z)</a:t>
            </a:r>
          </a:p>
        </p:txBody>
      </p:sp>
      <p:sp>
        <p:nvSpPr>
          <p:cNvPr id="15" name="TextBox 15"/>
          <p:cNvSpPr txBox="1"/>
          <p:nvPr/>
        </p:nvSpPr>
        <p:spPr>
          <a:xfrm>
            <a:off x="-1725895" y="7915359"/>
            <a:ext cx="8563111" cy="497840"/>
          </a:xfrm>
          <a:prstGeom prst="rect">
            <a:avLst/>
          </a:prstGeom>
        </p:spPr>
        <p:txBody>
          <a:bodyPr lIns="0" tIns="0" rIns="0" bIns="0" rtlCol="0" anchor="t">
            <a:spAutoFit/>
          </a:bodyPr>
          <a:lstStyle/>
          <a:p>
            <a:pPr algn="ctr">
              <a:lnSpc>
                <a:spcPts val="4060"/>
              </a:lnSpc>
            </a:pPr>
            <a:r>
              <a:rPr lang="en-US" sz="2900">
                <a:solidFill>
                  <a:srgbClr val="000000"/>
                </a:solidFill>
                <a:latin typeface="Canva Sans"/>
              </a:rPr>
              <a:t>Step 3: </a:t>
            </a:r>
            <a:r>
              <a:rPr lang="en-US" sz="2900" u="sng">
                <a:solidFill>
                  <a:srgbClr val="000000"/>
                </a:solidFill>
                <a:latin typeface="Canva Sans"/>
              </a:rPr>
              <a:t>Loss function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Freeform 2"/>
          <p:cNvSpPr/>
          <p:nvPr/>
        </p:nvSpPr>
        <p:spPr>
          <a:xfrm>
            <a:off x="2288910" y="2912047"/>
            <a:ext cx="9011638" cy="4462906"/>
          </a:xfrm>
          <a:custGeom>
            <a:avLst/>
            <a:gdLst/>
            <a:ahLst/>
            <a:cxnLst/>
            <a:rect l="l" t="t" r="r" b="b"/>
            <a:pathLst>
              <a:path w="9011638" h="4462906">
                <a:moveTo>
                  <a:pt x="0" y="0"/>
                </a:moveTo>
                <a:lnTo>
                  <a:pt x="9011638" y="0"/>
                </a:lnTo>
                <a:lnTo>
                  <a:pt x="9011638" y="4462906"/>
                </a:lnTo>
                <a:lnTo>
                  <a:pt x="0" y="4462906"/>
                </a:lnTo>
                <a:lnTo>
                  <a:pt x="0" y="0"/>
                </a:lnTo>
                <a:close/>
              </a:path>
            </a:pathLst>
          </a:custGeom>
          <a:blipFill>
            <a:blip r:embed="rId2"/>
            <a:stretch>
              <a:fillRect/>
            </a:stretch>
          </a:blipFill>
        </p:spPr>
      </p:sp>
      <p:sp>
        <p:nvSpPr>
          <p:cNvPr id="3" name="Freeform 3"/>
          <p:cNvSpPr/>
          <p:nvPr/>
        </p:nvSpPr>
        <p:spPr>
          <a:xfrm>
            <a:off x="2408434" y="7670228"/>
            <a:ext cx="4386295" cy="2180247"/>
          </a:xfrm>
          <a:custGeom>
            <a:avLst/>
            <a:gdLst/>
            <a:ahLst/>
            <a:cxnLst/>
            <a:rect l="l" t="t" r="r" b="b"/>
            <a:pathLst>
              <a:path w="4386295" h="2180247">
                <a:moveTo>
                  <a:pt x="0" y="0"/>
                </a:moveTo>
                <a:lnTo>
                  <a:pt x="4386295" y="0"/>
                </a:lnTo>
                <a:lnTo>
                  <a:pt x="4386295" y="2180247"/>
                </a:lnTo>
                <a:lnTo>
                  <a:pt x="0" y="2180247"/>
                </a:lnTo>
                <a:lnTo>
                  <a:pt x="0" y="0"/>
                </a:lnTo>
                <a:close/>
              </a:path>
            </a:pathLst>
          </a:custGeom>
          <a:blipFill>
            <a:blip r:embed="rId3"/>
            <a:stretch>
              <a:fillRect/>
            </a:stretch>
          </a:blipFill>
        </p:spPr>
      </p:sp>
      <p:sp>
        <p:nvSpPr>
          <p:cNvPr id="4" name="TextBox 4"/>
          <p:cNvSpPr txBox="1"/>
          <p:nvPr/>
        </p:nvSpPr>
        <p:spPr>
          <a:xfrm>
            <a:off x="776218" y="785594"/>
            <a:ext cx="6691382" cy="1018689"/>
          </a:xfrm>
          <a:prstGeom prst="rect">
            <a:avLst/>
          </a:prstGeom>
        </p:spPr>
        <p:txBody>
          <a:bodyPr wrap="square" lIns="0" tIns="0" rIns="0" bIns="0" rtlCol="0" anchor="t">
            <a:spAutoFit/>
          </a:bodyPr>
          <a:lstStyle/>
          <a:p>
            <a:pPr marL="633716" lvl="1" indent="-316858" algn="ctr">
              <a:lnSpc>
                <a:spcPts val="4109"/>
              </a:lnSpc>
              <a:buFont typeface="Arial"/>
              <a:buChar char="•"/>
            </a:pPr>
            <a:r>
              <a:rPr lang="en-US" sz="2935" dirty="0">
                <a:solidFill>
                  <a:srgbClr val="000000"/>
                </a:solidFill>
                <a:latin typeface="Canva Sans"/>
              </a:rPr>
              <a:t>Loss function should be reduced.</a:t>
            </a:r>
          </a:p>
          <a:p>
            <a:pPr marL="633716" lvl="1" indent="-316858" algn="l">
              <a:lnSpc>
                <a:spcPts val="4109"/>
              </a:lnSpc>
              <a:buFont typeface="Arial"/>
              <a:buChar char="•"/>
            </a:pPr>
            <a:r>
              <a:rPr lang="en-US" sz="2935" dirty="0">
                <a:solidFill>
                  <a:srgbClr val="000000"/>
                </a:solidFill>
                <a:latin typeface="Canva Sans"/>
              </a:rPr>
              <a:t>Reduced using Optimizers</a:t>
            </a:r>
          </a:p>
        </p:txBody>
      </p:sp>
      <p:sp>
        <p:nvSpPr>
          <p:cNvPr id="5" name="TextBox 5"/>
          <p:cNvSpPr txBox="1"/>
          <p:nvPr/>
        </p:nvSpPr>
        <p:spPr>
          <a:xfrm>
            <a:off x="1028700" y="2038966"/>
            <a:ext cx="7763828" cy="497840"/>
          </a:xfrm>
          <a:prstGeom prst="rect">
            <a:avLst/>
          </a:prstGeom>
        </p:spPr>
        <p:txBody>
          <a:bodyPr lIns="0" tIns="0" rIns="0" bIns="0" rtlCol="0" anchor="t">
            <a:spAutoFit/>
          </a:bodyPr>
          <a:lstStyle/>
          <a:p>
            <a:pPr algn="ctr">
              <a:lnSpc>
                <a:spcPts val="4060"/>
              </a:lnSpc>
            </a:pPr>
            <a:r>
              <a:rPr lang="en-US" sz="2900">
                <a:solidFill>
                  <a:srgbClr val="000000"/>
                </a:solidFill>
                <a:latin typeface="Canva Sans"/>
              </a:rPr>
              <a:t>Step 4: </a:t>
            </a:r>
            <a:r>
              <a:rPr lang="en-US" sz="2900" u="sng">
                <a:solidFill>
                  <a:srgbClr val="000000"/>
                </a:solidFill>
                <a:latin typeface="Canva Sans"/>
              </a:rPr>
              <a:t>BackPropagation(Updating weights)</a:t>
            </a:r>
            <a:r>
              <a:rPr lang="en-US" sz="2900">
                <a:solidFill>
                  <a:srgbClr val="000000"/>
                </a:solidFill>
                <a:latin typeface="Canva Sans"/>
              </a:rPr>
              <a:t> </a:t>
            </a:r>
          </a:p>
        </p:txBody>
      </p:sp>
      <p:sp>
        <p:nvSpPr>
          <p:cNvPr id="6" name="TextBox 6"/>
          <p:cNvSpPr txBox="1"/>
          <p:nvPr/>
        </p:nvSpPr>
        <p:spPr>
          <a:xfrm>
            <a:off x="7943908" y="8396928"/>
            <a:ext cx="2400184" cy="679221"/>
          </a:xfrm>
          <a:prstGeom prst="rect">
            <a:avLst/>
          </a:prstGeom>
        </p:spPr>
        <p:txBody>
          <a:bodyPr lIns="0" tIns="0" rIns="0" bIns="0" rtlCol="0" anchor="t">
            <a:spAutoFit/>
          </a:bodyPr>
          <a:lstStyle/>
          <a:p>
            <a:pPr marL="419488" lvl="1" indent="-209744" algn="l">
              <a:lnSpc>
                <a:spcPts val="2720"/>
              </a:lnSpc>
              <a:buFont typeface="Arial"/>
              <a:buChar char="•"/>
            </a:pPr>
            <a:r>
              <a:rPr lang="en-US" sz="1942">
                <a:solidFill>
                  <a:srgbClr val="000000"/>
                </a:solidFill>
                <a:latin typeface="Canva Sans"/>
              </a:rPr>
              <a:t>L=Loss Fn.</a:t>
            </a:r>
          </a:p>
          <a:p>
            <a:pPr marL="419488" lvl="1" indent="-209744" algn="l">
              <a:lnSpc>
                <a:spcPts val="2720"/>
              </a:lnSpc>
              <a:buFont typeface="Arial"/>
              <a:buChar char="•"/>
            </a:pPr>
            <a:r>
              <a:rPr lang="en-US" sz="1942">
                <a:solidFill>
                  <a:srgbClr val="000000"/>
                </a:solidFill>
                <a:latin typeface="Canva Sans"/>
              </a:rPr>
              <a:t>α = Learning rate</a:t>
            </a:r>
          </a:p>
        </p:txBody>
      </p:sp>
      <p:sp>
        <p:nvSpPr>
          <p:cNvPr id="7" name="TextBox 7"/>
          <p:cNvSpPr txBox="1"/>
          <p:nvPr/>
        </p:nvSpPr>
        <p:spPr>
          <a:xfrm>
            <a:off x="6179447" y="7873834"/>
            <a:ext cx="273725" cy="648285"/>
          </a:xfrm>
          <a:prstGeom prst="rect">
            <a:avLst/>
          </a:prstGeom>
        </p:spPr>
        <p:txBody>
          <a:bodyPr lIns="0" tIns="0" rIns="0" bIns="0" rtlCol="0" anchor="t">
            <a:spAutoFit/>
          </a:bodyPr>
          <a:lstStyle/>
          <a:p>
            <a:pPr algn="ctr">
              <a:lnSpc>
                <a:spcPts val="5217"/>
              </a:lnSpc>
            </a:pPr>
            <a:r>
              <a:rPr lang="en-US" sz="3726">
                <a:solidFill>
                  <a:srgbClr val="000000"/>
                </a:solidFill>
                <a:latin typeface="Canva Sans Bold"/>
              </a:rPr>
              <a:t>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Freeform 2"/>
          <p:cNvSpPr/>
          <p:nvPr/>
        </p:nvSpPr>
        <p:spPr>
          <a:xfrm>
            <a:off x="2412927" y="2896897"/>
            <a:ext cx="9100151" cy="3102324"/>
          </a:xfrm>
          <a:custGeom>
            <a:avLst/>
            <a:gdLst/>
            <a:ahLst/>
            <a:cxnLst/>
            <a:rect l="l" t="t" r="r" b="b"/>
            <a:pathLst>
              <a:path w="9100151" h="3102324">
                <a:moveTo>
                  <a:pt x="0" y="0"/>
                </a:moveTo>
                <a:lnTo>
                  <a:pt x="9100151" y="0"/>
                </a:lnTo>
                <a:lnTo>
                  <a:pt x="9100151" y="3102324"/>
                </a:lnTo>
                <a:lnTo>
                  <a:pt x="0" y="3102324"/>
                </a:lnTo>
                <a:lnTo>
                  <a:pt x="0" y="0"/>
                </a:lnTo>
                <a:close/>
              </a:path>
            </a:pathLst>
          </a:custGeom>
          <a:blipFill>
            <a:blip r:embed="rId2"/>
            <a:stretch>
              <a:fillRect/>
            </a:stretch>
          </a:blipFill>
        </p:spPr>
      </p:sp>
      <p:sp>
        <p:nvSpPr>
          <p:cNvPr id="3" name="Freeform 3"/>
          <p:cNvSpPr/>
          <p:nvPr/>
        </p:nvSpPr>
        <p:spPr>
          <a:xfrm>
            <a:off x="2167217" y="7182860"/>
            <a:ext cx="3974283" cy="2769955"/>
          </a:xfrm>
          <a:custGeom>
            <a:avLst/>
            <a:gdLst/>
            <a:ahLst/>
            <a:cxnLst/>
            <a:rect l="l" t="t" r="r" b="b"/>
            <a:pathLst>
              <a:path w="3974283" h="2769955">
                <a:moveTo>
                  <a:pt x="0" y="0"/>
                </a:moveTo>
                <a:lnTo>
                  <a:pt x="3974283" y="0"/>
                </a:lnTo>
                <a:lnTo>
                  <a:pt x="3974283" y="2769956"/>
                </a:lnTo>
                <a:lnTo>
                  <a:pt x="0" y="2769956"/>
                </a:lnTo>
                <a:lnTo>
                  <a:pt x="0" y="0"/>
                </a:lnTo>
                <a:close/>
              </a:path>
            </a:pathLst>
          </a:custGeom>
          <a:blipFill>
            <a:blip r:embed="rId3"/>
            <a:stretch>
              <a:fillRect/>
            </a:stretch>
          </a:blipFill>
        </p:spPr>
      </p:sp>
      <p:sp>
        <p:nvSpPr>
          <p:cNvPr id="4" name="Freeform 4"/>
          <p:cNvSpPr/>
          <p:nvPr/>
        </p:nvSpPr>
        <p:spPr>
          <a:xfrm>
            <a:off x="8586031" y="7357582"/>
            <a:ext cx="5854093" cy="2089433"/>
          </a:xfrm>
          <a:custGeom>
            <a:avLst/>
            <a:gdLst/>
            <a:ahLst/>
            <a:cxnLst/>
            <a:rect l="l" t="t" r="r" b="b"/>
            <a:pathLst>
              <a:path w="5854093" h="2089433">
                <a:moveTo>
                  <a:pt x="0" y="0"/>
                </a:moveTo>
                <a:lnTo>
                  <a:pt x="5854094" y="0"/>
                </a:lnTo>
                <a:lnTo>
                  <a:pt x="5854094" y="2089433"/>
                </a:lnTo>
                <a:lnTo>
                  <a:pt x="0" y="2089433"/>
                </a:lnTo>
                <a:lnTo>
                  <a:pt x="0" y="0"/>
                </a:lnTo>
                <a:close/>
              </a:path>
            </a:pathLst>
          </a:custGeom>
          <a:blipFill>
            <a:blip r:embed="rId4"/>
            <a:stretch>
              <a:fillRect/>
            </a:stretch>
          </a:blipFill>
        </p:spPr>
      </p:sp>
      <p:sp>
        <p:nvSpPr>
          <p:cNvPr id="5" name="TextBox 5"/>
          <p:cNvSpPr txBox="1"/>
          <p:nvPr/>
        </p:nvSpPr>
        <p:spPr>
          <a:xfrm>
            <a:off x="0" y="311551"/>
            <a:ext cx="11681578" cy="887095"/>
          </a:xfrm>
          <a:prstGeom prst="rect">
            <a:avLst/>
          </a:prstGeom>
        </p:spPr>
        <p:txBody>
          <a:bodyPr lIns="0" tIns="0" rIns="0" bIns="0" rtlCol="0" anchor="t">
            <a:spAutoFit/>
          </a:bodyPr>
          <a:lstStyle/>
          <a:p>
            <a:pPr algn="ctr">
              <a:lnSpc>
                <a:spcPts val="7279"/>
              </a:lnSpc>
            </a:pPr>
            <a:r>
              <a:rPr lang="en-US" sz="5199" u="sng">
                <a:solidFill>
                  <a:srgbClr val="005210"/>
                </a:solidFill>
                <a:latin typeface="Canva Sans Bold"/>
              </a:rPr>
              <a:t>Convolutional Neural Networks</a:t>
            </a:r>
          </a:p>
        </p:txBody>
      </p:sp>
      <p:sp>
        <p:nvSpPr>
          <p:cNvPr id="6" name="TextBox 6"/>
          <p:cNvSpPr txBox="1"/>
          <p:nvPr/>
        </p:nvSpPr>
        <p:spPr>
          <a:xfrm>
            <a:off x="567300" y="1613292"/>
            <a:ext cx="8136136" cy="1012190"/>
          </a:xfrm>
          <a:prstGeom prst="rect">
            <a:avLst/>
          </a:prstGeom>
        </p:spPr>
        <p:txBody>
          <a:bodyPr lIns="0" tIns="0" rIns="0" bIns="0" rtlCol="0" anchor="t">
            <a:spAutoFit/>
          </a:bodyPr>
          <a:lstStyle/>
          <a:p>
            <a:pPr marL="626112" lvl="1" indent="-313056" algn="l">
              <a:lnSpc>
                <a:spcPts val="4060"/>
              </a:lnSpc>
              <a:buFont typeface="Arial"/>
              <a:buChar char="•"/>
            </a:pPr>
            <a:r>
              <a:rPr lang="en-US" sz="2900">
                <a:solidFill>
                  <a:srgbClr val="000000"/>
                </a:solidFill>
                <a:latin typeface="Canva Sans"/>
              </a:rPr>
              <a:t>Mainly used for image detection</a:t>
            </a:r>
          </a:p>
          <a:p>
            <a:pPr marL="626112" lvl="1" indent="-313056" algn="l">
              <a:lnSpc>
                <a:spcPts val="4060"/>
              </a:lnSpc>
              <a:buFont typeface="Arial"/>
              <a:buChar char="•"/>
            </a:pPr>
            <a:r>
              <a:rPr lang="en-US" sz="2900">
                <a:solidFill>
                  <a:srgbClr val="000000"/>
                </a:solidFill>
                <a:latin typeface="Canva Sans"/>
              </a:rPr>
              <a:t>To process data that has grid like topology</a:t>
            </a:r>
          </a:p>
        </p:txBody>
      </p:sp>
      <p:sp>
        <p:nvSpPr>
          <p:cNvPr id="7" name="TextBox 7"/>
          <p:cNvSpPr txBox="1"/>
          <p:nvPr/>
        </p:nvSpPr>
        <p:spPr>
          <a:xfrm>
            <a:off x="1028700" y="6418321"/>
            <a:ext cx="3585567" cy="497840"/>
          </a:xfrm>
          <a:prstGeom prst="rect">
            <a:avLst/>
          </a:prstGeom>
        </p:spPr>
        <p:txBody>
          <a:bodyPr lIns="0" tIns="0" rIns="0" bIns="0" rtlCol="0" anchor="t">
            <a:spAutoFit/>
          </a:bodyPr>
          <a:lstStyle/>
          <a:p>
            <a:pPr algn="l">
              <a:lnSpc>
                <a:spcPts val="4060"/>
              </a:lnSpc>
            </a:pPr>
            <a:r>
              <a:rPr lang="en-US" sz="2900">
                <a:solidFill>
                  <a:srgbClr val="000000"/>
                </a:solidFill>
                <a:latin typeface="Canva Sans"/>
              </a:rPr>
              <a:t>Step 1: </a:t>
            </a:r>
            <a:r>
              <a:rPr lang="en-US" sz="2900" u="sng">
                <a:solidFill>
                  <a:srgbClr val="000000"/>
                </a:solidFill>
                <a:latin typeface="Canva Sans"/>
              </a:rPr>
              <a:t>Convolution</a:t>
            </a:r>
            <a:r>
              <a:rPr lang="en-US" sz="2900">
                <a:solidFill>
                  <a:srgbClr val="000000"/>
                </a:solidFill>
                <a:latin typeface="Canva Sans"/>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Freeform 2"/>
          <p:cNvSpPr/>
          <p:nvPr/>
        </p:nvSpPr>
        <p:spPr>
          <a:xfrm>
            <a:off x="11912187" y="0"/>
            <a:ext cx="6565002" cy="10287000"/>
          </a:xfrm>
          <a:custGeom>
            <a:avLst/>
            <a:gdLst/>
            <a:ahLst/>
            <a:cxnLst/>
            <a:rect l="l" t="t" r="r" b="b"/>
            <a:pathLst>
              <a:path w="6565002" h="10287000">
                <a:moveTo>
                  <a:pt x="0" y="0"/>
                </a:moveTo>
                <a:lnTo>
                  <a:pt x="6565001" y="0"/>
                </a:lnTo>
                <a:lnTo>
                  <a:pt x="6565001" y="10287000"/>
                </a:lnTo>
                <a:lnTo>
                  <a:pt x="0" y="10287000"/>
                </a:lnTo>
                <a:lnTo>
                  <a:pt x="0" y="0"/>
                </a:lnTo>
                <a:close/>
              </a:path>
            </a:pathLst>
          </a:custGeom>
          <a:blipFill>
            <a:blip r:embed="rId2"/>
            <a:stretch>
              <a:fillRect r="-10891"/>
            </a:stretch>
          </a:blipFill>
        </p:spPr>
      </p:sp>
      <p:sp>
        <p:nvSpPr>
          <p:cNvPr id="3" name="TextBox 3"/>
          <p:cNvSpPr txBox="1"/>
          <p:nvPr/>
        </p:nvSpPr>
        <p:spPr>
          <a:xfrm>
            <a:off x="565321" y="395592"/>
            <a:ext cx="4103370" cy="887095"/>
          </a:xfrm>
          <a:prstGeom prst="rect">
            <a:avLst/>
          </a:prstGeom>
        </p:spPr>
        <p:txBody>
          <a:bodyPr lIns="0" tIns="0" rIns="0" bIns="0" rtlCol="0" anchor="t">
            <a:spAutoFit/>
          </a:bodyPr>
          <a:lstStyle/>
          <a:p>
            <a:pPr algn="ctr">
              <a:lnSpc>
                <a:spcPts val="7279"/>
              </a:lnSpc>
            </a:pPr>
            <a:r>
              <a:rPr lang="en-US" sz="5199" u="sng">
                <a:solidFill>
                  <a:srgbClr val="8A6A53"/>
                </a:solidFill>
                <a:latin typeface="Canva Sans Bold"/>
              </a:rPr>
              <a:t>Introduction</a:t>
            </a:r>
          </a:p>
        </p:txBody>
      </p:sp>
      <p:sp>
        <p:nvSpPr>
          <p:cNvPr id="4" name="TextBox 4"/>
          <p:cNvSpPr txBox="1"/>
          <p:nvPr/>
        </p:nvSpPr>
        <p:spPr>
          <a:xfrm>
            <a:off x="1028700" y="1722120"/>
            <a:ext cx="8358869" cy="7536180"/>
          </a:xfrm>
          <a:prstGeom prst="rect">
            <a:avLst/>
          </a:prstGeom>
        </p:spPr>
        <p:txBody>
          <a:bodyPr lIns="0" tIns="0" rIns="0" bIns="0" rtlCol="0" anchor="t">
            <a:spAutoFit/>
          </a:bodyPr>
          <a:lstStyle/>
          <a:p>
            <a:pPr algn="l">
              <a:lnSpc>
                <a:spcPts val="4620"/>
              </a:lnSpc>
            </a:pPr>
            <a:r>
              <a:rPr lang="en-US" sz="3300">
                <a:solidFill>
                  <a:srgbClr val="000000"/>
                </a:solidFill>
                <a:latin typeface="Canva Sans Bold"/>
              </a:rPr>
              <a:t>-&gt;</a:t>
            </a:r>
            <a:r>
              <a:rPr lang="en-US" sz="3300">
                <a:solidFill>
                  <a:srgbClr val="000000"/>
                </a:solidFill>
                <a:latin typeface="Canva Sans"/>
              </a:rPr>
              <a:t> Fake news is false or misleading information presented as it were real news.</a:t>
            </a:r>
          </a:p>
          <a:p>
            <a:pPr algn="l">
              <a:lnSpc>
                <a:spcPts val="4620"/>
              </a:lnSpc>
            </a:pPr>
            <a:r>
              <a:rPr lang="en-US" sz="3300">
                <a:solidFill>
                  <a:srgbClr val="000000"/>
                </a:solidFill>
                <a:latin typeface="Canva Sans Bold"/>
              </a:rPr>
              <a:t>-&gt; </a:t>
            </a:r>
            <a:r>
              <a:rPr lang="en-US" sz="3300">
                <a:solidFill>
                  <a:srgbClr val="000000"/>
                </a:solidFill>
                <a:latin typeface="Canva Sans"/>
              </a:rPr>
              <a:t>False news is like an unproven story that spreads quickly that spreads quickly because people belive it’s true.</a:t>
            </a:r>
          </a:p>
          <a:p>
            <a:pPr algn="l">
              <a:lnSpc>
                <a:spcPts val="4620"/>
              </a:lnSpc>
            </a:pPr>
            <a:r>
              <a:rPr lang="en-US" sz="3300">
                <a:solidFill>
                  <a:srgbClr val="000000"/>
                </a:solidFill>
                <a:latin typeface="Canva Sans Bold"/>
              </a:rPr>
              <a:t>-&gt;</a:t>
            </a:r>
            <a:r>
              <a:rPr lang="en-US" sz="3300">
                <a:solidFill>
                  <a:srgbClr val="000000"/>
                </a:solidFill>
                <a:latin typeface="Canva Sans"/>
              </a:rPr>
              <a:t> It can spread through social media, websites or even traditional news outlets.</a:t>
            </a:r>
          </a:p>
          <a:p>
            <a:pPr algn="l">
              <a:lnSpc>
                <a:spcPts val="4620"/>
              </a:lnSpc>
            </a:pPr>
            <a:r>
              <a:rPr lang="en-US" sz="3300">
                <a:solidFill>
                  <a:srgbClr val="000000"/>
                </a:solidFill>
                <a:latin typeface="Canva Sans Bold"/>
              </a:rPr>
              <a:t>-&gt; </a:t>
            </a:r>
            <a:r>
              <a:rPr lang="en-US" sz="3300">
                <a:solidFill>
                  <a:srgbClr val="000000"/>
                </a:solidFill>
                <a:latin typeface="Canva Sans"/>
              </a:rPr>
              <a:t>It may be created to make money, to influence opinions, or to cause harm.</a:t>
            </a:r>
          </a:p>
          <a:p>
            <a:pPr algn="l">
              <a:lnSpc>
                <a:spcPts val="4620"/>
              </a:lnSpc>
            </a:pPr>
            <a:r>
              <a:rPr lang="en-US" sz="3300">
                <a:solidFill>
                  <a:srgbClr val="000000"/>
                </a:solidFill>
                <a:latin typeface="Canva Sans Bold"/>
              </a:rPr>
              <a:t>-&gt; </a:t>
            </a:r>
            <a:r>
              <a:rPr lang="en-US" sz="3300">
                <a:solidFill>
                  <a:srgbClr val="000000"/>
                </a:solidFill>
                <a:latin typeface="Canva Sans"/>
              </a:rPr>
              <a:t>It is critical of the news we read and to check if it comes from a reliable source.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Freeform 2"/>
          <p:cNvSpPr/>
          <p:nvPr/>
        </p:nvSpPr>
        <p:spPr>
          <a:xfrm>
            <a:off x="10572145" y="1028700"/>
            <a:ext cx="6481293" cy="2695315"/>
          </a:xfrm>
          <a:custGeom>
            <a:avLst/>
            <a:gdLst/>
            <a:ahLst/>
            <a:cxnLst/>
            <a:rect l="l" t="t" r="r" b="b"/>
            <a:pathLst>
              <a:path w="6481293" h="2695315">
                <a:moveTo>
                  <a:pt x="0" y="0"/>
                </a:moveTo>
                <a:lnTo>
                  <a:pt x="6481293" y="0"/>
                </a:lnTo>
                <a:lnTo>
                  <a:pt x="6481293" y="2695315"/>
                </a:lnTo>
                <a:lnTo>
                  <a:pt x="0" y="2695315"/>
                </a:lnTo>
                <a:lnTo>
                  <a:pt x="0" y="0"/>
                </a:lnTo>
                <a:close/>
              </a:path>
            </a:pathLst>
          </a:custGeom>
          <a:blipFill>
            <a:blip r:embed="rId2"/>
            <a:stretch>
              <a:fillRect/>
            </a:stretch>
          </a:blipFill>
        </p:spPr>
      </p:sp>
      <p:sp>
        <p:nvSpPr>
          <p:cNvPr id="3" name="Freeform 3"/>
          <p:cNvSpPr/>
          <p:nvPr/>
        </p:nvSpPr>
        <p:spPr>
          <a:xfrm>
            <a:off x="13197491" y="6561143"/>
            <a:ext cx="2104719" cy="1371615"/>
          </a:xfrm>
          <a:custGeom>
            <a:avLst/>
            <a:gdLst/>
            <a:ahLst/>
            <a:cxnLst/>
            <a:rect l="l" t="t" r="r" b="b"/>
            <a:pathLst>
              <a:path w="2104719" h="1371615">
                <a:moveTo>
                  <a:pt x="0" y="0"/>
                </a:moveTo>
                <a:lnTo>
                  <a:pt x="2104719" y="0"/>
                </a:lnTo>
                <a:lnTo>
                  <a:pt x="2104719" y="1371614"/>
                </a:lnTo>
                <a:lnTo>
                  <a:pt x="0" y="1371614"/>
                </a:lnTo>
                <a:lnTo>
                  <a:pt x="0" y="0"/>
                </a:lnTo>
                <a:close/>
              </a:path>
            </a:pathLst>
          </a:custGeom>
          <a:blipFill>
            <a:blip r:embed="rId3"/>
            <a:stretch>
              <a:fillRect l="-86639" t="-50238" r="-46816" b="-68634"/>
            </a:stretch>
          </a:blipFill>
        </p:spPr>
      </p:sp>
      <p:sp>
        <p:nvSpPr>
          <p:cNvPr id="4" name="TextBox 4"/>
          <p:cNvSpPr txBox="1"/>
          <p:nvPr/>
        </p:nvSpPr>
        <p:spPr>
          <a:xfrm>
            <a:off x="826372" y="751205"/>
            <a:ext cx="3596402" cy="497840"/>
          </a:xfrm>
          <a:prstGeom prst="rect">
            <a:avLst/>
          </a:prstGeom>
        </p:spPr>
        <p:txBody>
          <a:bodyPr lIns="0" tIns="0" rIns="0" bIns="0" rtlCol="0" anchor="t">
            <a:spAutoFit/>
          </a:bodyPr>
          <a:lstStyle/>
          <a:p>
            <a:pPr algn="l">
              <a:lnSpc>
                <a:spcPts val="4060"/>
              </a:lnSpc>
            </a:pPr>
            <a:r>
              <a:rPr lang="en-US" sz="2900">
                <a:solidFill>
                  <a:srgbClr val="000000"/>
                </a:solidFill>
                <a:latin typeface="Canva Sans"/>
              </a:rPr>
              <a:t>Step 2: </a:t>
            </a:r>
            <a:r>
              <a:rPr lang="en-US" sz="2900" u="sng">
                <a:solidFill>
                  <a:srgbClr val="000000"/>
                </a:solidFill>
                <a:latin typeface="Canva Sans"/>
              </a:rPr>
              <a:t>Max-Pooling</a:t>
            </a:r>
            <a:r>
              <a:rPr lang="en-US" sz="2900">
                <a:solidFill>
                  <a:srgbClr val="000000"/>
                </a:solidFill>
                <a:latin typeface="Canva Sans"/>
              </a:rPr>
              <a:t>:</a:t>
            </a:r>
          </a:p>
        </p:txBody>
      </p:sp>
      <p:sp>
        <p:nvSpPr>
          <p:cNvPr id="5" name="TextBox 5"/>
          <p:cNvSpPr txBox="1"/>
          <p:nvPr/>
        </p:nvSpPr>
        <p:spPr>
          <a:xfrm>
            <a:off x="1028700" y="1740016"/>
            <a:ext cx="8747203" cy="1234583"/>
          </a:xfrm>
          <a:prstGeom prst="rect">
            <a:avLst/>
          </a:prstGeom>
        </p:spPr>
        <p:txBody>
          <a:bodyPr lIns="0" tIns="0" rIns="0" bIns="0" rtlCol="0" anchor="t">
            <a:spAutoFit/>
          </a:bodyPr>
          <a:lstStyle/>
          <a:p>
            <a:pPr algn="l">
              <a:lnSpc>
                <a:spcPts val="3352"/>
              </a:lnSpc>
            </a:pPr>
            <a:r>
              <a:rPr lang="en-US" sz="2394">
                <a:solidFill>
                  <a:srgbClr val="000000"/>
                </a:solidFill>
                <a:latin typeface="Canva Sans"/>
              </a:rPr>
              <a:t>Max pooling is a pooling operation that selects the maximum element from the region of the feature map covered by the filter.</a:t>
            </a:r>
          </a:p>
        </p:txBody>
      </p:sp>
      <p:sp>
        <p:nvSpPr>
          <p:cNvPr id="6" name="TextBox 6"/>
          <p:cNvSpPr txBox="1"/>
          <p:nvPr/>
        </p:nvSpPr>
        <p:spPr>
          <a:xfrm>
            <a:off x="1028700" y="5768405"/>
            <a:ext cx="4283750" cy="497840"/>
          </a:xfrm>
          <a:prstGeom prst="rect">
            <a:avLst/>
          </a:prstGeom>
        </p:spPr>
        <p:txBody>
          <a:bodyPr lIns="0" tIns="0" rIns="0" bIns="0" rtlCol="0" anchor="t">
            <a:spAutoFit/>
          </a:bodyPr>
          <a:lstStyle/>
          <a:p>
            <a:pPr algn="l">
              <a:lnSpc>
                <a:spcPts val="4060"/>
              </a:lnSpc>
            </a:pPr>
            <a:r>
              <a:rPr lang="en-US" sz="2900">
                <a:solidFill>
                  <a:srgbClr val="000000"/>
                </a:solidFill>
                <a:latin typeface="Canva Sans"/>
              </a:rPr>
              <a:t>Step 3: </a:t>
            </a:r>
            <a:r>
              <a:rPr lang="en-US" sz="2900" u="sng">
                <a:solidFill>
                  <a:srgbClr val="000000"/>
                </a:solidFill>
                <a:latin typeface="Canva Sans"/>
              </a:rPr>
              <a:t>Flattening Layer</a:t>
            </a:r>
            <a:r>
              <a:rPr lang="en-US" sz="2900">
                <a:solidFill>
                  <a:srgbClr val="000000"/>
                </a:solidFill>
                <a:latin typeface="Canva Sans"/>
              </a:rPr>
              <a:t>:</a:t>
            </a:r>
          </a:p>
        </p:txBody>
      </p:sp>
      <p:sp>
        <p:nvSpPr>
          <p:cNvPr id="7" name="TextBox 7"/>
          <p:cNvSpPr txBox="1"/>
          <p:nvPr/>
        </p:nvSpPr>
        <p:spPr>
          <a:xfrm>
            <a:off x="1028700" y="6716518"/>
            <a:ext cx="8747203" cy="815483"/>
          </a:xfrm>
          <a:prstGeom prst="rect">
            <a:avLst/>
          </a:prstGeom>
        </p:spPr>
        <p:txBody>
          <a:bodyPr lIns="0" tIns="0" rIns="0" bIns="0" rtlCol="0" anchor="t">
            <a:spAutoFit/>
          </a:bodyPr>
          <a:lstStyle/>
          <a:p>
            <a:pPr algn="l">
              <a:lnSpc>
                <a:spcPts val="3352"/>
              </a:lnSpc>
            </a:pPr>
            <a:r>
              <a:rPr lang="en-US" sz="2394">
                <a:solidFill>
                  <a:srgbClr val="000000"/>
                </a:solidFill>
                <a:latin typeface="Canva Sans"/>
              </a:rPr>
              <a:t>Intuition behind flattening layer is to converts data into 1-dimentional array for feeding next layer</a:t>
            </a:r>
          </a:p>
        </p:txBody>
      </p:sp>
      <p:grpSp>
        <p:nvGrpSpPr>
          <p:cNvPr id="8" name="Group 8"/>
          <p:cNvGrpSpPr/>
          <p:nvPr/>
        </p:nvGrpSpPr>
        <p:grpSpPr>
          <a:xfrm>
            <a:off x="11271460" y="6554576"/>
            <a:ext cx="1425906" cy="1471175"/>
            <a:chOff x="0" y="0"/>
            <a:chExt cx="1901208" cy="1961567"/>
          </a:xfrm>
        </p:grpSpPr>
        <p:grpSp>
          <p:nvGrpSpPr>
            <p:cNvPr id="9" name="Group 9"/>
            <p:cNvGrpSpPr/>
            <p:nvPr/>
          </p:nvGrpSpPr>
          <p:grpSpPr>
            <a:xfrm>
              <a:off x="0" y="0"/>
              <a:ext cx="950604" cy="980783"/>
              <a:chOff x="0" y="0"/>
              <a:chExt cx="219786" cy="226764"/>
            </a:xfrm>
          </p:grpSpPr>
          <p:sp>
            <p:nvSpPr>
              <p:cNvPr id="10" name="Freeform 10"/>
              <p:cNvSpPr/>
              <p:nvPr/>
            </p:nvSpPr>
            <p:spPr>
              <a:xfrm>
                <a:off x="0" y="0"/>
                <a:ext cx="219786" cy="226764"/>
              </a:xfrm>
              <a:custGeom>
                <a:avLst/>
                <a:gdLst/>
                <a:ahLst/>
                <a:cxnLst/>
                <a:rect l="l" t="t" r="r" b="b"/>
                <a:pathLst>
                  <a:path w="219786" h="226764">
                    <a:moveTo>
                      <a:pt x="0" y="0"/>
                    </a:moveTo>
                    <a:lnTo>
                      <a:pt x="219786" y="0"/>
                    </a:lnTo>
                    <a:lnTo>
                      <a:pt x="219786" y="226764"/>
                    </a:lnTo>
                    <a:lnTo>
                      <a:pt x="0" y="226764"/>
                    </a:lnTo>
                    <a:close/>
                  </a:path>
                </a:pathLst>
              </a:custGeom>
              <a:solidFill>
                <a:srgbClr val="F6D235"/>
              </a:solidFill>
              <a:ln w="38100" cap="sq">
                <a:solidFill>
                  <a:srgbClr val="000000"/>
                </a:solidFill>
                <a:prstDash val="solid"/>
                <a:miter/>
              </a:ln>
            </p:spPr>
          </p:sp>
          <p:sp>
            <p:nvSpPr>
              <p:cNvPr id="11" name="TextBox 11"/>
              <p:cNvSpPr txBox="1"/>
              <p:nvPr/>
            </p:nvSpPr>
            <p:spPr>
              <a:xfrm>
                <a:off x="0" y="-57150"/>
                <a:ext cx="219786" cy="283914"/>
              </a:xfrm>
              <a:prstGeom prst="rect">
                <a:avLst/>
              </a:prstGeom>
            </p:spPr>
            <p:txBody>
              <a:bodyPr lIns="50800" tIns="50800" rIns="50800" bIns="50800" rtlCol="0" anchor="ctr"/>
              <a:lstStyle/>
              <a:p>
                <a:pPr algn="ctr">
                  <a:lnSpc>
                    <a:spcPts val="3500"/>
                  </a:lnSpc>
                </a:pPr>
                <a:r>
                  <a:rPr lang="en-US" sz="2500">
                    <a:solidFill>
                      <a:srgbClr val="000000"/>
                    </a:solidFill>
                    <a:latin typeface="Canva Sans"/>
                  </a:rPr>
                  <a:t>9</a:t>
                </a:r>
              </a:p>
            </p:txBody>
          </p:sp>
        </p:grpSp>
        <p:grpSp>
          <p:nvGrpSpPr>
            <p:cNvPr id="12" name="Group 12"/>
            <p:cNvGrpSpPr/>
            <p:nvPr/>
          </p:nvGrpSpPr>
          <p:grpSpPr>
            <a:xfrm>
              <a:off x="950604" y="0"/>
              <a:ext cx="950604" cy="980783"/>
              <a:chOff x="0" y="0"/>
              <a:chExt cx="219786" cy="226764"/>
            </a:xfrm>
          </p:grpSpPr>
          <p:sp>
            <p:nvSpPr>
              <p:cNvPr id="13" name="Freeform 13"/>
              <p:cNvSpPr/>
              <p:nvPr/>
            </p:nvSpPr>
            <p:spPr>
              <a:xfrm>
                <a:off x="0" y="0"/>
                <a:ext cx="219786" cy="226764"/>
              </a:xfrm>
              <a:custGeom>
                <a:avLst/>
                <a:gdLst/>
                <a:ahLst/>
                <a:cxnLst/>
                <a:rect l="l" t="t" r="r" b="b"/>
                <a:pathLst>
                  <a:path w="219786" h="226764">
                    <a:moveTo>
                      <a:pt x="0" y="0"/>
                    </a:moveTo>
                    <a:lnTo>
                      <a:pt x="219786" y="0"/>
                    </a:lnTo>
                    <a:lnTo>
                      <a:pt x="219786" y="226764"/>
                    </a:lnTo>
                    <a:lnTo>
                      <a:pt x="0" y="226764"/>
                    </a:lnTo>
                    <a:close/>
                  </a:path>
                </a:pathLst>
              </a:custGeom>
              <a:solidFill>
                <a:srgbClr val="C5D449"/>
              </a:solidFill>
              <a:ln w="38100" cap="sq">
                <a:solidFill>
                  <a:srgbClr val="000000"/>
                </a:solidFill>
                <a:prstDash val="solid"/>
                <a:miter/>
              </a:ln>
            </p:spPr>
          </p:sp>
          <p:sp>
            <p:nvSpPr>
              <p:cNvPr id="14" name="TextBox 14"/>
              <p:cNvSpPr txBox="1"/>
              <p:nvPr/>
            </p:nvSpPr>
            <p:spPr>
              <a:xfrm>
                <a:off x="0" y="-57150"/>
                <a:ext cx="219786" cy="283914"/>
              </a:xfrm>
              <a:prstGeom prst="rect">
                <a:avLst/>
              </a:prstGeom>
            </p:spPr>
            <p:txBody>
              <a:bodyPr lIns="50800" tIns="50800" rIns="50800" bIns="50800" rtlCol="0" anchor="ctr"/>
              <a:lstStyle/>
              <a:p>
                <a:pPr algn="ctr">
                  <a:lnSpc>
                    <a:spcPts val="3500"/>
                  </a:lnSpc>
                </a:pPr>
                <a:r>
                  <a:rPr lang="en-US" sz="2500">
                    <a:solidFill>
                      <a:srgbClr val="000000"/>
                    </a:solidFill>
                    <a:latin typeface="Canva Sans"/>
                  </a:rPr>
                  <a:t>2</a:t>
                </a:r>
              </a:p>
            </p:txBody>
          </p:sp>
        </p:grpSp>
        <p:grpSp>
          <p:nvGrpSpPr>
            <p:cNvPr id="15" name="Group 15"/>
            <p:cNvGrpSpPr/>
            <p:nvPr/>
          </p:nvGrpSpPr>
          <p:grpSpPr>
            <a:xfrm>
              <a:off x="0" y="980783"/>
              <a:ext cx="950604" cy="980783"/>
              <a:chOff x="0" y="0"/>
              <a:chExt cx="219786" cy="226764"/>
            </a:xfrm>
          </p:grpSpPr>
          <p:sp>
            <p:nvSpPr>
              <p:cNvPr id="16" name="Freeform 16"/>
              <p:cNvSpPr/>
              <p:nvPr/>
            </p:nvSpPr>
            <p:spPr>
              <a:xfrm>
                <a:off x="0" y="0"/>
                <a:ext cx="219786" cy="226764"/>
              </a:xfrm>
              <a:custGeom>
                <a:avLst/>
                <a:gdLst/>
                <a:ahLst/>
                <a:cxnLst/>
                <a:rect l="l" t="t" r="r" b="b"/>
                <a:pathLst>
                  <a:path w="219786" h="226764">
                    <a:moveTo>
                      <a:pt x="0" y="0"/>
                    </a:moveTo>
                    <a:lnTo>
                      <a:pt x="219786" y="0"/>
                    </a:lnTo>
                    <a:lnTo>
                      <a:pt x="219786" y="226764"/>
                    </a:lnTo>
                    <a:lnTo>
                      <a:pt x="0" y="226764"/>
                    </a:lnTo>
                    <a:close/>
                  </a:path>
                </a:pathLst>
              </a:custGeom>
              <a:solidFill>
                <a:srgbClr val="00FAFA"/>
              </a:solidFill>
              <a:ln w="38100" cap="sq">
                <a:solidFill>
                  <a:srgbClr val="000000"/>
                </a:solidFill>
                <a:prstDash val="solid"/>
                <a:miter/>
              </a:ln>
            </p:spPr>
          </p:sp>
          <p:sp>
            <p:nvSpPr>
              <p:cNvPr id="17" name="TextBox 17"/>
              <p:cNvSpPr txBox="1"/>
              <p:nvPr/>
            </p:nvSpPr>
            <p:spPr>
              <a:xfrm>
                <a:off x="0" y="-57150"/>
                <a:ext cx="219786" cy="283914"/>
              </a:xfrm>
              <a:prstGeom prst="rect">
                <a:avLst/>
              </a:prstGeom>
            </p:spPr>
            <p:txBody>
              <a:bodyPr lIns="50800" tIns="50800" rIns="50800" bIns="50800" rtlCol="0" anchor="ctr"/>
              <a:lstStyle/>
              <a:p>
                <a:pPr algn="ctr">
                  <a:lnSpc>
                    <a:spcPts val="3500"/>
                  </a:lnSpc>
                </a:pPr>
                <a:r>
                  <a:rPr lang="en-US" sz="2500">
                    <a:solidFill>
                      <a:srgbClr val="000000"/>
                    </a:solidFill>
                    <a:latin typeface="Canva Sans"/>
                  </a:rPr>
                  <a:t>6</a:t>
                </a:r>
              </a:p>
            </p:txBody>
          </p:sp>
        </p:grpSp>
        <p:grpSp>
          <p:nvGrpSpPr>
            <p:cNvPr id="18" name="Group 18"/>
            <p:cNvGrpSpPr/>
            <p:nvPr/>
          </p:nvGrpSpPr>
          <p:grpSpPr>
            <a:xfrm>
              <a:off x="950604" y="980783"/>
              <a:ext cx="950604" cy="980783"/>
              <a:chOff x="0" y="0"/>
              <a:chExt cx="219786" cy="226764"/>
            </a:xfrm>
          </p:grpSpPr>
          <p:sp>
            <p:nvSpPr>
              <p:cNvPr id="19" name="Freeform 19"/>
              <p:cNvSpPr/>
              <p:nvPr/>
            </p:nvSpPr>
            <p:spPr>
              <a:xfrm>
                <a:off x="0" y="0"/>
                <a:ext cx="219786" cy="226764"/>
              </a:xfrm>
              <a:custGeom>
                <a:avLst/>
                <a:gdLst/>
                <a:ahLst/>
                <a:cxnLst/>
                <a:rect l="l" t="t" r="r" b="b"/>
                <a:pathLst>
                  <a:path w="219786" h="226764">
                    <a:moveTo>
                      <a:pt x="0" y="0"/>
                    </a:moveTo>
                    <a:lnTo>
                      <a:pt x="219786" y="0"/>
                    </a:lnTo>
                    <a:lnTo>
                      <a:pt x="219786" y="226764"/>
                    </a:lnTo>
                    <a:lnTo>
                      <a:pt x="0" y="226764"/>
                    </a:lnTo>
                    <a:close/>
                  </a:path>
                </a:pathLst>
              </a:custGeom>
              <a:solidFill>
                <a:srgbClr val="FA7D7D"/>
              </a:solidFill>
              <a:ln w="38100" cap="sq">
                <a:solidFill>
                  <a:srgbClr val="000000"/>
                </a:solidFill>
                <a:prstDash val="solid"/>
                <a:miter/>
              </a:ln>
            </p:spPr>
          </p:sp>
          <p:sp>
            <p:nvSpPr>
              <p:cNvPr id="20" name="TextBox 20"/>
              <p:cNvSpPr txBox="1"/>
              <p:nvPr/>
            </p:nvSpPr>
            <p:spPr>
              <a:xfrm>
                <a:off x="0" y="-57150"/>
                <a:ext cx="219786" cy="283914"/>
              </a:xfrm>
              <a:prstGeom prst="rect">
                <a:avLst/>
              </a:prstGeom>
            </p:spPr>
            <p:txBody>
              <a:bodyPr lIns="50800" tIns="50800" rIns="50800" bIns="50800" rtlCol="0" anchor="ctr"/>
              <a:lstStyle/>
              <a:p>
                <a:pPr algn="ctr">
                  <a:lnSpc>
                    <a:spcPts val="3500"/>
                  </a:lnSpc>
                </a:pPr>
                <a:r>
                  <a:rPr lang="en-US" sz="2500">
                    <a:solidFill>
                      <a:srgbClr val="000000"/>
                    </a:solidFill>
                    <a:latin typeface="Canva Sans"/>
                  </a:rPr>
                  <a:t>3</a:t>
                </a:r>
              </a:p>
            </p:txBody>
          </p:sp>
        </p:grpSp>
      </p:grpSp>
      <p:grpSp>
        <p:nvGrpSpPr>
          <p:cNvPr id="21" name="Group 21"/>
          <p:cNvGrpSpPr/>
          <p:nvPr/>
        </p:nvGrpSpPr>
        <p:grpSpPr>
          <a:xfrm>
            <a:off x="15802335" y="5825555"/>
            <a:ext cx="712953" cy="735587"/>
            <a:chOff x="0" y="0"/>
            <a:chExt cx="219786" cy="226764"/>
          </a:xfrm>
        </p:grpSpPr>
        <p:sp>
          <p:nvSpPr>
            <p:cNvPr id="22" name="Freeform 22"/>
            <p:cNvSpPr/>
            <p:nvPr/>
          </p:nvSpPr>
          <p:spPr>
            <a:xfrm>
              <a:off x="0" y="0"/>
              <a:ext cx="219786" cy="226764"/>
            </a:xfrm>
            <a:custGeom>
              <a:avLst/>
              <a:gdLst/>
              <a:ahLst/>
              <a:cxnLst/>
              <a:rect l="l" t="t" r="r" b="b"/>
              <a:pathLst>
                <a:path w="219786" h="226764">
                  <a:moveTo>
                    <a:pt x="0" y="0"/>
                  </a:moveTo>
                  <a:lnTo>
                    <a:pt x="219786" y="0"/>
                  </a:lnTo>
                  <a:lnTo>
                    <a:pt x="219786" y="226764"/>
                  </a:lnTo>
                  <a:lnTo>
                    <a:pt x="0" y="226764"/>
                  </a:lnTo>
                  <a:close/>
                </a:path>
              </a:pathLst>
            </a:custGeom>
            <a:solidFill>
              <a:srgbClr val="F6D235"/>
            </a:solidFill>
            <a:ln w="38100" cap="sq">
              <a:solidFill>
                <a:srgbClr val="000000"/>
              </a:solidFill>
              <a:prstDash val="solid"/>
              <a:miter/>
            </a:ln>
          </p:spPr>
        </p:sp>
        <p:sp>
          <p:nvSpPr>
            <p:cNvPr id="23" name="TextBox 23"/>
            <p:cNvSpPr txBox="1"/>
            <p:nvPr/>
          </p:nvSpPr>
          <p:spPr>
            <a:xfrm>
              <a:off x="0" y="-57150"/>
              <a:ext cx="219786" cy="283914"/>
            </a:xfrm>
            <a:prstGeom prst="rect">
              <a:avLst/>
            </a:prstGeom>
          </p:spPr>
          <p:txBody>
            <a:bodyPr lIns="43401" tIns="43401" rIns="43401" bIns="43401" rtlCol="0" anchor="ctr"/>
            <a:lstStyle/>
            <a:p>
              <a:pPr algn="ctr">
                <a:lnSpc>
                  <a:spcPts val="3500"/>
                </a:lnSpc>
              </a:pPr>
              <a:r>
                <a:rPr lang="en-US" sz="2500">
                  <a:solidFill>
                    <a:srgbClr val="000000"/>
                  </a:solidFill>
                  <a:latin typeface="Canva Sans"/>
                </a:rPr>
                <a:t>9</a:t>
              </a:r>
            </a:p>
          </p:txBody>
        </p:sp>
      </p:grpSp>
      <p:grpSp>
        <p:nvGrpSpPr>
          <p:cNvPr id="24" name="Group 24"/>
          <p:cNvGrpSpPr/>
          <p:nvPr/>
        </p:nvGrpSpPr>
        <p:grpSpPr>
          <a:xfrm>
            <a:off x="15802335" y="6554576"/>
            <a:ext cx="712953" cy="735587"/>
            <a:chOff x="0" y="0"/>
            <a:chExt cx="219786" cy="226764"/>
          </a:xfrm>
        </p:grpSpPr>
        <p:sp>
          <p:nvSpPr>
            <p:cNvPr id="25" name="Freeform 25"/>
            <p:cNvSpPr/>
            <p:nvPr/>
          </p:nvSpPr>
          <p:spPr>
            <a:xfrm>
              <a:off x="0" y="0"/>
              <a:ext cx="219786" cy="226764"/>
            </a:xfrm>
            <a:custGeom>
              <a:avLst/>
              <a:gdLst/>
              <a:ahLst/>
              <a:cxnLst/>
              <a:rect l="l" t="t" r="r" b="b"/>
              <a:pathLst>
                <a:path w="219786" h="226764">
                  <a:moveTo>
                    <a:pt x="0" y="0"/>
                  </a:moveTo>
                  <a:lnTo>
                    <a:pt x="219786" y="0"/>
                  </a:lnTo>
                  <a:lnTo>
                    <a:pt x="219786" y="226764"/>
                  </a:lnTo>
                  <a:lnTo>
                    <a:pt x="0" y="226764"/>
                  </a:lnTo>
                  <a:close/>
                </a:path>
              </a:pathLst>
            </a:custGeom>
            <a:solidFill>
              <a:srgbClr val="C5D449"/>
            </a:solidFill>
            <a:ln w="38100" cap="sq">
              <a:solidFill>
                <a:srgbClr val="000000"/>
              </a:solidFill>
              <a:prstDash val="solid"/>
              <a:miter/>
            </a:ln>
          </p:spPr>
        </p:sp>
        <p:sp>
          <p:nvSpPr>
            <p:cNvPr id="26" name="TextBox 26"/>
            <p:cNvSpPr txBox="1"/>
            <p:nvPr/>
          </p:nvSpPr>
          <p:spPr>
            <a:xfrm>
              <a:off x="0" y="-57150"/>
              <a:ext cx="219786" cy="283914"/>
            </a:xfrm>
            <a:prstGeom prst="rect">
              <a:avLst/>
            </a:prstGeom>
          </p:spPr>
          <p:txBody>
            <a:bodyPr lIns="43401" tIns="43401" rIns="43401" bIns="43401" rtlCol="0" anchor="ctr"/>
            <a:lstStyle/>
            <a:p>
              <a:pPr algn="ctr">
                <a:lnSpc>
                  <a:spcPts val="3500"/>
                </a:lnSpc>
              </a:pPr>
              <a:r>
                <a:rPr lang="en-US" sz="2500">
                  <a:solidFill>
                    <a:srgbClr val="000000"/>
                  </a:solidFill>
                  <a:latin typeface="Canva Sans"/>
                </a:rPr>
                <a:t>2</a:t>
              </a:r>
            </a:p>
          </p:txBody>
        </p:sp>
      </p:grpSp>
      <p:grpSp>
        <p:nvGrpSpPr>
          <p:cNvPr id="27" name="Group 27"/>
          <p:cNvGrpSpPr/>
          <p:nvPr/>
        </p:nvGrpSpPr>
        <p:grpSpPr>
          <a:xfrm>
            <a:off x="15802335" y="7290164"/>
            <a:ext cx="712953" cy="735587"/>
            <a:chOff x="0" y="0"/>
            <a:chExt cx="219786" cy="226764"/>
          </a:xfrm>
        </p:grpSpPr>
        <p:sp>
          <p:nvSpPr>
            <p:cNvPr id="28" name="Freeform 28"/>
            <p:cNvSpPr/>
            <p:nvPr/>
          </p:nvSpPr>
          <p:spPr>
            <a:xfrm>
              <a:off x="0" y="0"/>
              <a:ext cx="219786" cy="226764"/>
            </a:xfrm>
            <a:custGeom>
              <a:avLst/>
              <a:gdLst/>
              <a:ahLst/>
              <a:cxnLst/>
              <a:rect l="l" t="t" r="r" b="b"/>
              <a:pathLst>
                <a:path w="219786" h="226764">
                  <a:moveTo>
                    <a:pt x="0" y="0"/>
                  </a:moveTo>
                  <a:lnTo>
                    <a:pt x="219786" y="0"/>
                  </a:lnTo>
                  <a:lnTo>
                    <a:pt x="219786" y="226764"/>
                  </a:lnTo>
                  <a:lnTo>
                    <a:pt x="0" y="226764"/>
                  </a:lnTo>
                  <a:close/>
                </a:path>
              </a:pathLst>
            </a:custGeom>
            <a:solidFill>
              <a:srgbClr val="00FAFA"/>
            </a:solidFill>
            <a:ln w="38100" cap="sq">
              <a:solidFill>
                <a:srgbClr val="000000"/>
              </a:solidFill>
              <a:prstDash val="solid"/>
              <a:miter/>
            </a:ln>
          </p:spPr>
        </p:sp>
        <p:sp>
          <p:nvSpPr>
            <p:cNvPr id="29" name="TextBox 29"/>
            <p:cNvSpPr txBox="1"/>
            <p:nvPr/>
          </p:nvSpPr>
          <p:spPr>
            <a:xfrm>
              <a:off x="0" y="-57150"/>
              <a:ext cx="219786" cy="283914"/>
            </a:xfrm>
            <a:prstGeom prst="rect">
              <a:avLst/>
            </a:prstGeom>
          </p:spPr>
          <p:txBody>
            <a:bodyPr lIns="43401" tIns="43401" rIns="43401" bIns="43401" rtlCol="0" anchor="ctr"/>
            <a:lstStyle/>
            <a:p>
              <a:pPr algn="ctr">
                <a:lnSpc>
                  <a:spcPts val="3500"/>
                </a:lnSpc>
              </a:pPr>
              <a:r>
                <a:rPr lang="en-US" sz="2500">
                  <a:solidFill>
                    <a:srgbClr val="000000"/>
                  </a:solidFill>
                  <a:latin typeface="Canva Sans"/>
                </a:rPr>
                <a:t>6</a:t>
              </a:r>
            </a:p>
          </p:txBody>
        </p:sp>
      </p:grpSp>
      <p:grpSp>
        <p:nvGrpSpPr>
          <p:cNvPr id="30" name="Group 30"/>
          <p:cNvGrpSpPr/>
          <p:nvPr/>
        </p:nvGrpSpPr>
        <p:grpSpPr>
          <a:xfrm>
            <a:off x="15802335" y="8025751"/>
            <a:ext cx="712953" cy="735587"/>
            <a:chOff x="0" y="0"/>
            <a:chExt cx="219786" cy="226764"/>
          </a:xfrm>
        </p:grpSpPr>
        <p:sp>
          <p:nvSpPr>
            <p:cNvPr id="31" name="Freeform 31"/>
            <p:cNvSpPr/>
            <p:nvPr/>
          </p:nvSpPr>
          <p:spPr>
            <a:xfrm>
              <a:off x="0" y="0"/>
              <a:ext cx="219786" cy="226764"/>
            </a:xfrm>
            <a:custGeom>
              <a:avLst/>
              <a:gdLst/>
              <a:ahLst/>
              <a:cxnLst/>
              <a:rect l="l" t="t" r="r" b="b"/>
              <a:pathLst>
                <a:path w="219786" h="226764">
                  <a:moveTo>
                    <a:pt x="0" y="0"/>
                  </a:moveTo>
                  <a:lnTo>
                    <a:pt x="219786" y="0"/>
                  </a:lnTo>
                  <a:lnTo>
                    <a:pt x="219786" y="226764"/>
                  </a:lnTo>
                  <a:lnTo>
                    <a:pt x="0" y="226764"/>
                  </a:lnTo>
                  <a:close/>
                </a:path>
              </a:pathLst>
            </a:custGeom>
            <a:solidFill>
              <a:srgbClr val="FA7D7D"/>
            </a:solidFill>
            <a:ln w="38100" cap="sq">
              <a:solidFill>
                <a:srgbClr val="000000"/>
              </a:solidFill>
              <a:prstDash val="solid"/>
              <a:miter/>
            </a:ln>
          </p:spPr>
        </p:sp>
        <p:sp>
          <p:nvSpPr>
            <p:cNvPr id="32" name="TextBox 32"/>
            <p:cNvSpPr txBox="1"/>
            <p:nvPr/>
          </p:nvSpPr>
          <p:spPr>
            <a:xfrm>
              <a:off x="0" y="-57150"/>
              <a:ext cx="219786" cy="283914"/>
            </a:xfrm>
            <a:prstGeom prst="rect">
              <a:avLst/>
            </a:prstGeom>
          </p:spPr>
          <p:txBody>
            <a:bodyPr lIns="43401" tIns="43401" rIns="43401" bIns="43401" rtlCol="0" anchor="ctr"/>
            <a:lstStyle/>
            <a:p>
              <a:pPr algn="ctr">
                <a:lnSpc>
                  <a:spcPts val="3500"/>
                </a:lnSpc>
              </a:pPr>
              <a:r>
                <a:rPr lang="en-US" sz="2500">
                  <a:solidFill>
                    <a:srgbClr val="000000"/>
                  </a:solidFill>
                  <a:latin typeface="Canva Sans"/>
                </a:rPr>
                <a:t>3</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Freeform 2"/>
          <p:cNvSpPr/>
          <p:nvPr/>
        </p:nvSpPr>
        <p:spPr>
          <a:xfrm>
            <a:off x="8168254" y="3689626"/>
            <a:ext cx="9493071" cy="3579244"/>
          </a:xfrm>
          <a:custGeom>
            <a:avLst/>
            <a:gdLst/>
            <a:ahLst/>
            <a:cxnLst/>
            <a:rect l="l" t="t" r="r" b="b"/>
            <a:pathLst>
              <a:path w="9493071" h="3579244">
                <a:moveTo>
                  <a:pt x="0" y="0"/>
                </a:moveTo>
                <a:lnTo>
                  <a:pt x="9493071" y="0"/>
                </a:lnTo>
                <a:lnTo>
                  <a:pt x="9493071" y="3579244"/>
                </a:lnTo>
                <a:lnTo>
                  <a:pt x="0" y="3579244"/>
                </a:lnTo>
                <a:lnTo>
                  <a:pt x="0" y="0"/>
                </a:lnTo>
                <a:close/>
              </a:path>
            </a:pathLst>
          </a:custGeom>
          <a:blipFill>
            <a:blip r:embed="rId2"/>
            <a:stretch>
              <a:fillRect/>
            </a:stretch>
          </a:blipFill>
        </p:spPr>
      </p:sp>
      <p:sp>
        <p:nvSpPr>
          <p:cNvPr id="3" name="TextBox 3"/>
          <p:cNvSpPr txBox="1"/>
          <p:nvPr/>
        </p:nvSpPr>
        <p:spPr>
          <a:xfrm>
            <a:off x="-604353" y="537527"/>
            <a:ext cx="11681578" cy="887095"/>
          </a:xfrm>
          <a:prstGeom prst="rect">
            <a:avLst/>
          </a:prstGeom>
        </p:spPr>
        <p:txBody>
          <a:bodyPr lIns="0" tIns="0" rIns="0" bIns="0" rtlCol="0" anchor="t">
            <a:spAutoFit/>
          </a:bodyPr>
          <a:lstStyle/>
          <a:p>
            <a:pPr algn="ctr">
              <a:lnSpc>
                <a:spcPts val="7279"/>
              </a:lnSpc>
            </a:pPr>
            <a:r>
              <a:rPr lang="en-US" sz="5199" u="sng">
                <a:solidFill>
                  <a:srgbClr val="005210"/>
                </a:solidFill>
                <a:latin typeface="Canva Sans Bold"/>
              </a:rPr>
              <a:t>Recurrent Neural Networks</a:t>
            </a:r>
          </a:p>
        </p:txBody>
      </p:sp>
      <p:sp>
        <p:nvSpPr>
          <p:cNvPr id="4" name="TextBox 4"/>
          <p:cNvSpPr txBox="1"/>
          <p:nvPr/>
        </p:nvSpPr>
        <p:spPr>
          <a:xfrm>
            <a:off x="143258" y="2048221"/>
            <a:ext cx="7622971" cy="6804905"/>
          </a:xfrm>
          <a:prstGeom prst="rect">
            <a:avLst/>
          </a:prstGeom>
        </p:spPr>
        <p:txBody>
          <a:bodyPr lIns="0" tIns="0" rIns="0" bIns="0" rtlCol="0" anchor="t">
            <a:spAutoFit/>
          </a:bodyPr>
          <a:lstStyle/>
          <a:p>
            <a:pPr marL="555624" lvl="1" indent="-277812" algn="l">
              <a:lnSpc>
                <a:spcPts val="3602"/>
              </a:lnSpc>
              <a:buFont typeface="Arial"/>
              <a:buChar char="•"/>
            </a:pPr>
            <a:r>
              <a:rPr lang="en-US" sz="2573">
                <a:solidFill>
                  <a:srgbClr val="000000"/>
                </a:solidFill>
                <a:latin typeface="Canva Sans"/>
              </a:rPr>
              <a:t>RNNs are a type of neural network that has hidden states and allows past outputs to be used as inputs.</a:t>
            </a:r>
          </a:p>
          <a:p>
            <a:pPr marL="555624" lvl="1" indent="-277812" algn="l">
              <a:lnSpc>
                <a:spcPts val="3602"/>
              </a:lnSpc>
              <a:buFont typeface="Arial"/>
              <a:buChar char="•"/>
            </a:pPr>
            <a:r>
              <a:rPr lang="en-US" sz="2573">
                <a:solidFill>
                  <a:srgbClr val="000000"/>
                </a:solidFill>
                <a:latin typeface="Canva Sans"/>
              </a:rPr>
              <a:t>The input layer X processes the initial input and passes it to the middle layer A. The middle layer consists of multiple hidden layers, each with its activation functions, weights, and biases. </a:t>
            </a:r>
          </a:p>
          <a:p>
            <a:pPr marL="555624" lvl="1" indent="-277812" algn="l">
              <a:lnSpc>
                <a:spcPts val="3602"/>
              </a:lnSpc>
              <a:buFont typeface="Arial"/>
              <a:buChar char="•"/>
            </a:pPr>
            <a:r>
              <a:rPr lang="en-US" sz="2573">
                <a:solidFill>
                  <a:srgbClr val="000000"/>
                </a:solidFill>
                <a:latin typeface="Canva Sans"/>
              </a:rPr>
              <a:t>Instead of using traditional backpropagation, recurrent neural networks use backpropagation through time (BPTT) algorithms to determine the gradient. In backpropagation, the model adjusts the parameter by calculating errors from the output to the input layer.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Freeform 2"/>
          <p:cNvSpPr/>
          <p:nvPr/>
        </p:nvSpPr>
        <p:spPr>
          <a:xfrm>
            <a:off x="1931198" y="1376344"/>
            <a:ext cx="13763445" cy="8395228"/>
          </a:xfrm>
          <a:custGeom>
            <a:avLst/>
            <a:gdLst/>
            <a:ahLst/>
            <a:cxnLst/>
            <a:rect l="l" t="t" r="r" b="b"/>
            <a:pathLst>
              <a:path w="13763445" h="8395228">
                <a:moveTo>
                  <a:pt x="0" y="0"/>
                </a:moveTo>
                <a:lnTo>
                  <a:pt x="13763444" y="0"/>
                </a:lnTo>
                <a:lnTo>
                  <a:pt x="13763444" y="8395229"/>
                </a:lnTo>
                <a:lnTo>
                  <a:pt x="0" y="8395229"/>
                </a:lnTo>
                <a:lnTo>
                  <a:pt x="0" y="0"/>
                </a:lnTo>
                <a:close/>
              </a:path>
            </a:pathLst>
          </a:custGeom>
          <a:blipFill>
            <a:blip r:embed="rId2"/>
            <a:stretch>
              <a:fillRect l="-3120" t="-6253" r="-3519" b="-107094"/>
            </a:stretch>
          </a:blipFill>
        </p:spPr>
      </p:sp>
      <p:sp>
        <p:nvSpPr>
          <p:cNvPr id="3" name="TextBox 3"/>
          <p:cNvSpPr txBox="1"/>
          <p:nvPr/>
        </p:nvSpPr>
        <p:spPr>
          <a:xfrm>
            <a:off x="338307" y="141605"/>
            <a:ext cx="6138693" cy="887095"/>
          </a:xfrm>
          <a:prstGeom prst="rect">
            <a:avLst/>
          </a:prstGeom>
        </p:spPr>
        <p:txBody>
          <a:bodyPr wrap="square" lIns="0" tIns="0" rIns="0" bIns="0" rtlCol="0" anchor="t">
            <a:spAutoFit/>
          </a:bodyPr>
          <a:lstStyle/>
          <a:p>
            <a:pPr algn="ctr">
              <a:lnSpc>
                <a:spcPts val="7279"/>
              </a:lnSpc>
            </a:pPr>
            <a:r>
              <a:rPr lang="en-US" sz="5199" u="sng" dirty="0">
                <a:solidFill>
                  <a:srgbClr val="BF1315"/>
                </a:solidFill>
                <a:latin typeface="Canva Sans Bold"/>
              </a:rPr>
              <a:t>Literature Survey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Freeform 2"/>
          <p:cNvSpPr/>
          <p:nvPr/>
        </p:nvSpPr>
        <p:spPr>
          <a:xfrm>
            <a:off x="1362297" y="665309"/>
            <a:ext cx="14731870" cy="8903290"/>
          </a:xfrm>
          <a:custGeom>
            <a:avLst/>
            <a:gdLst/>
            <a:ahLst/>
            <a:cxnLst/>
            <a:rect l="l" t="t" r="r" b="b"/>
            <a:pathLst>
              <a:path w="14731870" h="8903290">
                <a:moveTo>
                  <a:pt x="0" y="0"/>
                </a:moveTo>
                <a:lnTo>
                  <a:pt x="14731871" y="0"/>
                </a:lnTo>
                <a:lnTo>
                  <a:pt x="14731871" y="8903290"/>
                </a:lnTo>
                <a:lnTo>
                  <a:pt x="0" y="8903290"/>
                </a:lnTo>
                <a:lnTo>
                  <a:pt x="0" y="0"/>
                </a:lnTo>
                <a:close/>
              </a:path>
            </a:pathLst>
          </a:custGeom>
          <a:blipFill>
            <a:blip r:embed="rId2"/>
            <a:stretch>
              <a:fillRect l="-2669" t="-107252" r="-3414" b="-6953"/>
            </a:stretch>
          </a:blipFill>
        </p:spPr>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Freeform 2"/>
          <p:cNvSpPr/>
          <p:nvPr/>
        </p:nvSpPr>
        <p:spPr>
          <a:xfrm>
            <a:off x="3507058" y="2463825"/>
            <a:ext cx="10405353" cy="3240201"/>
          </a:xfrm>
          <a:custGeom>
            <a:avLst/>
            <a:gdLst/>
            <a:ahLst/>
            <a:cxnLst/>
            <a:rect l="l" t="t" r="r" b="b"/>
            <a:pathLst>
              <a:path w="10405353" h="3240201">
                <a:moveTo>
                  <a:pt x="0" y="0"/>
                </a:moveTo>
                <a:lnTo>
                  <a:pt x="10405353" y="0"/>
                </a:lnTo>
                <a:lnTo>
                  <a:pt x="10405353" y="3240200"/>
                </a:lnTo>
                <a:lnTo>
                  <a:pt x="0" y="3240200"/>
                </a:lnTo>
                <a:lnTo>
                  <a:pt x="0" y="0"/>
                </a:lnTo>
                <a:close/>
              </a:path>
            </a:pathLst>
          </a:custGeom>
          <a:blipFill>
            <a:blip r:embed="rId2"/>
            <a:stretch>
              <a:fillRect l="-4708" r="-4708" b="-4094"/>
            </a:stretch>
          </a:blipFill>
        </p:spPr>
      </p:sp>
      <p:grpSp>
        <p:nvGrpSpPr>
          <p:cNvPr id="3" name="Group 3"/>
          <p:cNvGrpSpPr/>
          <p:nvPr/>
        </p:nvGrpSpPr>
        <p:grpSpPr>
          <a:xfrm>
            <a:off x="11195527" y="4083925"/>
            <a:ext cx="1543050" cy="382838"/>
            <a:chOff x="0" y="0"/>
            <a:chExt cx="406400" cy="100830"/>
          </a:xfrm>
        </p:grpSpPr>
        <p:sp>
          <p:nvSpPr>
            <p:cNvPr id="4" name="Freeform 4"/>
            <p:cNvSpPr/>
            <p:nvPr/>
          </p:nvSpPr>
          <p:spPr>
            <a:xfrm>
              <a:off x="0" y="0"/>
              <a:ext cx="406400" cy="100830"/>
            </a:xfrm>
            <a:custGeom>
              <a:avLst/>
              <a:gdLst/>
              <a:ahLst/>
              <a:cxnLst/>
              <a:rect l="l" t="t" r="r" b="b"/>
              <a:pathLst>
                <a:path w="406400" h="100830">
                  <a:moveTo>
                    <a:pt x="0" y="0"/>
                  </a:moveTo>
                  <a:lnTo>
                    <a:pt x="406400" y="0"/>
                  </a:lnTo>
                  <a:lnTo>
                    <a:pt x="406400" y="100830"/>
                  </a:lnTo>
                  <a:lnTo>
                    <a:pt x="0" y="100830"/>
                  </a:lnTo>
                  <a:close/>
                </a:path>
              </a:pathLst>
            </a:custGeom>
            <a:solidFill>
              <a:srgbClr val="F9FAFB">
                <a:alpha val="84706"/>
              </a:srgbClr>
            </a:solidFill>
          </p:spPr>
        </p:sp>
        <p:sp>
          <p:nvSpPr>
            <p:cNvPr id="5" name="TextBox 5"/>
            <p:cNvSpPr txBox="1"/>
            <p:nvPr/>
          </p:nvSpPr>
          <p:spPr>
            <a:xfrm>
              <a:off x="0" y="-57150"/>
              <a:ext cx="406400" cy="157980"/>
            </a:xfrm>
            <a:prstGeom prst="rect">
              <a:avLst/>
            </a:prstGeom>
          </p:spPr>
          <p:txBody>
            <a:bodyPr lIns="50800" tIns="50800" rIns="50800" bIns="50800" rtlCol="0" anchor="ctr"/>
            <a:lstStyle/>
            <a:p>
              <a:pPr algn="ctr">
                <a:lnSpc>
                  <a:spcPts val="3500"/>
                </a:lnSpc>
              </a:pPr>
              <a:endParaRPr/>
            </a:p>
          </p:txBody>
        </p:sp>
      </p:grpSp>
      <p:sp>
        <p:nvSpPr>
          <p:cNvPr id="6" name="TextBox 6"/>
          <p:cNvSpPr txBox="1"/>
          <p:nvPr/>
        </p:nvSpPr>
        <p:spPr>
          <a:xfrm>
            <a:off x="983366" y="537527"/>
            <a:ext cx="2936200" cy="887095"/>
          </a:xfrm>
          <a:prstGeom prst="rect">
            <a:avLst/>
          </a:prstGeom>
        </p:spPr>
        <p:txBody>
          <a:bodyPr lIns="0" tIns="0" rIns="0" bIns="0" rtlCol="0" anchor="t">
            <a:spAutoFit/>
          </a:bodyPr>
          <a:lstStyle/>
          <a:p>
            <a:pPr algn="ctr">
              <a:lnSpc>
                <a:spcPts val="7279"/>
              </a:lnSpc>
            </a:pPr>
            <a:r>
              <a:rPr lang="en-US" sz="5199">
                <a:solidFill>
                  <a:srgbClr val="BF1315"/>
                </a:solidFill>
                <a:latin typeface="Canva Sans Bold"/>
              </a:rPr>
              <a:t>Data Set:</a:t>
            </a:r>
          </a:p>
        </p:txBody>
      </p:sp>
      <p:grpSp>
        <p:nvGrpSpPr>
          <p:cNvPr id="7" name="Group 7"/>
          <p:cNvGrpSpPr/>
          <p:nvPr/>
        </p:nvGrpSpPr>
        <p:grpSpPr>
          <a:xfrm>
            <a:off x="7608973" y="6164626"/>
            <a:ext cx="3070055" cy="374650"/>
            <a:chOff x="0" y="0"/>
            <a:chExt cx="4093407" cy="499533"/>
          </a:xfrm>
        </p:grpSpPr>
        <p:sp>
          <p:nvSpPr>
            <p:cNvPr id="8" name="TextBox 8"/>
            <p:cNvSpPr txBox="1"/>
            <p:nvPr/>
          </p:nvSpPr>
          <p:spPr>
            <a:xfrm>
              <a:off x="0" y="-47625"/>
              <a:ext cx="1404620" cy="547158"/>
            </a:xfrm>
            <a:prstGeom prst="rect">
              <a:avLst/>
            </a:prstGeom>
          </p:spPr>
          <p:txBody>
            <a:bodyPr lIns="0" tIns="0" rIns="0" bIns="0" rtlCol="0" anchor="t">
              <a:spAutoFit/>
            </a:bodyPr>
            <a:lstStyle/>
            <a:p>
              <a:pPr algn="ctr">
                <a:lnSpc>
                  <a:spcPts val="3499"/>
                </a:lnSpc>
              </a:pPr>
              <a:r>
                <a:rPr lang="en-US" sz="2499">
                  <a:solidFill>
                    <a:srgbClr val="000000"/>
                  </a:solidFill>
                  <a:latin typeface="Canva Sans Bold"/>
                </a:rPr>
                <a:t>Shape:</a:t>
              </a:r>
            </a:p>
          </p:txBody>
        </p:sp>
        <p:sp>
          <p:nvSpPr>
            <p:cNvPr id="9" name="TextBox 9"/>
            <p:cNvSpPr txBox="1"/>
            <p:nvPr/>
          </p:nvSpPr>
          <p:spPr>
            <a:xfrm>
              <a:off x="702310" y="-57149"/>
              <a:ext cx="3391097" cy="556683"/>
            </a:xfrm>
            <a:prstGeom prst="rect">
              <a:avLst/>
            </a:prstGeom>
          </p:spPr>
          <p:txBody>
            <a:bodyPr lIns="0" tIns="0" rIns="0" bIns="0" rtlCol="0" anchor="t">
              <a:spAutoFit/>
            </a:bodyPr>
            <a:lstStyle/>
            <a:p>
              <a:pPr algn="ctr">
                <a:lnSpc>
                  <a:spcPts val="3500"/>
                </a:lnSpc>
                <a:spcBef>
                  <a:spcPct val="0"/>
                </a:spcBef>
              </a:pPr>
              <a:r>
                <a:rPr lang="en-US" sz="2500">
                  <a:solidFill>
                    <a:srgbClr val="000000"/>
                  </a:solidFill>
                  <a:latin typeface="Canva Sans"/>
                </a:rPr>
                <a:t>(815, 3)</a:t>
              </a:r>
            </a:p>
          </p:txBody>
        </p:sp>
      </p:grpSp>
      <p:sp>
        <p:nvSpPr>
          <p:cNvPr id="10" name="TextBox 10"/>
          <p:cNvSpPr txBox="1"/>
          <p:nvPr/>
        </p:nvSpPr>
        <p:spPr>
          <a:xfrm>
            <a:off x="11195527" y="5876354"/>
            <a:ext cx="4686747" cy="288271"/>
          </a:xfrm>
          <a:prstGeom prst="rect">
            <a:avLst/>
          </a:prstGeom>
        </p:spPr>
        <p:txBody>
          <a:bodyPr lIns="0" tIns="0" rIns="0" bIns="0" rtlCol="0" anchor="t">
            <a:spAutoFit/>
          </a:bodyPr>
          <a:lstStyle/>
          <a:p>
            <a:pPr algn="ctr">
              <a:lnSpc>
                <a:spcPts val="2494"/>
              </a:lnSpc>
            </a:pPr>
            <a:r>
              <a:rPr lang="en-US" sz="1781">
                <a:solidFill>
                  <a:srgbClr val="000000"/>
                </a:solidFill>
                <a:latin typeface="Canva Sans"/>
              </a:rPr>
              <a:t>*offensive words are hidden in the dataset.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TextBox 2"/>
          <p:cNvSpPr txBox="1"/>
          <p:nvPr/>
        </p:nvSpPr>
        <p:spPr>
          <a:xfrm>
            <a:off x="1028700" y="726671"/>
            <a:ext cx="3816072"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References:</a:t>
            </a:r>
          </a:p>
        </p:txBody>
      </p:sp>
      <p:sp>
        <p:nvSpPr>
          <p:cNvPr id="3" name="TextBox 3"/>
          <p:cNvSpPr txBox="1"/>
          <p:nvPr/>
        </p:nvSpPr>
        <p:spPr>
          <a:xfrm>
            <a:off x="813460" y="1930248"/>
            <a:ext cx="16059627" cy="3051175"/>
          </a:xfrm>
          <a:prstGeom prst="rect">
            <a:avLst/>
          </a:prstGeom>
        </p:spPr>
        <p:txBody>
          <a:bodyPr lIns="0" tIns="0" rIns="0" bIns="0" rtlCol="0" anchor="t">
            <a:spAutoFit/>
          </a:bodyPr>
          <a:lstStyle/>
          <a:p>
            <a:pPr marL="539749" lvl="1" indent="-269875" algn="l">
              <a:lnSpc>
                <a:spcPts val="3499"/>
              </a:lnSpc>
              <a:buFont typeface="Arial"/>
              <a:buChar char="•"/>
            </a:pPr>
            <a:r>
              <a:rPr lang="en-US" sz="2499" u="sng">
                <a:solidFill>
                  <a:srgbClr val="000000"/>
                </a:solidFill>
                <a:latin typeface="Canva Sans"/>
              </a:rPr>
              <a:t>https://nirajbhoi.medium.com/stemming-vs-lemmatization-in-nlp-efc280d4e845</a:t>
            </a:r>
          </a:p>
          <a:p>
            <a:pPr marL="539749" lvl="1" indent="-269875" algn="l">
              <a:lnSpc>
                <a:spcPts val="3499"/>
              </a:lnSpc>
              <a:buFont typeface="Arial"/>
              <a:buChar char="•"/>
            </a:pPr>
            <a:r>
              <a:rPr lang="en-US" sz="2499" u="sng">
                <a:solidFill>
                  <a:srgbClr val="000000"/>
                </a:solidFill>
                <a:latin typeface="Canva Sans"/>
              </a:rPr>
              <a:t>https://www.javatpoint.com/machine-learning-decision-tree-classification-algorithm</a:t>
            </a:r>
          </a:p>
          <a:p>
            <a:pPr marL="539749" lvl="1" indent="-269875" algn="l">
              <a:lnSpc>
                <a:spcPts val="3499"/>
              </a:lnSpc>
              <a:buFont typeface="Arial"/>
              <a:buChar char="•"/>
            </a:pPr>
            <a:r>
              <a:rPr lang="en-US" sz="2499" u="sng">
                <a:solidFill>
                  <a:srgbClr val="000000"/>
                </a:solidFill>
                <a:latin typeface="Canva Sans"/>
              </a:rPr>
              <a:t>https://towardsdatascience.com/the-heart-of-artificial-neural-networks-26627e8c03ba</a:t>
            </a:r>
          </a:p>
          <a:p>
            <a:pPr marL="539749" lvl="1" indent="-269875" algn="l">
              <a:lnSpc>
                <a:spcPts val="3499"/>
              </a:lnSpc>
              <a:buFont typeface="Arial"/>
              <a:buChar char="•"/>
            </a:pPr>
            <a:r>
              <a:rPr lang="en-US" sz="2499" u="sng">
                <a:solidFill>
                  <a:srgbClr val="000000"/>
                </a:solidFill>
                <a:latin typeface="Canva Sans"/>
              </a:rPr>
              <a:t>https://medium.com/@muhammadshoaibali/flattening-cnn-layers-for-neural-network-694a232eda6a</a:t>
            </a:r>
          </a:p>
          <a:p>
            <a:pPr marL="539749" lvl="1" indent="-269875" algn="l">
              <a:lnSpc>
                <a:spcPts val="3499"/>
              </a:lnSpc>
              <a:buFont typeface="Arial"/>
              <a:buChar char="•"/>
            </a:pPr>
            <a:r>
              <a:rPr lang="en-US" sz="2499" u="sng">
                <a:solidFill>
                  <a:srgbClr val="000000"/>
                </a:solidFill>
                <a:latin typeface="Canva Sans"/>
              </a:rPr>
              <a:t>https://www.datacamp.com/tutorial/tutorial-for-recurrent-neural-network</a:t>
            </a:r>
          </a:p>
          <a:p>
            <a:pPr marL="539749" lvl="1" indent="-269875" algn="l">
              <a:lnSpc>
                <a:spcPts val="3499"/>
              </a:lnSpc>
              <a:buFont typeface="Arial"/>
              <a:buChar char="•"/>
            </a:pPr>
            <a:r>
              <a:rPr lang="en-US" sz="2499" u="sng">
                <a:solidFill>
                  <a:srgbClr val="000000"/>
                </a:solidFill>
                <a:latin typeface="Canva Sans"/>
              </a:rPr>
              <a:t>https://www.sciencedirect.com/journal/information-processing-and-management</a:t>
            </a:r>
          </a:p>
          <a:p>
            <a:pPr marL="539749" lvl="1" indent="-269875" algn="l">
              <a:lnSpc>
                <a:spcPts val="3499"/>
              </a:lnSpc>
              <a:buFont typeface="Arial"/>
              <a:buChar char="•"/>
            </a:pPr>
            <a:r>
              <a:rPr lang="en-US" sz="2499" u="sng">
                <a:solidFill>
                  <a:srgbClr val="000000"/>
                </a:solidFill>
                <a:latin typeface="Canva Sans"/>
              </a:rPr>
              <a:t>https://www.sciencedirect.com/journal/expert-systems-with-applications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TextBox 2"/>
          <p:cNvSpPr txBox="1"/>
          <p:nvPr/>
        </p:nvSpPr>
        <p:spPr>
          <a:xfrm>
            <a:off x="7562731" y="4256405"/>
            <a:ext cx="3162538"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Thankyou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Freeform 2"/>
          <p:cNvSpPr/>
          <p:nvPr/>
        </p:nvSpPr>
        <p:spPr>
          <a:xfrm>
            <a:off x="660007" y="1820707"/>
            <a:ext cx="6435895" cy="3620191"/>
          </a:xfrm>
          <a:custGeom>
            <a:avLst/>
            <a:gdLst/>
            <a:ahLst/>
            <a:cxnLst/>
            <a:rect l="l" t="t" r="r" b="b"/>
            <a:pathLst>
              <a:path w="6435895" h="3620191">
                <a:moveTo>
                  <a:pt x="0" y="0"/>
                </a:moveTo>
                <a:lnTo>
                  <a:pt x="6435895" y="0"/>
                </a:lnTo>
                <a:lnTo>
                  <a:pt x="6435895" y="3620191"/>
                </a:lnTo>
                <a:lnTo>
                  <a:pt x="0" y="3620191"/>
                </a:lnTo>
                <a:lnTo>
                  <a:pt x="0" y="0"/>
                </a:lnTo>
                <a:close/>
              </a:path>
            </a:pathLst>
          </a:custGeom>
          <a:blipFill>
            <a:blip r:embed="rId2"/>
            <a:stretch>
              <a:fillRect/>
            </a:stretch>
          </a:blipFill>
        </p:spPr>
      </p:sp>
      <p:sp>
        <p:nvSpPr>
          <p:cNvPr id="3" name="Freeform 3"/>
          <p:cNvSpPr/>
          <p:nvPr/>
        </p:nvSpPr>
        <p:spPr>
          <a:xfrm>
            <a:off x="10745911" y="1820707"/>
            <a:ext cx="5746273" cy="3523847"/>
          </a:xfrm>
          <a:custGeom>
            <a:avLst/>
            <a:gdLst/>
            <a:ahLst/>
            <a:cxnLst/>
            <a:rect l="l" t="t" r="r" b="b"/>
            <a:pathLst>
              <a:path w="5746273" h="3523847">
                <a:moveTo>
                  <a:pt x="0" y="0"/>
                </a:moveTo>
                <a:lnTo>
                  <a:pt x="5746273" y="0"/>
                </a:lnTo>
                <a:lnTo>
                  <a:pt x="5746273" y="3523847"/>
                </a:lnTo>
                <a:lnTo>
                  <a:pt x="0" y="3523847"/>
                </a:lnTo>
                <a:lnTo>
                  <a:pt x="0" y="0"/>
                </a:lnTo>
                <a:close/>
              </a:path>
            </a:pathLst>
          </a:custGeom>
          <a:blipFill>
            <a:blip r:embed="rId3"/>
            <a:stretch>
              <a:fillRect/>
            </a:stretch>
          </a:blipFill>
        </p:spPr>
      </p:sp>
      <p:sp>
        <p:nvSpPr>
          <p:cNvPr id="4" name="Freeform 4"/>
          <p:cNvSpPr/>
          <p:nvPr/>
        </p:nvSpPr>
        <p:spPr>
          <a:xfrm>
            <a:off x="5278612" y="5143500"/>
            <a:ext cx="6783983" cy="4514432"/>
          </a:xfrm>
          <a:custGeom>
            <a:avLst/>
            <a:gdLst/>
            <a:ahLst/>
            <a:cxnLst/>
            <a:rect l="l" t="t" r="r" b="b"/>
            <a:pathLst>
              <a:path w="6783983" h="4514432">
                <a:moveTo>
                  <a:pt x="0" y="0"/>
                </a:moveTo>
                <a:lnTo>
                  <a:pt x="6783982" y="0"/>
                </a:lnTo>
                <a:lnTo>
                  <a:pt x="6783982" y="4514432"/>
                </a:lnTo>
                <a:lnTo>
                  <a:pt x="0" y="4514432"/>
                </a:lnTo>
                <a:lnTo>
                  <a:pt x="0" y="0"/>
                </a:lnTo>
                <a:close/>
              </a:path>
            </a:pathLst>
          </a:custGeom>
          <a:blipFill>
            <a:blip r:embed="rId4"/>
            <a:stretch>
              <a:fillRect/>
            </a:stretch>
          </a:blipFill>
        </p:spPr>
      </p:sp>
      <p:sp>
        <p:nvSpPr>
          <p:cNvPr id="5" name="TextBox 5"/>
          <p:cNvSpPr txBox="1"/>
          <p:nvPr/>
        </p:nvSpPr>
        <p:spPr>
          <a:xfrm>
            <a:off x="660006" y="537527"/>
            <a:ext cx="10541393" cy="887095"/>
          </a:xfrm>
          <a:prstGeom prst="rect">
            <a:avLst/>
          </a:prstGeom>
        </p:spPr>
        <p:txBody>
          <a:bodyPr wrap="square" lIns="0" tIns="0" rIns="0" bIns="0" rtlCol="0" anchor="t">
            <a:spAutoFit/>
          </a:bodyPr>
          <a:lstStyle/>
          <a:p>
            <a:pPr algn="ctr">
              <a:lnSpc>
                <a:spcPts val="7279"/>
              </a:lnSpc>
            </a:pPr>
            <a:r>
              <a:rPr lang="en-US" sz="5199" u="sng" dirty="0">
                <a:solidFill>
                  <a:srgbClr val="8A6A53"/>
                </a:solidFill>
                <a:latin typeface="Canva Sans Bold"/>
              </a:rPr>
              <a:t>2016 US ELECTION - Fake News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Freeform 2"/>
          <p:cNvSpPr/>
          <p:nvPr/>
        </p:nvSpPr>
        <p:spPr>
          <a:xfrm>
            <a:off x="8844570" y="632777"/>
            <a:ext cx="5029317" cy="5029317"/>
          </a:xfrm>
          <a:custGeom>
            <a:avLst/>
            <a:gdLst/>
            <a:ahLst/>
            <a:cxnLst/>
            <a:rect l="l" t="t" r="r" b="b"/>
            <a:pathLst>
              <a:path w="5029317" h="5029317">
                <a:moveTo>
                  <a:pt x="0" y="0"/>
                </a:moveTo>
                <a:lnTo>
                  <a:pt x="5029317" y="0"/>
                </a:lnTo>
                <a:lnTo>
                  <a:pt x="5029317" y="5029317"/>
                </a:lnTo>
                <a:lnTo>
                  <a:pt x="0" y="5029317"/>
                </a:lnTo>
                <a:lnTo>
                  <a:pt x="0" y="0"/>
                </a:lnTo>
                <a:close/>
              </a:path>
            </a:pathLst>
          </a:custGeom>
          <a:blipFill>
            <a:blip r:embed="rId2"/>
            <a:stretch>
              <a:fillRect/>
            </a:stretch>
          </a:blipFill>
        </p:spPr>
      </p:sp>
      <p:sp>
        <p:nvSpPr>
          <p:cNvPr id="3" name="Freeform 3"/>
          <p:cNvSpPr/>
          <p:nvPr/>
        </p:nvSpPr>
        <p:spPr>
          <a:xfrm>
            <a:off x="9581380" y="4875386"/>
            <a:ext cx="5029317" cy="5029317"/>
          </a:xfrm>
          <a:custGeom>
            <a:avLst/>
            <a:gdLst/>
            <a:ahLst/>
            <a:cxnLst/>
            <a:rect l="l" t="t" r="r" b="b"/>
            <a:pathLst>
              <a:path w="5029317" h="5029317">
                <a:moveTo>
                  <a:pt x="0" y="0"/>
                </a:moveTo>
                <a:lnTo>
                  <a:pt x="5029317" y="0"/>
                </a:lnTo>
                <a:lnTo>
                  <a:pt x="5029317" y="5029317"/>
                </a:lnTo>
                <a:lnTo>
                  <a:pt x="0" y="5029317"/>
                </a:lnTo>
                <a:lnTo>
                  <a:pt x="0" y="0"/>
                </a:lnTo>
                <a:close/>
              </a:path>
            </a:pathLst>
          </a:custGeom>
          <a:blipFill>
            <a:blip r:embed="rId3"/>
            <a:stretch>
              <a:fillRect/>
            </a:stretch>
          </a:blipFill>
        </p:spPr>
      </p:sp>
      <p:sp>
        <p:nvSpPr>
          <p:cNvPr id="4" name="Freeform 4"/>
          <p:cNvSpPr/>
          <p:nvPr/>
        </p:nvSpPr>
        <p:spPr>
          <a:xfrm>
            <a:off x="719344" y="1564928"/>
            <a:ext cx="8125226" cy="4493089"/>
          </a:xfrm>
          <a:custGeom>
            <a:avLst/>
            <a:gdLst/>
            <a:ahLst/>
            <a:cxnLst/>
            <a:rect l="l" t="t" r="r" b="b"/>
            <a:pathLst>
              <a:path w="8125226" h="4493089">
                <a:moveTo>
                  <a:pt x="0" y="0"/>
                </a:moveTo>
                <a:lnTo>
                  <a:pt x="8125226" y="0"/>
                </a:lnTo>
                <a:lnTo>
                  <a:pt x="8125226" y="4493089"/>
                </a:lnTo>
                <a:lnTo>
                  <a:pt x="0" y="4493089"/>
                </a:lnTo>
                <a:lnTo>
                  <a:pt x="0" y="0"/>
                </a:lnTo>
                <a:close/>
              </a:path>
            </a:pathLst>
          </a:custGeom>
          <a:blipFill>
            <a:blip r:embed="rId4"/>
            <a:stretch>
              <a:fillRect/>
            </a:stretch>
          </a:blipFill>
        </p:spPr>
      </p:sp>
      <p:sp>
        <p:nvSpPr>
          <p:cNvPr id="5" name="Freeform 5"/>
          <p:cNvSpPr/>
          <p:nvPr/>
        </p:nvSpPr>
        <p:spPr>
          <a:xfrm>
            <a:off x="5173711" y="5497033"/>
            <a:ext cx="4407670" cy="4407670"/>
          </a:xfrm>
          <a:custGeom>
            <a:avLst/>
            <a:gdLst/>
            <a:ahLst/>
            <a:cxnLst/>
            <a:rect l="l" t="t" r="r" b="b"/>
            <a:pathLst>
              <a:path w="4407670" h="4407670">
                <a:moveTo>
                  <a:pt x="0" y="0"/>
                </a:moveTo>
                <a:lnTo>
                  <a:pt x="4407669" y="0"/>
                </a:lnTo>
                <a:lnTo>
                  <a:pt x="4407669" y="4407670"/>
                </a:lnTo>
                <a:lnTo>
                  <a:pt x="0" y="4407670"/>
                </a:lnTo>
                <a:lnTo>
                  <a:pt x="0" y="0"/>
                </a:lnTo>
                <a:close/>
              </a:path>
            </a:pathLst>
          </a:custGeom>
          <a:blipFill>
            <a:blip r:embed="rId5"/>
            <a:stretch>
              <a:fillRect/>
            </a:stretch>
          </a:blipFill>
        </p:spPr>
      </p:sp>
      <p:sp>
        <p:nvSpPr>
          <p:cNvPr id="6" name="TextBox 6"/>
          <p:cNvSpPr txBox="1"/>
          <p:nvPr/>
        </p:nvSpPr>
        <p:spPr>
          <a:xfrm>
            <a:off x="374287" y="537527"/>
            <a:ext cx="6623090" cy="887095"/>
          </a:xfrm>
          <a:prstGeom prst="rect">
            <a:avLst/>
          </a:prstGeom>
        </p:spPr>
        <p:txBody>
          <a:bodyPr lIns="0" tIns="0" rIns="0" bIns="0" rtlCol="0" anchor="t">
            <a:spAutoFit/>
          </a:bodyPr>
          <a:lstStyle/>
          <a:p>
            <a:pPr algn="ctr">
              <a:lnSpc>
                <a:spcPts val="7279"/>
              </a:lnSpc>
            </a:pPr>
            <a:r>
              <a:rPr lang="en-US" sz="5199">
                <a:solidFill>
                  <a:srgbClr val="8A6A53"/>
                </a:solidFill>
                <a:latin typeface="Canva Sans Bold"/>
              </a:rPr>
              <a:t>Covid-19  Fake News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Freeform 2"/>
          <p:cNvSpPr/>
          <p:nvPr/>
        </p:nvSpPr>
        <p:spPr>
          <a:xfrm>
            <a:off x="867014" y="359458"/>
            <a:ext cx="15429295" cy="9507942"/>
          </a:xfrm>
          <a:custGeom>
            <a:avLst/>
            <a:gdLst/>
            <a:ahLst/>
            <a:cxnLst/>
            <a:rect l="l" t="t" r="r" b="b"/>
            <a:pathLst>
              <a:path w="15429295" h="9507942">
                <a:moveTo>
                  <a:pt x="0" y="0"/>
                </a:moveTo>
                <a:lnTo>
                  <a:pt x="15429295" y="0"/>
                </a:lnTo>
                <a:lnTo>
                  <a:pt x="15429295" y="9507942"/>
                </a:lnTo>
                <a:lnTo>
                  <a:pt x="0" y="9507942"/>
                </a:lnTo>
                <a:lnTo>
                  <a:pt x="0" y="0"/>
                </a:lnTo>
                <a:close/>
              </a:path>
            </a:pathLst>
          </a:custGeom>
          <a:blipFill>
            <a:blip r:embed="rId2"/>
            <a:stretch>
              <a:fillRect l="-11522" t="-8296" b="-8929"/>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grpSp>
        <p:nvGrpSpPr>
          <p:cNvPr id="2" name="Group 2"/>
          <p:cNvGrpSpPr/>
          <p:nvPr/>
        </p:nvGrpSpPr>
        <p:grpSpPr>
          <a:xfrm>
            <a:off x="4882943" y="4821489"/>
            <a:ext cx="3086100" cy="1028678"/>
            <a:chOff x="0" y="0"/>
            <a:chExt cx="812800" cy="270928"/>
          </a:xfrm>
        </p:grpSpPr>
        <p:sp>
          <p:nvSpPr>
            <p:cNvPr id="3" name="Freeform 3"/>
            <p:cNvSpPr/>
            <p:nvPr/>
          </p:nvSpPr>
          <p:spPr>
            <a:xfrm>
              <a:off x="0" y="0"/>
              <a:ext cx="812800" cy="270928"/>
            </a:xfrm>
            <a:custGeom>
              <a:avLst/>
              <a:gdLst/>
              <a:ahLst/>
              <a:cxnLst/>
              <a:rect l="l" t="t" r="r" b="b"/>
              <a:pathLst>
                <a:path w="812800" h="270928">
                  <a:moveTo>
                    <a:pt x="0" y="0"/>
                  </a:moveTo>
                  <a:lnTo>
                    <a:pt x="812800" y="0"/>
                  </a:lnTo>
                  <a:lnTo>
                    <a:pt x="812800" y="270928"/>
                  </a:lnTo>
                  <a:lnTo>
                    <a:pt x="0" y="270928"/>
                  </a:lnTo>
                  <a:close/>
                </a:path>
              </a:pathLst>
            </a:custGeom>
            <a:solidFill>
              <a:srgbClr val="BCBABA"/>
            </a:solidFill>
          </p:spPr>
        </p:sp>
        <p:sp>
          <p:nvSpPr>
            <p:cNvPr id="4" name="TextBox 4"/>
            <p:cNvSpPr txBox="1"/>
            <p:nvPr/>
          </p:nvSpPr>
          <p:spPr>
            <a:xfrm>
              <a:off x="0" y="-38100"/>
              <a:ext cx="812800" cy="309028"/>
            </a:xfrm>
            <a:prstGeom prst="rect">
              <a:avLst/>
            </a:prstGeom>
          </p:spPr>
          <p:txBody>
            <a:bodyPr lIns="50800" tIns="50800" rIns="50800" bIns="50800" rtlCol="0" anchor="ctr"/>
            <a:lstStyle/>
            <a:p>
              <a:pPr algn="ctr">
                <a:lnSpc>
                  <a:spcPts val="3297"/>
                </a:lnSpc>
              </a:pPr>
              <a:r>
                <a:rPr lang="en-US" sz="2355">
                  <a:solidFill>
                    <a:srgbClr val="000000"/>
                  </a:solidFill>
                  <a:latin typeface="Canva Sans Bold"/>
                </a:rPr>
                <a:t>Text Preprocessing</a:t>
              </a:r>
            </a:p>
          </p:txBody>
        </p:sp>
      </p:grpSp>
      <p:sp>
        <p:nvSpPr>
          <p:cNvPr id="5" name="AutoShape 5"/>
          <p:cNvSpPr/>
          <p:nvPr/>
        </p:nvSpPr>
        <p:spPr>
          <a:xfrm>
            <a:off x="4349938" y="5354878"/>
            <a:ext cx="533006" cy="0"/>
          </a:xfrm>
          <a:prstGeom prst="line">
            <a:avLst/>
          </a:prstGeom>
          <a:ln w="38100" cap="flat">
            <a:solidFill>
              <a:srgbClr val="000000"/>
            </a:solidFill>
            <a:prstDash val="solid"/>
            <a:headEnd type="none" w="sm" len="sm"/>
            <a:tailEnd type="arrow" w="med" len="sm"/>
          </a:ln>
        </p:spPr>
      </p:sp>
      <p:sp>
        <p:nvSpPr>
          <p:cNvPr id="6" name="Freeform 6"/>
          <p:cNvSpPr/>
          <p:nvPr/>
        </p:nvSpPr>
        <p:spPr>
          <a:xfrm>
            <a:off x="2022893" y="4464310"/>
            <a:ext cx="2327044" cy="1743037"/>
          </a:xfrm>
          <a:custGeom>
            <a:avLst/>
            <a:gdLst/>
            <a:ahLst/>
            <a:cxnLst/>
            <a:rect l="l" t="t" r="r" b="b"/>
            <a:pathLst>
              <a:path w="2327044" h="1743037">
                <a:moveTo>
                  <a:pt x="0" y="0"/>
                </a:moveTo>
                <a:lnTo>
                  <a:pt x="2327045" y="0"/>
                </a:lnTo>
                <a:lnTo>
                  <a:pt x="2327045" y="1743037"/>
                </a:lnTo>
                <a:lnTo>
                  <a:pt x="0" y="1743037"/>
                </a:lnTo>
                <a:lnTo>
                  <a:pt x="0" y="0"/>
                </a:lnTo>
                <a:close/>
              </a:path>
            </a:pathLst>
          </a:custGeom>
          <a:blipFill>
            <a:blip r:embed="rId2"/>
            <a:stretch>
              <a:fillRect/>
            </a:stretch>
          </a:blipFill>
        </p:spPr>
      </p:sp>
      <p:grpSp>
        <p:nvGrpSpPr>
          <p:cNvPr id="7" name="Group 7"/>
          <p:cNvGrpSpPr/>
          <p:nvPr/>
        </p:nvGrpSpPr>
        <p:grpSpPr>
          <a:xfrm>
            <a:off x="8502049" y="4802439"/>
            <a:ext cx="3086100" cy="1028678"/>
            <a:chOff x="0" y="0"/>
            <a:chExt cx="812800" cy="270928"/>
          </a:xfrm>
        </p:grpSpPr>
        <p:sp>
          <p:nvSpPr>
            <p:cNvPr id="8" name="Freeform 8"/>
            <p:cNvSpPr/>
            <p:nvPr/>
          </p:nvSpPr>
          <p:spPr>
            <a:xfrm>
              <a:off x="0" y="0"/>
              <a:ext cx="812800" cy="270928"/>
            </a:xfrm>
            <a:custGeom>
              <a:avLst/>
              <a:gdLst/>
              <a:ahLst/>
              <a:cxnLst/>
              <a:rect l="l" t="t" r="r" b="b"/>
              <a:pathLst>
                <a:path w="812800" h="270928">
                  <a:moveTo>
                    <a:pt x="0" y="0"/>
                  </a:moveTo>
                  <a:lnTo>
                    <a:pt x="812800" y="0"/>
                  </a:lnTo>
                  <a:lnTo>
                    <a:pt x="812800" y="270928"/>
                  </a:lnTo>
                  <a:lnTo>
                    <a:pt x="0" y="270928"/>
                  </a:lnTo>
                  <a:close/>
                </a:path>
              </a:pathLst>
            </a:custGeom>
            <a:solidFill>
              <a:srgbClr val="BCBABA"/>
            </a:solidFill>
          </p:spPr>
        </p:sp>
        <p:sp>
          <p:nvSpPr>
            <p:cNvPr id="9" name="TextBox 9"/>
            <p:cNvSpPr txBox="1"/>
            <p:nvPr/>
          </p:nvSpPr>
          <p:spPr>
            <a:xfrm>
              <a:off x="0" y="-38100"/>
              <a:ext cx="812800" cy="309028"/>
            </a:xfrm>
            <a:prstGeom prst="rect">
              <a:avLst/>
            </a:prstGeom>
          </p:spPr>
          <p:txBody>
            <a:bodyPr lIns="50800" tIns="50800" rIns="50800" bIns="50800" rtlCol="0" anchor="ctr"/>
            <a:lstStyle/>
            <a:p>
              <a:pPr algn="ctr">
                <a:lnSpc>
                  <a:spcPts val="3297"/>
                </a:lnSpc>
              </a:pPr>
              <a:r>
                <a:rPr lang="en-US" sz="2355">
                  <a:solidFill>
                    <a:srgbClr val="000000"/>
                  </a:solidFill>
                  <a:latin typeface="Canva Sans Bold"/>
                </a:rPr>
                <a:t>Text Encoding</a:t>
              </a:r>
            </a:p>
          </p:txBody>
        </p:sp>
      </p:grpSp>
      <p:grpSp>
        <p:nvGrpSpPr>
          <p:cNvPr id="10" name="Group 10"/>
          <p:cNvGrpSpPr/>
          <p:nvPr/>
        </p:nvGrpSpPr>
        <p:grpSpPr>
          <a:xfrm>
            <a:off x="12121155" y="4859589"/>
            <a:ext cx="3086100" cy="1028678"/>
            <a:chOff x="0" y="0"/>
            <a:chExt cx="812800" cy="270928"/>
          </a:xfrm>
        </p:grpSpPr>
        <p:sp>
          <p:nvSpPr>
            <p:cNvPr id="11" name="Freeform 11"/>
            <p:cNvSpPr/>
            <p:nvPr/>
          </p:nvSpPr>
          <p:spPr>
            <a:xfrm>
              <a:off x="0" y="0"/>
              <a:ext cx="812800" cy="270928"/>
            </a:xfrm>
            <a:custGeom>
              <a:avLst/>
              <a:gdLst/>
              <a:ahLst/>
              <a:cxnLst/>
              <a:rect l="l" t="t" r="r" b="b"/>
              <a:pathLst>
                <a:path w="812800" h="270928">
                  <a:moveTo>
                    <a:pt x="0" y="0"/>
                  </a:moveTo>
                  <a:lnTo>
                    <a:pt x="812800" y="0"/>
                  </a:lnTo>
                  <a:lnTo>
                    <a:pt x="812800" y="270928"/>
                  </a:lnTo>
                  <a:lnTo>
                    <a:pt x="0" y="270928"/>
                  </a:lnTo>
                  <a:close/>
                </a:path>
              </a:pathLst>
            </a:custGeom>
            <a:solidFill>
              <a:srgbClr val="BCBABA"/>
            </a:solidFill>
          </p:spPr>
        </p:sp>
        <p:sp>
          <p:nvSpPr>
            <p:cNvPr id="12" name="TextBox 12"/>
            <p:cNvSpPr txBox="1"/>
            <p:nvPr/>
          </p:nvSpPr>
          <p:spPr>
            <a:xfrm>
              <a:off x="0" y="-38100"/>
              <a:ext cx="812800" cy="309028"/>
            </a:xfrm>
            <a:prstGeom prst="rect">
              <a:avLst/>
            </a:prstGeom>
          </p:spPr>
          <p:txBody>
            <a:bodyPr lIns="50800" tIns="50800" rIns="50800" bIns="50800" rtlCol="0" anchor="ctr"/>
            <a:lstStyle/>
            <a:p>
              <a:pPr algn="ctr">
                <a:lnSpc>
                  <a:spcPts val="3297"/>
                </a:lnSpc>
              </a:pPr>
              <a:r>
                <a:rPr lang="en-US" sz="2355">
                  <a:solidFill>
                    <a:srgbClr val="000000"/>
                  </a:solidFill>
                  <a:latin typeface="Canva Sans Bold"/>
                </a:rPr>
                <a:t>Classification</a:t>
              </a:r>
            </a:p>
          </p:txBody>
        </p:sp>
      </p:grpSp>
      <p:sp>
        <p:nvSpPr>
          <p:cNvPr id="13" name="AutoShape 13"/>
          <p:cNvSpPr/>
          <p:nvPr/>
        </p:nvSpPr>
        <p:spPr>
          <a:xfrm>
            <a:off x="11588149" y="5373928"/>
            <a:ext cx="533006" cy="0"/>
          </a:xfrm>
          <a:prstGeom prst="line">
            <a:avLst/>
          </a:prstGeom>
          <a:ln w="38100" cap="flat">
            <a:solidFill>
              <a:srgbClr val="000000"/>
            </a:solidFill>
            <a:prstDash val="solid"/>
            <a:headEnd type="none" w="sm" len="sm"/>
            <a:tailEnd type="arrow" w="med" len="sm"/>
          </a:ln>
        </p:spPr>
      </p:sp>
      <p:sp>
        <p:nvSpPr>
          <p:cNvPr id="14" name="AutoShape 14"/>
          <p:cNvSpPr/>
          <p:nvPr/>
        </p:nvSpPr>
        <p:spPr>
          <a:xfrm>
            <a:off x="7969043" y="5316778"/>
            <a:ext cx="533006" cy="0"/>
          </a:xfrm>
          <a:prstGeom prst="line">
            <a:avLst/>
          </a:prstGeom>
          <a:ln w="38100" cap="flat">
            <a:solidFill>
              <a:srgbClr val="000000"/>
            </a:solidFill>
            <a:prstDash val="solid"/>
            <a:headEnd type="none" w="sm" len="sm"/>
            <a:tailEnd type="arrow" w="med" len="sm"/>
          </a:ln>
        </p:spPr>
      </p:sp>
      <p:sp>
        <p:nvSpPr>
          <p:cNvPr id="15" name="Freeform 15"/>
          <p:cNvSpPr/>
          <p:nvPr/>
        </p:nvSpPr>
        <p:spPr>
          <a:xfrm>
            <a:off x="11764495" y="6865778"/>
            <a:ext cx="1645152" cy="1541742"/>
          </a:xfrm>
          <a:custGeom>
            <a:avLst/>
            <a:gdLst/>
            <a:ahLst/>
            <a:cxnLst/>
            <a:rect l="l" t="t" r="r" b="b"/>
            <a:pathLst>
              <a:path w="1645152" h="1541742">
                <a:moveTo>
                  <a:pt x="0" y="0"/>
                </a:moveTo>
                <a:lnTo>
                  <a:pt x="1645151" y="0"/>
                </a:lnTo>
                <a:lnTo>
                  <a:pt x="1645151" y="1541742"/>
                </a:lnTo>
                <a:lnTo>
                  <a:pt x="0" y="1541742"/>
                </a:lnTo>
                <a:lnTo>
                  <a:pt x="0" y="0"/>
                </a:lnTo>
                <a:close/>
              </a:path>
            </a:pathLst>
          </a:custGeom>
          <a:blipFill>
            <a:blip r:embed="rId3"/>
            <a:stretch>
              <a:fillRect l="-113182" t="-21355" r="-4571" b="-18060"/>
            </a:stretch>
          </a:blipFill>
        </p:spPr>
      </p:sp>
      <p:sp>
        <p:nvSpPr>
          <p:cNvPr id="16" name="Freeform 16"/>
          <p:cNvSpPr/>
          <p:nvPr/>
        </p:nvSpPr>
        <p:spPr>
          <a:xfrm>
            <a:off x="13948051" y="6799420"/>
            <a:ext cx="1615864" cy="1608100"/>
          </a:xfrm>
          <a:custGeom>
            <a:avLst/>
            <a:gdLst/>
            <a:ahLst/>
            <a:cxnLst/>
            <a:rect l="l" t="t" r="r" b="b"/>
            <a:pathLst>
              <a:path w="1615864" h="1608100">
                <a:moveTo>
                  <a:pt x="0" y="0"/>
                </a:moveTo>
                <a:lnTo>
                  <a:pt x="1615864" y="0"/>
                </a:lnTo>
                <a:lnTo>
                  <a:pt x="1615864" y="1608100"/>
                </a:lnTo>
                <a:lnTo>
                  <a:pt x="0" y="1608100"/>
                </a:lnTo>
                <a:lnTo>
                  <a:pt x="0" y="0"/>
                </a:lnTo>
                <a:close/>
              </a:path>
            </a:pathLst>
          </a:custGeom>
          <a:blipFill>
            <a:blip r:embed="rId3"/>
            <a:stretch>
              <a:fillRect l="-2927" t="-16176" r="-110595" b="-12555"/>
            </a:stretch>
          </a:blipFill>
        </p:spPr>
      </p:sp>
      <p:sp>
        <p:nvSpPr>
          <p:cNvPr id="17" name="TextBox 17"/>
          <p:cNvSpPr txBox="1"/>
          <p:nvPr/>
        </p:nvSpPr>
        <p:spPr>
          <a:xfrm>
            <a:off x="617796" y="537527"/>
            <a:ext cx="9440603" cy="887095"/>
          </a:xfrm>
          <a:prstGeom prst="rect">
            <a:avLst/>
          </a:prstGeom>
        </p:spPr>
        <p:txBody>
          <a:bodyPr wrap="square" lIns="0" tIns="0" rIns="0" bIns="0" rtlCol="0" anchor="t">
            <a:spAutoFit/>
          </a:bodyPr>
          <a:lstStyle/>
          <a:p>
            <a:pPr algn="ctr">
              <a:lnSpc>
                <a:spcPts val="7279"/>
              </a:lnSpc>
            </a:pPr>
            <a:r>
              <a:rPr lang="en-US" sz="5199" u="sng" dirty="0">
                <a:solidFill>
                  <a:srgbClr val="8A6A53"/>
                </a:solidFill>
                <a:latin typeface="Canva Sans Bold"/>
              </a:rPr>
              <a:t>Fake News Detection Stages</a:t>
            </a:r>
          </a:p>
        </p:txBody>
      </p:sp>
      <p:sp>
        <p:nvSpPr>
          <p:cNvPr id="18" name="TextBox 18"/>
          <p:cNvSpPr txBox="1"/>
          <p:nvPr/>
        </p:nvSpPr>
        <p:spPr>
          <a:xfrm>
            <a:off x="1867557" y="6337651"/>
            <a:ext cx="2637716" cy="797433"/>
          </a:xfrm>
          <a:prstGeom prst="rect">
            <a:avLst/>
          </a:prstGeom>
        </p:spPr>
        <p:txBody>
          <a:bodyPr lIns="0" tIns="0" rIns="0" bIns="0" rtlCol="0" anchor="t">
            <a:spAutoFit/>
          </a:bodyPr>
          <a:lstStyle/>
          <a:p>
            <a:pPr algn="ctr">
              <a:lnSpc>
                <a:spcPts val="3297"/>
              </a:lnSpc>
            </a:pPr>
            <a:r>
              <a:rPr lang="en-US" sz="2355">
                <a:solidFill>
                  <a:srgbClr val="19181A"/>
                </a:solidFill>
                <a:latin typeface="Canva Sans Bold"/>
              </a:rPr>
              <a:t>Fake News Dataset</a:t>
            </a:r>
          </a:p>
        </p:txBody>
      </p:sp>
      <p:sp>
        <p:nvSpPr>
          <p:cNvPr id="19" name="AutoShape 19"/>
          <p:cNvSpPr/>
          <p:nvPr/>
        </p:nvSpPr>
        <p:spPr>
          <a:xfrm flipH="1">
            <a:off x="12587070" y="5903697"/>
            <a:ext cx="809727" cy="962081"/>
          </a:xfrm>
          <a:prstGeom prst="line">
            <a:avLst/>
          </a:prstGeom>
          <a:ln w="38100" cap="flat">
            <a:solidFill>
              <a:srgbClr val="000000"/>
            </a:solidFill>
            <a:prstDash val="solid"/>
            <a:headEnd type="none" w="sm" len="sm"/>
            <a:tailEnd type="arrow" w="med" len="sm"/>
          </a:ln>
        </p:spPr>
      </p:sp>
      <p:sp>
        <p:nvSpPr>
          <p:cNvPr id="20" name="AutoShape 20"/>
          <p:cNvSpPr/>
          <p:nvPr/>
        </p:nvSpPr>
        <p:spPr>
          <a:xfrm>
            <a:off x="13410268" y="5901737"/>
            <a:ext cx="884212" cy="884212"/>
          </a:xfrm>
          <a:prstGeom prst="line">
            <a:avLst/>
          </a:prstGeom>
          <a:ln w="38100" cap="flat">
            <a:solidFill>
              <a:srgbClr val="000000"/>
            </a:solidFill>
            <a:prstDash val="solid"/>
            <a:headEnd type="none" w="sm" len="sm"/>
            <a:tailEnd type="arrow" w="med" len="sm"/>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Freeform 2"/>
          <p:cNvSpPr/>
          <p:nvPr/>
        </p:nvSpPr>
        <p:spPr>
          <a:xfrm>
            <a:off x="11912187" y="0"/>
            <a:ext cx="6565002" cy="10287000"/>
          </a:xfrm>
          <a:custGeom>
            <a:avLst/>
            <a:gdLst/>
            <a:ahLst/>
            <a:cxnLst/>
            <a:rect l="l" t="t" r="r" b="b"/>
            <a:pathLst>
              <a:path w="6565002" h="10287000">
                <a:moveTo>
                  <a:pt x="0" y="0"/>
                </a:moveTo>
                <a:lnTo>
                  <a:pt x="6565001" y="0"/>
                </a:lnTo>
                <a:lnTo>
                  <a:pt x="6565001" y="10287000"/>
                </a:lnTo>
                <a:lnTo>
                  <a:pt x="0" y="10287000"/>
                </a:lnTo>
                <a:lnTo>
                  <a:pt x="0" y="0"/>
                </a:lnTo>
                <a:close/>
              </a:path>
            </a:pathLst>
          </a:custGeom>
          <a:blipFill>
            <a:blip r:embed="rId2"/>
            <a:stretch>
              <a:fillRect r="-10891"/>
            </a:stretch>
          </a:blipFill>
        </p:spPr>
      </p:sp>
      <p:sp>
        <p:nvSpPr>
          <p:cNvPr id="3" name="TextBox 3"/>
          <p:cNvSpPr txBox="1"/>
          <p:nvPr/>
        </p:nvSpPr>
        <p:spPr>
          <a:xfrm>
            <a:off x="2743491" y="1638300"/>
            <a:ext cx="6153150" cy="887095"/>
          </a:xfrm>
          <a:prstGeom prst="rect">
            <a:avLst/>
          </a:prstGeom>
        </p:spPr>
        <p:txBody>
          <a:bodyPr lIns="0" tIns="0" rIns="0" bIns="0" rtlCol="0" anchor="t">
            <a:spAutoFit/>
          </a:bodyPr>
          <a:lstStyle/>
          <a:p>
            <a:pPr algn="ctr">
              <a:lnSpc>
                <a:spcPts val="7279"/>
              </a:lnSpc>
            </a:pPr>
            <a:r>
              <a:rPr lang="en-US" sz="5199" u="sng" dirty="0">
                <a:solidFill>
                  <a:srgbClr val="8A6A53"/>
                </a:solidFill>
                <a:latin typeface="Canva Sans Bold"/>
              </a:rPr>
              <a:t>Text Preprocessing</a:t>
            </a:r>
          </a:p>
        </p:txBody>
      </p:sp>
      <p:sp>
        <p:nvSpPr>
          <p:cNvPr id="4" name="TextBox 4"/>
          <p:cNvSpPr txBox="1"/>
          <p:nvPr/>
        </p:nvSpPr>
        <p:spPr>
          <a:xfrm>
            <a:off x="1535839" y="3850378"/>
            <a:ext cx="8568454" cy="298069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Text preprocessing is a method to clean the text data and make it ready to feed data to the model. Text data contains noise in various forms like emotions, punctuation, text in a different case.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Freeform 2"/>
          <p:cNvSpPr/>
          <p:nvPr/>
        </p:nvSpPr>
        <p:spPr>
          <a:xfrm>
            <a:off x="11912187" y="0"/>
            <a:ext cx="6565002" cy="10287000"/>
          </a:xfrm>
          <a:custGeom>
            <a:avLst/>
            <a:gdLst/>
            <a:ahLst/>
            <a:cxnLst/>
            <a:rect l="l" t="t" r="r" b="b"/>
            <a:pathLst>
              <a:path w="6565002" h="10287000">
                <a:moveTo>
                  <a:pt x="0" y="0"/>
                </a:moveTo>
                <a:lnTo>
                  <a:pt x="6565001" y="0"/>
                </a:lnTo>
                <a:lnTo>
                  <a:pt x="6565001" y="10287000"/>
                </a:lnTo>
                <a:lnTo>
                  <a:pt x="0" y="10287000"/>
                </a:lnTo>
                <a:lnTo>
                  <a:pt x="0" y="0"/>
                </a:lnTo>
                <a:close/>
              </a:path>
            </a:pathLst>
          </a:custGeom>
          <a:blipFill>
            <a:blip r:embed="rId2"/>
            <a:stretch>
              <a:fillRect r="-10891"/>
            </a:stretch>
          </a:blipFill>
        </p:spPr>
      </p:sp>
      <p:sp>
        <p:nvSpPr>
          <p:cNvPr id="3" name="Freeform 3"/>
          <p:cNvSpPr/>
          <p:nvPr/>
        </p:nvSpPr>
        <p:spPr>
          <a:xfrm>
            <a:off x="3038162" y="3247592"/>
            <a:ext cx="5432529" cy="1650163"/>
          </a:xfrm>
          <a:custGeom>
            <a:avLst/>
            <a:gdLst/>
            <a:ahLst/>
            <a:cxnLst/>
            <a:rect l="l" t="t" r="r" b="b"/>
            <a:pathLst>
              <a:path w="5432529" h="1650163">
                <a:moveTo>
                  <a:pt x="0" y="0"/>
                </a:moveTo>
                <a:lnTo>
                  <a:pt x="5432529" y="0"/>
                </a:lnTo>
                <a:lnTo>
                  <a:pt x="5432529" y="1650163"/>
                </a:lnTo>
                <a:lnTo>
                  <a:pt x="0" y="1650163"/>
                </a:lnTo>
                <a:lnTo>
                  <a:pt x="0" y="0"/>
                </a:lnTo>
                <a:close/>
              </a:path>
            </a:pathLst>
          </a:custGeom>
          <a:blipFill>
            <a:blip r:embed="rId3"/>
            <a:stretch>
              <a:fillRect t="-49850" b="-13207"/>
            </a:stretch>
          </a:blipFill>
        </p:spPr>
      </p:sp>
      <p:sp>
        <p:nvSpPr>
          <p:cNvPr id="4" name="TextBox 4"/>
          <p:cNvSpPr txBox="1"/>
          <p:nvPr/>
        </p:nvSpPr>
        <p:spPr>
          <a:xfrm>
            <a:off x="277436" y="730829"/>
            <a:ext cx="3597235" cy="572478"/>
          </a:xfrm>
          <a:prstGeom prst="rect">
            <a:avLst/>
          </a:prstGeom>
        </p:spPr>
        <p:txBody>
          <a:bodyPr lIns="0" tIns="0" rIns="0" bIns="0" rtlCol="0" anchor="t">
            <a:spAutoFit/>
          </a:bodyPr>
          <a:lstStyle/>
          <a:p>
            <a:pPr marL="720348" lvl="1" indent="-360174" algn="ctr">
              <a:lnSpc>
                <a:spcPts val="4671"/>
              </a:lnSpc>
              <a:buAutoNum type="arabicPeriod"/>
            </a:pPr>
            <a:r>
              <a:rPr lang="en-US" sz="3336">
                <a:solidFill>
                  <a:srgbClr val="827F2A"/>
                </a:solidFill>
                <a:latin typeface="Canva Sans Bold"/>
              </a:rPr>
              <a:t>Tokenization: </a:t>
            </a:r>
          </a:p>
        </p:txBody>
      </p:sp>
      <p:sp>
        <p:nvSpPr>
          <p:cNvPr id="5" name="TextBox 5"/>
          <p:cNvSpPr txBox="1"/>
          <p:nvPr/>
        </p:nvSpPr>
        <p:spPr>
          <a:xfrm>
            <a:off x="1182427" y="1588550"/>
            <a:ext cx="9144000" cy="1325667"/>
          </a:xfrm>
          <a:prstGeom prst="rect">
            <a:avLst/>
          </a:prstGeom>
        </p:spPr>
        <p:txBody>
          <a:bodyPr lIns="0" tIns="0" rIns="0" bIns="0" rtlCol="0" anchor="t">
            <a:spAutoFit/>
          </a:bodyPr>
          <a:lstStyle/>
          <a:p>
            <a:pPr algn="l">
              <a:lnSpc>
                <a:spcPts val="3581"/>
              </a:lnSpc>
            </a:pPr>
            <a:r>
              <a:rPr lang="en-US" sz="2558">
                <a:solidFill>
                  <a:srgbClr val="000000"/>
                </a:solidFill>
                <a:latin typeface="Canva Sans Bold"/>
              </a:rPr>
              <a:t>Tokenization is a way of separating a piece of text into smaller units called tokens. Here, tokens can be either words, characters, or subwords. </a:t>
            </a:r>
          </a:p>
        </p:txBody>
      </p:sp>
      <p:sp>
        <p:nvSpPr>
          <p:cNvPr id="6" name="TextBox 6"/>
          <p:cNvSpPr txBox="1"/>
          <p:nvPr/>
        </p:nvSpPr>
        <p:spPr>
          <a:xfrm>
            <a:off x="439075" y="5183162"/>
            <a:ext cx="4672375" cy="572478"/>
          </a:xfrm>
          <a:prstGeom prst="rect">
            <a:avLst/>
          </a:prstGeom>
        </p:spPr>
        <p:txBody>
          <a:bodyPr lIns="0" tIns="0" rIns="0" bIns="0" rtlCol="0" anchor="t">
            <a:spAutoFit/>
          </a:bodyPr>
          <a:lstStyle/>
          <a:p>
            <a:pPr algn="ctr">
              <a:lnSpc>
                <a:spcPts val="4671"/>
              </a:lnSpc>
            </a:pPr>
            <a:r>
              <a:rPr lang="en-US" sz="3336">
                <a:solidFill>
                  <a:srgbClr val="827F2A"/>
                </a:solidFill>
                <a:latin typeface="Canva Sans Bold"/>
              </a:rPr>
              <a:t>2. Stop Word Removal: </a:t>
            </a:r>
          </a:p>
        </p:txBody>
      </p:sp>
      <p:sp>
        <p:nvSpPr>
          <p:cNvPr id="7" name="TextBox 7"/>
          <p:cNvSpPr txBox="1"/>
          <p:nvPr/>
        </p:nvSpPr>
        <p:spPr>
          <a:xfrm>
            <a:off x="1028700" y="6050915"/>
            <a:ext cx="9144000" cy="1389761"/>
          </a:xfrm>
          <a:prstGeom prst="rect">
            <a:avLst/>
          </a:prstGeom>
        </p:spPr>
        <p:txBody>
          <a:bodyPr lIns="0" tIns="0" rIns="0" bIns="0" rtlCol="0" anchor="t">
            <a:spAutoFit/>
          </a:bodyPr>
          <a:lstStyle/>
          <a:p>
            <a:pPr algn="l">
              <a:lnSpc>
                <a:spcPts val="3723"/>
              </a:lnSpc>
            </a:pPr>
            <a:r>
              <a:rPr lang="en-US" sz="2659">
                <a:solidFill>
                  <a:srgbClr val="000000"/>
                </a:solidFill>
                <a:latin typeface="Canva Sans Bold"/>
              </a:rPr>
              <a:t>Stopwords removal in natural language processing (NLP) is the process of eliminating words that occur frequently in a language but carry little or no meaning.</a:t>
            </a:r>
          </a:p>
        </p:txBody>
      </p:sp>
      <p:sp>
        <p:nvSpPr>
          <p:cNvPr id="8" name="TextBox 8"/>
          <p:cNvSpPr txBox="1"/>
          <p:nvPr/>
        </p:nvSpPr>
        <p:spPr>
          <a:xfrm>
            <a:off x="1872486" y="8053160"/>
            <a:ext cx="8047663" cy="709073"/>
          </a:xfrm>
          <a:prstGeom prst="rect">
            <a:avLst/>
          </a:prstGeom>
        </p:spPr>
        <p:txBody>
          <a:bodyPr lIns="0" tIns="0" rIns="0" bIns="0" rtlCol="0" anchor="t">
            <a:spAutoFit/>
          </a:bodyPr>
          <a:lstStyle/>
          <a:p>
            <a:pPr marL="0" lvl="0" indent="0" algn="ctr">
              <a:lnSpc>
                <a:spcPts val="2917"/>
              </a:lnSpc>
              <a:spcBef>
                <a:spcPct val="0"/>
              </a:spcBef>
            </a:pPr>
            <a:r>
              <a:rPr lang="en-US" sz="2083" u="none" strike="noStrike">
                <a:solidFill>
                  <a:srgbClr val="000000"/>
                </a:solidFill>
                <a:latin typeface="Canva Sans Bold"/>
              </a:rPr>
              <a:t>Original Sentence: The cat is in the hat.</a:t>
            </a:r>
          </a:p>
          <a:p>
            <a:pPr marL="0" lvl="0" indent="0" algn="ctr">
              <a:lnSpc>
                <a:spcPts val="2917"/>
              </a:lnSpc>
              <a:spcBef>
                <a:spcPct val="0"/>
              </a:spcBef>
            </a:pPr>
            <a:endParaRPr lang="en-US" sz="2083" u="none" strike="noStrike">
              <a:solidFill>
                <a:srgbClr val="000000"/>
              </a:solidFill>
              <a:latin typeface="Canva Sans Bold"/>
            </a:endParaRPr>
          </a:p>
        </p:txBody>
      </p:sp>
      <p:sp>
        <p:nvSpPr>
          <p:cNvPr id="9" name="TextBox 9"/>
          <p:cNvSpPr txBox="1"/>
          <p:nvPr/>
        </p:nvSpPr>
        <p:spPr>
          <a:xfrm>
            <a:off x="1872486" y="8674397"/>
            <a:ext cx="8047663" cy="709073"/>
          </a:xfrm>
          <a:prstGeom prst="rect">
            <a:avLst/>
          </a:prstGeom>
        </p:spPr>
        <p:txBody>
          <a:bodyPr lIns="0" tIns="0" rIns="0" bIns="0" rtlCol="0" anchor="t">
            <a:spAutoFit/>
          </a:bodyPr>
          <a:lstStyle/>
          <a:p>
            <a:pPr algn="ctr">
              <a:lnSpc>
                <a:spcPts val="2917"/>
              </a:lnSpc>
            </a:pPr>
            <a:r>
              <a:rPr lang="en-US" sz="2083">
                <a:solidFill>
                  <a:srgbClr val="000000"/>
                </a:solidFill>
                <a:latin typeface="Canva Sans Bold"/>
              </a:rPr>
              <a:t>Remove Stop Words: Remove "the," "is," and "in.”</a:t>
            </a:r>
          </a:p>
          <a:p>
            <a:pPr marL="0" lvl="0" indent="0" algn="ctr">
              <a:lnSpc>
                <a:spcPts val="2917"/>
              </a:lnSpc>
              <a:spcBef>
                <a:spcPct val="0"/>
              </a:spcBef>
            </a:pPr>
            <a:endParaRPr lang="en-US" sz="2083">
              <a:solidFill>
                <a:srgbClr val="000000"/>
              </a:solidFill>
              <a:latin typeface="Canva Sans Bold"/>
            </a:endParaRPr>
          </a:p>
        </p:txBody>
      </p:sp>
      <p:sp>
        <p:nvSpPr>
          <p:cNvPr id="10" name="TextBox 10"/>
          <p:cNvSpPr txBox="1"/>
          <p:nvPr/>
        </p:nvSpPr>
        <p:spPr>
          <a:xfrm>
            <a:off x="2024886" y="9190859"/>
            <a:ext cx="8047663" cy="347123"/>
          </a:xfrm>
          <a:prstGeom prst="rect">
            <a:avLst/>
          </a:prstGeom>
        </p:spPr>
        <p:txBody>
          <a:bodyPr lIns="0" tIns="0" rIns="0" bIns="0" rtlCol="0" anchor="t">
            <a:spAutoFit/>
          </a:bodyPr>
          <a:lstStyle/>
          <a:p>
            <a:pPr marL="0" lvl="0" indent="0" algn="ctr">
              <a:lnSpc>
                <a:spcPts val="2917"/>
              </a:lnSpc>
              <a:spcBef>
                <a:spcPct val="0"/>
              </a:spcBef>
            </a:pPr>
            <a:r>
              <a:rPr lang="en-US" sz="2083">
                <a:solidFill>
                  <a:srgbClr val="000000"/>
                </a:solidFill>
                <a:latin typeface="Canva Sans Bold"/>
              </a:rPr>
              <a:t>After Stop Words Removal: cat hat.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1609</Words>
  <Application>Microsoft Office PowerPoint</Application>
  <PresentationFormat>Custom</PresentationFormat>
  <Paragraphs>187</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Accordion Black</vt:lpstr>
      <vt:lpstr>Canva Sans</vt:lpstr>
      <vt:lpstr>Canva Sans Bold</vt:lpstr>
      <vt:lpstr>Canva Sans Bold Italics</vt:lpstr>
      <vt:lpstr>Arial</vt:lpstr>
      <vt:lpstr>Calibri</vt:lpstr>
      <vt:lpstr>Agrandir Narrow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Machine Learning</dc:title>
  <cp:lastModifiedBy>Sai Krishna Veni</cp:lastModifiedBy>
  <cp:revision>2</cp:revision>
  <dcterms:created xsi:type="dcterms:W3CDTF">2006-08-16T00:00:00Z</dcterms:created>
  <dcterms:modified xsi:type="dcterms:W3CDTF">2024-06-26T12:13:13Z</dcterms:modified>
  <dc:identifier>DAGFlds-TLE</dc:identifier>
</cp:coreProperties>
</file>