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embeddedFontLst>
    <p:embeddedFont>
      <p:font typeface="Arimo" panose="020B0604020202020204" charset="0"/>
      <p:regular r:id="rId33"/>
    </p:embeddedFont>
    <p:embeddedFont>
      <p:font typeface="Canva Sans" panose="020B0604020202020204" charset="0"/>
      <p:regular r:id="rId34"/>
    </p:embeddedFont>
    <p:embeddedFont>
      <p:font typeface="Canva Sans Bold" panose="020B0604020202020204" charset="0"/>
      <p:regular r:id="rId35"/>
    </p:embeddedFont>
    <p:embeddedFont>
      <p:font typeface="Canva Sans Bold Italics" panose="020B0604020202020204" charset="0"/>
      <p:regular r:id="rId36"/>
    </p:embeddedFont>
    <p:embeddedFont>
      <p:font typeface="Poppins" panose="00000500000000000000" pitchFamily="2" charset="0"/>
      <p:regular r:id="rId37"/>
    </p:embeddedFont>
    <p:embeddedFont>
      <p:font typeface="Poppins Bold" panose="00000800000000000000" charset="0"/>
      <p:regular r:id="rId38"/>
    </p:embeddedFont>
    <p:embeddedFont>
      <p:font typeface="Poppins Italics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4728" y="2432541"/>
            <a:ext cx="7495204" cy="4160603"/>
          </a:xfrm>
          <a:custGeom>
            <a:avLst/>
            <a:gdLst/>
            <a:ahLst/>
            <a:cxnLst/>
            <a:rect l="l" t="t" r="r" b="b"/>
            <a:pathLst>
              <a:path w="7495204" h="4160603">
                <a:moveTo>
                  <a:pt x="0" y="0"/>
                </a:moveTo>
                <a:lnTo>
                  <a:pt x="7495204" y="0"/>
                </a:lnTo>
                <a:lnTo>
                  <a:pt x="7495204" y="4160604"/>
                </a:lnTo>
                <a:lnTo>
                  <a:pt x="0" y="4160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008226" y="1373633"/>
            <a:ext cx="10703305" cy="2689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8"/>
              </a:lnSpc>
            </a:pPr>
            <a:r>
              <a:rPr lang="en-US" sz="5098">
                <a:solidFill>
                  <a:srgbClr val="6C3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Fake News Detection Using Machine Learning &amp;</a:t>
            </a:r>
          </a:p>
          <a:p>
            <a:pPr algn="ctr">
              <a:lnSpc>
                <a:spcPts val="7138"/>
              </a:lnSpc>
            </a:pPr>
            <a:r>
              <a:rPr lang="en-US" sz="5098">
                <a:solidFill>
                  <a:srgbClr val="6C3F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Deep Learning Techniques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95117" y="5038725"/>
            <a:ext cx="11349514" cy="4153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5"/>
              </a:lnSpc>
            </a:pPr>
            <a:r>
              <a:rPr lang="en-US" sz="33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By </a:t>
            </a:r>
            <a:r>
              <a:rPr lang="en-US" sz="33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SAI KRISHNA VENI</a:t>
            </a:r>
          </a:p>
          <a:p>
            <a:pPr algn="ctr">
              <a:lnSpc>
                <a:spcPts val="4705"/>
              </a:lnSpc>
            </a:pPr>
            <a:r>
              <a:rPr lang="en-US" sz="33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3360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MCA Student, CUSAT</a:t>
            </a:r>
            <a:r>
              <a:rPr lang="en-US" sz="33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algn="ctr">
              <a:lnSpc>
                <a:spcPts val="4705"/>
              </a:lnSpc>
            </a:pPr>
            <a:endParaRPr lang="en-US" sz="336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4705"/>
              </a:lnSpc>
            </a:pPr>
            <a:r>
              <a:rPr lang="en-US" sz="33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Guided By </a:t>
            </a:r>
            <a:r>
              <a:rPr lang="en-US" sz="33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Dr. Balasubramanian P</a:t>
            </a:r>
          </a:p>
          <a:p>
            <a:pPr algn="ctr">
              <a:lnSpc>
                <a:spcPts val="4705"/>
              </a:lnSpc>
            </a:pPr>
            <a:r>
              <a:rPr lang="en-US" sz="33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3360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Assistant Professor</a:t>
            </a:r>
          </a:p>
          <a:p>
            <a:pPr algn="ctr">
              <a:lnSpc>
                <a:spcPts val="4705"/>
              </a:lnSpc>
            </a:pPr>
            <a:r>
              <a:rPr lang="en-US" sz="3360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Indian Institute of Information Technology Kottayam</a:t>
            </a:r>
            <a:r>
              <a:rPr lang="en-US" sz="33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algn="ctr">
              <a:lnSpc>
                <a:spcPts val="4705"/>
              </a:lnSpc>
            </a:pPr>
            <a:endParaRPr lang="en-US" sz="336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6991" y="2233071"/>
            <a:ext cx="11104294" cy="3456005"/>
          </a:xfrm>
          <a:custGeom>
            <a:avLst/>
            <a:gdLst/>
            <a:ahLst/>
            <a:cxnLst/>
            <a:rect l="l" t="t" r="r" b="b"/>
            <a:pathLst>
              <a:path w="11104294" h="3456005">
                <a:moveTo>
                  <a:pt x="0" y="0"/>
                </a:moveTo>
                <a:lnTo>
                  <a:pt x="11104294" y="0"/>
                </a:lnTo>
                <a:lnTo>
                  <a:pt x="11104294" y="3456005"/>
                </a:lnTo>
                <a:lnTo>
                  <a:pt x="0" y="3456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219175" y="3961073"/>
            <a:ext cx="1667188" cy="295573"/>
            <a:chOff x="0" y="0"/>
            <a:chExt cx="439095" cy="778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9095" cy="77846"/>
            </a:xfrm>
            <a:custGeom>
              <a:avLst/>
              <a:gdLst/>
              <a:ahLst/>
              <a:cxnLst/>
              <a:rect l="l" t="t" r="r" b="b"/>
              <a:pathLst>
                <a:path w="439095" h="77846">
                  <a:moveTo>
                    <a:pt x="0" y="0"/>
                  </a:moveTo>
                  <a:lnTo>
                    <a:pt x="439095" y="0"/>
                  </a:lnTo>
                  <a:lnTo>
                    <a:pt x="439095" y="77846"/>
                  </a:lnTo>
                  <a:lnTo>
                    <a:pt x="0" y="77846"/>
                  </a:lnTo>
                  <a:close/>
                </a:path>
              </a:pathLst>
            </a:custGeom>
            <a:solidFill>
              <a:srgbClr val="D9D9D9">
                <a:alpha val="8666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9095" cy="115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537527"/>
            <a:ext cx="644008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Details: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98270" y="6460601"/>
            <a:ext cx="7405654" cy="165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number of data: 4952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Original: 2462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Fake: 2490</a:t>
            </a:r>
          </a:p>
          <a:p>
            <a:pPr algn="ctr"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4840" y="7844489"/>
            <a:ext cx="7405654" cy="207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number of test data: 3673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Original: 1889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Fake: 1784</a:t>
            </a:r>
          </a:p>
          <a:p>
            <a:pPr algn="ctr"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853646" y="7671610"/>
            <a:ext cx="7405654" cy="207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number of train data: 3673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Original: 495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Fake: 424</a:t>
            </a:r>
          </a:p>
          <a:p>
            <a:pPr algn="ctr"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8736" y="2023218"/>
            <a:ext cx="6240564" cy="6240564"/>
          </a:xfrm>
          <a:custGeom>
            <a:avLst/>
            <a:gdLst/>
            <a:ahLst/>
            <a:cxnLst/>
            <a:rect l="l" t="t" r="r" b="b"/>
            <a:pathLst>
              <a:path w="6240564" h="6240564">
                <a:moveTo>
                  <a:pt x="0" y="0"/>
                </a:moveTo>
                <a:lnTo>
                  <a:pt x="6240564" y="0"/>
                </a:lnTo>
                <a:lnTo>
                  <a:pt x="6240564" y="6240564"/>
                </a:lnTo>
                <a:lnTo>
                  <a:pt x="0" y="624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1249" y="1136123"/>
            <a:ext cx="110323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FND techniques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249" y="2573357"/>
            <a:ext cx="591312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Linear Regression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K-Nearest Neighborhood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Naive Bayes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 Tree 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Vector Machine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1891413"/>
            <a:ext cx="8115300" cy="6504174"/>
          </a:xfrm>
          <a:custGeom>
            <a:avLst/>
            <a:gdLst/>
            <a:ahLst/>
            <a:cxnLst/>
            <a:rect l="l" t="t" r="r" b="b"/>
            <a:pathLst>
              <a:path w="8115300" h="6504174">
                <a:moveTo>
                  <a:pt x="0" y="0"/>
                </a:moveTo>
                <a:lnTo>
                  <a:pt x="8115300" y="0"/>
                </a:lnTo>
                <a:lnTo>
                  <a:pt x="8115300" y="6504174"/>
                </a:lnTo>
                <a:lnTo>
                  <a:pt x="0" y="650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2217" y="517239"/>
            <a:ext cx="682204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1: Logistic Regression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52333" y="5143500"/>
            <a:ext cx="4634920" cy="2672284"/>
            <a:chOff x="0" y="0"/>
            <a:chExt cx="6179894" cy="3563045"/>
          </a:xfrm>
        </p:grpSpPr>
        <p:sp>
          <p:nvSpPr>
            <p:cNvPr id="5" name="TextBox 5"/>
            <p:cNvSpPr txBox="1"/>
            <p:nvPr/>
          </p:nvSpPr>
          <p:spPr>
            <a:xfrm>
              <a:off x="1876102" y="901824"/>
              <a:ext cx="4303792" cy="2661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- 0.6964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- 0.6706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- 0.6722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F1 - 0.6714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30379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076648"/>
            <a:ext cx="7717107" cy="3273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Logistic regression is used for binary classification where we use sigmoid function, that takes input as independent variables and produces a probability value between 0 and 1.</a:t>
            </a:r>
          </a:p>
          <a:p>
            <a:pPr algn="l">
              <a:lnSpc>
                <a:spcPts val="4340"/>
              </a:lnSpc>
            </a:pPr>
            <a:endParaRPr lang="en-US" sz="31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64268" y="594559"/>
            <a:ext cx="7226911" cy="5856474"/>
          </a:xfrm>
          <a:custGeom>
            <a:avLst/>
            <a:gdLst/>
            <a:ahLst/>
            <a:cxnLst/>
            <a:rect l="l" t="t" r="r" b="b"/>
            <a:pathLst>
              <a:path w="7226911" h="5856474">
                <a:moveTo>
                  <a:pt x="0" y="0"/>
                </a:moveTo>
                <a:lnTo>
                  <a:pt x="7226911" y="0"/>
                </a:lnTo>
                <a:lnTo>
                  <a:pt x="7226911" y="5856475"/>
                </a:lnTo>
                <a:lnTo>
                  <a:pt x="0" y="5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53504" y="1534378"/>
            <a:ext cx="8343254" cy="8132255"/>
          </a:xfrm>
          <a:custGeom>
            <a:avLst/>
            <a:gdLst/>
            <a:ahLst/>
            <a:cxnLst/>
            <a:rect l="l" t="t" r="r" b="b"/>
            <a:pathLst>
              <a:path w="8343254" h="8132255">
                <a:moveTo>
                  <a:pt x="0" y="0"/>
                </a:moveTo>
                <a:lnTo>
                  <a:pt x="8343254" y="0"/>
                </a:lnTo>
                <a:lnTo>
                  <a:pt x="8343254" y="8132255"/>
                </a:lnTo>
                <a:lnTo>
                  <a:pt x="0" y="81322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95395" y="518359"/>
            <a:ext cx="7534205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2: K- Nearest Neighbor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619722" y="6790051"/>
            <a:ext cx="7685581" cy="3178770"/>
            <a:chOff x="0" y="0"/>
            <a:chExt cx="10247441" cy="4238360"/>
          </a:xfrm>
        </p:grpSpPr>
        <p:sp>
          <p:nvSpPr>
            <p:cNvPr id="6" name="TextBox 6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- 0.6322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- 0.7312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- 0.3208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F1 - 0.4459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26486" y="1322070"/>
            <a:ext cx="8076741" cy="6346845"/>
          </a:xfrm>
          <a:custGeom>
            <a:avLst/>
            <a:gdLst/>
            <a:ahLst/>
            <a:cxnLst/>
            <a:rect l="l" t="t" r="r" b="b"/>
            <a:pathLst>
              <a:path w="8076741" h="6346845">
                <a:moveTo>
                  <a:pt x="0" y="0"/>
                </a:moveTo>
                <a:lnTo>
                  <a:pt x="8076740" y="0"/>
                </a:lnTo>
                <a:lnTo>
                  <a:pt x="8076740" y="6346845"/>
                </a:lnTo>
                <a:lnTo>
                  <a:pt x="0" y="6346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6753" y="659130"/>
            <a:ext cx="5405447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3: Naive Bayes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050978" y="6079530"/>
            <a:ext cx="7685581" cy="3178770"/>
            <a:chOff x="0" y="0"/>
            <a:chExt cx="10247441" cy="4238360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- 0.6779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- 0.6422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- 0.6816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F1 - 0.6613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66753" y="2049441"/>
            <a:ext cx="7067707" cy="208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0"/>
              </a:lnSpc>
            </a:pPr>
            <a:r>
              <a:rPr lang="en-US" sz="29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Naive Bayes is a probabilistic classification algorithm based on Bayes' theorem with an assumption of independence among features.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311112" y="4866005"/>
            <a:ext cx="11708484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6C3F2F"/>
                </a:solidFill>
                <a:latin typeface="Canva Sans"/>
                <a:ea typeface="Canva Sans"/>
                <a:cs typeface="Canva Sans"/>
                <a:sym typeface="Canva Sans"/>
              </a:rPr>
              <a:t>P (Class |Data) = P (Class ∩ Data) / P(Data)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60574" y="790862"/>
            <a:ext cx="7740617" cy="6346845"/>
          </a:xfrm>
          <a:custGeom>
            <a:avLst/>
            <a:gdLst/>
            <a:ahLst/>
            <a:cxnLst/>
            <a:rect l="l" t="t" r="r" b="b"/>
            <a:pathLst>
              <a:path w="7740617" h="6346845">
                <a:moveTo>
                  <a:pt x="0" y="0"/>
                </a:moveTo>
                <a:lnTo>
                  <a:pt x="7740617" y="0"/>
                </a:lnTo>
                <a:lnTo>
                  <a:pt x="7740617" y="6346846"/>
                </a:lnTo>
                <a:lnTo>
                  <a:pt x="0" y="6346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7920" y="659130"/>
            <a:ext cx="5812879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4: Decision Tree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050978" y="6079530"/>
            <a:ext cx="7685581" cy="3178770"/>
            <a:chOff x="0" y="0"/>
            <a:chExt cx="10247441" cy="4238360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- 0.6148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- 0.5803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- 0.5967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F1 - 0.5884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41745" y="1573688"/>
            <a:ext cx="8959590" cy="472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632" lvl="1" indent="-322316" algn="l">
              <a:lnSpc>
                <a:spcPts val="4180"/>
              </a:lnSpc>
              <a:buFont typeface="Arial"/>
              <a:buChar char="•"/>
            </a:pPr>
            <a:r>
              <a:rPr lang="en-US" sz="29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It is a tree-structured classifier, where internal nodes represent the features of a dataset, branches represent the decision rules and each leaf node represents the outcome.</a:t>
            </a:r>
          </a:p>
          <a:p>
            <a:pPr marL="644632" lvl="1" indent="-322316" algn="l">
              <a:lnSpc>
                <a:spcPts val="4180"/>
              </a:lnSpc>
              <a:buFont typeface="Arial"/>
              <a:buChar char="•"/>
            </a:pPr>
            <a:r>
              <a:rPr lang="en-US" sz="29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decision tree simply asks a question, and based on the answer (Yes/No), it further split the tree into subtrees.</a:t>
            </a:r>
          </a:p>
          <a:p>
            <a:pPr algn="l">
              <a:lnSpc>
                <a:spcPts val="4180"/>
              </a:lnSpc>
            </a:pPr>
            <a:endParaRPr lang="en-US" sz="298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67368" y="1724243"/>
            <a:ext cx="7991932" cy="6497891"/>
          </a:xfrm>
          <a:custGeom>
            <a:avLst/>
            <a:gdLst/>
            <a:ahLst/>
            <a:cxnLst/>
            <a:rect l="l" t="t" r="r" b="b"/>
            <a:pathLst>
              <a:path w="7991932" h="6497891">
                <a:moveTo>
                  <a:pt x="0" y="0"/>
                </a:moveTo>
                <a:lnTo>
                  <a:pt x="7991932" y="0"/>
                </a:lnTo>
                <a:lnTo>
                  <a:pt x="7991932" y="6497892"/>
                </a:lnTo>
                <a:lnTo>
                  <a:pt x="0" y="6497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5712" y="517239"/>
            <a:ext cx="869165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5: Support Vector Machine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554359" y="4827370"/>
            <a:ext cx="7685581" cy="3178770"/>
            <a:chOff x="0" y="0"/>
            <a:chExt cx="10247441" cy="4238360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- 0.7584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- 0.7603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- 0.6958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F1 - 0.7266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667118"/>
            <a:ext cx="8959590" cy="2616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0"/>
              </a:lnSpc>
            </a:pPr>
            <a:r>
              <a:rPr lang="en-US" sz="29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objective of the support vector machine algorithm is to find a hyperplane in an N-dimensional space(N — the number of features) that distinctly classifies the data points.</a:t>
            </a:r>
          </a:p>
          <a:p>
            <a:pPr algn="l">
              <a:lnSpc>
                <a:spcPts val="4180"/>
              </a:lnSpc>
            </a:pPr>
            <a:endParaRPr lang="en-US" sz="298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64833" y="903708"/>
            <a:ext cx="7063268" cy="5840987"/>
          </a:xfrm>
          <a:custGeom>
            <a:avLst/>
            <a:gdLst/>
            <a:ahLst/>
            <a:cxnLst/>
            <a:rect l="l" t="t" r="r" b="b"/>
            <a:pathLst>
              <a:path w="7063268" h="5840987">
                <a:moveTo>
                  <a:pt x="0" y="0"/>
                </a:moveTo>
                <a:lnTo>
                  <a:pt x="7063267" y="0"/>
                </a:lnTo>
                <a:lnTo>
                  <a:pt x="7063267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814492" y="534139"/>
            <a:ext cx="869165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6: Random Forest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444729" y="6919042"/>
            <a:ext cx="7685581" cy="3178770"/>
            <a:chOff x="0" y="0"/>
            <a:chExt cx="10247441" cy="4238360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- 0.6855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- 0.6573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- 0.6651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F1 - 0.6612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92495" y="1652970"/>
            <a:ext cx="8451505" cy="714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Ensemble Learning:</a:t>
            </a:r>
          </a:p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Ensemble simply means combining multiple models. Thus a collection of models is used to make predictions rather than an individual model.</a:t>
            </a:r>
          </a:p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Ensemble uses two types of methods:</a:t>
            </a:r>
          </a:p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Bagging</a:t>
            </a:r>
          </a:p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creates a different training subset from sample training data with replacement &amp; the final output is based on majority voting. For example, Random Forest.</a:t>
            </a:r>
          </a:p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Boosting</a:t>
            </a:r>
          </a:p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combines weak learners into strong learners by creating sequential models such that the final model has the highest accuracy. For example, Gradient BOOST, ADA BOOST, XG BOOST.</a:t>
            </a:r>
          </a:p>
          <a:p>
            <a:pPr algn="l">
              <a:lnSpc>
                <a:spcPts val="3562"/>
              </a:lnSpc>
            </a:pPr>
            <a:endParaRPr lang="en-US" sz="254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8736" y="2023218"/>
            <a:ext cx="6240564" cy="6240564"/>
          </a:xfrm>
          <a:custGeom>
            <a:avLst/>
            <a:gdLst/>
            <a:ahLst/>
            <a:cxnLst/>
            <a:rect l="l" t="t" r="r" b="b"/>
            <a:pathLst>
              <a:path w="6240564" h="6240564">
                <a:moveTo>
                  <a:pt x="0" y="0"/>
                </a:moveTo>
                <a:lnTo>
                  <a:pt x="6240564" y="0"/>
                </a:lnTo>
                <a:lnTo>
                  <a:pt x="6240564" y="6240564"/>
                </a:lnTo>
                <a:lnTo>
                  <a:pt x="0" y="624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1015138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 Learning FND techniques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249" y="2573357"/>
            <a:ext cx="7023497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Feed Forward Neural Network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Long Short-Term (LSTM)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Bi-LSTM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Convolutional Neural Network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Recurrent Neural Network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78991" y="1092896"/>
            <a:ext cx="7520708" cy="5816454"/>
          </a:xfrm>
          <a:custGeom>
            <a:avLst/>
            <a:gdLst/>
            <a:ahLst/>
            <a:cxnLst/>
            <a:rect l="l" t="t" r="r" b="b"/>
            <a:pathLst>
              <a:path w="7520708" h="5816454">
                <a:moveTo>
                  <a:pt x="0" y="0"/>
                </a:moveTo>
                <a:lnTo>
                  <a:pt x="7520708" y="0"/>
                </a:lnTo>
                <a:lnTo>
                  <a:pt x="7520708" y="5816455"/>
                </a:lnTo>
                <a:lnTo>
                  <a:pt x="0" y="581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8301" y="723327"/>
            <a:ext cx="9958492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7: Feed Forward Neural Network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44995" y="6079530"/>
            <a:ext cx="7685581" cy="3178770"/>
            <a:chOff x="0" y="0"/>
            <a:chExt cx="10247441" cy="4238360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- 0.7421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- 0.7055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- 0.7571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F1 - 0.7304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757251"/>
            <a:ext cx="8451505" cy="3902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Input Layer: 128 units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Hidden Layer: 64 units with ReLU activation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 Layer: 1 unit with sigmoid activation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Loss Function: Binary Crossentropy (suitable for binary classification)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Optimizer: Adam (commonly used optimizer for training neural networks)</a:t>
            </a:r>
          </a:p>
          <a:p>
            <a:pPr algn="l">
              <a:lnSpc>
                <a:spcPts val="3842"/>
              </a:lnSpc>
            </a:pPr>
            <a:endParaRPr lang="en-US" sz="2744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22204" y="3269208"/>
            <a:ext cx="7495204" cy="4160603"/>
          </a:xfrm>
          <a:custGeom>
            <a:avLst/>
            <a:gdLst/>
            <a:ahLst/>
            <a:cxnLst/>
            <a:rect l="l" t="t" r="r" b="b"/>
            <a:pathLst>
              <a:path w="7495204" h="4160603">
                <a:moveTo>
                  <a:pt x="0" y="0"/>
                </a:moveTo>
                <a:lnTo>
                  <a:pt x="7495205" y="0"/>
                </a:lnTo>
                <a:lnTo>
                  <a:pt x="7495205" y="4160603"/>
                </a:lnTo>
                <a:lnTo>
                  <a:pt x="0" y="416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1000" y="2382113"/>
            <a:ext cx="349340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Outline: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41857" y="3801373"/>
            <a:ext cx="6243518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FND techniques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FND Stages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Details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Various ML and DL Models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Results and Comparison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Literature Survey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2016846"/>
            <a:ext cx="7920881" cy="6201980"/>
          </a:xfrm>
          <a:custGeom>
            <a:avLst/>
            <a:gdLst/>
            <a:ahLst/>
            <a:cxnLst/>
            <a:rect l="l" t="t" r="r" b="b"/>
            <a:pathLst>
              <a:path w="7920881" h="6201980">
                <a:moveTo>
                  <a:pt x="0" y="0"/>
                </a:moveTo>
                <a:lnTo>
                  <a:pt x="7920881" y="0"/>
                </a:lnTo>
                <a:lnTo>
                  <a:pt x="7920881" y="6201980"/>
                </a:lnTo>
                <a:lnTo>
                  <a:pt x="0" y="620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1000" y="641560"/>
            <a:ext cx="9958492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8: Convolution Neural Network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74049" y="5143500"/>
            <a:ext cx="7685581" cy="3178770"/>
            <a:chOff x="0" y="0"/>
            <a:chExt cx="10247441" cy="4238360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- 0.7530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- 0.7627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- 0.6745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F1 - 0.7159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931121"/>
            <a:ext cx="8451505" cy="2930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Architecture: Input → Reshape → Conv2D → MaxPool2D → Flatten → Dense(128, ReLU) → Dropout → Dense(1, Sigmoid)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Loss Function: Binary Cross entropy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Optimizer: Adam</a:t>
            </a:r>
          </a:p>
          <a:p>
            <a:pPr algn="l">
              <a:lnSpc>
                <a:spcPts val="3842"/>
              </a:lnSpc>
            </a:pPr>
            <a:endParaRPr lang="en-US" sz="2744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25574" y="1941445"/>
            <a:ext cx="7933726" cy="6231160"/>
          </a:xfrm>
          <a:custGeom>
            <a:avLst/>
            <a:gdLst/>
            <a:ahLst/>
            <a:cxnLst/>
            <a:rect l="l" t="t" r="r" b="b"/>
            <a:pathLst>
              <a:path w="7933726" h="6231160">
                <a:moveTo>
                  <a:pt x="0" y="0"/>
                </a:moveTo>
                <a:lnTo>
                  <a:pt x="7933726" y="0"/>
                </a:lnTo>
                <a:lnTo>
                  <a:pt x="7933726" y="6231161"/>
                </a:lnTo>
                <a:lnTo>
                  <a:pt x="0" y="623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955" y="642003"/>
            <a:ext cx="9958492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9: Recurrent Neural Network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496619" y="5730403"/>
            <a:ext cx="7685581" cy="3178770"/>
            <a:chOff x="0" y="0"/>
            <a:chExt cx="10247441" cy="4238360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- 0.7084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- 0.7155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- 0.6108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F1 - 0.6590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70591" y="2159276"/>
            <a:ext cx="8451505" cy="341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Architecture: Input → SimpleRNN(128, return_sequences=True) → SimpleRNN(128) → Dense(128, ReLU) → Dropout → Dense(1, Sigmoid)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Loss Function: Binary Crossentropy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Optimizer: Adam</a:t>
            </a:r>
          </a:p>
          <a:p>
            <a:pPr algn="l">
              <a:lnSpc>
                <a:spcPts val="3842"/>
              </a:lnSpc>
            </a:pPr>
            <a:endParaRPr lang="en-US" sz="2744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22096" y="2060800"/>
            <a:ext cx="7453154" cy="5834320"/>
          </a:xfrm>
          <a:custGeom>
            <a:avLst/>
            <a:gdLst/>
            <a:ahLst/>
            <a:cxnLst/>
            <a:rect l="l" t="t" r="r" b="b"/>
            <a:pathLst>
              <a:path w="7453154" h="5834320">
                <a:moveTo>
                  <a:pt x="0" y="0"/>
                </a:moveTo>
                <a:lnTo>
                  <a:pt x="7453154" y="0"/>
                </a:lnTo>
                <a:lnTo>
                  <a:pt x="7453154" y="5834320"/>
                </a:lnTo>
                <a:lnTo>
                  <a:pt x="0" y="5834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5206" y="659130"/>
            <a:ext cx="9958492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10: Long Term Short Memory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44995" y="6079530"/>
            <a:ext cx="7685581" cy="3178770"/>
            <a:chOff x="0" y="0"/>
            <a:chExt cx="10247441" cy="4238360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333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- 0.7421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- 0.7493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- 0.6627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F1 - 0.7034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70591" y="2159276"/>
            <a:ext cx="8451505" cy="2444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Architecture: 3 LSTM layers → Flatten → Dense(128, ReLU) → Dense(1, Sigmoid)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Loss Function: Binary Crossentropy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Optimizer: Adam</a:t>
            </a:r>
          </a:p>
          <a:p>
            <a:pPr algn="l">
              <a:lnSpc>
                <a:spcPts val="3842"/>
              </a:lnSpc>
            </a:pPr>
            <a:endParaRPr lang="en-US" sz="2744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54187" y="2245001"/>
            <a:ext cx="7994453" cy="5838767"/>
          </a:xfrm>
          <a:custGeom>
            <a:avLst/>
            <a:gdLst/>
            <a:ahLst/>
            <a:cxnLst/>
            <a:rect l="l" t="t" r="r" b="b"/>
            <a:pathLst>
              <a:path w="7994453" h="5838767">
                <a:moveTo>
                  <a:pt x="0" y="0"/>
                </a:moveTo>
                <a:lnTo>
                  <a:pt x="7994453" y="0"/>
                </a:lnTo>
                <a:lnTo>
                  <a:pt x="7994453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600200" y="622882"/>
            <a:ext cx="12221594" cy="658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11: Bidirectional-LSTM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50401" y="5511965"/>
            <a:ext cx="7685581" cy="3685256"/>
            <a:chOff x="0" y="0"/>
            <a:chExt cx="10247441" cy="4913675"/>
          </a:xfrm>
        </p:grpSpPr>
        <p:sp>
          <p:nvSpPr>
            <p:cNvPr id="5" name="TextBox 5"/>
            <p:cNvSpPr txBox="1"/>
            <p:nvPr/>
          </p:nvSpPr>
          <p:spPr>
            <a:xfrm>
              <a:off x="3110934" y="901824"/>
              <a:ext cx="7136507" cy="40118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 - 0.7726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 - 0.7641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 - 0.7335</a:t>
              </a:r>
            </a:p>
            <a:p>
              <a:pPr algn="l">
                <a:lnSpc>
                  <a:spcPts val="4017"/>
                </a:lnSpc>
              </a:pPr>
              <a:r>
                <a:rPr lang="en-US" sz="286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F1 - 0.7485</a:t>
              </a: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l">
                <a:lnSpc>
                  <a:spcPts val="4017"/>
                </a:lnSpc>
              </a:pPr>
              <a:endParaRPr lang="en-US" sz="28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13650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Results: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70591" y="2159276"/>
            <a:ext cx="8451505" cy="2930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Architecture: 3 Bidirectional LSTM layers → Flatten → Dense(128, ReLU) → Dense(1, Sigmoid)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Loss Function: Binary Crossentropy</a:t>
            </a:r>
          </a:p>
          <a:p>
            <a:pPr marL="592608" lvl="1" indent="-296304" algn="l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Optimizer: Adam</a:t>
            </a:r>
          </a:p>
          <a:p>
            <a:pPr algn="l">
              <a:lnSpc>
                <a:spcPts val="3842"/>
              </a:lnSpc>
            </a:pPr>
            <a:endParaRPr lang="en-US" sz="2744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02171"/>
            <a:ext cx="8676787" cy="7287208"/>
          </a:xfrm>
          <a:custGeom>
            <a:avLst/>
            <a:gdLst/>
            <a:ahLst/>
            <a:cxnLst/>
            <a:rect l="l" t="t" r="r" b="b"/>
            <a:pathLst>
              <a:path w="8676787" h="7287208">
                <a:moveTo>
                  <a:pt x="0" y="0"/>
                </a:moveTo>
                <a:lnTo>
                  <a:pt x="8676787" y="0"/>
                </a:lnTo>
                <a:lnTo>
                  <a:pt x="8676787" y="7287208"/>
                </a:lnTo>
                <a:lnTo>
                  <a:pt x="0" y="728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791031" y="3563431"/>
            <a:ext cx="5144411" cy="3160138"/>
          </a:xfrm>
          <a:custGeom>
            <a:avLst/>
            <a:gdLst/>
            <a:ahLst/>
            <a:cxnLst/>
            <a:rect l="l" t="t" r="r" b="b"/>
            <a:pathLst>
              <a:path w="5144411" h="3160138">
                <a:moveTo>
                  <a:pt x="0" y="0"/>
                </a:moveTo>
                <a:lnTo>
                  <a:pt x="5144411" y="0"/>
                </a:lnTo>
                <a:lnTo>
                  <a:pt x="5144411" y="3160138"/>
                </a:lnTo>
                <a:lnTo>
                  <a:pt x="0" y="3160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773968"/>
            <a:ext cx="28575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16396"/>
            <a:ext cx="16230600" cy="8454208"/>
          </a:xfrm>
          <a:custGeom>
            <a:avLst/>
            <a:gdLst/>
            <a:ahLst/>
            <a:cxnLst/>
            <a:rect l="l" t="t" r="r" b="b"/>
            <a:pathLst>
              <a:path w="16230600" h="8454208">
                <a:moveTo>
                  <a:pt x="0" y="0"/>
                </a:moveTo>
                <a:lnTo>
                  <a:pt x="16230600" y="0"/>
                </a:lnTo>
                <a:lnTo>
                  <a:pt x="16230600" y="8454208"/>
                </a:lnTo>
                <a:lnTo>
                  <a:pt x="0" y="8454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68727" y="2778337"/>
            <a:ext cx="4632464" cy="4632464"/>
          </a:xfrm>
          <a:custGeom>
            <a:avLst/>
            <a:gdLst/>
            <a:ahLst/>
            <a:cxnLst/>
            <a:rect l="l" t="t" r="r" b="b"/>
            <a:pathLst>
              <a:path w="4632464" h="4632464">
                <a:moveTo>
                  <a:pt x="0" y="0"/>
                </a:moveTo>
                <a:lnTo>
                  <a:pt x="4632464" y="0"/>
                </a:lnTo>
                <a:lnTo>
                  <a:pt x="4632464" y="4632464"/>
                </a:lnTo>
                <a:lnTo>
                  <a:pt x="0" y="4632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6389" y="651546"/>
            <a:ext cx="12981138" cy="8936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3"/>
              </a:lnSpc>
            </a:pPr>
            <a:r>
              <a:rPr lang="en-US" sz="2552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Accuracy:</a:t>
            </a:r>
          </a:p>
          <a:p>
            <a:pPr marL="551154" lvl="1" indent="-275577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highest accuracy is achieved by Bi-LSTM (0.772579), followed closely by CNN (0.752992).</a:t>
            </a:r>
          </a:p>
          <a:p>
            <a:pPr marL="551154" lvl="1" indent="-275577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lowest accuracy is observed for the Decision Tree model (0.614799).</a:t>
            </a:r>
          </a:p>
          <a:p>
            <a:pPr algn="l">
              <a:lnSpc>
                <a:spcPts val="3573"/>
              </a:lnSpc>
            </a:pPr>
            <a:endParaRPr lang="en-US" sz="255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73"/>
              </a:lnSpc>
            </a:pPr>
            <a:r>
              <a:rPr lang="en-US" sz="2552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Precision:</a:t>
            </a:r>
          </a:p>
          <a:p>
            <a:pPr marL="551154" lvl="1" indent="-275577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highest precision is achieved by Bi-LSTM (0.764128), followed by CNN (0.762667) and SVM (0.760309).</a:t>
            </a:r>
          </a:p>
          <a:p>
            <a:pPr marL="551154" lvl="1" indent="-275577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lowest precision is observed for the Decision Tree model (0.580275).</a:t>
            </a:r>
          </a:p>
          <a:p>
            <a:pPr algn="l">
              <a:lnSpc>
                <a:spcPts val="3573"/>
              </a:lnSpc>
            </a:pPr>
            <a:endParaRPr lang="en-US" sz="255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73"/>
              </a:lnSpc>
            </a:pPr>
            <a:r>
              <a:rPr lang="en-US" sz="2552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Recall:</a:t>
            </a:r>
          </a:p>
          <a:p>
            <a:pPr marL="551154" lvl="1" indent="-275577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highest recall is achieved by Bi-LSTM (0.733491), followed closely by Random Forest (0.665094) and Bernoulli Naive Bayes (0.681604).</a:t>
            </a:r>
          </a:p>
          <a:p>
            <a:pPr marL="551154" lvl="1" indent="-275577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lowest recall is observed for the KNN model (0.320755).</a:t>
            </a:r>
          </a:p>
          <a:p>
            <a:pPr algn="l">
              <a:lnSpc>
                <a:spcPts val="3573"/>
              </a:lnSpc>
            </a:pPr>
            <a:endParaRPr lang="en-US" sz="255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73"/>
              </a:lnSpc>
            </a:pPr>
            <a:r>
              <a:rPr lang="en-US" sz="2552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F1 Score:</a:t>
            </a:r>
          </a:p>
          <a:p>
            <a:pPr marL="551154" lvl="1" indent="-275577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highest F1 score is achieved by Bi-LSTM (0.748496), followed by SVM (0.726601) and Feed Forward Neural Network (0.730375).</a:t>
            </a:r>
          </a:p>
          <a:p>
            <a:pPr marL="551154" lvl="1" indent="-275577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lowest F1 score is observed for the KNN model (0.445902).</a:t>
            </a:r>
          </a:p>
          <a:p>
            <a:pPr algn="l">
              <a:lnSpc>
                <a:spcPts val="3573"/>
              </a:lnSpc>
            </a:pPr>
            <a:endParaRPr lang="en-US" sz="255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2159" y="1639439"/>
            <a:ext cx="10531282" cy="648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  <a:r>
              <a:rPr lang="en-US" sz="5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Overall Performance:</a:t>
            </a:r>
          </a:p>
          <a:p>
            <a:pPr algn="l">
              <a:lnSpc>
                <a:spcPts val="4480"/>
              </a:lnSpc>
            </a:pPr>
            <a:endParaRPr lang="en-US" sz="5000" u="sng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Bi-LSTM model performs the best overall, achieving the highest scores in most metrics (accuracy, precision, recall, and F1 score).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SVM and CNN also perform well, with SVM showing a strong balance across all metrics.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KNN model performs the worst, particularly in recall and F1 score, indicating that it struggles with correctly identifying positive instances.</a:t>
            </a:r>
          </a:p>
          <a:p>
            <a:pPr algn="ctr">
              <a:lnSpc>
                <a:spcPts val="4340"/>
              </a:lnSpc>
            </a:pPr>
            <a:endParaRPr lang="en-US" sz="32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1442694" y="3529095"/>
            <a:ext cx="5816606" cy="3228810"/>
          </a:xfrm>
          <a:custGeom>
            <a:avLst/>
            <a:gdLst/>
            <a:ahLst/>
            <a:cxnLst/>
            <a:rect l="l" t="t" r="r" b="b"/>
            <a:pathLst>
              <a:path w="5816606" h="3228810">
                <a:moveTo>
                  <a:pt x="0" y="0"/>
                </a:moveTo>
                <a:lnTo>
                  <a:pt x="5816606" y="0"/>
                </a:lnTo>
                <a:lnTo>
                  <a:pt x="5816606" y="3228810"/>
                </a:lnTo>
                <a:lnTo>
                  <a:pt x="0" y="3228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48727" y="2074595"/>
            <a:ext cx="13455417" cy="7183705"/>
          </a:xfrm>
          <a:custGeom>
            <a:avLst/>
            <a:gdLst/>
            <a:ahLst/>
            <a:cxnLst/>
            <a:rect l="l" t="t" r="r" b="b"/>
            <a:pathLst>
              <a:path w="13455417" h="7183705">
                <a:moveTo>
                  <a:pt x="0" y="0"/>
                </a:moveTo>
                <a:lnTo>
                  <a:pt x="13455417" y="0"/>
                </a:lnTo>
                <a:lnTo>
                  <a:pt x="13455417" y="7183705"/>
                </a:lnTo>
                <a:lnTo>
                  <a:pt x="0" y="718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601" y="537527"/>
            <a:ext cx="63847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Survey: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36611" y="1426718"/>
            <a:ext cx="13447214" cy="6818703"/>
          </a:xfrm>
          <a:custGeom>
            <a:avLst/>
            <a:gdLst/>
            <a:ahLst/>
            <a:cxnLst/>
            <a:rect l="l" t="t" r="r" b="b"/>
            <a:pathLst>
              <a:path w="13447214" h="6818703">
                <a:moveTo>
                  <a:pt x="0" y="0"/>
                </a:moveTo>
                <a:lnTo>
                  <a:pt x="13447214" y="0"/>
                </a:lnTo>
                <a:lnTo>
                  <a:pt x="13447214" y="6818702"/>
                </a:lnTo>
                <a:lnTo>
                  <a:pt x="0" y="681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8736" y="2023218"/>
            <a:ext cx="6240564" cy="6240564"/>
          </a:xfrm>
          <a:custGeom>
            <a:avLst/>
            <a:gdLst/>
            <a:ahLst/>
            <a:cxnLst/>
            <a:rect l="l" t="t" r="r" b="b"/>
            <a:pathLst>
              <a:path w="6240564" h="6240564">
                <a:moveTo>
                  <a:pt x="0" y="0"/>
                </a:moveTo>
                <a:lnTo>
                  <a:pt x="6240564" y="0"/>
                </a:lnTo>
                <a:lnTo>
                  <a:pt x="6240564" y="6240564"/>
                </a:lnTo>
                <a:lnTo>
                  <a:pt x="0" y="624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76203" y="537527"/>
            <a:ext cx="428565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6203" y="1937493"/>
            <a:ext cx="10642133" cy="7175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3"/>
              </a:lnSpc>
            </a:pPr>
            <a:r>
              <a:rPr lang="en-US" sz="336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-&gt; Fake news is false or misleading information presented as it were real news.</a:t>
            </a:r>
          </a:p>
          <a:p>
            <a:pPr algn="l">
              <a:lnSpc>
                <a:spcPts val="4713"/>
              </a:lnSpc>
            </a:pPr>
            <a:r>
              <a:rPr lang="en-US" sz="336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-&gt; False news is like an unproven story that spreads quickly that spreads quickly because people belive it’s true.</a:t>
            </a:r>
          </a:p>
          <a:p>
            <a:pPr algn="l">
              <a:lnSpc>
                <a:spcPts val="4713"/>
              </a:lnSpc>
            </a:pPr>
            <a:r>
              <a:rPr lang="en-US" sz="336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-&gt; It can spread through social media, websites or even traditional news outlets.</a:t>
            </a:r>
          </a:p>
          <a:p>
            <a:pPr algn="l">
              <a:lnSpc>
                <a:spcPts val="4713"/>
              </a:lnSpc>
            </a:pPr>
            <a:r>
              <a:rPr lang="en-US" sz="336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-&gt; It may be created to make money, to influence opinions, or to cause harm.</a:t>
            </a:r>
          </a:p>
          <a:p>
            <a:pPr algn="l">
              <a:lnSpc>
                <a:spcPts val="4713"/>
              </a:lnSpc>
            </a:pPr>
            <a:r>
              <a:rPr lang="en-US" sz="336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-&gt; It is critical of the news we read and to check if it comes from a reliable source.</a:t>
            </a:r>
          </a:p>
          <a:p>
            <a:pPr algn="l">
              <a:lnSpc>
                <a:spcPts val="4713"/>
              </a:lnSpc>
            </a:pPr>
            <a:endParaRPr lang="en-US" sz="3366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564" y="773968"/>
            <a:ext cx="414943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03564" y="1882951"/>
            <a:ext cx="14669775" cy="6137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9939" lvl="1" indent="-284969" algn="l">
              <a:lnSpc>
                <a:spcPts val="3695"/>
              </a:lnSpc>
              <a:buFont typeface="Arial"/>
              <a:buChar char="•"/>
            </a:pP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Raja, E., Soni, B., &amp; </a:t>
            </a:r>
            <a:r>
              <a:rPr lang="en-US" sz="263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Borgohain</a:t>
            </a: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S. K. (2023). Fake news detection in Dravidian languages using transfer learning with adaptive finetuning. Engineering Applications of Artificial Intelligence, 126, 106877.</a:t>
            </a:r>
          </a:p>
          <a:p>
            <a:pPr marL="569939" lvl="1" indent="-284969" algn="l">
              <a:lnSpc>
                <a:spcPts val="3695"/>
              </a:lnSpc>
              <a:buFont typeface="Arial"/>
              <a:buChar char="•"/>
            </a:pP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Zhang, X., &amp; </a:t>
            </a:r>
            <a:r>
              <a:rPr lang="en-US" sz="263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Ghorbani</a:t>
            </a: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A. A. (2020). An overview of online fake news: Characterization, detection, and discussion. Information Processing &amp; Management, 57(2), 102025.</a:t>
            </a:r>
          </a:p>
          <a:p>
            <a:pPr marL="569939" lvl="1" indent="-284969" algn="l">
              <a:lnSpc>
                <a:spcPts val="3695"/>
              </a:lnSpc>
              <a:buFont typeface="Arial"/>
              <a:buChar char="•"/>
            </a:pP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Palani, B., Elango, S., &amp; Viswanathan K, V. (2022). CB-Fake: A multimodal deep learning framework for automatic fake news detection using capsule neural network and BERT. Multimedia Tools and Applications, 81(4), 5587-5620.</a:t>
            </a:r>
          </a:p>
          <a:p>
            <a:pPr marL="569939" lvl="1" indent="-284969" algn="l">
              <a:lnSpc>
                <a:spcPts val="3695"/>
              </a:lnSpc>
              <a:buFont typeface="Arial"/>
              <a:buChar char="•"/>
            </a:pP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action="ppaction://hlinksldjump"/>
              </a:rPr>
              <a:t> https://towardsdatascience.com/all-you-need-to-know-about-gradient-boosting algorithm-part-1-regression-2520a34a502</a:t>
            </a:r>
            <a:endParaRPr lang="en-US" sz="263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69939" lvl="1" indent="-284969" algn="l">
              <a:lnSpc>
                <a:spcPts val="3695"/>
              </a:lnSpc>
              <a:buFont typeface="Arial"/>
              <a:buChar char="•"/>
            </a:pP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action="ppaction://hlinksldjump"/>
              </a:rPr>
              <a:t>https://scikit-learn.org/stable/modules/svm.html </a:t>
            </a:r>
            <a:endParaRPr lang="en-US" sz="263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69939" lvl="1" indent="-284969" algn="l">
              <a:lnSpc>
                <a:spcPts val="3695"/>
              </a:lnSpc>
              <a:buFont typeface="Arial"/>
              <a:buChar char="•"/>
            </a:pPr>
            <a:r>
              <a:rPr lang="en-US" sz="263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action="ppaction://hlinksldjump"/>
              </a:rPr>
              <a:t>https://medium.com/@hansenidden18/extracting-word-embedding-sentence embedding-from-bert-for-twitter-sentiment-analysis-d728696df8e0</a:t>
            </a:r>
            <a:endParaRPr lang="en-US" sz="263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81518" y="4652327"/>
            <a:ext cx="352496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Thankyou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534" y="188141"/>
            <a:ext cx="15300501" cy="9910719"/>
          </a:xfrm>
          <a:custGeom>
            <a:avLst/>
            <a:gdLst/>
            <a:ahLst/>
            <a:cxnLst/>
            <a:rect l="l" t="t" r="r" b="b"/>
            <a:pathLst>
              <a:path w="15300501" h="9910719">
                <a:moveTo>
                  <a:pt x="0" y="0"/>
                </a:moveTo>
                <a:lnTo>
                  <a:pt x="15300501" y="0"/>
                </a:lnTo>
                <a:lnTo>
                  <a:pt x="15300501" y="9910718"/>
                </a:lnTo>
                <a:lnTo>
                  <a:pt x="0" y="9910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4927" y="6340343"/>
            <a:ext cx="4088548" cy="4088548"/>
          </a:xfrm>
          <a:custGeom>
            <a:avLst/>
            <a:gdLst/>
            <a:ahLst/>
            <a:cxnLst/>
            <a:rect l="l" t="t" r="r" b="b"/>
            <a:pathLst>
              <a:path w="4088548" h="4088548">
                <a:moveTo>
                  <a:pt x="0" y="0"/>
                </a:moveTo>
                <a:lnTo>
                  <a:pt x="4088548" y="0"/>
                </a:lnTo>
                <a:lnTo>
                  <a:pt x="4088548" y="4088548"/>
                </a:lnTo>
                <a:lnTo>
                  <a:pt x="0" y="4088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58735"/>
            <a:ext cx="16230600" cy="6999565"/>
          </a:xfrm>
          <a:custGeom>
            <a:avLst/>
            <a:gdLst/>
            <a:ahLst/>
            <a:cxnLst/>
            <a:rect l="l" t="t" r="r" b="b"/>
            <a:pathLst>
              <a:path w="16230600" h="6999565">
                <a:moveTo>
                  <a:pt x="0" y="0"/>
                </a:moveTo>
                <a:lnTo>
                  <a:pt x="16230600" y="0"/>
                </a:lnTo>
                <a:lnTo>
                  <a:pt x="16230600" y="6999565"/>
                </a:lnTo>
                <a:lnTo>
                  <a:pt x="0" y="6999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6015" y="744262"/>
            <a:ext cx="9803385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Fake News Detection Stages</a:t>
            </a:r>
            <a:r>
              <a:rPr lang="en-US" sz="51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91083" y="3573397"/>
            <a:ext cx="4733089" cy="2062742"/>
          </a:xfrm>
          <a:custGeom>
            <a:avLst/>
            <a:gdLst/>
            <a:ahLst/>
            <a:cxnLst/>
            <a:rect l="l" t="t" r="r" b="b"/>
            <a:pathLst>
              <a:path w="4733089" h="2062742">
                <a:moveTo>
                  <a:pt x="0" y="0"/>
                </a:moveTo>
                <a:lnTo>
                  <a:pt x="4733089" y="0"/>
                </a:lnTo>
                <a:lnTo>
                  <a:pt x="4733089" y="2062741"/>
                </a:lnTo>
                <a:lnTo>
                  <a:pt x="0" y="206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53" t="-20584" b="-2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55955" y="6540460"/>
            <a:ext cx="6603345" cy="2044323"/>
          </a:xfrm>
          <a:custGeom>
            <a:avLst/>
            <a:gdLst/>
            <a:ahLst/>
            <a:cxnLst/>
            <a:rect l="l" t="t" r="r" b="b"/>
            <a:pathLst>
              <a:path w="6603345" h="2044323">
                <a:moveTo>
                  <a:pt x="0" y="0"/>
                </a:moveTo>
                <a:lnTo>
                  <a:pt x="6603345" y="0"/>
                </a:lnTo>
                <a:lnTo>
                  <a:pt x="6603345" y="2044323"/>
                </a:lnTo>
                <a:lnTo>
                  <a:pt x="0" y="2044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310523"/>
            <a:ext cx="7239000" cy="79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0749" lvl="1" indent="-500374" algn="ctr">
              <a:lnSpc>
                <a:spcPts val="6489"/>
              </a:lnSpc>
              <a:buAutoNum type="arabicPeriod"/>
            </a:pPr>
            <a:r>
              <a:rPr lang="en-US" sz="4635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 Preprocessing</a:t>
            </a:r>
            <a:r>
              <a:rPr lang="en-US" sz="4635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495050"/>
            <a:ext cx="13807986" cy="1603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5"/>
              </a:lnSpc>
            </a:pPr>
            <a:r>
              <a:rPr lang="en-US" sz="30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 preprocessing is a method to clean the text data and make it ready to feed data to the model. Text data contains noise in various forms like emotions, punctuation, text in a different case.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9170" y="3205169"/>
            <a:ext cx="4020449" cy="660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076" lvl="1" indent="-414038" algn="ctr">
              <a:lnSpc>
                <a:spcPts val="5369"/>
              </a:lnSpc>
              <a:buFont typeface="Arial"/>
              <a:buChar char="•"/>
            </a:pPr>
            <a:r>
              <a:rPr lang="en-US" sz="383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Tokenization: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998775"/>
            <a:ext cx="8775908" cy="192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 preprocessing is a method to clean the text data and make it ready to feed data to the model. Text data contains noise in various forms like emotions, punctuation, text in a different case.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9170" y="6032941"/>
            <a:ext cx="5941630" cy="655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8076" lvl="1" indent="-414038" algn="l">
              <a:lnSpc>
                <a:spcPts val="5369"/>
              </a:lnSpc>
              <a:buFont typeface="Arial"/>
              <a:buChar char="•"/>
            </a:pPr>
            <a:r>
              <a:rPr lang="en-US" sz="3835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Stop Word Removal: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821345"/>
            <a:ext cx="8775908" cy="192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2764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Stopwords</a:t>
            </a:r>
            <a:r>
              <a:rPr lang="en-US" sz="276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removal in natural language processing (NLP) is the process of eliminating words that occur frequently in a language but carry little or no meaning.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8736" y="2023218"/>
            <a:ext cx="6240564" cy="6240564"/>
          </a:xfrm>
          <a:custGeom>
            <a:avLst/>
            <a:gdLst/>
            <a:ahLst/>
            <a:cxnLst/>
            <a:rect l="l" t="t" r="r" b="b"/>
            <a:pathLst>
              <a:path w="6240564" h="6240564">
                <a:moveTo>
                  <a:pt x="0" y="0"/>
                </a:moveTo>
                <a:lnTo>
                  <a:pt x="6240564" y="0"/>
                </a:lnTo>
                <a:lnTo>
                  <a:pt x="6240564" y="6240564"/>
                </a:lnTo>
                <a:lnTo>
                  <a:pt x="0" y="624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9477" y="428810"/>
            <a:ext cx="4911118" cy="82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3"/>
              </a:lnSpc>
            </a:pPr>
            <a:r>
              <a:rPr lang="en-US" sz="48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</a:t>
            </a:r>
            <a:r>
              <a:rPr lang="en-US" sz="483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 Encoding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2760" y="1589644"/>
            <a:ext cx="9002835" cy="2734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9"/>
              </a:lnSpc>
            </a:pPr>
            <a:r>
              <a:rPr lang="en-US" sz="25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 encoding is a process to convert meaningful text into number / vector representation so as to preserve the context and relationship between words and sentences, such that a machine can understand the pattern associated in any text and can make out the context of sentences.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2760" y="4588765"/>
            <a:ext cx="4842240" cy="554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9"/>
              </a:lnSpc>
            </a:pPr>
            <a:r>
              <a:rPr lang="en-US" sz="3285" u="sng" dirty="0">
                <a:solidFill>
                  <a:srgbClr val="BF562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BERT Word Embedding: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6689" y="5410200"/>
            <a:ext cx="9108906" cy="3086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251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Tokenization:</a:t>
            </a:r>
          </a:p>
          <a:p>
            <a:pPr marL="541927" lvl="1" indent="-270963" algn="l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 the input text into tokens using BERT's tokenizer, adding special tokens like [CLS] and [SEP].</a:t>
            </a:r>
          </a:p>
          <a:p>
            <a:pPr algn="l">
              <a:lnSpc>
                <a:spcPts val="3514"/>
              </a:lnSpc>
            </a:pPr>
            <a:r>
              <a:rPr lang="en-US" sz="251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Input Representation:</a:t>
            </a:r>
          </a:p>
          <a:p>
            <a:pPr marL="541927" lvl="1" indent="-270963" algn="l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input vectors that combine token embeddings, segment embeddings, and position embeddings.</a:t>
            </a:r>
          </a:p>
          <a:p>
            <a:pPr algn="l">
              <a:lnSpc>
                <a:spcPts val="3514"/>
              </a:lnSpc>
            </a:pPr>
            <a:endParaRPr lang="en-US" sz="251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59285" y="2023218"/>
            <a:ext cx="7700015" cy="6191405"/>
          </a:xfrm>
          <a:custGeom>
            <a:avLst/>
            <a:gdLst/>
            <a:ahLst/>
            <a:cxnLst/>
            <a:rect l="l" t="t" r="r" b="b"/>
            <a:pathLst>
              <a:path w="7700015" h="6191405">
                <a:moveTo>
                  <a:pt x="0" y="0"/>
                </a:moveTo>
                <a:lnTo>
                  <a:pt x="7700015" y="0"/>
                </a:lnTo>
                <a:lnTo>
                  <a:pt x="7700015" y="6191405"/>
                </a:lnTo>
                <a:lnTo>
                  <a:pt x="0" y="6191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45218" y="4438234"/>
            <a:ext cx="5651364" cy="940125"/>
          </a:xfrm>
          <a:custGeom>
            <a:avLst/>
            <a:gdLst/>
            <a:ahLst/>
            <a:cxnLst/>
            <a:rect l="l" t="t" r="r" b="b"/>
            <a:pathLst>
              <a:path w="5651364" h="940125">
                <a:moveTo>
                  <a:pt x="0" y="0"/>
                </a:moveTo>
                <a:lnTo>
                  <a:pt x="5651364" y="0"/>
                </a:lnTo>
                <a:lnTo>
                  <a:pt x="5651364" y="940124"/>
                </a:lnTo>
                <a:lnTo>
                  <a:pt x="0" y="940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99" t="-640" b="-64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85719" y="6314930"/>
            <a:ext cx="6567803" cy="998306"/>
          </a:xfrm>
          <a:custGeom>
            <a:avLst/>
            <a:gdLst/>
            <a:ahLst/>
            <a:cxnLst/>
            <a:rect l="l" t="t" r="r" b="b"/>
            <a:pathLst>
              <a:path w="6567803" h="998306">
                <a:moveTo>
                  <a:pt x="0" y="0"/>
                </a:moveTo>
                <a:lnTo>
                  <a:pt x="6567803" y="0"/>
                </a:lnTo>
                <a:lnTo>
                  <a:pt x="6567803" y="998306"/>
                </a:lnTo>
                <a:lnTo>
                  <a:pt x="0" y="998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97621" y="7614242"/>
            <a:ext cx="9144000" cy="218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251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Output Embeddings:</a:t>
            </a:r>
          </a:p>
          <a:p>
            <a:pPr marL="541910" lvl="1" indent="-270955" algn="l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Extract the final embeddings from the last Transformer layer, representing the contextualized word embeddings.</a:t>
            </a:r>
          </a:p>
          <a:p>
            <a:pPr algn="ctr">
              <a:lnSpc>
                <a:spcPts val="3514"/>
              </a:lnSpc>
            </a:pPr>
            <a:endParaRPr lang="en-US" sz="251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7621" y="971550"/>
            <a:ext cx="9144000" cy="3936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251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Transformer Layers:</a:t>
            </a:r>
          </a:p>
          <a:p>
            <a:pPr marL="541910" lvl="1" indent="-270955" algn="l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Pass the input vectors through multiple Transformer layers to capture contextual information.</a:t>
            </a:r>
          </a:p>
          <a:p>
            <a:pPr marL="541910" lvl="1" indent="-270955" algn="l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BERT has 12 encoders in which each are divided into 2 layers – Multihead Attention Layer and Artificial Neural Network.</a:t>
            </a:r>
          </a:p>
          <a:p>
            <a:pPr marL="541910" lvl="1" indent="-270955" algn="l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BERT Self Attention – Attention matrix is calculated using the following equation. </a:t>
            </a:r>
          </a:p>
          <a:p>
            <a:pPr algn="ctr">
              <a:lnSpc>
                <a:spcPts val="3514"/>
              </a:lnSpc>
            </a:pPr>
            <a:endParaRPr lang="en-US" sz="251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7621" y="5525228"/>
            <a:ext cx="9144000" cy="43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910" lvl="1" indent="-270955" algn="l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 head attention matrix is calculated using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5452" y="478830"/>
            <a:ext cx="17005317" cy="9130492"/>
          </a:xfrm>
          <a:custGeom>
            <a:avLst/>
            <a:gdLst/>
            <a:ahLst/>
            <a:cxnLst/>
            <a:rect l="l" t="t" r="r" b="b"/>
            <a:pathLst>
              <a:path w="17005317" h="9130492">
                <a:moveTo>
                  <a:pt x="0" y="0"/>
                </a:moveTo>
                <a:lnTo>
                  <a:pt x="17005318" y="0"/>
                </a:lnTo>
                <a:lnTo>
                  <a:pt x="17005318" y="9130492"/>
                </a:lnTo>
                <a:lnTo>
                  <a:pt x="0" y="9130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1553</Words>
  <Application>Microsoft Office PowerPoint</Application>
  <PresentationFormat>Custom</PresentationFormat>
  <Paragraphs>192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Canva Sans Bold</vt:lpstr>
      <vt:lpstr>Canva Sans Bold Italics</vt:lpstr>
      <vt:lpstr>Poppins Bold</vt:lpstr>
      <vt:lpstr>Arimo</vt:lpstr>
      <vt:lpstr>Arial</vt:lpstr>
      <vt:lpstr>Poppins</vt:lpstr>
      <vt:lpstr>Calibri</vt:lpstr>
      <vt:lpstr>Canva Sans</vt:lpstr>
      <vt:lpstr>Poppins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 and Deep Learning Techniques</dc:title>
  <cp:lastModifiedBy>Sai Krishna Veni</cp:lastModifiedBy>
  <cp:revision>3</cp:revision>
  <dcterms:created xsi:type="dcterms:W3CDTF">2006-08-16T00:00:00Z</dcterms:created>
  <dcterms:modified xsi:type="dcterms:W3CDTF">2024-07-24T17:32:41Z</dcterms:modified>
  <dc:identifier>DAGL0hz82sQ</dc:identifier>
</cp:coreProperties>
</file>