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p:scale>
          <a:sx n="75" d="100"/>
          <a:sy n="75" d="100"/>
        </p:scale>
        <p:origin x="606" y="6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zero.webappsecurit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9E2C-EAC8-1761-4919-0C62FDC3D831}"/>
              </a:ext>
            </a:extLst>
          </p:cNvPr>
          <p:cNvSpPr>
            <a:spLocks noGrp="1"/>
          </p:cNvSpPr>
          <p:nvPr>
            <p:ph type="ctrTitle"/>
          </p:nvPr>
        </p:nvSpPr>
        <p:spPr/>
        <p:txBody>
          <a:bodyPr/>
          <a:lstStyle/>
          <a:p>
            <a:r>
              <a:rPr lang="en-US" dirty="0">
                <a:latin typeface="Calisto MT" panose="02040603050505030304" pitchFamily="18" charset="0"/>
              </a:rPr>
              <a:t>Task- 2</a:t>
            </a:r>
          </a:p>
        </p:txBody>
      </p:sp>
      <p:sp>
        <p:nvSpPr>
          <p:cNvPr id="3" name="Subtitle 2">
            <a:extLst>
              <a:ext uri="{FF2B5EF4-FFF2-40B4-BE49-F238E27FC236}">
                <a16:creationId xmlns:a16="http://schemas.microsoft.com/office/drawing/2014/main" id="{0C8D6B79-454D-98C5-49F8-60292A7AD8A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8622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C5A7-9EE5-3B94-F8FE-94A4682CD6B9}"/>
              </a:ext>
            </a:extLst>
          </p:cNvPr>
          <p:cNvSpPr>
            <a:spLocks noGrp="1"/>
          </p:cNvSpPr>
          <p:nvPr>
            <p:ph type="title"/>
          </p:nvPr>
        </p:nvSpPr>
        <p:spPr>
          <a:xfrm>
            <a:off x="781051" y="1663701"/>
            <a:ext cx="10131427" cy="3124199"/>
          </a:xfrm>
        </p:spPr>
        <p:txBody>
          <a:bodyPr/>
          <a:lstStyle/>
          <a:p>
            <a:r>
              <a:rPr lang="en-US" dirty="0"/>
              <a:t>                                          </a:t>
            </a:r>
            <a:r>
              <a:rPr lang="en-US" sz="4800" dirty="0">
                <a:latin typeface="Calisto MT" panose="02040603050505030304" pitchFamily="18" charset="0"/>
              </a:rPr>
              <a:t>Thank you…..</a:t>
            </a:r>
          </a:p>
        </p:txBody>
      </p:sp>
      <p:sp>
        <p:nvSpPr>
          <p:cNvPr id="3" name="Text Placeholder 2">
            <a:extLst>
              <a:ext uri="{FF2B5EF4-FFF2-40B4-BE49-F238E27FC236}">
                <a16:creationId xmlns:a16="http://schemas.microsoft.com/office/drawing/2014/main" id="{B22DF906-32F6-6F14-A166-131CF2BFC8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1639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DD7B-5360-85F3-0134-377586134E4C}"/>
              </a:ext>
            </a:extLst>
          </p:cNvPr>
          <p:cNvSpPr>
            <a:spLocks noGrp="1"/>
          </p:cNvSpPr>
          <p:nvPr>
            <p:ph type="title"/>
          </p:nvPr>
        </p:nvSpPr>
        <p:spPr/>
        <p:txBody>
          <a:bodyPr/>
          <a:lstStyle/>
          <a:p>
            <a:r>
              <a:rPr lang="en-US" dirty="0"/>
              <a:t>Vulnerabilities found in a website</a:t>
            </a:r>
          </a:p>
        </p:txBody>
      </p:sp>
      <p:sp>
        <p:nvSpPr>
          <p:cNvPr id="3" name="Content Placeholder 2">
            <a:extLst>
              <a:ext uri="{FF2B5EF4-FFF2-40B4-BE49-F238E27FC236}">
                <a16:creationId xmlns:a16="http://schemas.microsoft.com/office/drawing/2014/main" id="{1CAB10E4-EA96-2529-813B-27E15967149A}"/>
              </a:ext>
            </a:extLst>
          </p:cNvPr>
          <p:cNvSpPr>
            <a:spLocks noGrp="1"/>
          </p:cNvSpPr>
          <p:nvPr>
            <p:ph idx="1"/>
          </p:nvPr>
        </p:nvSpPr>
        <p:spPr/>
        <p:txBody>
          <a:bodyPr/>
          <a:lstStyle/>
          <a:p>
            <a:pPr marL="0" indent="0">
              <a:buNone/>
            </a:pPr>
            <a:r>
              <a:rPr lang="en-US" dirty="0"/>
              <a:t>The </a:t>
            </a:r>
            <a:r>
              <a:rPr lang="en-US" dirty="0" err="1"/>
              <a:t>vulnerabilitites</a:t>
            </a:r>
            <a:r>
              <a:rPr lang="en-US" dirty="0"/>
              <a:t> found in a website which is “ </a:t>
            </a:r>
            <a:r>
              <a:rPr lang="en-US" dirty="0">
                <a:hlinkClick r:id="rId2"/>
              </a:rPr>
              <a:t>https://zero.webappsecurity.com</a:t>
            </a:r>
            <a:r>
              <a:rPr lang="en-US" dirty="0"/>
              <a:t>” </a:t>
            </a:r>
          </a:p>
          <a:p>
            <a:pPr>
              <a:buFont typeface="Wingdings" panose="05000000000000000000" pitchFamily="2" charset="2"/>
              <a:buChar char="§"/>
            </a:pPr>
            <a:r>
              <a:rPr lang="en-US" dirty="0"/>
              <a:t>By giving this website name in the search bar it takes time to find the </a:t>
            </a:r>
            <a:r>
              <a:rPr lang="en-US" dirty="0" err="1"/>
              <a:t>vulnerabilitites</a:t>
            </a:r>
            <a:r>
              <a:rPr lang="en-US" dirty="0"/>
              <a:t> nearly 1 or 2 hours.</a:t>
            </a:r>
          </a:p>
          <a:p>
            <a:pPr>
              <a:buFont typeface="Wingdings" panose="05000000000000000000" pitchFamily="2" charset="2"/>
              <a:buChar char="§"/>
            </a:pPr>
            <a:r>
              <a:rPr lang="en-US" dirty="0"/>
              <a:t>The vulnerabilities which we found will return in such a way that </a:t>
            </a:r>
          </a:p>
          <a:p>
            <a:pPr marL="0" indent="0">
              <a:buNone/>
            </a:pPr>
            <a:r>
              <a:rPr lang="en-US" dirty="0"/>
              <a:t>        1. Low risk items</a:t>
            </a:r>
          </a:p>
          <a:p>
            <a:pPr marL="0" indent="0">
              <a:buNone/>
            </a:pPr>
            <a:r>
              <a:rPr lang="en-US" dirty="0"/>
              <a:t>	2. Medium risk items</a:t>
            </a:r>
          </a:p>
          <a:p>
            <a:pPr marL="0" indent="0">
              <a:buNone/>
            </a:pPr>
            <a:r>
              <a:rPr lang="en-US" dirty="0"/>
              <a:t>	3. High risk items</a:t>
            </a:r>
          </a:p>
          <a:p>
            <a:pPr marL="0" indent="0">
              <a:buNone/>
            </a:pPr>
            <a:r>
              <a:rPr lang="en-US" dirty="0"/>
              <a:t>	4. Critical risk items</a:t>
            </a:r>
          </a:p>
        </p:txBody>
      </p:sp>
    </p:spTree>
    <p:extLst>
      <p:ext uri="{BB962C8B-B14F-4D97-AF65-F5344CB8AC3E}">
        <p14:creationId xmlns:p14="http://schemas.microsoft.com/office/powerpoint/2010/main" val="270168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827D-0D1F-6677-8639-61D65AF7DEB3}"/>
              </a:ext>
            </a:extLst>
          </p:cNvPr>
          <p:cNvSpPr>
            <a:spLocks noGrp="1"/>
          </p:cNvSpPr>
          <p:nvPr>
            <p:ph type="title"/>
          </p:nvPr>
        </p:nvSpPr>
        <p:spPr>
          <a:xfrm>
            <a:off x="685801" y="609602"/>
            <a:ext cx="10131427" cy="1014804"/>
          </a:xfrm>
        </p:spPr>
        <p:txBody>
          <a:bodyPr>
            <a:normAutofit fontScale="90000"/>
          </a:bodyPr>
          <a:lstStyle/>
          <a:p>
            <a:r>
              <a:rPr lang="en-US" dirty="0"/>
              <a:t>In which </a:t>
            </a:r>
            <a:r>
              <a:rPr lang="en-US" dirty="0" err="1"/>
              <a:t>netsparker</a:t>
            </a:r>
            <a:r>
              <a:rPr lang="en-US" dirty="0"/>
              <a:t> the vulnerabilities are generated, it is “</a:t>
            </a:r>
            <a:r>
              <a:rPr lang="en-US" dirty="0" err="1"/>
              <a:t>Vscanner</a:t>
            </a:r>
            <a:r>
              <a:rPr lang="en-US" dirty="0"/>
              <a:t>”</a:t>
            </a:r>
          </a:p>
        </p:txBody>
      </p:sp>
      <p:sp>
        <p:nvSpPr>
          <p:cNvPr id="3" name="Text Placeholder 2">
            <a:extLst>
              <a:ext uri="{FF2B5EF4-FFF2-40B4-BE49-F238E27FC236}">
                <a16:creationId xmlns:a16="http://schemas.microsoft.com/office/drawing/2014/main" id="{8F66C13D-5403-D8C1-CFE7-6F59A789702B}"/>
              </a:ext>
            </a:extLst>
          </p:cNvPr>
          <p:cNvSpPr>
            <a:spLocks noGrp="1"/>
          </p:cNvSpPr>
          <p:nvPr>
            <p:ph type="body" idx="1"/>
          </p:nvPr>
        </p:nvSpPr>
        <p:spPr>
          <a:xfrm>
            <a:off x="685800" y="1904104"/>
            <a:ext cx="10131428" cy="3887096"/>
          </a:xfrm>
        </p:spPr>
        <p:txBody>
          <a:bodyPr/>
          <a:lstStyle/>
          <a:p>
            <a:endParaRPr lang="en-US" dirty="0"/>
          </a:p>
        </p:txBody>
      </p:sp>
      <p:pic>
        <p:nvPicPr>
          <p:cNvPr id="7" name="Picture 6">
            <a:extLst>
              <a:ext uri="{FF2B5EF4-FFF2-40B4-BE49-F238E27FC236}">
                <a16:creationId xmlns:a16="http://schemas.microsoft.com/office/drawing/2014/main" id="{4EED236D-96D3-854C-B036-284D3179CED7}"/>
              </a:ext>
            </a:extLst>
          </p:cNvPr>
          <p:cNvPicPr>
            <a:picLocks noChangeAspect="1"/>
          </p:cNvPicPr>
          <p:nvPr/>
        </p:nvPicPr>
        <p:blipFill>
          <a:blip r:embed="rId2"/>
          <a:stretch>
            <a:fillRect/>
          </a:stretch>
        </p:blipFill>
        <p:spPr>
          <a:xfrm>
            <a:off x="685800" y="1688952"/>
            <a:ext cx="10131427" cy="4717228"/>
          </a:xfrm>
          <a:prstGeom prst="rect">
            <a:avLst/>
          </a:prstGeom>
        </p:spPr>
      </p:pic>
    </p:spTree>
    <p:extLst>
      <p:ext uri="{BB962C8B-B14F-4D97-AF65-F5344CB8AC3E}">
        <p14:creationId xmlns:p14="http://schemas.microsoft.com/office/powerpoint/2010/main" val="277005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A623-23A0-E671-4FCD-AE1C9DE5E0DB}"/>
              </a:ext>
            </a:extLst>
          </p:cNvPr>
          <p:cNvSpPr>
            <a:spLocks noGrp="1"/>
          </p:cNvSpPr>
          <p:nvPr>
            <p:ph type="title"/>
          </p:nvPr>
        </p:nvSpPr>
        <p:spPr>
          <a:xfrm>
            <a:off x="685800" y="7172"/>
            <a:ext cx="10131427" cy="1059628"/>
          </a:xfrm>
        </p:spPr>
        <p:txBody>
          <a:bodyPr>
            <a:normAutofit fontScale="90000"/>
          </a:bodyPr>
          <a:lstStyle/>
          <a:p>
            <a:br>
              <a:rPr lang="en-US" dirty="0"/>
            </a:br>
            <a:r>
              <a:rPr lang="en-US" dirty="0"/>
              <a:t>The vulnerabilities which I got after scanning the website</a:t>
            </a:r>
          </a:p>
        </p:txBody>
      </p:sp>
      <p:sp>
        <p:nvSpPr>
          <p:cNvPr id="3" name="Text Placeholder 2">
            <a:extLst>
              <a:ext uri="{FF2B5EF4-FFF2-40B4-BE49-F238E27FC236}">
                <a16:creationId xmlns:a16="http://schemas.microsoft.com/office/drawing/2014/main" id="{FC4730D9-51BE-8818-8A5D-4263BBC05134}"/>
              </a:ext>
            </a:extLst>
          </p:cNvPr>
          <p:cNvSpPr>
            <a:spLocks noGrp="1"/>
          </p:cNvSpPr>
          <p:nvPr>
            <p:ph type="body" idx="1"/>
          </p:nvPr>
        </p:nvSpPr>
        <p:spPr>
          <a:xfrm>
            <a:off x="685800" y="1839686"/>
            <a:ext cx="10131428" cy="4757056"/>
          </a:xfrm>
        </p:spPr>
        <p:txBody>
          <a:bodyPr>
            <a:normAutofit fontScale="85000" lnSpcReduction="10000"/>
          </a:bodyPr>
          <a:lstStyle/>
          <a:p>
            <a:r>
              <a:rPr lang="en-US" dirty="0"/>
              <a:t>In this website there are nearly eleven vulnerabilities were found, among them there are 10 medium risk vulnerabilities and one low risk vulnerability and there are no high risk and critical risk vulnerabilities were found.</a:t>
            </a:r>
          </a:p>
          <a:p>
            <a:pPr marL="342900" indent="-342900">
              <a:buFont typeface="Wingdings" panose="05000000000000000000" pitchFamily="2" charset="2"/>
              <a:buChar char="§"/>
            </a:pPr>
            <a:r>
              <a:rPr lang="en-US" dirty="0"/>
              <a:t>Now let see the medium risk vulnerabilities which are found in this website,</a:t>
            </a:r>
          </a:p>
          <a:p>
            <a:r>
              <a:rPr lang="en-US" dirty="0"/>
              <a:t>      Spoofing, misconfiguration and </a:t>
            </a:r>
            <a:r>
              <a:rPr lang="en-US" dirty="0" err="1"/>
              <a:t>generic_cve</a:t>
            </a:r>
            <a:r>
              <a:rPr lang="en-US" dirty="0"/>
              <a:t> these are categories.</a:t>
            </a:r>
          </a:p>
          <a:p>
            <a:pPr marL="342900" indent="-342900">
              <a:buFont typeface="Wingdings" panose="05000000000000000000" pitchFamily="2" charset="2"/>
              <a:buChar char="§"/>
            </a:pPr>
            <a:r>
              <a:rPr lang="en-US" dirty="0"/>
              <a:t>In spoofing we can see “</a:t>
            </a:r>
            <a:r>
              <a:rPr lang="en-US" b="0" i="0" dirty="0">
                <a:solidFill>
                  <a:srgbClr val="5C6870"/>
                </a:solidFill>
                <a:effectLst/>
                <a:latin typeface="Roboto" panose="02000000000000000000" pitchFamily="2" charset="0"/>
              </a:rPr>
              <a:t>Email spoofing is the creation of email messages with a forged sender address. The term applies to email purporting to be from an address which is not actually the sender's; mail sent in reply to that address may bounce or be delivered to an unrelated party whose identity has been faked. Assistant: ['http://zero.webappsecurity.com has no SPF record!', 'No DMARC record found. Looking for organizational record', 'No organizational DMARC record’].</a:t>
            </a:r>
          </a:p>
          <a:p>
            <a:pPr marL="342900" indent="-342900">
              <a:buFont typeface="Wingdings" panose="05000000000000000000" pitchFamily="2" charset="2"/>
              <a:buChar char="§"/>
            </a:pPr>
            <a:r>
              <a:rPr lang="en-US" dirty="0"/>
              <a:t>Solution: </a:t>
            </a:r>
            <a:r>
              <a:rPr lang="en-US" b="0" i="0" dirty="0">
                <a:solidFill>
                  <a:srgbClr val="5C6870"/>
                </a:solidFill>
                <a:effectLst/>
                <a:latin typeface="Roboto" panose="02000000000000000000" pitchFamily="2" charset="0"/>
              </a:rPr>
              <a:t>Set up DMARC, DKIM, and SPF for email security. DMARC requires creating a record in your domain's DNS, detailing report address and message failure policy. DKIM involves generating a public/private key pair, publishing the public key in DNS as a TXT record, and configuring your email server to sign messages with the private key. SPF requires creating a DNS record that lists authorized email servers for your domain. Setup can vary with different email server software and hosting providers; check your specific setup's documentation.</a:t>
            </a:r>
            <a:endParaRPr lang="en-US" dirty="0"/>
          </a:p>
          <a:p>
            <a:endParaRPr lang="en-US" dirty="0"/>
          </a:p>
          <a:p>
            <a:pPr marL="342900" indent="-342900">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287890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091A-7F0F-723F-B4EC-8386358C439D}"/>
              </a:ext>
            </a:extLst>
          </p:cNvPr>
          <p:cNvSpPr>
            <a:spLocks noGrp="1"/>
          </p:cNvSpPr>
          <p:nvPr>
            <p:ph type="title"/>
          </p:nvPr>
        </p:nvSpPr>
        <p:spPr>
          <a:xfrm>
            <a:off x="685801" y="609601"/>
            <a:ext cx="10131427" cy="3898899"/>
          </a:xfrm>
        </p:spPr>
        <p:txBody>
          <a:bodyPr>
            <a:normAutofit/>
          </a:bodyPr>
          <a:lstStyle/>
          <a:p>
            <a:pPr marL="285750" indent="-285750">
              <a:buFont typeface="Wingdings" panose="05000000000000000000" pitchFamily="2" charset="2"/>
              <a:buChar char="§"/>
            </a:pPr>
            <a:r>
              <a:rPr lang="en-US" sz="1600" dirty="0"/>
              <a:t>In misconfiguration we can see</a:t>
            </a:r>
            <a:r>
              <a:rPr lang="en-US" sz="1700" dirty="0"/>
              <a:t>”</a:t>
            </a:r>
            <a:r>
              <a:rPr lang="en-US" sz="1700" b="0" i="0" dirty="0">
                <a:solidFill>
                  <a:srgbClr val="5C6870"/>
                </a:solidFill>
                <a:effectLst/>
                <a:latin typeface="Roboto" panose="02000000000000000000" pitchFamily="2" charset="0"/>
              </a:rPr>
              <a:t> Failure to use X-Content-Type-Options header could allow an attacker to spoof a certain type of file that would be analyzed through MIME type detection, which could confuse the browser from its actual validation, where it would lead to the execution of other vulnerabilities such as Cross-site scripting. When a file does not have enough information to determine its origin, such as the presence of metadata, browsers determine the extension of that file, from its contents. This type of behavior can become a security risk, if the browser misinterprets a given file in some form of uploading files, for example, a JPEG file could have been misinterpreted, if the content of your file existed HTML tags and </a:t>
            </a:r>
            <a:r>
              <a:rPr lang="en-US" sz="1700" b="0" i="0" dirty="0" err="1">
                <a:solidFill>
                  <a:srgbClr val="5C6870"/>
                </a:solidFill>
                <a:effectLst/>
                <a:latin typeface="Roboto" panose="02000000000000000000" pitchFamily="2" charset="0"/>
              </a:rPr>
              <a:t>Javascript</a:t>
            </a:r>
            <a:r>
              <a:rPr lang="en-US" sz="1700" b="0" i="0" dirty="0">
                <a:solidFill>
                  <a:srgbClr val="5C6870"/>
                </a:solidFill>
                <a:effectLst/>
                <a:latin typeface="Roboto" panose="02000000000000000000" pitchFamily="2" charset="0"/>
              </a:rPr>
              <a:t> codes, instead of the browser treating this extension as a corrupted image, would execute the codes typed by the user or in a malicious way by falsifying a victim's request, after clicking a fake link or visiting a website controlled by an attacker</a:t>
            </a:r>
            <a:r>
              <a:rPr lang="en-US" sz="1700" dirty="0"/>
              <a:t> </a:t>
            </a:r>
            <a:br>
              <a:rPr lang="en-US" sz="1600" dirty="0"/>
            </a:br>
            <a:br>
              <a:rPr lang="en-US" sz="1600" dirty="0"/>
            </a:br>
            <a:r>
              <a:rPr lang="en-US" sz="1600" dirty="0"/>
              <a:t>Solution:</a:t>
            </a:r>
            <a:r>
              <a:rPr lang="en-US" sz="1050" b="0" i="0" dirty="0">
                <a:solidFill>
                  <a:srgbClr val="5C6870"/>
                </a:solidFill>
                <a:effectLst/>
                <a:latin typeface="Roboto" panose="02000000000000000000" pitchFamily="2" charset="0"/>
              </a:rPr>
              <a:t> </a:t>
            </a:r>
            <a:r>
              <a:rPr lang="en-US" sz="1700" b="0" i="0" dirty="0">
                <a:solidFill>
                  <a:srgbClr val="5C6870"/>
                </a:solidFill>
                <a:effectLst/>
                <a:latin typeface="Roboto" panose="02000000000000000000" pitchFamily="2" charset="0"/>
              </a:rPr>
              <a:t>Implement the X-Content-Type-Options header in the server response</a:t>
            </a:r>
            <a:r>
              <a:rPr lang="en-US" sz="1050" b="0" i="0" dirty="0">
                <a:solidFill>
                  <a:srgbClr val="5C6870"/>
                </a:solidFill>
                <a:effectLst/>
                <a:latin typeface="Roboto" panose="02000000000000000000" pitchFamily="2" charset="0"/>
              </a:rPr>
              <a:t>.</a:t>
            </a:r>
            <a:endParaRPr lang="en-US" sz="1600" dirty="0"/>
          </a:p>
        </p:txBody>
      </p:sp>
      <p:sp>
        <p:nvSpPr>
          <p:cNvPr id="3" name="Text Placeholder 2">
            <a:extLst>
              <a:ext uri="{FF2B5EF4-FFF2-40B4-BE49-F238E27FC236}">
                <a16:creationId xmlns:a16="http://schemas.microsoft.com/office/drawing/2014/main" id="{502D0FC7-0297-E578-3193-18E374B8A9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781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7BFD-8E62-BA49-59D2-D05E55C7BB61}"/>
              </a:ext>
            </a:extLst>
          </p:cNvPr>
          <p:cNvSpPr>
            <a:spLocks noGrp="1"/>
          </p:cNvSpPr>
          <p:nvPr>
            <p:ph type="title"/>
          </p:nvPr>
        </p:nvSpPr>
        <p:spPr/>
        <p:txBody>
          <a:bodyPr>
            <a:normAutofit/>
          </a:bodyPr>
          <a:lstStyle/>
          <a:p>
            <a:pPr marL="457200" indent="-457200">
              <a:buFont typeface="Wingdings" panose="05000000000000000000" pitchFamily="2" charset="2"/>
              <a:buChar char="§"/>
            </a:pPr>
            <a:r>
              <a:rPr lang="en-US" sz="1700" dirty="0"/>
              <a:t>In </a:t>
            </a:r>
            <a:r>
              <a:rPr lang="en-US" sz="1700" dirty="0" err="1"/>
              <a:t>generic_cve</a:t>
            </a:r>
            <a:r>
              <a:rPr lang="en-US" sz="1700" dirty="0"/>
              <a:t> we can see” </a:t>
            </a:r>
            <a:r>
              <a:rPr lang="en-US" sz="1700" b="0" i="0" dirty="0">
                <a:solidFill>
                  <a:srgbClr val="5C6870"/>
                </a:solidFill>
                <a:effectLst/>
                <a:latin typeface="Roboto" panose="02000000000000000000" pitchFamily="2" charset="0"/>
              </a:rPr>
              <a:t>jQuery before 1.9.0 is vulnerable to Cross-site Scripting (XSS) attacks. The jQuery(</a:t>
            </a:r>
            <a:r>
              <a:rPr lang="en-US" sz="1700" b="0" i="0" dirty="0" err="1">
                <a:solidFill>
                  <a:srgbClr val="5C6870"/>
                </a:solidFill>
                <a:effectLst/>
                <a:latin typeface="Roboto" panose="02000000000000000000" pitchFamily="2" charset="0"/>
              </a:rPr>
              <a:t>strInput</a:t>
            </a:r>
            <a:r>
              <a:rPr lang="en-US" sz="1700" b="0" i="0" dirty="0">
                <a:solidFill>
                  <a:srgbClr val="5C6870"/>
                </a:solidFill>
                <a:effectLst/>
                <a:latin typeface="Roboto" panose="02000000000000000000" pitchFamily="2" charset="0"/>
              </a:rPr>
              <a:t>) function does not differentiate selectors from HTML in a reliable fashion. In vulnerable versions, jQuery determined whether the input was HTML by looking for the '&lt;' character anywhere in the string, giving attackers more flexibility when attempting to construct a malicious payload. In fixed versions, jQuery only deems the input to be HTML if it explicitly starts with the '&lt;' character, limiting exploitability only to attackers who can control the beginning of a string, which is far less common.</a:t>
            </a:r>
            <a:br>
              <a:rPr lang="en-US" sz="1700" b="0" i="0" dirty="0">
                <a:solidFill>
                  <a:srgbClr val="5C6870"/>
                </a:solidFill>
                <a:effectLst/>
                <a:latin typeface="Roboto" panose="02000000000000000000" pitchFamily="2" charset="0"/>
              </a:rPr>
            </a:br>
            <a:r>
              <a:rPr lang="en-US" sz="1700" dirty="0"/>
              <a:t>Solution: </a:t>
            </a:r>
            <a:r>
              <a:rPr lang="en-US" sz="1700" b="0" i="0" dirty="0">
                <a:solidFill>
                  <a:srgbClr val="5C6870"/>
                </a:solidFill>
                <a:effectLst/>
                <a:latin typeface="Roboto" panose="02000000000000000000" pitchFamily="2" charset="0"/>
              </a:rPr>
              <a:t>Update the software to the latest version</a:t>
            </a:r>
            <a:br>
              <a:rPr lang="en-US" sz="1700" dirty="0">
                <a:solidFill>
                  <a:srgbClr val="5C6870"/>
                </a:solidFill>
                <a:latin typeface="Roboto" panose="02000000000000000000" pitchFamily="2" charset="0"/>
              </a:rPr>
            </a:br>
            <a:endParaRPr lang="en-US" sz="1700" dirty="0"/>
          </a:p>
        </p:txBody>
      </p:sp>
      <p:sp>
        <p:nvSpPr>
          <p:cNvPr id="3" name="Text Placeholder 2">
            <a:extLst>
              <a:ext uri="{FF2B5EF4-FFF2-40B4-BE49-F238E27FC236}">
                <a16:creationId xmlns:a16="http://schemas.microsoft.com/office/drawing/2014/main" id="{E1061EEA-C481-F6A4-D22D-68D41C319F6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493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3F12-20A1-3BFA-D6E2-DD92DB1E077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944FA5B-03A0-050A-C951-F374598E28D4}"/>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99CF6E59-FFFE-77D4-068E-E59A997E629D}"/>
              </a:ext>
            </a:extLst>
          </p:cNvPr>
          <p:cNvPicPr>
            <a:picLocks noChangeAspect="1"/>
          </p:cNvPicPr>
          <p:nvPr/>
        </p:nvPicPr>
        <p:blipFill>
          <a:blip r:embed="rId2"/>
          <a:stretch>
            <a:fillRect/>
          </a:stretch>
        </p:blipFill>
        <p:spPr>
          <a:xfrm>
            <a:off x="555628" y="609601"/>
            <a:ext cx="10261600" cy="5289550"/>
          </a:xfrm>
          <a:prstGeom prst="rect">
            <a:avLst/>
          </a:prstGeom>
        </p:spPr>
      </p:pic>
    </p:spTree>
    <p:extLst>
      <p:ext uri="{BB962C8B-B14F-4D97-AF65-F5344CB8AC3E}">
        <p14:creationId xmlns:p14="http://schemas.microsoft.com/office/powerpoint/2010/main" val="64484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DE6B-3226-82BF-8241-E65311931C7F}"/>
              </a:ext>
            </a:extLst>
          </p:cNvPr>
          <p:cNvSpPr>
            <a:spLocks noGrp="1"/>
          </p:cNvSpPr>
          <p:nvPr>
            <p:ph type="title"/>
          </p:nvPr>
        </p:nvSpPr>
        <p:spPr>
          <a:xfrm>
            <a:off x="685801" y="1428751"/>
            <a:ext cx="10131427" cy="4286249"/>
          </a:xfrm>
        </p:spPr>
        <p:txBody>
          <a:bodyPr>
            <a:normAutofit fontScale="90000"/>
          </a:bodyPr>
          <a:lstStyle/>
          <a:p>
            <a:r>
              <a:rPr lang="en-US" sz="1700" dirty="0"/>
              <a:t>Lastly about low risk vulnerability which is misconfiguration.</a:t>
            </a:r>
            <a:br>
              <a:rPr lang="en-US" sz="1700" dirty="0"/>
            </a:br>
            <a:br>
              <a:rPr lang="en-US" sz="1700" dirty="0"/>
            </a:br>
            <a:r>
              <a:rPr lang="en-US" sz="1700" dirty="0"/>
              <a:t>In this misconfiguration we can see “</a:t>
            </a:r>
            <a:r>
              <a:rPr lang="en-US" sz="1900" b="0" i="0" dirty="0">
                <a:solidFill>
                  <a:srgbClr val="5C6870"/>
                </a:solidFill>
                <a:effectLst/>
                <a:latin typeface="Roboto" panose="02000000000000000000" pitchFamily="2" charset="0"/>
              </a:rPr>
              <a:t>The lack of the X-Frame-Options header in the response from the Web application server, makes it possible to hijack on the user's click, where through a malicious indexing of a page on an attacker's website, it could allow the hiding of this domain through an overlay, causing involuntary actions performed by a victim in the background. This type of exploit could make other security vulnerabilities even more serious, such as turning a self-XSS into a reflected one. Self-XSS occurs when a certain user input field is not properly filtered, this type of exploitation that, in theory, would only happen on the attacker's computer and would have to require a lot of interaction from the victim to happen, in addition to just clicking or visiting the page as in other cases, however, the user click hijacking ends up hiding from the victim's eyes what he actually ends up doing, this exploration can end up triggering what would simply be a self-XSS without any security impact, for a conventional one, such as the reflected one.</a:t>
            </a:r>
            <a:br>
              <a:rPr lang="en-US" sz="1900" b="0" i="0" dirty="0">
                <a:solidFill>
                  <a:srgbClr val="5C6870"/>
                </a:solidFill>
                <a:effectLst/>
                <a:latin typeface="Roboto" panose="02000000000000000000" pitchFamily="2" charset="0"/>
              </a:rPr>
            </a:br>
            <a:r>
              <a:rPr lang="en-US" sz="1900" dirty="0"/>
              <a:t>Solution:</a:t>
            </a:r>
            <a:r>
              <a:rPr lang="en-US" sz="1900" b="0" i="0" dirty="0">
                <a:solidFill>
                  <a:srgbClr val="5C6870"/>
                </a:solidFill>
                <a:effectLst/>
                <a:latin typeface="Roboto" panose="02000000000000000000" pitchFamily="2" charset="0"/>
              </a:rPr>
              <a:t> The X-Frame-Options is an HTTP response header that aids in preventing clickjacking attacks by regulating how a website is rendered on another site's frame, </a:t>
            </a:r>
            <a:r>
              <a:rPr lang="en-US" sz="1900" b="0" i="0" dirty="0" err="1">
                <a:solidFill>
                  <a:srgbClr val="5C6870"/>
                </a:solidFill>
                <a:effectLst/>
                <a:latin typeface="Roboto" panose="02000000000000000000" pitchFamily="2" charset="0"/>
              </a:rPr>
              <a:t>iframe</a:t>
            </a:r>
            <a:r>
              <a:rPr lang="en-US" sz="1900" b="0" i="0" dirty="0">
                <a:solidFill>
                  <a:srgbClr val="5C6870"/>
                </a:solidFill>
                <a:effectLst/>
                <a:latin typeface="Roboto" panose="02000000000000000000" pitchFamily="2" charset="0"/>
              </a:rPr>
              <a:t>, or object. It has three potential values: 'SAMEORIGIN' (allows rendering on the same domain only), 'DENY' (blocks rendering on any origin), and 'ALLOW-FROM </a:t>
            </a:r>
            <a:r>
              <a:rPr lang="en-US" sz="1900" b="0" i="0" dirty="0" err="1">
                <a:solidFill>
                  <a:srgbClr val="5C6870"/>
                </a:solidFill>
                <a:effectLst/>
                <a:latin typeface="Roboto" panose="02000000000000000000" pitchFamily="2" charset="0"/>
              </a:rPr>
              <a:t>uri</a:t>
            </a:r>
            <a:r>
              <a:rPr lang="en-US" sz="1900" b="0" i="0" dirty="0">
                <a:solidFill>
                  <a:srgbClr val="5C6870"/>
                </a:solidFill>
                <a:effectLst/>
                <a:latin typeface="Roboto" panose="02000000000000000000" pitchFamily="2" charset="0"/>
              </a:rPr>
              <a:t>' (permits rendering only on a specified origin). To apply X-Frame-Options, add it to the HTTP response on your web server. The implementation varies with the web server software. For example, in Apache, add "Header set X-Frame-Options 'SAMEORIGIN'" to the .</a:t>
            </a:r>
            <a:r>
              <a:rPr lang="en-US" sz="1900" b="0" i="0" dirty="0" err="1">
                <a:solidFill>
                  <a:srgbClr val="5C6870"/>
                </a:solidFill>
                <a:effectLst/>
                <a:latin typeface="Roboto" panose="02000000000000000000" pitchFamily="2" charset="0"/>
              </a:rPr>
              <a:t>htaccess</a:t>
            </a:r>
            <a:r>
              <a:rPr lang="en-US" sz="1900" b="0" i="0" dirty="0">
                <a:solidFill>
                  <a:srgbClr val="5C6870"/>
                </a:solidFill>
                <a:effectLst/>
                <a:latin typeface="Roboto" panose="02000000000000000000" pitchFamily="2" charset="0"/>
              </a:rPr>
              <a:t> file. The 'SAMEORIGIN' value is advised for most websites, allowing intra-domain framing but blocking inter-domain ones.</a:t>
            </a:r>
            <a:br>
              <a:rPr lang="en-US" sz="1900" dirty="0"/>
            </a:br>
            <a:endParaRPr lang="en-US" sz="1900" dirty="0"/>
          </a:p>
        </p:txBody>
      </p:sp>
      <p:sp>
        <p:nvSpPr>
          <p:cNvPr id="3" name="Text Placeholder 2">
            <a:extLst>
              <a:ext uri="{FF2B5EF4-FFF2-40B4-BE49-F238E27FC236}">
                <a16:creationId xmlns:a16="http://schemas.microsoft.com/office/drawing/2014/main" id="{BA92A967-3EBB-764F-3708-D7F941ED1DD7}"/>
              </a:ext>
            </a:extLst>
          </p:cNvPr>
          <p:cNvSpPr>
            <a:spLocks noGrp="1"/>
          </p:cNvSpPr>
          <p:nvPr>
            <p:ph type="body" idx="1"/>
          </p:nvPr>
        </p:nvSpPr>
        <p:spPr>
          <a:xfrm flipV="1">
            <a:off x="685800" y="5791200"/>
            <a:ext cx="10131428" cy="1066800"/>
          </a:xfrm>
        </p:spPr>
        <p:txBody>
          <a:bodyPr/>
          <a:lstStyle/>
          <a:p>
            <a:endParaRPr lang="en-US" dirty="0"/>
          </a:p>
        </p:txBody>
      </p:sp>
    </p:spTree>
    <p:extLst>
      <p:ext uri="{BB962C8B-B14F-4D97-AF65-F5344CB8AC3E}">
        <p14:creationId xmlns:p14="http://schemas.microsoft.com/office/powerpoint/2010/main" val="173751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AC8D-ECBE-1EC0-AA28-10AD7EEA37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4188D36-A917-3079-B5AC-917478F23A23}"/>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4C908E6-09DF-514B-1B0A-83E4CA6C15D0}"/>
              </a:ext>
            </a:extLst>
          </p:cNvPr>
          <p:cNvPicPr>
            <a:picLocks noChangeAspect="1"/>
          </p:cNvPicPr>
          <p:nvPr/>
        </p:nvPicPr>
        <p:blipFill>
          <a:blip r:embed="rId2"/>
          <a:stretch>
            <a:fillRect/>
          </a:stretch>
        </p:blipFill>
        <p:spPr>
          <a:xfrm>
            <a:off x="768350" y="679451"/>
            <a:ext cx="10255250" cy="5283199"/>
          </a:xfrm>
          <a:prstGeom prst="rect">
            <a:avLst/>
          </a:prstGeom>
        </p:spPr>
      </p:pic>
    </p:spTree>
    <p:extLst>
      <p:ext uri="{BB962C8B-B14F-4D97-AF65-F5344CB8AC3E}">
        <p14:creationId xmlns:p14="http://schemas.microsoft.com/office/powerpoint/2010/main" val="3584147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99</TotalTime>
  <Words>1020</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Calisto MT</vt:lpstr>
      <vt:lpstr>Roboto</vt:lpstr>
      <vt:lpstr>Wingdings</vt:lpstr>
      <vt:lpstr>Celestial</vt:lpstr>
      <vt:lpstr>Task- 2</vt:lpstr>
      <vt:lpstr>Vulnerabilities found in a website</vt:lpstr>
      <vt:lpstr>In which netsparker the vulnerabilities are generated, it is “Vscanner”</vt:lpstr>
      <vt:lpstr> The vulnerabilities which I got after scanning the website</vt:lpstr>
      <vt:lpstr>In misconfiguration we can see” Failure to use X-Content-Type-Options header could allow an attacker to spoof a certain type of file that would be analyzed through MIME type detection, which could confuse the browser from its actual validation, where it would lead to the execution of other vulnerabilities such as Cross-site scripting. When a file does not have enough information to determine its origin, such as the presence of metadata, browsers determine the extension of that file, from its contents. This type of behavior can become a security risk, if the browser misinterprets a given file in some form of uploading files, for example, a JPEG file could have been misinterpreted, if the content of your file existed HTML tags and Javascript codes, instead of the browser treating this extension as a corrupted image, would execute the codes typed by the user or in a malicious way by falsifying a victim's request, after clicking a fake link or visiting a website controlled by an attacker   Solution: Implement the X-Content-Type-Options header in the server response.</vt:lpstr>
      <vt:lpstr>In generic_cve we can see” jQuery before 1.9.0 is vulnerable to Cross-site Scripting (XSS) attacks. The jQuery(strInput) function does not differentiate selectors from HTML in a reliable fashion. In vulnerable versions, jQuery determined whether the input was HTML by looking for the '&lt;' character anywhere in the string, giving attackers more flexibility when attempting to construct a malicious payload. In fixed versions, jQuery only deems the input to be HTML if it explicitly starts with the '&lt;' character, limiting exploitability only to attackers who can control the beginning of a string, which is far less common. Solution: Update the software to the latest version </vt:lpstr>
      <vt:lpstr>PowerPoint Presentation</vt:lpstr>
      <vt:lpstr>Lastly about low risk vulnerability which is misconfiguration.  In this misconfiguration we can see “The lack of the X-Frame-Options header in the response from the Web application server, makes it possible to hijack on the user's click, where through a malicious indexing of a page on an attacker's website, it could allow the hiding of this domain through an overlay, causing involuntary actions performed by a victim in the background. This type of exploit could make other security vulnerabilities even more serious, such as turning a self-XSS into a reflected one. Self-XSS occurs when a certain user input field is not properly filtered, this type of exploitation that, in theory, would only happen on the attacker's computer and would have to require a lot of interaction from the victim to happen, in addition to just clicking or visiting the page as in other cases, however, the user click hijacking ends up hiding from the victim's eyes what he actually ends up doing, this exploration can end up triggering what would simply be a self-XSS without any security impact, for a conventional one, such as the reflected one. Solution: The X-Frame-Options is an HTTP response header that aids in preventing clickjacking attacks by regulating how a website is rendered on another site's frame, iframe, or object. It has three potential values: 'SAMEORIGIN' (allows rendering on the same domain only), 'DENY' (blocks rendering on any origin), and 'ALLOW-FROM uri' (permits rendering only on a specified origin). To apply X-Frame-Options, add it to the HTTP response on your web server. The implementation varies with the web server software. For example, in Apache, add "Header set X-Frame-Options 'SAMEORIGIN'" to the .htaccess file. The 'SAMEORIGIN' value is advised for most websites, allowing intra-domain framing but blocking inter-domain ones.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Avvaru Sailakshmi</dc:creator>
  <cp:lastModifiedBy>Avvaru Sailakshmi</cp:lastModifiedBy>
  <cp:revision>1</cp:revision>
  <dcterms:created xsi:type="dcterms:W3CDTF">2023-11-19T11:46:36Z</dcterms:created>
  <dcterms:modified xsi:type="dcterms:W3CDTF">2023-11-19T13:25:51Z</dcterms:modified>
</cp:coreProperties>
</file>