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8" r:id="rId3"/>
    <p:sldId id="260" r:id="rId4"/>
    <p:sldId id="259" r:id="rId5"/>
    <p:sldId id="278" r:id="rId6"/>
    <p:sldId id="297" r:id="rId7"/>
    <p:sldId id="263" r:id="rId8"/>
    <p:sldId id="298" r:id="rId9"/>
    <p:sldId id="299" r:id="rId10"/>
    <p:sldId id="265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  <p:bold r:id="rId14"/>
    </p:embeddedFont>
    <p:embeddedFont>
      <p:font typeface="Hanken Grotesk" panose="020B060402020202020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Raleway Black" pitchFamily="2" charset="0"/>
      <p:bold r:id="rId21"/>
      <p:boldItalic r:id="rId22"/>
    </p:embeddedFont>
    <p:embeddedFont>
      <p:font typeface="Raleway ExtraBold" pitchFamily="2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BD1BAC-AA9D-4095-BBB0-F6D348192B5A}">
  <a:tblStyle styleId="{4BBD1BAC-AA9D-4095-BBB0-F6D348192B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A4CC60-4FB3-4CE8-8AA1-F57BF807005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B2250986-DE85-97FA-ADB7-A0384D5F9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>
            <a:extLst>
              <a:ext uri="{FF2B5EF4-FFF2-40B4-BE49-F238E27FC236}">
                <a16:creationId xmlns:a16="http://schemas.microsoft.com/office/drawing/2014/main" id="{51549205-F33A-E956-B110-DF85AD9440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>
            <a:extLst>
              <a:ext uri="{FF2B5EF4-FFF2-40B4-BE49-F238E27FC236}">
                <a16:creationId xmlns:a16="http://schemas.microsoft.com/office/drawing/2014/main" id="{52E718F2-3527-229A-B587-798CBBBDA7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532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1">
          <a:extLst>
            <a:ext uri="{FF2B5EF4-FFF2-40B4-BE49-F238E27FC236}">
              <a16:creationId xmlns:a16="http://schemas.microsoft.com/office/drawing/2014/main" id="{8DD69D11-4C64-5CFE-2FE2-87774611A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1b1a71d38_3_0:notes">
            <a:extLst>
              <a:ext uri="{FF2B5EF4-FFF2-40B4-BE49-F238E27FC236}">
                <a16:creationId xmlns:a16="http://schemas.microsoft.com/office/drawing/2014/main" id="{CEF567D7-89A6-BDE0-AD0E-31BCCF639C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1b1a71d38_3_0:notes">
            <a:extLst>
              <a:ext uri="{FF2B5EF4-FFF2-40B4-BE49-F238E27FC236}">
                <a16:creationId xmlns:a16="http://schemas.microsoft.com/office/drawing/2014/main" id="{76A53E20-A2AF-20AC-B9A3-690FA9F1BC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003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001B8649-B4E4-2D5F-368C-8F3151077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>
            <a:extLst>
              <a:ext uri="{FF2B5EF4-FFF2-40B4-BE49-F238E27FC236}">
                <a16:creationId xmlns:a16="http://schemas.microsoft.com/office/drawing/2014/main" id="{6281FF26-3845-E856-40BE-82579E6ADA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>
            <a:extLst>
              <a:ext uri="{FF2B5EF4-FFF2-40B4-BE49-F238E27FC236}">
                <a16:creationId xmlns:a16="http://schemas.microsoft.com/office/drawing/2014/main" id="{8FA943B1-E3DC-E593-6693-AAF156FEC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40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>
            <a:spLocks noGrp="1"/>
          </p:cNvSpPr>
          <p:nvPr>
            <p:ph type="title" hasCustomPrompt="1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>
            <a:spLocks noGrp="1"/>
          </p:cNvSpPr>
          <p:nvPr>
            <p:ph type="subTitle" idx="1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title" idx="2" hasCustomPrompt="1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>
            <a:spLocks noGrp="1"/>
          </p:cNvSpPr>
          <p:nvPr>
            <p:ph type="subTitle" idx="3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4" hasCustomPrompt="1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>
            <a:spLocks noGrp="1"/>
          </p:cNvSpPr>
          <p:nvPr>
            <p:ph type="subTitle" idx="5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19"/>
          <p:cNvSpPr/>
          <p:nvPr/>
        </p:nvSpPr>
        <p:spPr>
          <a:xfrm rot="5400000">
            <a:off x="9120511" y="6970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rot="5400000" flipH="1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rot="-5400000" flipH="1">
              <a:off x="229850" y="-2095662"/>
              <a:ext cx="1197198" cy="4338856"/>
            </a:xfrm>
            <a:custGeom>
              <a:avLst/>
              <a:gdLst/>
              <a:ahLst/>
              <a:cxnLst/>
              <a:rect l="l" t="t" r="r" b="b"/>
              <a:pathLst>
                <a:path w="18075" h="65507" extrusionOk="0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5"/>
          <p:cNvSpPr txBox="1">
            <a:spLocks noGrp="1"/>
          </p:cNvSpPr>
          <p:nvPr>
            <p:ph type="subTitle" idx="1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92" name="Google Shape;392;p1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1" r:id="rId9"/>
    <p:sldLayoutId id="2147483663" r:id="rId10"/>
    <p:sldLayoutId id="2147483665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200628" y="1515863"/>
            <a:ext cx="5552811" cy="22037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Novel Framework for NIDS through Fast </a:t>
            </a:r>
            <a:r>
              <a:rPr lang="en-US" dirty="0" err="1"/>
              <a:t>kNN</a:t>
            </a:r>
            <a:r>
              <a:rPr lang="en-US" dirty="0"/>
              <a:t> Classifier on CICIDS2017 Dataset</a:t>
            </a:r>
            <a:endParaRPr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5" y="3719649"/>
            <a:ext cx="4384800" cy="827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 SAI LAKSHMI  22MIA1042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 LAKSHMI VASANTHI 22MIA1099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7"/>
          <p:cNvSpPr txBox="1">
            <a:spLocks noGrp="1"/>
          </p:cNvSpPr>
          <p:nvPr>
            <p:ph type="subTitle" idx="3"/>
          </p:nvPr>
        </p:nvSpPr>
        <p:spPr>
          <a:xfrm>
            <a:off x="1786316" y="249313"/>
            <a:ext cx="5393689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aleway ExtraBold" pitchFamily="2" charset="0"/>
              </a:rPr>
              <a:t>EXPERIMENTAL RESULTS</a:t>
            </a:r>
            <a:endParaRPr sz="3000" dirty="0">
              <a:latin typeface="Raleway ExtraBold" pitchFamily="2" charset="0"/>
            </a:endParaRPr>
          </a:p>
        </p:txBody>
      </p:sp>
      <p:grpSp>
        <p:nvGrpSpPr>
          <p:cNvPr id="877" name="Google Shape;877;p37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878" name="Google Shape;878;p37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879" name="Google Shape;879;p37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37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1" name="Google Shape;881;p37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2" name="Google Shape;882;p37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avLst/>
              <a:gdLst/>
              <a:ahLst/>
              <a:cxnLst/>
              <a:rect l="l" t="t" r="r" b="b"/>
              <a:pathLst>
                <a:path w="62917" h="191668" extrusionOk="0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83" name="Google Shape;883;p37"/>
          <p:cNvSpPr/>
          <p:nvPr/>
        </p:nvSpPr>
        <p:spPr>
          <a:xfrm rot="-5400000">
            <a:off x="1453158" y="372612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4F30C5-E186-2C45-6CA2-FD99070D9B04}"/>
              </a:ext>
            </a:extLst>
          </p:cNvPr>
          <p:cNvSpPr txBox="1"/>
          <p:nvPr/>
        </p:nvSpPr>
        <p:spPr>
          <a:xfrm>
            <a:off x="1709854" y="1196898"/>
            <a:ext cx="51415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experiments evaluated the performance of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PDS-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FkNN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classifiers using the following metrics: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time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were obtained for different k values (3, 5, and 7) using 10-fold cross-validation. The study focused on comparing the computational efficiency of PDS-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FkNN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against standard </a:t>
            </a: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while maintaining comparable accuracy levels.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4010944" y="2242732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WORKFLOW</a:t>
            </a:r>
            <a:endParaRPr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3177356" y="1378472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3177356" y="2239025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3177356" y="3085773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4010944" y="1396091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4010944" y="3089373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EXPERIMENTAL RESULTS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498763" y="680683"/>
            <a:ext cx="2893200" cy="5149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228561" y="1534522"/>
            <a:ext cx="2893200" cy="1818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investigates the performance of fast k-Nearest Neighbor 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classifiers for Network Intrusion Detection Systems (NIDS) in cloud environments. The study aims to improve the computational efficiency of intrusion detection without compromising accuracy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2" name="Google Shape;732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06" t="12449" r="2006"/>
          <a:stretch/>
        </p:blipFill>
        <p:spPr>
          <a:xfrm>
            <a:off x="4752038" y="824113"/>
            <a:ext cx="2787000" cy="3558374"/>
          </a:xfrm>
          <a:prstGeom prst="rect">
            <a:avLst/>
          </a:prstGeom>
        </p:spPr>
      </p:pic>
      <p:sp>
        <p:nvSpPr>
          <p:cNvPr id="733" name="Google Shape;733;p31"/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/>
          <p:cNvSpPr/>
          <p:nvPr/>
        </p:nvSpPr>
        <p:spPr>
          <a:xfrm rot="-5400000">
            <a:off x="1213149" y="83952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50"/>
          <p:cNvSpPr txBox="1">
            <a:spLocks noGrp="1"/>
          </p:cNvSpPr>
          <p:nvPr>
            <p:ph type="title"/>
          </p:nvPr>
        </p:nvSpPr>
        <p:spPr>
          <a:xfrm>
            <a:off x="938886" y="4206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ASPECTS</a:t>
            </a:r>
            <a:endParaRPr dirty="0"/>
          </a:p>
        </p:txBody>
      </p:sp>
      <p:sp>
        <p:nvSpPr>
          <p:cNvPr id="1557" name="Google Shape;1557;p50"/>
          <p:cNvSpPr/>
          <p:nvPr/>
        </p:nvSpPr>
        <p:spPr>
          <a:xfrm rot="5400000">
            <a:off x="5960295" y="4190447"/>
            <a:ext cx="2997102" cy="353913"/>
          </a:xfrm>
          <a:custGeom>
            <a:avLst/>
            <a:gdLst/>
            <a:ahLst/>
            <a:cxnLst/>
            <a:rect l="l" t="t" r="r" b="b"/>
            <a:pathLst>
              <a:path w="258873" h="30569" extrusionOk="0">
                <a:moveTo>
                  <a:pt x="0" y="0"/>
                </a:moveTo>
                <a:lnTo>
                  <a:pt x="76910" y="0"/>
                </a:lnTo>
                <a:lnTo>
                  <a:pt x="107480" y="30569"/>
                </a:lnTo>
                <a:lnTo>
                  <a:pt x="167406" y="30569"/>
                </a:lnTo>
                <a:lnTo>
                  <a:pt x="176418" y="14960"/>
                </a:lnTo>
                <a:lnTo>
                  <a:pt x="258873" y="14960"/>
                </a:lnTo>
                <a:lnTo>
                  <a:pt x="258873" y="1091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58" name="Google Shape;1558;p50"/>
          <p:cNvGrpSpPr/>
          <p:nvPr/>
        </p:nvGrpSpPr>
        <p:grpSpPr>
          <a:xfrm rot="10800000">
            <a:off x="7281900" y="4129800"/>
            <a:ext cx="3859204" cy="615399"/>
            <a:chOff x="-6675" y="307100"/>
            <a:chExt cx="9140700" cy="4634025"/>
          </a:xfrm>
        </p:grpSpPr>
        <p:cxnSp>
          <p:nvCxnSpPr>
            <p:cNvPr id="1559" name="Google Shape;1559;p50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50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" name="Google Shape;1561;p50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2" name="Google Shape;1562;p50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3" name="Google Shape;1563;p50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50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50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50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50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8" name="Google Shape;1568;p50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9" name="Google Shape;1569;p50"/>
          <p:cNvGrpSpPr/>
          <p:nvPr/>
        </p:nvGrpSpPr>
        <p:grpSpPr>
          <a:xfrm>
            <a:off x="5923458" y="1569341"/>
            <a:ext cx="3360485" cy="1171564"/>
            <a:chOff x="5923458" y="2066691"/>
            <a:chExt cx="3360485" cy="1171564"/>
          </a:xfrm>
        </p:grpSpPr>
        <p:grpSp>
          <p:nvGrpSpPr>
            <p:cNvPr id="1570" name="Google Shape;1570;p50"/>
            <p:cNvGrpSpPr/>
            <p:nvPr/>
          </p:nvGrpSpPr>
          <p:grpSpPr>
            <a:xfrm rot="-5400000">
              <a:off x="7132284" y="1086595"/>
              <a:ext cx="942834" cy="3360485"/>
              <a:chOff x="6777434" y="2296620"/>
              <a:chExt cx="942834" cy="3360485"/>
            </a:xfrm>
          </p:grpSpPr>
          <p:grpSp>
            <p:nvGrpSpPr>
              <p:cNvPr id="1571" name="Google Shape;1571;p50"/>
              <p:cNvGrpSpPr/>
              <p:nvPr/>
            </p:nvGrpSpPr>
            <p:grpSpPr>
              <a:xfrm rot="10800000">
                <a:off x="6777434" y="2296620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1572" name="Google Shape;1572;p5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3" name="Google Shape;1573;p5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74" name="Google Shape;1574;p5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75" name="Google Shape;1575;p50"/>
              <p:cNvSpPr/>
              <p:nvPr/>
            </p:nvSpPr>
            <p:spPr>
              <a:xfrm>
                <a:off x="7680212" y="3999936"/>
                <a:ext cx="40056" cy="44088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2620" extrusionOk="0">
                    <a:moveTo>
                      <a:pt x="573" y="1"/>
                    </a:moveTo>
                    <a:cubicBezTo>
                      <a:pt x="240" y="1"/>
                      <a:pt x="1" y="240"/>
                      <a:pt x="1" y="573"/>
                    </a:cubicBezTo>
                    <a:lnTo>
                      <a:pt x="1" y="12046"/>
                    </a:lnTo>
                    <a:cubicBezTo>
                      <a:pt x="1" y="12351"/>
                      <a:pt x="240" y="12619"/>
                      <a:pt x="573" y="12619"/>
                    </a:cubicBezTo>
                    <a:cubicBezTo>
                      <a:pt x="878" y="12619"/>
                      <a:pt x="1146" y="12351"/>
                      <a:pt x="1146" y="12046"/>
                    </a:cubicBezTo>
                    <a:lnTo>
                      <a:pt x="1146" y="573"/>
                    </a:lnTo>
                    <a:cubicBezTo>
                      <a:pt x="1146" y="240"/>
                      <a:pt x="878" y="1"/>
                      <a:pt x="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0"/>
              <p:cNvSpPr/>
              <p:nvPr/>
            </p:nvSpPr>
            <p:spPr>
              <a:xfrm rot="10800000">
                <a:off x="7160463" y="4347766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0"/>
              <p:cNvSpPr/>
              <p:nvPr/>
            </p:nvSpPr>
            <p:spPr>
              <a:xfrm rot="10800000">
                <a:off x="6933883" y="36133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8" name="Google Shape;1578;p50"/>
            <p:cNvGrpSpPr/>
            <p:nvPr/>
          </p:nvGrpSpPr>
          <p:grpSpPr>
            <a:xfrm rot="5400000">
              <a:off x="7005414" y="2134696"/>
              <a:ext cx="493321" cy="357312"/>
              <a:chOff x="1722354" y="229144"/>
              <a:chExt cx="1748744" cy="1266614"/>
            </a:xfrm>
          </p:grpSpPr>
          <p:sp>
            <p:nvSpPr>
              <p:cNvPr id="1579" name="Google Shape;1579;p5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5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14E97F1B-7878-0E57-6233-CF3D302B10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3948" y="974332"/>
            <a:ext cx="561057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the Variance Index based Partial Distance Search (VIPDS)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as the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FkNN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classifier.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Evaluating performance on the CICIDS2017 dataset, which contains 78 features and modern cloud-related attacks.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Comparing three classifiers: standard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Partial Distance Search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(PDS-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 and Fast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FkNN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Exploring how PDS-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FkNN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can reduce computational time on large feature datasets while maintaining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0C16F5A8-C60E-53A1-C5AE-D720AE786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52F11612-1033-14EB-570E-F0CBA67E6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WORKFLOW</a:t>
            </a:r>
            <a:endParaRPr dirty="0"/>
          </a:p>
        </p:txBody>
      </p:sp>
      <p:sp>
        <p:nvSpPr>
          <p:cNvPr id="740" name="Google Shape;740;p32">
            <a:extLst>
              <a:ext uri="{FF2B5EF4-FFF2-40B4-BE49-F238E27FC236}">
                <a16:creationId xmlns:a16="http://schemas.microsoft.com/office/drawing/2014/main" id="{6F1F71ED-B77A-945C-4CD3-DB866654A30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433805" y="2325725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F697E043-8ACA-05C5-FEF2-2B4DF1B63DB7}"/>
              </a:ext>
            </a:extLst>
          </p:cNvPr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94AB0CF4-1028-E761-0840-129DBF91745C}"/>
              </a:ext>
            </a:extLst>
          </p:cNvPr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>
            <a:extLst>
              <a:ext uri="{FF2B5EF4-FFF2-40B4-BE49-F238E27FC236}">
                <a16:creationId xmlns:a16="http://schemas.microsoft.com/office/drawing/2014/main" id="{AC36CD6D-9A2E-89E2-F515-D9A4B84CBD70}"/>
              </a:ext>
            </a:extLst>
          </p:cNvPr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>
              <a:extLst>
                <a:ext uri="{FF2B5EF4-FFF2-40B4-BE49-F238E27FC236}">
                  <a16:creationId xmlns:a16="http://schemas.microsoft.com/office/drawing/2014/main" id="{534F0FDE-3FF3-6AA7-BA20-6F7EDD5AD594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>
              <a:extLst>
                <a:ext uri="{FF2B5EF4-FFF2-40B4-BE49-F238E27FC236}">
                  <a16:creationId xmlns:a16="http://schemas.microsoft.com/office/drawing/2014/main" id="{8C530B9C-9D83-6A37-3A4E-2274A766AD4E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>
              <a:extLst>
                <a:ext uri="{FF2B5EF4-FFF2-40B4-BE49-F238E27FC236}">
                  <a16:creationId xmlns:a16="http://schemas.microsoft.com/office/drawing/2014/main" id="{431A3BA3-29BE-0EC7-511D-03C6369B2E86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645FB78E-911B-9D11-9A47-B2A6C1E12218}"/>
              </a:ext>
            </a:extLst>
          </p:cNvPr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>
              <a:extLst>
                <a:ext uri="{FF2B5EF4-FFF2-40B4-BE49-F238E27FC236}">
                  <a16:creationId xmlns:a16="http://schemas.microsoft.com/office/drawing/2014/main" id="{15F23164-32FA-9329-76E4-5AF19D99E366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>
              <a:extLst>
                <a:ext uri="{FF2B5EF4-FFF2-40B4-BE49-F238E27FC236}">
                  <a16:creationId xmlns:a16="http://schemas.microsoft.com/office/drawing/2014/main" id="{F228B326-4F07-C664-E52D-03A34C75FECE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ECB3646F-F64C-C4EE-BF97-C03E8A3C63FC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>
            <a:extLst>
              <a:ext uri="{FF2B5EF4-FFF2-40B4-BE49-F238E27FC236}">
                <a16:creationId xmlns:a16="http://schemas.microsoft.com/office/drawing/2014/main" id="{6C9BC695-282C-2E2C-D56C-47F048312FCF}"/>
              </a:ext>
            </a:extLst>
          </p:cNvPr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>
            <a:extLst>
              <a:ext uri="{FF2B5EF4-FFF2-40B4-BE49-F238E27FC236}">
                <a16:creationId xmlns:a16="http://schemas.microsoft.com/office/drawing/2014/main" id="{D4997F23-916A-63A2-D41A-FD7B66F82914}"/>
              </a:ext>
            </a:extLst>
          </p:cNvPr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>
              <a:extLst>
                <a:ext uri="{FF2B5EF4-FFF2-40B4-BE49-F238E27FC236}">
                  <a16:creationId xmlns:a16="http://schemas.microsoft.com/office/drawing/2014/main" id="{AB66E84B-B488-8317-B2DD-69C51385D620}"/>
                </a:ext>
              </a:extLst>
            </p:cNvPr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97CA0A54-A643-B85F-7C41-B647103FDB6A}"/>
                </a:ext>
              </a:extLst>
            </p:cNvPr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217BB694-DFB2-392F-AF2B-D085C67169D6}"/>
                </a:ext>
              </a:extLst>
            </p:cNvPr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775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FAST KNN</a:t>
            </a:r>
            <a:endParaRPr dirty="0"/>
          </a:p>
        </p:txBody>
      </p:sp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ALGORITHM</a:t>
            </a:r>
            <a:endParaRPr dirty="0"/>
          </a:p>
        </p:txBody>
      </p:sp>
      <p:sp>
        <p:nvSpPr>
          <p:cNvPr id="800" name="Google Shape;800;p35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KNN</a:t>
            </a:r>
            <a:endParaRPr dirty="0"/>
          </a:p>
        </p:txBody>
      </p:sp>
      <p:sp>
        <p:nvSpPr>
          <p:cNvPr id="801" name="Google Shape;801;p35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PDS-</a:t>
            </a:r>
            <a:r>
              <a:rPr lang="en-IN" dirty="0" err="1"/>
              <a:t>kNN</a:t>
            </a:r>
            <a:endParaRPr dirty="0"/>
          </a:p>
        </p:txBody>
      </p:sp>
      <p:grpSp>
        <p:nvGrpSpPr>
          <p:cNvPr id="803" name="Google Shape;803;p35"/>
          <p:cNvGrpSpPr/>
          <p:nvPr/>
        </p:nvGrpSpPr>
        <p:grpSpPr>
          <a:xfrm>
            <a:off x="4628575" y="1401781"/>
            <a:ext cx="345125" cy="345150"/>
            <a:chOff x="997838" y="3797375"/>
            <a:chExt cx="345125" cy="345150"/>
          </a:xfrm>
        </p:grpSpPr>
        <p:sp>
          <p:nvSpPr>
            <p:cNvPr id="804" name="Google Shape;804;p35"/>
            <p:cNvSpPr/>
            <p:nvPr/>
          </p:nvSpPr>
          <p:spPr>
            <a:xfrm>
              <a:off x="997838" y="3797375"/>
              <a:ext cx="345125" cy="345150"/>
            </a:xfrm>
            <a:custGeom>
              <a:avLst/>
              <a:gdLst/>
              <a:ahLst/>
              <a:cxnLst/>
              <a:rect l="l" t="t" r="r" b="b"/>
              <a:pathLst>
                <a:path w="13805" h="13806" extrusionOk="0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1259638" y="381072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1259638" y="3908500"/>
              <a:ext cx="40700" cy="30325"/>
            </a:xfrm>
            <a:custGeom>
              <a:avLst/>
              <a:gdLst/>
              <a:ahLst/>
              <a:cxnLst/>
              <a:rect l="l" t="t" r="r" b="b"/>
              <a:pathLst>
                <a:path w="1628" h="1213" extrusionOk="0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1039913" y="38107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1039913" y="3908500"/>
              <a:ext cx="40625" cy="30325"/>
            </a:xfrm>
            <a:custGeom>
              <a:avLst/>
              <a:gdLst/>
              <a:ahLst/>
              <a:cxnLst/>
              <a:rect l="l" t="t" r="r" b="b"/>
              <a:pathLst>
                <a:path w="1625" h="1213" extrusionOk="0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17" name="Google Shape;817;p35"/>
          <p:cNvGrpSpPr/>
          <p:nvPr/>
        </p:nvGrpSpPr>
        <p:grpSpPr>
          <a:xfrm>
            <a:off x="838188" y="2913425"/>
            <a:ext cx="305475" cy="345175"/>
            <a:chOff x="1017663" y="3243950"/>
            <a:chExt cx="305475" cy="345175"/>
          </a:xfrm>
        </p:grpSpPr>
        <p:sp>
          <p:nvSpPr>
            <p:cNvPr id="818" name="Google Shape;818;p35"/>
            <p:cNvSpPr/>
            <p:nvPr/>
          </p:nvSpPr>
          <p:spPr>
            <a:xfrm>
              <a:off x="12342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399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9" y="820"/>
                  </a:cubicBezTo>
                  <a:lnTo>
                    <a:pt x="1204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10656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410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410" y="820"/>
                  </a:cubicBezTo>
                  <a:lnTo>
                    <a:pt x="1215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1017663" y="3243950"/>
              <a:ext cx="305475" cy="345175"/>
            </a:xfrm>
            <a:custGeom>
              <a:avLst/>
              <a:gdLst/>
              <a:ahLst/>
              <a:cxnLst/>
              <a:rect l="l" t="t" r="r" b="b"/>
              <a:pathLst>
                <a:path w="12219" h="13807" extrusionOk="0">
                  <a:moveTo>
                    <a:pt x="2329" y="817"/>
                  </a:moveTo>
                  <a:cubicBezTo>
                    <a:pt x="2551" y="817"/>
                    <a:pt x="2725" y="994"/>
                    <a:pt x="2725" y="1216"/>
                  </a:cubicBezTo>
                  <a:cubicBezTo>
                    <a:pt x="2725" y="1437"/>
                    <a:pt x="2551" y="1625"/>
                    <a:pt x="2329" y="1625"/>
                  </a:cubicBezTo>
                  <a:cubicBezTo>
                    <a:pt x="2105" y="1625"/>
                    <a:pt x="1920" y="1437"/>
                    <a:pt x="1920" y="1216"/>
                  </a:cubicBezTo>
                  <a:cubicBezTo>
                    <a:pt x="1920" y="994"/>
                    <a:pt x="2105" y="817"/>
                    <a:pt x="2329" y="817"/>
                  </a:cubicBezTo>
                  <a:close/>
                  <a:moveTo>
                    <a:pt x="6102" y="817"/>
                  </a:moveTo>
                  <a:cubicBezTo>
                    <a:pt x="6327" y="817"/>
                    <a:pt x="6501" y="994"/>
                    <a:pt x="6501" y="1216"/>
                  </a:cubicBezTo>
                  <a:cubicBezTo>
                    <a:pt x="6501" y="1437"/>
                    <a:pt x="6327" y="1625"/>
                    <a:pt x="6102" y="1625"/>
                  </a:cubicBezTo>
                  <a:cubicBezTo>
                    <a:pt x="5870" y="1625"/>
                    <a:pt x="5696" y="1437"/>
                    <a:pt x="5696" y="1216"/>
                  </a:cubicBezTo>
                  <a:cubicBezTo>
                    <a:pt x="5696" y="994"/>
                    <a:pt x="5870" y="817"/>
                    <a:pt x="6102" y="817"/>
                  </a:cubicBezTo>
                  <a:close/>
                  <a:moveTo>
                    <a:pt x="9867" y="817"/>
                  </a:moveTo>
                  <a:cubicBezTo>
                    <a:pt x="10100" y="817"/>
                    <a:pt x="10277" y="994"/>
                    <a:pt x="10277" y="1216"/>
                  </a:cubicBezTo>
                  <a:cubicBezTo>
                    <a:pt x="10277" y="1437"/>
                    <a:pt x="10100" y="1625"/>
                    <a:pt x="9867" y="1625"/>
                  </a:cubicBezTo>
                  <a:cubicBezTo>
                    <a:pt x="9646" y="1625"/>
                    <a:pt x="9469" y="1437"/>
                    <a:pt x="9469" y="1216"/>
                  </a:cubicBezTo>
                  <a:cubicBezTo>
                    <a:pt x="9469" y="994"/>
                    <a:pt x="9646" y="817"/>
                    <a:pt x="9867" y="817"/>
                  </a:cubicBezTo>
                  <a:close/>
                  <a:moveTo>
                    <a:pt x="1813" y="6804"/>
                  </a:moveTo>
                  <a:lnTo>
                    <a:pt x="1709" y="7609"/>
                  </a:lnTo>
                  <a:lnTo>
                    <a:pt x="1241" y="7609"/>
                  </a:lnTo>
                  <a:cubicBezTo>
                    <a:pt x="1019" y="7609"/>
                    <a:pt x="843" y="7424"/>
                    <a:pt x="843" y="7200"/>
                  </a:cubicBezTo>
                  <a:cubicBezTo>
                    <a:pt x="843" y="6978"/>
                    <a:pt x="1019" y="6804"/>
                    <a:pt x="1241" y="6804"/>
                  </a:cubicBezTo>
                  <a:close/>
                  <a:moveTo>
                    <a:pt x="8195" y="4641"/>
                  </a:moveTo>
                  <a:cubicBezTo>
                    <a:pt x="8804" y="4641"/>
                    <a:pt x="9317" y="5084"/>
                    <a:pt x="9399" y="5682"/>
                  </a:cubicBezTo>
                  <a:lnTo>
                    <a:pt x="9679" y="7609"/>
                  </a:lnTo>
                  <a:lnTo>
                    <a:pt x="2514" y="7609"/>
                  </a:lnTo>
                  <a:lnTo>
                    <a:pt x="2795" y="5682"/>
                  </a:lnTo>
                  <a:cubicBezTo>
                    <a:pt x="2876" y="5084"/>
                    <a:pt x="3393" y="4641"/>
                    <a:pt x="3998" y="4641"/>
                  </a:cubicBezTo>
                  <a:close/>
                  <a:moveTo>
                    <a:pt x="10956" y="6804"/>
                  </a:moveTo>
                  <a:cubicBezTo>
                    <a:pt x="11177" y="6804"/>
                    <a:pt x="11351" y="6978"/>
                    <a:pt x="11351" y="7200"/>
                  </a:cubicBezTo>
                  <a:cubicBezTo>
                    <a:pt x="11351" y="7424"/>
                    <a:pt x="11177" y="7609"/>
                    <a:pt x="10956" y="7609"/>
                  </a:cubicBezTo>
                  <a:lnTo>
                    <a:pt x="10498" y="7609"/>
                  </a:lnTo>
                  <a:lnTo>
                    <a:pt x="10381" y="6804"/>
                  </a:lnTo>
                  <a:close/>
                  <a:moveTo>
                    <a:pt x="7154" y="10580"/>
                  </a:moveTo>
                  <a:lnTo>
                    <a:pt x="7424" y="11385"/>
                  </a:lnTo>
                  <a:lnTo>
                    <a:pt x="4770" y="11385"/>
                  </a:lnTo>
                  <a:lnTo>
                    <a:pt x="5039" y="10580"/>
                  </a:lnTo>
                  <a:close/>
                  <a:moveTo>
                    <a:pt x="10044" y="8417"/>
                  </a:moveTo>
                  <a:lnTo>
                    <a:pt x="10639" y="8779"/>
                  </a:lnTo>
                  <a:cubicBezTo>
                    <a:pt x="10919" y="8942"/>
                    <a:pt x="11096" y="9259"/>
                    <a:pt x="11096" y="9584"/>
                  </a:cubicBezTo>
                  <a:lnTo>
                    <a:pt x="11096" y="11385"/>
                  </a:lnTo>
                  <a:lnTo>
                    <a:pt x="8277" y="11385"/>
                  </a:lnTo>
                  <a:lnTo>
                    <a:pt x="7833" y="10041"/>
                  </a:lnTo>
                  <a:cubicBezTo>
                    <a:pt x="7774" y="9879"/>
                    <a:pt x="7623" y="9761"/>
                    <a:pt x="7449" y="9761"/>
                  </a:cubicBezTo>
                  <a:lnTo>
                    <a:pt x="4748" y="9761"/>
                  </a:lnTo>
                  <a:cubicBezTo>
                    <a:pt x="4574" y="9761"/>
                    <a:pt x="4419" y="9879"/>
                    <a:pt x="4363" y="10041"/>
                  </a:cubicBezTo>
                  <a:lnTo>
                    <a:pt x="3917" y="11385"/>
                  </a:lnTo>
                  <a:lnTo>
                    <a:pt x="1123" y="11385"/>
                  </a:lnTo>
                  <a:lnTo>
                    <a:pt x="1123" y="9584"/>
                  </a:lnTo>
                  <a:cubicBezTo>
                    <a:pt x="1123" y="9259"/>
                    <a:pt x="1300" y="8942"/>
                    <a:pt x="1580" y="8779"/>
                  </a:cubicBezTo>
                  <a:lnTo>
                    <a:pt x="2175" y="8417"/>
                  </a:lnTo>
                  <a:close/>
                  <a:moveTo>
                    <a:pt x="3005" y="12193"/>
                  </a:moveTo>
                  <a:lnTo>
                    <a:pt x="3005" y="12869"/>
                  </a:lnTo>
                  <a:cubicBezTo>
                    <a:pt x="3005" y="12939"/>
                    <a:pt x="2946" y="12998"/>
                    <a:pt x="2876" y="12998"/>
                  </a:cubicBezTo>
                  <a:lnTo>
                    <a:pt x="2071" y="12998"/>
                  </a:lnTo>
                  <a:cubicBezTo>
                    <a:pt x="1990" y="12998"/>
                    <a:pt x="1931" y="12939"/>
                    <a:pt x="1931" y="12869"/>
                  </a:cubicBezTo>
                  <a:lnTo>
                    <a:pt x="1931" y="12193"/>
                  </a:lnTo>
                  <a:close/>
                  <a:moveTo>
                    <a:pt x="10288" y="12193"/>
                  </a:moveTo>
                  <a:lnTo>
                    <a:pt x="10288" y="12869"/>
                  </a:lnTo>
                  <a:cubicBezTo>
                    <a:pt x="10288" y="12939"/>
                    <a:pt x="10229" y="12998"/>
                    <a:pt x="10148" y="12998"/>
                  </a:cubicBezTo>
                  <a:lnTo>
                    <a:pt x="9343" y="12998"/>
                  </a:lnTo>
                  <a:cubicBezTo>
                    <a:pt x="9272" y="12998"/>
                    <a:pt x="9214" y="12939"/>
                    <a:pt x="9214" y="12869"/>
                  </a:cubicBezTo>
                  <a:lnTo>
                    <a:pt x="9214" y="12193"/>
                  </a:lnTo>
                  <a:close/>
                  <a:moveTo>
                    <a:pt x="6117" y="0"/>
                  </a:moveTo>
                  <a:cubicBezTo>
                    <a:pt x="5447" y="0"/>
                    <a:pt x="4899" y="552"/>
                    <a:pt x="4899" y="1216"/>
                  </a:cubicBezTo>
                  <a:cubicBezTo>
                    <a:pt x="4899" y="1743"/>
                    <a:pt x="5238" y="2198"/>
                    <a:pt x="5707" y="2360"/>
                  </a:cubicBezTo>
                  <a:lnTo>
                    <a:pt x="5707" y="3833"/>
                  </a:lnTo>
                  <a:lnTo>
                    <a:pt x="4630" y="3833"/>
                  </a:lnTo>
                  <a:lnTo>
                    <a:pt x="4630" y="2560"/>
                  </a:lnTo>
                  <a:cubicBezTo>
                    <a:pt x="4630" y="2431"/>
                    <a:pt x="4560" y="2316"/>
                    <a:pt x="4456" y="2234"/>
                  </a:cubicBezTo>
                  <a:lnTo>
                    <a:pt x="3496" y="1555"/>
                  </a:lnTo>
                  <a:cubicBezTo>
                    <a:pt x="3533" y="1449"/>
                    <a:pt x="3544" y="1334"/>
                    <a:pt x="3544" y="1216"/>
                  </a:cubicBezTo>
                  <a:cubicBezTo>
                    <a:pt x="3544" y="548"/>
                    <a:pt x="3003" y="8"/>
                    <a:pt x="2346" y="8"/>
                  </a:cubicBezTo>
                  <a:cubicBezTo>
                    <a:pt x="2313" y="8"/>
                    <a:pt x="2279" y="10"/>
                    <a:pt x="2245" y="12"/>
                  </a:cubicBezTo>
                  <a:cubicBezTo>
                    <a:pt x="1650" y="46"/>
                    <a:pt x="1171" y="526"/>
                    <a:pt x="1123" y="1123"/>
                  </a:cubicBezTo>
                  <a:cubicBezTo>
                    <a:pt x="1078" y="1836"/>
                    <a:pt x="1639" y="2431"/>
                    <a:pt x="2341" y="2431"/>
                  </a:cubicBezTo>
                  <a:cubicBezTo>
                    <a:pt x="2596" y="2431"/>
                    <a:pt x="2831" y="2349"/>
                    <a:pt x="3031" y="2209"/>
                  </a:cubicBezTo>
                  <a:lnTo>
                    <a:pt x="3813" y="2770"/>
                  </a:lnTo>
                  <a:lnTo>
                    <a:pt x="3813" y="3847"/>
                  </a:lnTo>
                  <a:cubicBezTo>
                    <a:pt x="3404" y="3881"/>
                    <a:pt x="3005" y="4044"/>
                    <a:pt x="2680" y="4324"/>
                  </a:cubicBezTo>
                  <a:cubicBezTo>
                    <a:pt x="2315" y="4641"/>
                    <a:pt x="2071" y="5084"/>
                    <a:pt x="2001" y="5564"/>
                  </a:cubicBezTo>
                  <a:lnTo>
                    <a:pt x="1942" y="5985"/>
                  </a:lnTo>
                  <a:lnTo>
                    <a:pt x="1277" y="5985"/>
                  </a:lnTo>
                  <a:cubicBezTo>
                    <a:pt x="657" y="5985"/>
                    <a:pt x="96" y="6487"/>
                    <a:pt x="49" y="7107"/>
                  </a:cubicBezTo>
                  <a:cubicBezTo>
                    <a:pt x="1" y="7668"/>
                    <a:pt x="340" y="8159"/>
                    <a:pt x="831" y="8336"/>
                  </a:cubicBezTo>
                  <a:cubicBezTo>
                    <a:pt x="506" y="8661"/>
                    <a:pt x="318" y="9118"/>
                    <a:pt x="318" y="9584"/>
                  </a:cubicBezTo>
                  <a:lnTo>
                    <a:pt x="318" y="11783"/>
                  </a:lnTo>
                  <a:cubicBezTo>
                    <a:pt x="318" y="12005"/>
                    <a:pt x="492" y="12193"/>
                    <a:pt x="716" y="12193"/>
                  </a:cubicBezTo>
                  <a:lnTo>
                    <a:pt x="1123" y="12193"/>
                  </a:lnTo>
                  <a:lnTo>
                    <a:pt x="1123" y="12869"/>
                  </a:lnTo>
                  <a:cubicBezTo>
                    <a:pt x="1123" y="13385"/>
                    <a:pt x="1544" y="13806"/>
                    <a:pt x="2071" y="13806"/>
                  </a:cubicBezTo>
                  <a:lnTo>
                    <a:pt x="2876" y="13806"/>
                  </a:lnTo>
                  <a:cubicBezTo>
                    <a:pt x="3393" y="13806"/>
                    <a:pt x="3813" y="13385"/>
                    <a:pt x="3813" y="12869"/>
                  </a:cubicBezTo>
                  <a:lnTo>
                    <a:pt x="3813" y="12193"/>
                  </a:lnTo>
                  <a:lnTo>
                    <a:pt x="8406" y="12193"/>
                  </a:lnTo>
                  <a:lnTo>
                    <a:pt x="8406" y="12869"/>
                  </a:lnTo>
                  <a:cubicBezTo>
                    <a:pt x="8406" y="13385"/>
                    <a:pt x="8826" y="13806"/>
                    <a:pt x="9343" y="13806"/>
                  </a:cubicBezTo>
                  <a:lnTo>
                    <a:pt x="10148" y="13806"/>
                  </a:lnTo>
                  <a:cubicBezTo>
                    <a:pt x="10675" y="13806"/>
                    <a:pt x="11096" y="13385"/>
                    <a:pt x="11096" y="12869"/>
                  </a:cubicBezTo>
                  <a:lnTo>
                    <a:pt x="11096" y="12193"/>
                  </a:lnTo>
                  <a:lnTo>
                    <a:pt x="11503" y="12193"/>
                  </a:lnTo>
                  <a:cubicBezTo>
                    <a:pt x="11727" y="12193"/>
                    <a:pt x="11901" y="12005"/>
                    <a:pt x="11901" y="11783"/>
                  </a:cubicBezTo>
                  <a:lnTo>
                    <a:pt x="11901" y="9584"/>
                  </a:lnTo>
                  <a:cubicBezTo>
                    <a:pt x="11901" y="9118"/>
                    <a:pt x="11713" y="8661"/>
                    <a:pt x="11388" y="8336"/>
                  </a:cubicBezTo>
                  <a:cubicBezTo>
                    <a:pt x="11879" y="8159"/>
                    <a:pt x="12218" y="7668"/>
                    <a:pt x="12170" y="7107"/>
                  </a:cubicBezTo>
                  <a:cubicBezTo>
                    <a:pt x="12123" y="6487"/>
                    <a:pt x="11562" y="5985"/>
                    <a:pt x="10942" y="5985"/>
                  </a:cubicBezTo>
                  <a:lnTo>
                    <a:pt x="10277" y="5985"/>
                  </a:lnTo>
                  <a:lnTo>
                    <a:pt x="10218" y="5564"/>
                  </a:lnTo>
                  <a:cubicBezTo>
                    <a:pt x="10148" y="5084"/>
                    <a:pt x="9904" y="4641"/>
                    <a:pt x="9539" y="4324"/>
                  </a:cubicBezTo>
                  <a:cubicBezTo>
                    <a:pt x="9214" y="4044"/>
                    <a:pt x="8815" y="3881"/>
                    <a:pt x="8406" y="3847"/>
                  </a:cubicBezTo>
                  <a:lnTo>
                    <a:pt x="8406" y="2770"/>
                  </a:lnTo>
                  <a:lnTo>
                    <a:pt x="9188" y="2209"/>
                  </a:lnTo>
                  <a:cubicBezTo>
                    <a:pt x="9397" y="2349"/>
                    <a:pt x="9641" y="2432"/>
                    <a:pt x="9910" y="2432"/>
                  </a:cubicBezTo>
                  <a:cubicBezTo>
                    <a:pt x="9931" y="2432"/>
                    <a:pt x="9953" y="2432"/>
                    <a:pt x="9974" y="2431"/>
                  </a:cubicBezTo>
                  <a:cubicBezTo>
                    <a:pt x="10580" y="2386"/>
                    <a:pt x="11071" y="1884"/>
                    <a:pt x="11096" y="1264"/>
                  </a:cubicBezTo>
                  <a:cubicBezTo>
                    <a:pt x="11118" y="573"/>
                    <a:pt x="10569" y="1"/>
                    <a:pt x="9878" y="1"/>
                  </a:cubicBezTo>
                  <a:cubicBezTo>
                    <a:pt x="9214" y="1"/>
                    <a:pt x="8675" y="551"/>
                    <a:pt x="8675" y="1216"/>
                  </a:cubicBezTo>
                  <a:cubicBezTo>
                    <a:pt x="8675" y="1334"/>
                    <a:pt x="8686" y="1449"/>
                    <a:pt x="8723" y="1555"/>
                  </a:cubicBezTo>
                  <a:lnTo>
                    <a:pt x="7763" y="2234"/>
                  </a:lnTo>
                  <a:cubicBezTo>
                    <a:pt x="7659" y="2316"/>
                    <a:pt x="7589" y="2431"/>
                    <a:pt x="7589" y="2560"/>
                  </a:cubicBezTo>
                  <a:lnTo>
                    <a:pt x="7589" y="3833"/>
                  </a:lnTo>
                  <a:lnTo>
                    <a:pt x="6512" y="3833"/>
                  </a:lnTo>
                  <a:lnTo>
                    <a:pt x="6512" y="2360"/>
                  </a:lnTo>
                  <a:cubicBezTo>
                    <a:pt x="7003" y="2186"/>
                    <a:pt x="7354" y="1707"/>
                    <a:pt x="7320" y="1146"/>
                  </a:cubicBezTo>
                  <a:cubicBezTo>
                    <a:pt x="7284" y="526"/>
                    <a:pt x="6781" y="35"/>
                    <a:pt x="6161" y="1"/>
                  </a:cubicBezTo>
                  <a:cubicBezTo>
                    <a:pt x="6146" y="1"/>
                    <a:pt x="6131" y="0"/>
                    <a:pt x="6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21" name="Google Shape;821;p35"/>
          <p:cNvGrpSpPr/>
          <p:nvPr/>
        </p:nvGrpSpPr>
        <p:grpSpPr>
          <a:xfrm>
            <a:off x="818363" y="1401644"/>
            <a:ext cx="345125" cy="345425"/>
            <a:chOff x="997838" y="2690475"/>
            <a:chExt cx="345125" cy="345425"/>
          </a:xfrm>
        </p:grpSpPr>
        <p:sp>
          <p:nvSpPr>
            <p:cNvPr id="822" name="Google Shape;822;p35"/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C8043489-0C8D-AF74-AA82-0497439AF91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3488" y="1704618"/>
            <a:ext cx="34085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Uses Euclidean distance to find k nearest neighbors 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intensive for large datasets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FBE39-DFDC-6A50-F6AA-092BB60CF55F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5079750" y="1799728"/>
            <a:ext cx="390788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Uses a partial distance search as the distance metric 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Discards instances with high distance values early in the computation 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Aims to reduce computational time by avoiding full distance calculations for all instances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E8B165D-5D91-BCA1-1596-3D41E8AAE6D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054763" y="3381582"/>
            <a:ext cx="496482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Builds upon PDS-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by reordering features based on their variance 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Places features that contribute most to the distance measure first 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Further optimizes the search process for k nearest neighbors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4">
          <a:extLst>
            <a:ext uri="{FF2B5EF4-FFF2-40B4-BE49-F238E27FC236}">
              <a16:creationId xmlns:a16="http://schemas.microsoft.com/office/drawing/2014/main" id="{6AD2B9C8-5B3F-A885-2654-98FAFC738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50">
            <a:extLst>
              <a:ext uri="{FF2B5EF4-FFF2-40B4-BE49-F238E27FC236}">
                <a16:creationId xmlns:a16="http://schemas.microsoft.com/office/drawing/2014/main" id="{97606BEE-E682-EF5C-7381-6115BB3901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5599" y="39917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WORKFLOW</a:t>
            </a:r>
            <a:endParaRPr dirty="0"/>
          </a:p>
        </p:txBody>
      </p:sp>
      <p:sp>
        <p:nvSpPr>
          <p:cNvPr id="1557" name="Google Shape;1557;p50">
            <a:extLst>
              <a:ext uri="{FF2B5EF4-FFF2-40B4-BE49-F238E27FC236}">
                <a16:creationId xmlns:a16="http://schemas.microsoft.com/office/drawing/2014/main" id="{890F2B69-3C29-2186-8110-B21A51BEB1B9}"/>
              </a:ext>
            </a:extLst>
          </p:cNvPr>
          <p:cNvSpPr/>
          <p:nvPr/>
        </p:nvSpPr>
        <p:spPr>
          <a:xfrm rot="5400000">
            <a:off x="5960295" y="4190447"/>
            <a:ext cx="2997102" cy="353913"/>
          </a:xfrm>
          <a:custGeom>
            <a:avLst/>
            <a:gdLst/>
            <a:ahLst/>
            <a:cxnLst/>
            <a:rect l="l" t="t" r="r" b="b"/>
            <a:pathLst>
              <a:path w="258873" h="30569" extrusionOk="0">
                <a:moveTo>
                  <a:pt x="0" y="0"/>
                </a:moveTo>
                <a:lnTo>
                  <a:pt x="76910" y="0"/>
                </a:lnTo>
                <a:lnTo>
                  <a:pt x="107480" y="30569"/>
                </a:lnTo>
                <a:lnTo>
                  <a:pt x="167406" y="30569"/>
                </a:lnTo>
                <a:lnTo>
                  <a:pt x="176418" y="14960"/>
                </a:lnTo>
                <a:lnTo>
                  <a:pt x="258873" y="14960"/>
                </a:lnTo>
                <a:lnTo>
                  <a:pt x="258873" y="1091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558" name="Google Shape;1558;p50">
            <a:extLst>
              <a:ext uri="{FF2B5EF4-FFF2-40B4-BE49-F238E27FC236}">
                <a16:creationId xmlns:a16="http://schemas.microsoft.com/office/drawing/2014/main" id="{36F92504-5037-9DAB-C8DD-502E79D8E355}"/>
              </a:ext>
            </a:extLst>
          </p:cNvPr>
          <p:cNvGrpSpPr/>
          <p:nvPr/>
        </p:nvGrpSpPr>
        <p:grpSpPr>
          <a:xfrm rot="10800000">
            <a:off x="7172626" y="3021052"/>
            <a:ext cx="3859204" cy="615399"/>
            <a:chOff x="-6675" y="307100"/>
            <a:chExt cx="9140700" cy="4634025"/>
          </a:xfrm>
        </p:grpSpPr>
        <p:cxnSp>
          <p:nvCxnSpPr>
            <p:cNvPr id="1559" name="Google Shape;1559;p50">
              <a:extLst>
                <a:ext uri="{FF2B5EF4-FFF2-40B4-BE49-F238E27FC236}">
                  <a16:creationId xmlns:a16="http://schemas.microsoft.com/office/drawing/2014/main" id="{CC2BFB56-78F1-BCF9-405F-319EAD582D6D}"/>
                </a:ext>
              </a:extLst>
            </p:cNvPr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50">
              <a:extLst>
                <a:ext uri="{FF2B5EF4-FFF2-40B4-BE49-F238E27FC236}">
                  <a16:creationId xmlns:a16="http://schemas.microsoft.com/office/drawing/2014/main" id="{9FC064B9-15C8-33E7-44A0-604233FC920D}"/>
                </a:ext>
              </a:extLst>
            </p:cNvPr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1" name="Google Shape;1561;p50">
              <a:extLst>
                <a:ext uri="{FF2B5EF4-FFF2-40B4-BE49-F238E27FC236}">
                  <a16:creationId xmlns:a16="http://schemas.microsoft.com/office/drawing/2014/main" id="{72639335-C8CE-1671-E3F0-721EF2E1AA7D}"/>
                </a:ext>
              </a:extLst>
            </p:cNvPr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2" name="Google Shape;1562;p50">
              <a:extLst>
                <a:ext uri="{FF2B5EF4-FFF2-40B4-BE49-F238E27FC236}">
                  <a16:creationId xmlns:a16="http://schemas.microsoft.com/office/drawing/2014/main" id="{392C0B5F-B1D9-97BA-009E-C291252D028F}"/>
                </a:ext>
              </a:extLst>
            </p:cNvPr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3" name="Google Shape;1563;p50">
              <a:extLst>
                <a:ext uri="{FF2B5EF4-FFF2-40B4-BE49-F238E27FC236}">
                  <a16:creationId xmlns:a16="http://schemas.microsoft.com/office/drawing/2014/main" id="{75B9D513-FB9A-59EA-0EB2-AD739DA0022F}"/>
                </a:ext>
              </a:extLst>
            </p:cNvPr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4" name="Google Shape;1564;p50">
              <a:extLst>
                <a:ext uri="{FF2B5EF4-FFF2-40B4-BE49-F238E27FC236}">
                  <a16:creationId xmlns:a16="http://schemas.microsoft.com/office/drawing/2014/main" id="{3EC3EE08-7FAB-A5A8-C30F-98A82811BED8}"/>
                </a:ext>
              </a:extLst>
            </p:cNvPr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5" name="Google Shape;1565;p50">
              <a:extLst>
                <a:ext uri="{FF2B5EF4-FFF2-40B4-BE49-F238E27FC236}">
                  <a16:creationId xmlns:a16="http://schemas.microsoft.com/office/drawing/2014/main" id="{DBE1A857-1F85-12BE-8F65-B311A2C8C55A}"/>
                </a:ext>
              </a:extLst>
            </p:cNvPr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6" name="Google Shape;1566;p50">
              <a:extLst>
                <a:ext uri="{FF2B5EF4-FFF2-40B4-BE49-F238E27FC236}">
                  <a16:creationId xmlns:a16="http://schemas.microsoft.com/office/drawing/2014/main" id="{5CB1CD1A-3A60-87B1-7A8C-249FD3E19E2A}"/>
                </a:ext>
              </a:extLst>
            </p:cNvPr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7" name="Google Shape;1567;p50">
              <a:extLst>
                <a:ext uri="{FF2B5EF4-FFF2-40B4-BE49-F238E27FC236}">
                  <a16:creationId xmlns:a16="http://schemas.microsoft.com/office/drawing/2014/main" id="{570D18D7-C62C-4FDD-A8F1-FB0B6677937D}"/>
                </a:ext>
              </a:extLst>
            </p:cNvPr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8" name="Google Shape;1568;p50">
              <a:extLst>
                <a:ext uri="{FF2B5EF4-FFF2-40B4-BE49-F238E27FC236}">
                  <a16:creationId xmlns:a16="http://schemas.microsoft.com/office/drawing/2014/main" id="{D04787DD-D111-C6FA-C0B7-B47338859FF4}"/>
                </a:ext>
              </a:extLst>
            </p:cNvPr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9" name="Google Shape;1569;p50">
            <a:extLst>
              <a:ext uri="{FF2B5EF4-FFF2-40B4-BE49-F238E27FC236}">
                <a16:creationId xmlns:a16="http://schemas.microsoft.com/office/drawing/2014/main" id="{7B3A39A1-C7AD-4BC9-2D67-145EE28620D2}"/>
              </a:ext>
            </a:extLst>
          </p:cNvPr>
          <p:cNvGrpSpPr/>
          <p:nvPr/>
        </p:nvGrpSpPr>
        <p:grpSpPr>
          <a:xfrm>
            <a:off x="5923458" y="1569341"/>
            <a:ext cx="3360485" cy="1171564"/>
            <a:chOff x="5923458" y="2066691"/>
            <a:chExt cx="3360485" cy="1171564"/>
          </a:xfrm>
        </p:grpSpPr>
        <p:grpSp>
          <p:nvGrpSpPr>
            <p:cNvPr id="1570" name="Google Shape;1570;p50">
              <a:extLst>
                <a:ext uri="{FF2B5EF4-FFF2-40B4-BE49-F238E27FC236}">
                  <a16:creationId xmlns:a16="http://schemas.microsoft.com/office/drawing/2014/main" id="{3EF6C822-47DC-5FF5-8656-89674F98477A}"/>
                </a:ext>
              </a:extLst>
            </p:cNvPr>
            <p:cNvGrpSpPr/>
            <p:nvPr/>
          </p:nvGrpSpPr>
          <p:grpSpPr>
            <a:xfrm rot="-5400000">
              <a:off x="7132284" y="1086595"/>
              <a:ext cx="942834" cy="3360485"/>
              <a:chOff x="6777434" y="2296620"/>
              <a:chExt cx="942834" cy="3360485"/>
            </a:xfrm>
          </p:grpSpPr>
          <p:grpSp>
            <p:nvGrpSpPr>
              <p:cNvPr id="1571" name="Google Shape;1571;p50">
                <a:extLst>
                  <a:ext uri="{FF2B5EF4-FFF2-40B4-BE49-F238E27FC236}">
                    <a16:creationId xmlns:a16="http://schemas.microsoft.com/office/drawing/2014/main" id="{4A600EF4-7688-AF0C-FB40-87D232B3C9E7}"/>
                  </a:ext>
                </a:extLst>
              </p:cNvPr>
              <p:cNvGrpSpPr/>
              <p:nvPr/>
            </p:nvGrpSpPr>
            <p:grpSpPr>
              <a:xfrm rot="10800000">
                <a:off x="6777434" y="2296620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1572" name="Google Shape;1572;p50">
                  <a:extLst>
                    <a:ext uri="{FF2B5EF4-FFF2-40B4-BE49-F238E27FC236}">
                      <a16:creationId xmlns:a16="http://schemas.microsoft.com/office/drawing/2014/main" id="{699BB6CC-8794-60AD-2CC5-F246371A78EE}"/>
                    </a:ext>
                  </a:extLst>
                </p:cNvPr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73" name="Google Shape;1573;p50">
                  <a:extLst>
                    <a:ext uri="{FF2B5EF4-FFF2-40B4-BE49-F238E27FC236}">
                      <a16:creationId xmlns:a16="http://schemas.microsoft.com/office/drawing/2014/main" id="{9A9202A6-9A6B-F414-BBF1-A5CE947730C1}"/>
                    </a:ext>
                  </a:extLst>
                </p:cNvPr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574" name="Google Shape;1574;p50">
                  <a:extLst>
                    <a:ext uri="{FF2B5EF4-FFF2-40B4-BE49-F238E27FC236}">
                      <a16:creationId xmlns:a16="http://schemas.microsoft.com/office/drawing/2014/main" id="{39DCABBF-CC0E-BFDD-4784-91528E57FB36}"/>
                    </a:ext>
                  </a:extLst>
                </p:cNvPr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75" name="Google Shape;1575;p50">
                <a:extLst>
                  <a:ext uri="{FF2B5EF4-FFF2-40B4-BE49-F238E27FC236}">
                    <a16:creationId xmlns:a16="http://schemas.microsoft.com/office/drawing/2014/main" id="{4FF9C129-465B-1279-4700-36B2A2FB9C55}"/>
                  </a:ext>
                </a:extLst>
              </p:cNvPr>
              <p:cNvSpPr/>
              <p:nvPr/>
            </p:nvSpPr>
            <p:spPr>
              <a:xfrm>
                <a:off x="7680212" y="3999936"/>
                <a:ext cx="40056" cy="440880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2620" extrusionOk="0">
                    <a:moveTo>
                      <a:pt x="573" y="1"/>
                    </a:moveTo>
                    <a:cubicBezTo>
                      <a:pt x="240" y="1"/>
                      <a:pt x="1" y="240"/>
                      <a:pt x="1" y="573"/>
                    </a:cubicBezTo>
                    <a:lnTo>
                      <a:pt x="1" y="12046"/>
                    </a:lnTo>
                    <a:cubicBezTo>
                      <a:pt x="1" y="12351"/>
                      <a:pt x="240" y="12619"/>
                      <a:pt x="573" y="12619"/>
                    </a:cubicBezTo>
                    <a:cubicBezTo>
                      <a:pt x="878" y="12619"/>
                      <a:pt x="1146" y="12351"/>
                      <a:pt x="1146" y="12046"/>
                    </a:cubicBezTo>
                    <a:lnTo>
                      <a:pt x="1146" y="573"/>
                    </a:lnTo>
                    <a:cubicBezTo>
                      <a:pt x="1146" y="240"/>
                      <a:pt x="878" y="1"/>
                      <a:pt x="5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50">
                <a:extLst>
                  <a:ext uri="{FF2B5EF4-FFF2-40B4-BE49-F238E27FC236}">
                    <a16:creationId xmlns:a16="http://schemas.microsoft.com/office/drawing/2014/main" id="{CB193C14-6A5E-787D-C598-B1F61C5741BD}"/>
                  </a:ext>
                </a:extLst>
              </p:cNvPr>
              <p:cNvSpPr/>
              <p:nvPr/>
            </p:nvSpPr>
            <p:spPr>
              <a:xfrm rot="10800000">
                <a:off x="7160463" y="4347766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50">
                <a:extLst>
                  <a:ext uri="{FF2B5EF4-FFF2-40B4-BE49-F238E27FC236}">
                    <a16:creationId xmlns:a16="http://schemas.microsoft.com/office/drawing/2014/main" id="{65107681-E059-1609-241F-56FE65322C03}"/>
                  </a:ext>
                </a:extLst>
              </p:cNvPr>
              <p:cNvSpPr/>
              <p:nvPr/>
            </p:nvSpPr>
            <p:spPr>
              <a:xfrm rot="10800000">
                <a:off x="6933883" y="36133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8" name="Google Shape;1578;p50">
              <a:extLst>
                <a:ext uri="{FF2B5EF4-FFF2-40B4-BE49-F238E27FC236}">
                  <a16:creationId xmlns:a16="http://schemas.microsoft.com/office/drawing/2014/main" id="{61BA059D-9DF8-5235-17F0-DB211E71789C}"/>
                </a:ext>
              </a:extLst>
            </p:cNvPr>
            <p:cNvGrpSpPr/>
            <p:nvPr/>
          </p:nvGrpSpPr>
          <p:grpSpPr>
            <a:xfrm rot="5400000">
              <a:off x="7005414" y="2134696"/>
              <a:ext cx="493321" cy="357312"/>
              <a:chOff x="1722354" y="229144"/>
              <a:chExt cx="1748744" cy="1266614"/>
            </a:xfrm>
          </p:grpSpPr>
          <p:sp>
            <p:nvSpPr>
              <p:cNvPr id="1579" name="Google Shape;1579;p50">
                <a:extLst>
                  <a:ext uri="{FF2B5EF4-FFF2-40B4-BE49-F238E27FC236}">
                    <a16:creationId xmlns:a16="http://schemas.microsoft.com/office/drawing/2014/main" id="{7AD4F03F-6BEB-5F87-A88D-B311ADC52E44}"/>
                  </a:ext>
                </a:extLst>
              </p:cNvPr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50">
                <a:extLst>
                  <a:ext uri="{FF2B5EF4-FFF2-40B4-BE49-F238E27FC236}">
                    <a16:creationId xmlns:a16="http://schemas.microsoft.com/office/drawing/2014/main" id="{9A90E3F8-4D89-AE3E-41CA-313559091508}"/>
                  </a:ext>
                </a:extLst>
              </p:cNvPr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B06BBDB9-0D2C-77C4-A3FA-82ED82A40F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3948" y="1220559"/>
            <a:ext cx="561057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7EDD56-32C6-4AEC-D771-5445B406E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425" y="1256275"/>
            <a:ext cx="8036174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of the CICIDS2017 dataset using min-max scaling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Conversion to normalized CICIDS2017N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Variance-based Feature Indexing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Reordering features based on their variance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Ranking features in descending order of variance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Creating CICIDS2017V 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 with reordered features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three classifiers: a) Standard </a:t>
            </a:r>
            <a:r>
              <a:rPr kumimoji="0" lang="en-US" altLang="en-US" sz="1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b) Partial Distance Search </a:t>
            </a:r>
            <a:r>
              <a:rPr kumimoji="0" lang="en-US" altLang="en-US" sz="1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(PDS-</a:t>
            </a:r>
            <a:r>
              <a:rPr kumimoji="0" lang="en-US" altLang="en-US" sz="1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c) Fast </a:t>
            </a:r>
            <a:r>
              <a:rPr kumimoji="0" lang="en-US" altLang="en-US" sz="1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FkNN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classifiers with k values of 3, 5, and 7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 of 10-fold cross-validation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0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E0FB6C3B-584C-2576-2060-9CBA2B56B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482278AB-838D-B3E0-7EF2-D27D31B484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EXPERIMENTAL RESULT</a:t>
            </a:r>
            <a:endParaRPr dirty="0"/>
          </a:p>
        </p:txBody>
      </p:sp>
      <p:sp>
        <p:nvSpPr>
          <p:cNvPr id="740" name="Google Shape;740;p32">
            <a:extLst>
              <a:ext uri="{FF2B5EF4-FFF2-40B4-BE49-F238E27FC236}">
                <a16:creationId xmlns:a16="http://schemas.microsoft.com/office/drawing/2014/main" id="{0921CE60-C7A4-B478-42C8-E3021B72AB1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433805" y="2325725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DEBCD961-139D-681A-86A3-80561ECADC36}"/>
              </a:ext>
            </a:extLst>
          </p:cNvPr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584F1747-9E7C-E5A8-0D67-1DA8385013F6}"/>
              </a:ext>
            </a:extLst>
          </p:cNvPr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>
            <a:extLst>
              <a:ext uri="{FF2B5EF4-FFF2-40B4-BE49-F238E27FC236}">
                <a16:creationId xmlns:a16="http://schemas.microsoft.com/office/drawing/2014/main" id="{A1403109-9A4A-C6B0-C2D6-2599BC3E32A2}"/>
              </a:ext>
            </a:extLst>
          </p:cNvPr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>
              <a:extLst>
                <a:ext uri="{FF2B5EF4-FFF2-40B4-BE49-F238E27FC236}">
                  <a16:creationId xmlns:a16="http://schemas.microsoft.com/office/drawing/2014/main" id="{B56CE02B-E026-D007-8E1E-E02938E8BD25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>
              <a:extLst>
                <a:ext uri="{FF2B5EF4-FFF2-40B4-BE49-F238E27FC236}">
                  <a16:creationId xmlns:a16="http://schemas.microsoft.com/office/drawing/2014/main" id="{D252CF2E-B109-68C3-2880-FD5B066D7942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>
              <a:extLst>
                <a:ext uri="{FF2B5EF4-FFF2-40B4-BE49-F238E27FC236}">
                  <a16:creationId xmlns:a16="http://schemas.microsoft.com/office/drawing/2014/main" id="{9B3A5BEE-7B72-4109-EB5F-627639AE413F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60E2635D-2906-2C54-4157-0133313C54E5}"/>
              </a:ext>
            </a:extLst>
          </p:cNvPr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>
              <a:extLst>
                <a:ext uri="{FF2B5EF4-FFF2-40B4-BE49-F238E27FC236}">
                  <a16:creationId xmlns:a16="http://schemas.microsoft.com/office/drawing/2014/main" id="{754A7910-7E71-C5E5-75E1-B4A099C48306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>
              <a:extLst>
                <a:ext uri="{FF2B5EF4-FFF2-40B4-BE49-F238E27FC236}">
                  <a16:creationId xmlns:a16="http://schemas.microsoft.com/office/drawing/2014/main" id="{6F6EB817-2B4D-65E6-0896-D34414A67F87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0CEBE8C2-E6EB-D154-EA1E-3BE97F2C9EE2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>
            <a:extLst>
              <a:ext uri="{FF2B5EF4-FFF2-40B4-BE49-F238E27FC236}">
                <a16:creationId xmlns:a16="http://schemas.microsoft.com/office/drawing/2014/main" id="{5AEA5BB1-C541-3751-CB6A-906F1D45B2EB}"/>
              </a:ext>
            </a:extLst>
          </p:cNvPr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>
            <a:extLst>
              <a:ext uri="{FF2B5EF4-FFF2-40B4-BE49-F238E27FC236}">
                <a16:creationId xmlns:a16="http://schemas.microsoft.com/office/drawing/2014/main" id="{AB7A46DD-F8A1-D211-80EF-0214E8833F4A}"/>
              </a:ext>
            </a:extLst>
          </p:cNvPr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>
              <a:extLst>
                <a:ext uri="{FF2B5EF4-FFF2-40B4-BE49-F238E27FC236}">
                  <a16:creationId xmlns:a16="http://schemas.microsoft.com/office/drawing/2014/main" id="{E556D654-5D7C-629E-5708-DEE2A709D86F}"/>
                </a:ext>
              </a:extLst>
            </p:cNvPr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DAB8DD00-025C-903F-A72A-2BDAC713722F}"/>
                </a:ext>
              </a:extLst>
            </p:cNvPr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0EBE715D-EACC-B418-46B7-92B80D3CFC44}"/>
                </a:ext>
              </a:extLst>
            </p:cNvPr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55447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E11E21F80BB746A807257484074D57" ma:contentTypeVersion="12" ma:contentTypeDescription="Create a new document." ma:contentTypeScope="" ma:versionID="cfc07d39067bdcea5b1eb074decc51e6">
  <xsd:schema xmlns:xsd="http://www.w3.org/2001/XMLSchema" xmlns:xs="http://www.w3.org/2001/XMLSchema" xmlns:p="http://schemas.microsoft.com/office/2006/metadata/properties" xmlns:ns2="b7eacbb9-0c68-421f-9ee3-170d1a2d6eec" xmlns:ns3="6562e32e-0032-41c3-8e5b-5171b9e2853b" targetNamespace="http://schemas.microsoft.com/office/2006/metadata/properties" ma:root="true" ma:fieldsID="458c68263ab1207d8c788c35b7dd8ad9" ns2:_="" ns3:_="">
    <xsd:import namespace="b7eacbb9-0c68-421f-9ee3-170d1a2d6eec"/>
    <xsd:import namespace="6562e32e-0032-41c3-8e5b-5171b9e2853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eacbb9-0c68-421f-9ee3-170d1a2d6ee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2e32e-0032-41c3-8e5b-5171b9e2853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930afa8-70ae-479e-bf5f-b4301d25b3b7}" ma:internalName="TaxCatchAll" ma:showField="CatchAllData" ma:web="6562e32e-0032-41c3-8e5b-5171b9e285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eacbb9-0c68-421f-9ee3-170d1a2d6eec">
      <Terms xmlns="http://schemas.microsoft.com/office/infopath/2007/PartnerControls"/>
    </lcf76f155ced4ddcb4097134ff3c332f>
    <TaxCatchAll xmlns="6562e32e-0032-41c3-8e5b-5171b9e2853b" xsi:nil="true"/>
    <ReferenceId xmlns="b7eacbb9-0c68-421f-9ee3-170d1a2d6eec" xsi:nil="true"/>
  </documentManagement>
</p:properties>
</file>

<file path=customXml/itemProps1.xml><?xml version="1.0" encoding="utf-8"?>
<ds:datastoreItem xmlns:ds="http://schemas.openxmlformats.org/officeDocument/2006/customXml" ds:itemID="{AE9B6142-900F-4B7D-8A86-5E4019308359}"/>
</file>

<file path=customXml/itemProps2.xml><?xml version="1.0" encoding="utf-8"?>
<ds:datastoreItem xmlns:ds="http://schemas.openxmlformats.org/officeDocument/2006/customXml" ds:itemID="{5E190755-252A-48BF-BB34-D142EF935EFE}"/>
</file>

<file path=customXml/itemProps3.xml><?xml version="1.0" encoding="utf-8"?>
<ds:datastoreItem xmlns:ds="http://schemas.openxmlformats.org/officeDocument/2006/customXml" ds:itemID="{C2ACCC9A-F48C-4D78-B393-AC781E60A07D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381</Words>
  <Application>Microsoft Office PowerPoint</Application>
  <PresentationFormat>On-screen Show (16:9)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Anaheim</vt:lpstr>
      <vt:lpstr>Raleway ExtraBold</vt:lpstr>
      <vt:lpstr>Times New Roman</vt:lpstr>
      <vt:lpstr>Hanken Grotesk</vt:lpstr>
      <vt:lpstr>Raleway Black</vt:lpstr>
      <vt:lpstr>Nunito Light</vt:lpstr>
      <vt:lpstr>Technology Market Research Pitch Deck by Slidesgo</vt:lpstr>
      <vt:lpstr>A Novel Framework for NIDS through Fast kNN Classifier on CICIDS2017 Dataset</vt:lpstr>
      <vt:lpstr>TABLE OF CONTENTS</vt:lpstr>
      <vt:lpstr>INTRODUCTION</vt:lpstr>
      <vt:lpstr>INTRODUCTION</vt:lpstr>
      <vt:lpstr>KEY ASPECTS</vt:lpstr>
      <vt:lpstr>PROJECT WORKFLOW</vt:lpstr>
      <vt:lpstr>KEY ALGORITHM</vt:lpstr>
      <vt:lpstr>PROJECT WORKFLOW</vt:lpstr>
      <vt:lpstr>EXPERIMENTAL 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Indumathi R</dc:creator>
  <cp:lastModifiedBy>Indumathi R</cp:lastModifiedBy>
  <cp:revision>2</cp:revision>
  <dcterms:modified xsi:type="dcterms:W3CDTF">2024-10-16T16:45:39Z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0x010100ADE11E21F80BB746A807257484074D57</vt:lpwstr>
  </property>
  <property fmtid="{D5CDD505-2E9C-101B-9397-08002B2CF9AE}" pid="3" name="MediaServiceImageTags">
    <vt:lpwstr/>
  </property>
</Properties>
</file>