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96" r:id="rId2"/>
    <p:sldId id="305" r:id="rId3"/>
    <p:sldId id="292" r:id="rId4"/>
    <p:sldId id="294" r:id="rId5"/>
    <p:sldId id="293" r:id="rId6"/>
    <p:sldId id="297" r:id="rId7"/>
    <p:sldId id="295" r:id="rId8"/>
    <p:sldId id="289" r:id="rId9"/>
    <p:sldId id="277" r:id="rId10"/>
    <p:sldId id="278" r:id="rId11"/>
    <p:sldId id="279" r:id="rId12"/>
    <p:sldId id="308" r:id="rId13"/>
    <p:sldId id="298" r:id="rId14"/>
    <p:sldId id="282" r:id="rId15"/>
    <p:sldId id="300" r:id="rId16"/>
    <p:sldId id="301" r:id="rId17"/>
    <p:sldId id="309" r:id="rId18"/>
    <p:sldId id="302" r:id="rId19"/>
    <p:sldId id="290" r:id="rId20"/>
    <p:sldId id="270" r:id="rId21"/>
    <p:sldId id="272" r:id="rId22"/>
    <p:sldId id="273" r:id="rId23"/>
    <p:sldId id="303" r:id="rId24"/>
    <p:sldId id="307" r:id="rId25"/>
    <p:sldId id="304" r:id="rId26"/>
    <p:sldId id="274" r:id="rId27"/>
    <p:sldId id="306" r:id="rId28"/>
    <p:sldId id="275" r:id="rId29"/>
    <p:sldId id="265" r:id="rId30"/>
    <p:sldId id="299" r:id="rId31"/>
    <p:sldId id="280" r:id="rId32"/>
    <p:sldId id="281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124">
          <p15:clr>
            <a:srgbClr val="A4A3A4"/>
          </p15:clr>
        </p15:guide>
        <p15:guide id="4" pos="6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00FF"/>
    <a:srgbClr val="009900"/>
    <a:srgbClr val="00FF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4615" autoAdjust="0"/>
  </p:normalViewPr>
  <p:slideViewPr>
    <p:cSldViewPr snapToGrid="0">
      <p:cViewPr varScale="1">
        <p:scale>
          <a:sx n="57" d="100"/>
          <a:sy n="57" d="100"/>
        </p:scale>
        <p:origin x="1020" y="32"/>
      </p:cViewPr>
      <p:guideLst>
        <p:guide orient="horz" pos="2160"/>
        <p:guide pos="3839"/>
        <p:guide orient="horz" pos="1124"/>
        <p:guide pos="6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ila\Desktop\Accurac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AAPL Price Prediction Vs Time Period</a:t>
            </a:r>
          </a:p>
        </c:rich>
      </c:tx>
      <c:layout>
        <c:manualLayout>
          <c:xMode val="edge"/>
          <c:yMode val="edge"/>
          <c:x val="0.15546711069838168"/>
          <c:y val="2.30078559599518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Sheet4!$A$2:$A$7</c:f>
              <c:numCache>
                <c:formatCode>General</c:formatCode>
                <c:ptCount val="6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9</c:v>
                </c:pt>
                <c:pt idx="4">
                  <c:v>7</c:v>
                </c:pt>
                <c:pt idx="5">
                  <c:v>5</c:v>
                </c:pt>
              </c:numCache>
            </c:numRef>
          </c:xVal>
          <c:yVal>
            <c:numRef>
              <c:f>Sheet4!$C$2:$C$7</c:f>
              <c:numCache>
                <c:formatCode>0%</c:formatCode>
                <c:ptCount val="6"/>
                <c:pt idx="0">
                  <c:v>0.42</c:v>
                </c:pt>
                <c:pt idx="1">
                  <c:v>0.67</c:v>
                </c:pt>
                <c:pt idx="2">
                  <c:v>0.83</c:v>
                </c:pt>
                <c:pt idx="3">
                  <c:v>0.68</c:v>
                </c:pt>
                <c:pt idx="4">
                  <c:v>0.65</c:v>
                </c:pt>
                <c:pt idx="5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B2-49F2-942B-E221FACBD2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391712"/>
        <c:axId val="149386224"/>
      </c:scatterChart>
      <c:valAx>
        <c:axId val="149391712"/>
        <c:scaling>
          <c:orientation val="minMax"/>
          <c:min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86224"/>
        <c:crosses val="autoZero"/>
        <c:crossBetween val="midCat"/>
      </c:valAx>
      <c:valAx>
        <c:axId val="14938622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91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A0A71-F698-4906-8E38-39534F4AC50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F480C3-933E-4AA0-AA8E-B62B624BA548}">
      <dgm:prSet phldrT="[Text]"/>
      <dgm:spPr/>
      <dgm:t>
        <a:bodyPr/>
        <a:lstStyle/>
        <a:p>
          <a:r>
            <a:rPr lang="en-US" dirty="0"/>
            <a:t>Consumer Ser.</a:t>
          </a:r>
        </a:p>
      </dgm:t>
    </dgm:pt>
    <dgm:pt modelId="{F41E42C9-D77B-46C5-B13E-FE4036D598E1}" type="parTrans" cxnId="{D77DFB02-1388-441E-8162-A8153C7F8986}">
      <dgm:prSet/>
      <dgm:spPr/>
      <dgm:t>
        <a:bodyPr/>
        <a:lstStyle/>
        <a:p>
          <a:endParaRPr lang="en-US"/>
        </a:p>
      </dgm:t>
    </dgm:pt>
    <dgm:pt modelId="{DC626766-18FB-4537-9717-BBA50D643115}" type="sibTrans" cxnId="{D77DFB02-1388-441E-8162-A8153C7F8986}">
      <dgm:prSet/>
      <dgm:spPr/>
      <dgm:t>
        <a:bodyPr/>
        <a:lstStyle/>
        <a:p>
          <a:endParaRPr lang="en-US"/>
        </a:p>
      </dgm:t>
    </dgm:pt>
    <dgm:pt modelId="{24A2B40B-A97F-484E-8E12-77D2CA1BC018}">
      <dgm:prSet phldrT="[Text]"/>
      <dgm:spPr/>
      <dgm:t>
        <a:bodyPr/>
        <a:lstStyle/>
        <a:p>
          <a:r>
            <a:rPr lang="en-US" dirty="0"/>
            <a:t>Comcast Corporation</a:t>
          </a:r>
        </a:p>
      </dgm:t>
    </dgm:pt>
    <dgm:pt modelId="{CD0D0288-D039-46DD-AD0C-B87157A2AD36}" type="parTrans" cxnId="{5007E929-EE55-430E-A4C5-05827563A9C8}">
      <dgm:prSet/>
      <dgm:spPr/>
      <dgm:t>
        <a:bodyPr/>
        <a:lstStyle/>
        <a:p>
          <a:endParaRPr lang="en-US"/>
        </a:p>
      </dgm:t>
    </dgm:pt>
    <dgm:pt modelId="{D1813F63-BBFB-4973-8839-E1BF00E2166B}" type="sibTrans" cxnId="{5007E929-EE55-430E-A4C5-05827563A9C8}">
      <dgm:prSet/>
      <dgm:spPr/>
      <dgm:t>
        <a:bodyPr/>
        <a:lstStyle/>
        <a:p>
          <a:endParaRPr lang="en-US"/>
        </a:p>
      </dgm:t>
    </dgm:pt>
    <dgm:pt modelId="{0636A87B-D3F5-4B5C-862B-A7B7BA0D693A}">
      <dgm:prSet phldrT="[Text]"/>
      <dgm:spPr/>
      <dgm:t>
        <a:bodyPr/>
        <a:lstStyle/>
        <a:p>
          <a:r>
            <a:rPr lang="en-US" dirty="0"/>
            <a:t>Starbucks Corporation ..</a:t>
          </a:r>
        </a:p>
      </dgm:t>
    </dgm:pt>
    <dgm:pt modelId="{B9CF8FEC-0810-4797-B2C4-082951F6D720}" type="parTrans" cxnId="{9FD3EB48-9E3E-416B-85EC-BE72A4D28B33}">
      <dgm:prSet/>
      <dgm:spPr/>
      <dgm:t>
        <a:bodyPr/>
        <a:lstStyle/>
        <a:p>
          <a:endParaRPr lang="en-US"/>
        </a:p>
      </dgm:t>
    </dgm:pt>
    <dgm:pt modelId="{1E0BD32A-D453-43D6-9528-1E48DAB4244A}" type="sibTrans" cxnId="{9FD3EB48-9E3E-416B-85EC-BE72A4D28B33}">
      <dgm:prSet/>
      <dgm:spPr/>
      <dgm:t>
        <a:bodyPr/>
        <a:lstStyle/>
        <a:p>
          <a:endParaRPr lang="en-US"/>
        </a:p>
      </dgm:t>
    </dgm:pt>
    <dgm:pt modelId="{D1370276-A961-4F1C-AE8D-146C8B4A8305}">
      <dgm:prSet phldrT="[Text]"/>
      <dgm:spPr/>
      <dgm:t>
        <a:bodyPr/>
        <a:lstStyle/>
        <a:p>
          <a:r>
            <a:rPr lang="en-US" dirty="0"/>
            <a:t>Health Care</a:t>
          </a:r>
        </a:p>
      </dgm:t>
    </dgm:pt>
    <dgm:pt modelId="{7139DC50-BBF6-435C-AB94-E120664B2C0A}" type="parTrans" cxnId="{6B250532-4E7E-4D63-8099-5472EB696FFC}">
      <dgm:prSet/>
      <dgm:spPr/>
      <dgm:t>
        <a:bodyPr/>
        <a:lstStyle/>
        <a:p>
          <a:endParaRPr lang="en-US"/>
        </a:p>
      </dgm:t>
    </dgm:pt>
    <dgm:pt modelId="{CCD74099-5C93-4563-9A27-054D5779E90D}" type="sibTrans" cxnId="{6B250532-4E7E-4D63-8099-5472EB696FFC}">
      <dgm:prSet/>
      <dgm:spPr/>
      <dgm:t>
        <a:bodyPr/>
        <a:lstStyle/>
        <a:p>
          <a:endParaRPr lang="en-US"/>
        </a:p>
      </dgm:t>
    </dgm:pt>
    <dgm:pt modelId="{095DF478-DB4E-4BAF-AA12-8E379A493D6F}">
      <dgm:prSet phldrT="[Text]"/>
      <dgm:spPr/>
      <dgm:t>
        <a:bodyPr/>
        <a:lstStyle/>
        <a:p>
          <a:r>
            <a:rPr lang="en-US" dirty="0"/>
            <a:t>Amgen Inc.</a:t>
          </a:r>
        </a:p>
      </dgm:t>
    </dgm:pt>
    <dgm:pt modelId="{985867AA-031F-4B3A-946F-893E036890D5}" type="parTrans" cxnId="{F037A606-75B0-4239-B8AD-CB7D93E1B54E}">
      <dgm:prSet/>
      <dgm:spPr/>
      <dgm:t>
        <a:bodyPr/>
        <a:lstStyle/>
        <a:p>
          <a:endParaRPr lang="en-US"/>
        </a:p>
      </dgm:t>
    </dgm:pt>
    <dgm:pt modelId="{A1ACC8F8-B7C9-429C-B496-799991C1D033}" type="sibTrans" cxnId="{F037A606-75B0-4239-B8AD-CB7D93E1B54E}">
      <dgm:prSet/>
      <dgm:spPr/>
      <dgm:t>
        <a:bodyPr/>
        <a:lstStyle/>
        <a:p>
          <a:endParaRPr lang="en-US"/>
        </a:p>
      </dgm:t>
    </dgm:pt>
    <dgm:pt modelId="{60FC8379-DAB3-42E0-8782-B4C1BE9CAB6D}">
      <dgm:prSet phldrT="[Text]"/>
      <dgm:spPr/>
      <dgm:t>
        <a:bodyPr/>
        <a:lstStyle/>
        <a:p>
          <a:r>
            <a:rPr lang="en-US" dirty="0"/>
            <a:t>Biogen Inc. ..</a:t>
          </a:r>
        </a:p>
      </dgm:t>
    </dgm:pt>
    <dgm:pt modelId="{6F6D2852-356F-4628-965E-53FB1EA5CFF6}" type="parTrans" cxnId="{19361546-AEA9-46DA-9AA1-32FEBDCF3E80}">
      <dgm:prSet/>
      <dgm:spPr/>
      <dgm:t>
        <a:bodyPr/>
        <a:lstStyle/>
        <a:p>
          <a:endParaRPr lang="en-US"/>
        </a:p>
      </dgm:t>
    </dgm:pt>
    <dgm:pt modelId="{70C0DF93-DCBB-43FD-8121-5AD4D03609BD}" type="sibTrans" cxnId="{19361546-AEA9-46DA-9AA1-32FEBDCF3E80}">
      <dgm:prSet/>
      <dgm:spPr/>
      <dgm:t>
        <a:bodyPr/>
        <a:lstStyle/>
        <a:p>
          <a:endParaRPr lang="en-US"/>
        </a:p>
      </dgm:t>
    </dgm:pt>
    <dgm:pt modelId="{1E953345-8C7A-4D1B-88E2-6EC62982C955}" type="pres">
      <dgm:prSet presAssocID="{910A0A71-F698-4906-8E38-39534F4AC508}" presName="Name0" presStyleCnt="0">
        <dgm:presLayoutVars>
          <dgm:dir/>
        </dgm:presLayoutVars>
      </dgm:prSet>
      <dgm:spPr/>
    </dgm:pt>
    <dgm:pt modelId="{50B045DC-D344-4AD4-A518-CA440B6AD234}" type="pres">
      <dgm:prSet presAssocID="{F5F480C3-933E-4AA0-AA8E-B62B624BA548}" presName="withChildren" presStyleCnt="0"/>
      <dgm:spPr/>
    </dgm:pt>
    <dgm:pt modelId="{06C48D90-A56F-467E-B33F-BD8538A5959B}" type="pres">
      <dgm:prSet presAssocID="{F5F480C3-933E-4AA0-AA8E-B62B624BA548}" presName="bigCircle" presStyleLbl="vennNode1" presStyleIdx="0" presStyleCnt="6"/>
      <dgm:spPr/>
    </dgm:pt>
    <dgm:pt modelId="{33712BEB-54E1-4B58-8FCF-11CC2B55060E}" type="pres">
      <dgm:prSet presAssocID="{F5F480C3-933E-4AA0-AA8E-B62B624BA548}" presName="medCircle" presStyleLbl="vennNode1" presStyleIdx="1" presStyleCnt="6"/>
      <dgm:spPr/>
    </dgm:pt>
    <dgm:pt modelId="{1882F47E-58C9-49D9-84A9-7A96AD9C4921}" type="pres">
      <dgm:prSet presAssocID="{F5F480C3-933E-4AA0-AA8E-B62B624BA548}" presName="txLvl1" presStyleLbl="revTx" presStyleIdx="0" presStyleCnt="6"/>
      <dgm:spPr/>
    </dgm:pt>
    <dgm:pt modelId="{50AE23D3-85BB-4F96-BEAD-2D01D5703791}" type="pres">
      <dgm:prSet presAssocID="{F5F480C3-933E-4AA0-AA8E-B62B624BA548}" presName="lin" presStyleCnt="0"/>
      <dgm:spPr/>
    </dgm:pt>
    <dgm:pt modelId="{12102D33-7571-4CD0-8C4F-21ABDE0EC481}" type="pres">
      <dgm:prSet presAssocID="{24A2B40B-A97F-484E-8E12-77D2CA1BC018}" presName="txLvl2" presStyleLbl="revTx" presStyleIdx="1" presStyleCnt="6"/>
      <dgm:spPr/>
    </dgm:pt>
    <dgm:pt modelId="{CDEC1B2E-8901-4960-AD04-1782BC02A2FD}" type="pres">
      <dgm:prSet presAssocID="{D1813F63-BBFB-4973-8839-E1BF00E2166B}" presName="smCircle" presStyleLbl="vennNode1" presStyleIdx="2" presStyleCnt="6"/>
      <dgm:spPr/>
    </dgm:pt>
    <dgm:pt modelId="{83E1D10C-4D2D-400A-A719-6A2BBBA10CB5}" type="pres">
      <dgm:prSet presAssocID="{0636A87B-D3F5-4B5C-862B-A7B7BA0D693A}" presName="txLvl2" presStyleLbl="revTx" presStyleIdx="2" presStyleCnt="6"/>
      <dgm:spPr/>
    </dgm:pt>
    <dgm:pt modelId="{8174AD59-EEE5-4C0E-BD3A-FCB297A44146}" type="pres">
      <dgm:prSet presAssocID="{F5F480C3-933E-4AA0-AA8E-B62B624BA548}" presName="overlap" presStyleCnt="0"/>
      <dgm:spPr/>
    </dgm:pt>
    <dgm:pt modelId="{FA4D4B3C-ADCF-4A1C-A257-69FF04777C44}" type="pres">
      <dgm:prSet presAssocID="{D1370276-A961-4F1C-AE8D-146C8B4A8305}" presName="withChildren" presStyleCnt="0"/>
      <dgm:spPr/>
    </dgm:pt>
    <dgm:pt modelId="{F154D0A3-579F-4EC2-B6D8-4F7B45928DAB}" type="pres">
      <dgm:prSet presAssocID="{D1370276-A961-4F1C-AE8D-146C8B4A8305}" presName="bigCircle" presStyleLbl="vennNode1" presStyleIdx="3" presStyleCnt="6"/>
      <dgm:spPr/>
    </dgm:pt>
    <dgm:pt modelId="{68361171-A7ED-40C8-BAB0-6A34C006D41F}" type="pres">
      <dgm:prSet presAssocID="{D1370276-A961-4F1C-AE8D-146C8B4A8305}" presName="medCircle" presStyleLbl="vennNode1" presStyleIdx="4" presStyleCnt="6"/>
      <dgm:spPr/>
    </dgm:pt>
    <dgm:pt modelId="{9FC1024B-6A11-4D3A-B1D0-BD00C4C6EA82}" type="pres">
      <dgm:prSet presAssocID="{D1370276-A961-4F1C-AE8D-146C8B4A8305}" presName="txLvl1" presStyleLbl="revTx" presStyleIdx="3" presStyleCnt="6"/>
      <dgm:spPr/>
    </dgm:pt>
    <dgm:pt modelId="{101A1C06-38EC-4DF3-AE46-961F513E3DF4}" type="pres">
      <dgm:prSet presAssocID="{D1370276-A961-4F1C-AE8D-146C8B4A8305}" presName="lin" presStyleCnt="0"/>
      <dgm:spPr/>
    </dgm:pt>
    <dgm:pt modelId="{273B4D8A-6F4D-4B3E-B291-590894864CC0}" type="pres">
      <dgm:prSet presAssocID="{095DF478-DB4E-4BAF-AA12-8E379A493D6F}" presName="txLvl2" presStyleLbl="revTx" presStyleIdx="4" presStyleCnt="6"/>
      <dgm:spPr/>
    </dgm:pt>
    <dgm:pt modelId="{4CB637E3-477F-4396-B5B9-0911E14C68F4}" type="pres">
      <dgm:prSet presAssocID="{A1ACC8F8-B7C9-429C-B496-799991C1D033}" presName="smCircle" presStyleLbl="vennNode1" presStyleIdx="5" presStyleCnt="6"/>
      <dgm:spPr/>
    </dgm:pt>
    <dgm:pt modelId="{2D95B2B2-B7E4-4260-929D-15A3A9DDD8ED}" type="pres">
      <dgm:prSet presAssocID="{60FC8379-DAB3-42E0-8782-B4C1BE9CAB6D}" presName="txLvl2" presStyleLbl="revTx" presStyleIdx="5" presStyleCnt="6"/>
      <dgm:spPr/>
    </dgm:pt>
  </dgm:ptLst>
  <dgm:cxnLst>
    <dgm:cxn modelId="{D77DFB02-1388-441E-8162-A8153C7F8986}" srcId="{910A0A71-F698-4906-8E38-39534F4AC508}" destId="{F5F480C3-933E-4AA0-AA8E-B62B624BA548}" srcOrd="0" destOrd="0" parTransId="{F41E42C9-D77B-46C5-B13E-FE4036D598E1}" sibTransId="{DC626766-18FB-4537-9717-BBA50D643115}"/>
    <dgm:cxn modelId="{D9B97DD7-6245-4018-B07F-559A0502CF7B}" type="presOf" srcId="{0636A87B-D3F5-4B5C-862B-A7B7BA0D693A}" destId="{83E1D10C-4D2D-400A-A719-6A2BBBA10CB5}" srcOrd="0" destOrd="0" presId="urn:microsoft.com/office/officeart/2008/layout/VerticalCircleList"/>
    <dgm:cxn modelId="{19361546-AEA9-46DA-9AA1-32FEBDCF3E80}" srcId="{D1370276-A961-4F1C-AE8D-146C8B4A8305}" destId="{60FC8379-DAB3-42E0-8782-B4C1BE9CAB6D}" srcOrd="1" destOrd="0" parTransId="{6F6D2852-356F-4628-965E-53FB1EA5CFF6}" sibTransId="{70C0DF93-DCBB-43FD-8121-5AD4D03609BD}"/>
    <dgm:cxn modelId="{42F0FE81-809B-455D-837C-95B9C34BC929}" type="presOf" srcId="{910A0A71-F698-4906-8E38-39534F4AC508}" destId="{1E953345-8C7A-4D1B-88E2-6EC62982C955}" srcOrd="0" destOrd="0" presId="urn:microsoft.com/office/officeart/2008/layout/VerticalCircleList"/>
    <dgm:cxn modelId="{3E60F561-897B-4EE2-9217-1CD2B49F94BA}" type="presOf" srcId="{D1370276-A961-4F1C-AE8D-146C8B4A8305}" destId="{9FC1024B-6A11-4D3A-B1D0-BD00C4C6EA82}" srcOrd="0" destOrd="0" presId="urn:microsoft.com/office/officeart/2008/layout/VerticalCircleList"/>
    <dgm:cxn modelId="{CB49A553-373B-4C51-AE77-FFCD4896D7E1}" type="presOf" srcId="{24A2B40B-A97F-484E-8E12-77D2CA1BC018}" destId="{12102D33-7571-4CD0-8C4F-21ABDE0EC481}" srcOrd="0" destOrd="0" presId="urn:microsoft.com/office/officeart/2008/layout/VerticalCircleList"/>
    <dgm:cxn modelId="{4B9BA94F-1F35-4FBB-8507-74CDD314C0B0}" type="presOf" srcId="{095DF478-DB4E-4BAF-AA12-8E379A493D6F}" destId="{273B4D8A-6F4D-4B3E-B291-590894864CC0}" srcOrd="0" destOrd="0" presId="urn:microsoft.com/office/officeart/2008/layout/VerticalCircleList"/>
    <dgm:cxn modelId="{6B250532-4E7E-4D63-8099-5472EB696FFC}" srcId="{910A0A71-F698-4906-8E38-39534F4AC508}" destId="{D1370276-A961-4F1C-AE8D-146C8B4A8305}" srcOrd="1" destOrd="0" parTransId="{7139DC50-BBF6-435C-AB94-E120664B2C0A}" sibTransId="{CCD74099-5C93-4563-9A27-054D5779E90D}"/>
    <dgm:cxn modelId="{54C0F553-1650-410F-9D17-BE4F0157F1A3}" type="presOf" srcId="{F5F480C3-933E-4AA0-AA8E-B62B624BA548}" destId="{1882F47E-58C9-49D9-84A9-7A96AD9C4921}" srcOrd="0" destOrd="0" presId="urn:microsoft.com/office/officeart/2008/layout/VerticalCircleList"/>
    <dgm:cxn modelId="{9FD3EB48-9E3E-416B-85EC-BE72A4D28B33}" srcId="{F5F480C3-933E-4AA0-AA8E-B62B624BA548}" destId="{0636A87B-D3F5-4B5C-862B-A7B7BA0D693A}" srcOrd="1" destOrd="0" parTransId="{B9CF8FEC-0810-4797-B2C4-082951F6D720}" sibTransId="{1E0BD32A-D453-43D6-9528-1E48DAB4244A}"/>
    <dgm:cxn modelId="{F17F4A36-587E-43BE-B812-87508B899573}" type="presOf" srcId="{60FC8379-DAB3-42E0-8782-B4C1BE9CAB6D}" destId="{2D95B2B2-B7E4-4260-929D-15A3A9DDD8ED}" srcOrd="0" destOrd="0" presId="urn:microsoft.com/office/officeart/2008/layout/VerticalCircleList"/>
    <dgm:cxn modelId="{5007E929-EE55-430E-A4C5-05827563A9C8}" srcId="{F5F480C3-933E-4AA0-AA8E-B62B624BA548}" destId="{24A2B40B-A97F-484E-8E12-77D2CA1BC018}" srcOrd="0" destOrd="0" parTransId="{CD0D0288-D039-46DD-AD0C-B87157A2AD36}" sibTransId="{D1813F63-BBFB-4973-8839-E1BF00E2166B}"/>
    <dgm:cxn modelId="{F037A606-75B0-4239-B8AD-CB7D93E1B54E}" srcId="{D1370276-A961-4F1C-AE8D-146C8B4A8305}" destId="{095DF478-DB4E-4BAF-AA12-8E379A493D6F}" srcOrd="0" destOrd="0" parTransId="{985867AA-031F-4B3A-946F-893E036890D5}" sibTransId="{A1ACC8F8-B7C9-429C-B496-799991C1D033}"/>
    <dgm:cxn modelId="{B605AC78-B6D1-4CF0-99E0-5C0DE94558D7}" type="presParOf" srcId="{1E953345-8C7A-4D1B-88E2-6EC62982C955}" destId="{50B045DC-D344-4AD4-A518-CA440B6AD234}" srcOrd="0" destOrd="0" presId="urn:microsoft.com/office/officeart/2008/layout/VerticalCircleList"/>
    <dgm:cxn modelId="{BBDAEB72-7240-46F4-9850-F732877F641D}" type="presParOf" srcId="{50B045DC-D344-4AD4-A518-CA440B6AD234}" destId="{06C48D90-A56F-467E-B33F-BD8538A5959B}" srcOrd="0" destOrd="0" presId="urn:microsoft.com/office/officeart/2008/layout/VerticalCircleList"/>
    <dgm:cxn modelId="{38FF70B2-282D-415F-8E20-7F2A7010A40D}" type="presParOf" srcId="{50B045DC-D344-4AD4-A518-CA440B6AD234}" destId="{33712BEB-54E1-4B58-8FCF-11CC2B55060E}" srcOrd="1" destOrd="0" presId="urn:microsoft.com/office/officeart/2008/layout/VerticalCircleList"/>
    <dgm:cxn modelId="{A1FEA86E-E393-4475-BF7C-C43800857528}" type="presParOf" srcId="{50B045DC-D344-4AD4-A518-CA440B6AD234}" destId="{1882F47E-58C9-49D9-84A9-7A96AD9C4921}" srcOrd="2" destOrd="0" presId="urn:microsoft.com/office/officeart/2008/layout/VerticalCircleList"/>
    <dgm:cxn modelId="{E58EDFD8-4366-4D5D-8BD5-61EB1FB3CFFA}" type="presParOf" srcId="{50B045DC-D344-4AD4-A518-CA440B6AD234}" destId="{50AE23D3-85BB-4F96-BEAD-2D01D5703791}" srcOrd="3" destOrd="0" presId="urn:microsoft.com/office/officeart/2008/layout/VerticalCircleList"/>
    <dgm:cxn modelId="{3285BD8A-81D8-4290-83F9-C1AFE85AD6FC}" type="presParOf" srcId="{50AE23D3-85BB-4F96-BEAD-2D01D5703791}" destId="{12102D33-7571-4CD0-8C4F-21ABDE0EC481}" srcOrd="0" destOrd="0" presId="urn:microsoft.com/office/officeart/2008/layout/VerticalCircleList"/>
    <dgm:cxn modelId="{DBC06A61-B8A3-4366-A632-AA656B0B6040}" type="presParOf" srcId="{50AE23D3-85BB-4F96-BEAD-2D01D5703791}" destId="{CDEC1B2E-8901-4960-AD04-1782BC02A2FD}" srcOrd="1" destOrd="0" presId="urn:microsoft.com/office/officeart/2008/layout/VerticalCircleList"/>
    <dgm:cxn modelId="{AC795218-DB56-4F36-BE45-0C45E9CA9F07}" type="presParOf" srcId="{50AE23D3-85BB-4F96-BEAD-2D01D5703791}" destId="{83E1D10C-4D2D-400A-A719-6A2BBBA10CB5}" srcOrd="2" destOrd="0" presId="urn:microsoft.com/office/officeart/2008/layout/VerticalCircleList"/>
    <dgm:cxn modelId="{5FB3E60B-CEDC-4159-A7DE-F1A5BB6AED5D}" type="presParOf" srcId="{1E953345-8C7A-4D1B-88E2-6EC62982C955}" destId="{8174AD59-EEE5-4C0E-BD3A-FCB297A44146}" srcOrd="1" destOrd="0" presId="urn:microsoft.com/office/officeart/2008/layout/VerticalCircleList"/>
    <dgm:cxn modelId="{2268AEA7-C540-46F4-A981-38754697B7FB}" type="presParOf" srcId="{1E953345-8C7A-4D1B-88E2-6EC62982C955}" destId="{FA4D4B3C-ADCF-4A1C-A257-69FF04777C44}" srcOrd="2" destOrd="0" presId="urn:microsoft.com/office/officeart/2008/layout/VerticalCircleList"/>
    <dgm:cxn modelId="{1B8150CF-BBDD-4F8E-9416-F48004FC66C5}" type="presParOf" srcId="{FA4D4B3C-ADCF-4A1C-A257-69FF04777C44}" destId="{F154D0A3-579F-4EC2-B6D8-4F7B45928DAB}" srcOrd="0" destOrd="0" presId="urn:microsoft.com/office/officeart/2008/layout/VerticalCircleList"/>
    <dgm:cxn modelId="{01AC3F20-ED21-4CB1-97A9-F6D388C16417}" type="presParOf" srcId="{FA4D4B3C-ADCF-4A1C-A257-69FF04777C44}" destId="{68361171-A7ED-40C8-BAB0-6A34C006D41F}" srcOrd="1" destOrd="0" presId="urn:microsoft.com/office/officeart/2008/layout/VerticalCircleList"/>
    <dgm:cxn modelId="{0BD89ED3-D7F9-4C39-94C6-EF7A0349ABA2}" type="presParOf" srcId="{FA4D4B3C-ADCF-4A1C-A257-69FF04777C44}" destId="{9FC1024B-6A11-4D3A-B1D0-BD00C4C6EA82}" srcOrd="2" destOrd="0" presId="urn:microsoft.com/office/officeart/2008/layout/VerticalCircleList"/>
    <dgm:cxn modelId="{C6ACA30C-39FB-4562-BA22-A0ACDC8DAFCB}" type="presParOf" srcId="{FA4D4B3C-ADCF-4A1C-A257-69FF04777C44}" destId="{101A1C06-38EC-4DF3-AE46-961F513E3DF4}" srcOrd="3" destOrd="0" presId="urn:microsoft.com/office/officeart/2008/layout/VerticalCircleList"/>
    <dgm:cxn modelId="{D8C92701-B9FB-43EC-8DD9-BDB584C0B8FB}" type="presParOf" srcId="{101A1C06-38EC-4DF3-AE46-961F513E3DF4}" destId="{273B4D8A-6F4D-4B3E-B291-590894864CC0}" srcOrd="0" destOrd="0" presId="urn:microsoft.com/office/officeart/2008/layout/VerticalCircleList"/>
    <dgm:cxn modelId="{5590629D-42AB-4E89-9C1D-6F8A25EB9B5C}" type="presParOf" srcId="{101A1C06-38EC-4DF3-AE46-961F513E3DF4}" destId="{4CB637E3-477F-4396-B5B9-0911E14C68F4}" srcOrd="1" destOrd="0" presId="urn:microsoft.com/office/officeart/2008/layout/VerticalCircleList"/>
    <dgm:cxn modelId="{71B26994-A53D-4235-B1B5-0F55156CE866}" type="presParOf" srcId="{101A1C06-38EC-4DF3-AE46-961F513E3DF4}" destId="{2D95B2B2-B7E4-4260-929D-15A3A9DDD8E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A0A71-F698-4906-8E38-39534F4AC50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70276-A961-4F1C-AE8D-146C8B4A8305}">
      <dgm:prSet phldrT="[Text]"/>
      <dgm:spPr/>
      <dgm:t>
        <a:bodyPr/>
        <a:lstStyle/>
        <a:p>
          <a:r>
            <a:rPr lang="en-US" dirty="0"/>
            <a:t>Miscellaneous</a:t>
          </a:r>
        </a:p>
      </dgm:t>
    </dgm:pt>
    <dgm:pt modelId="{7139DC50-BBF6-435C-AB94-E120664B2C0A}" type="parTrans" cxnId="{6B250532-4E7E-4D63-8099-5472EB696FFC}">
      <dgm:prSet/>
      <dgm:spPr/>
      <dgm:t>
        <a:bodyPr/>
        <a:lstStyle/>
        <a:p>
          <a:endParaRPr lang="en-US"/>
        </a:p>
      </dgm:t>
    </dgm:pt>
    <dgm:pt modelId="{CCD74099-5C93-4563-9A27-054D5779E90D}" type="sibTrans" cxnId="{6B250532-4E7E-4D63-8099-5472EB696FFC}">
      <dgm:prSet/>
      <dgm:spPr/>
      <dgm:t>
        <a:bodyPr/>
        <a:lstStyle/>
        <a:p>
          <a:endParaRPr lang="en-US"/>
        </a:p>
      </dgm:t>
    </dgm:pt>
    <dgm:pt modelId="{095DF478-DB4E-4BAF-AA12-8E379A493D6F}">
      <dgm:prSet phldrT="[Text]"/>
      <dgm:spPr/>
      <dgm:t>
        <a:bodyPr/>
        <a:lstStyle/>
        <a:p>
          <a:r>
            <a:rPr lang="en-US" dirty="0"/>
            <a:t>The Priceline Group Inc.</a:t>
          </a:r>
        </a:p>
      </dgm:t>
    </dgm:pt>
    <dgm:pt modelId="{985867AA-031F-4B3A-946F-893E036890D5}" type="parTrans" cxnId="{F037A606-75B0-4239-B8AD-CB7D93E1B54E}">
      <dgm:prSet/>
      <dgm:spPr/>
      <dgm:t>
        <a:bodyPr/>
        <a:lstStyle/>
        <a:p>
          <a:endParaRPr lang="en-US"/>
        </a:p>
      </dgm:t>
    </dgm:pt>
    <dgm:pt modelId="{A1ACC8F8-B7C9-429C-B496-799991C1D033}" type="sibTrans" cxnId="{F037A606-75B0-4239-B8AD-CB7D93E1B54E}">
      <dgm:prSet/>
      <dgm:spPr/>
      <dgm:t>
        <a:bodyPr/>
        <a:lstStyle/>
        <a:p>
          <a:endParaRPr lang="en-US"/>
        </a:p>
      </dgm:t>
    </dgm:pt>
    <dgm:pt modelId="{60FC8379-DAB3-42E0-8782-B4C1BE9CAB6D}">
      <dgm:prSet phldrT="[Text]"/>
      <dgm:spPr/>
      <dgm:t>
        <a:bodyPr/>
        <a:lstStyle/>
        <a:p>
          <a:r>
            <a:rPr lang="en-US" dirty="0" err="1"/>
            <a:t>NetEase</a:t>
          </a:r>
          <a:r>
            <a:rPr lang="en-US" dirty="0"/>
            <a:t>, </a:t>
          </a:r>
          <a:r>
            <a:rPr lang="en-US" dirty="0" err="1"/>
            <a:t>Inc</a:t>
          </a:r>
          <a:r>
            <a:rPr lang="en-US" dirty="0"/>
            <a:t>…</a:t>
          </a:r>
        </a:p>
      </dgm:t>
    </dgm:pt>
    <dgm:pt modelId="{6F6D2852-356F-4628-965E-53FB1EA5CFF6}" type="parTrans" cxnId="{19361546-AEA9-46DA-9AA1-32FEBDCF3E80}">
      <dgm:prSet/>
      <dgm:spPr/>
      <dgm:t>
        <a:bodyPr/>
        <a:lstStyle/>
        <a:p>
          <a:endParaRPr lang="en-US"/>
        </a:p>
      </dgm:t>
    </dgm:pt>
    <dgm:pt modelId="{70C0DF93-DCBB-43FD-8121-5AD4D03609BD}" type="sibTrans" cxnId="{19361546-AEA9-46DA-9AA1-32FEBDCF3E80}">
      <dgm:prSet/>
      <dgm:spPr/>
      <dgm:t>
        <a:bodyPr/>
        <a:lstStyle/>
        <a:p>
          <a:endParaRPr lang="en-US"/>
        </a:p>
      </dgm:t>
    </dgm:pt>
    <dgm:pt modelId="{19CADA4D-CE93-4E0D-B621-79AD6167E609}">
      <dgm:prSet phldrT="[Text]"/>
      <dgm:spPr/>
      <dgm:t>
        <a:bodyPr/>
        <a:lstStyle/>
        <a:p>
          <a:r>
            <a:rPr lang="en-US" dirty="0"/>
            <a:t>Public Utilities</a:t>
          </a:r>
        </a:p>
      </dgm:t>
    </dgm:pt>
    <dgm:pt modelId="{AF4A9B2B-2506-4CDC-B004-65675E2A6AE5}" type="parTrans" cxnId="{44D882B0-A6F1-4DDF-9B98-7B985A1B16DA}">
      <dgm:prSet/>
      <dgm:spPr/>
      <dgm:t>
        <a:bodyPr/>
        <a:lstStyle/>
        <a:p>
          <a:endParaRPr lang="en-US"/>
        </a:p>
      </dgm:t>
    </dgm:pt>
    <dgm:pt modelId="{252F81D2-1439-4BCF-948A-2F7D75AE7FE5}" type="sibTrans" cxnId="{44D882B0-A6F1-4DDF-9B98-7B985A1B16DA}">
      <dgm:prSet/>
      <dgm:spPr/>
      <dgm:t>
        <a:bodyPr/>
        <a:lstStyle/>
        <a:p>
          <a:endParaRPr lang="en-US"/>
        </a:p>
      </dgm:t>
    </dgm:pt>
    <dgm:pt modelId="{68CDD33B-E8B5-4D9B-B52A-7BCB56A5834F}">
      <dgm:prSet phldrT="[Text]"/>
      <dgm:spPr/>
      <dgm:t>
        <a:bodyPr/>
        <a:lstStyle/>
        <a:p>
          <a:r>
            <a:rPr lang="en-US" dirty="0"/>
            <a:t>T-Mobile US, Inc. …  </a:t>
          </a:r>
        </a:p>
      </dgm:t>
    </dgm:pt>
    <dgm:pt modelId="{640A57E1-A8EC-4D24-B6A7-DEF1B8A7E851}" type="parTrans" cxnId="{C30C3586-6814-4E3E-A315-C0D225EF53C5}">
      <dgm:prSet/>
      <dgm:spPr/>
      <dgm:t>
        <a:bodyPr/>
        <a:lstStyle/>
        <a:p>
          <a:endParaRPr lang="en-US"/>
        </a:p>
      </dgm:t>
    </dgm:pt>
    <dgm:pt modelId="{F4852612-55F9-4CEC-8730-3499F2B0A6A3}" type="sibTrans" cxnId="{C30C3586-6814-4E3E-A315-C0D225EF53C5}">
      <dgm:prSet/>
      <dgm:spPr/>
      <dgm:t>
        <a:bodyPr/>
        <a:lstStyle/>
        <a:p>
          <a:endParaRPr lang="en-US"/>
        </a:p>
      </dgm:t>
    </dgm:pt>
    <dgm:pt modelId="{1E953345-8C7A-4D1B-88E2-6EC62982C955}" type="pres">
      <dgm:prSet presAssocID="{910A0A71-F698-4906-8E38-39534F4AC508}" presName="Name0" presStyleCnt="0">
        <dgm:presLayoutVars>
          <dgm:dir/>
        </dgm:presLayoutVars>
      </dgm:prSet>
      <dgm:spPr/>
    </dgm:pt>
    <dgm:pt modelId="{FA4D4B3C-ADCF-4A1C-A257-69FF04777C44}" type="pres">
      <dgm:prSet presAssocID="{D1370276-A961-4F1C-AE8D-146C8B4A8305}" presName="withChildren" presStyleCnt="0"/>
      <dgm:spPr/>
    </dgm:pt>
    <dgm:pt modelId="{F154D0A3-579F-4EC2-B6D8-4F7B45928DAB}" type="pres">
      <dgm:prSet presAssocID="{D1370276-A961-4F1C-AE8D-146C8B4A8305}" presName="bigCircle" presStyleLbl="vennNode1" presStyleIdx="0" presStyleCnt="5"/>
      <dgm:spPr/>
    </dgm:pt>
    <dgm:pt modelId="{68361171-A7ED-40C8-BAB0-6A34C006D41F}" type="pres">
      <dgm:prSet presAssocID="{D1370276-A961-4F1C-AE8D-146C8B4A8305}" presName="medCircle" presStyleLbl="vennNode1" presStyleIdx="1" presStyleCnt="5"/>
      <dgm:spPr/>
    </dgm:pt>
    <dgm:pt modelId="{9FC1024B-6A11-4D3A-B1D0-BD00C4C6EA82}" type="pres">
      <dgm:prSet presAssocID="{D1370276-A961-4F1C-AE8D-146C8B4A8305}" presName="txLvl1" presStyleLbl="revTx" presStyleIdx="0" presStyleCnt="5"/>
      <dgm:spPr/>
    </dgm:pt>
    <dgm:pt modelId="{101A1C06-38EC-4DF3-AE46-961F513E3DF4}" type="pres">
      <dgm:prSet presAssocID="{D1370276-A961-4F1C-AE8D-146C8B4A8305}" presName="lin" presStyleCnt="0"/>
      <dgm:spPr/>
    </dgm:pt>
    <dgm:pt modelId="{273B4D8A-6F4D-4B3E-B291-590894864CC0}" type="pres">
      <dgm:prSet presAssocID="{095DF478-DB4E-4BAF-AA12-8E379A493D6F}" presName="txLvl2" presStyleLbl="revTx" presStyleIdx="1" presStyleCnt="5"/>
      <dgm:spPr/>
    </dgm:pt>
    <dgm:pt modelId="{4CB637E3-477F-4396-B5B9-0911E14C68F4}" type="pres">
      <dgm:prSet presAssocID="{A1ACC8F8-B7C9-429C-B496-799991C1D033}" presName="smCircle" presStyleLbl="vennNode1" presStyleIdx="2" presStyleCnt="5"/>
      <dgm:spPr/>
    </dgm:pt>
    <dgm:pt modelId="{2D95B2B2-B7E4-4260-929D-15A3A9DDD8ED}" type="pres">
      <dgm:prSet presAssocID="{60FC8379-DAB3-42E0-8782-B4C1BE9CAB6D}" presName="txLvl2" presStyleLbl="revTx" presStyleIdx="2" presStyleCnt="5"/>
      <dgm:spPr/>
    </dgm:pt>
    <dgm:pt modelId="{A1BD8945-4017-4F88-8C93-2F025AD7BCDB}" type="pres">
      <dgm:prSet presAssocID="{D1370276-A961-4F1C-AE8D-146C8B4A8305}" presName="overlap" presStyleCnt="0"/>
      <dgm:spPr/>
    </dgm:pt>
    <dgm:pt modelId="{D885C974-8A48-4561-9C96-26BEFB94C739}" type="pres">
      <dgm:prSet presAssocID="{19CADA4D-CE93-4E0D-B621-79AD6167E609}" presName="withChildren" presStyleCnt="0"/>
      <dgm:spPr/>
    </dgm:pt>
    <dgm:pt modelId="{C995B32F-A2D6-4013-9716-961C8E4E5019}" type="pres">
      <dgm:prSet presAssocID="{19CADA4D-CE93-4E0D-B621-79AD6167E609}" presName="bigCircle" presStyleLbl="vennNode1" presStyleIdx="3" presStyleCnt="5"/>
      <dgm:spPr/>
    </dgm:pt>
    <dgm:pt modelId="{AE8A1201-DD75-4444-9631-FBB4396F3BB7}" type="pres">
      <dgm:prSet presAssocID="{19CADA4D-CE93-4E0D-B621-79AD6167E609}" presName="medCircle" presStyleLbl="vennNode1" presStyleIdx="4" presStyleCnt="5"/>
      <dgm:spPr/>
    </dgm:pt>
    <dgm:pt modelId="{AB30472B-A3D4-4268-9B7A-F6B22C59B5F5}" type="pres">
      <dgm:prSet presAssocID="{19CADA4D-CE93-4E0D-B621-79AD6167E609}" presName="txLvl1" presStyleLbl="revTx" presStyleIdx="3" presStyleCnt="5"/>
      <dgm:spPr/>
    </dgm:pt>
    <dgm:pt modelId="{1AC1CE83-FCD1-431F-AFEF-67905B74F853}" type="pres">
      <dgm:prSet presAssocID="{19CADA4D-CE93-4E0D-B621-79AD6167E609}" presName="lin" presStyleCnt="0"/>
      <dgm:spPr/>
    </dgm:pt>
    <dgm:pt modelId="{AB6769DA-1C86-447B-B34A-CBC640CF56DC}" type="pres">
      <dgm:prSet presAssocID="{68CDD33B-E8B5-4D9B-B52A-7BCB56A5834F}" presName="txLvl2" presStyleLbl="revTx" presStyleIdx="4" presStyleCnt="5"/>
      <dgm:spPr/>
    </dgm:pt>
  </dgm:ptLst>
  <dgm:cxnLst>
    <dgm:cxn modelId="{19361546-AEA9-46DA-9AA1-32FEBDCF3E80}" srcId="{D1370276-A961-4F1C-AE8D-146C8B4A8305}" destId="{60FC8379-DAB3-42E0-8782-B4C1BE9CAB6D}" srcOrd="1" destOrd="0" parTransId="{6F6D2852-356F-4628-965E-53FB1EA5CFF6}" sibTransId="{70C0DF93-DCBB-43FD-8121-5AD4D03609BD}"/>
    <dgm:cxn modelId="{42F0FE81-809B-455D-837C-95B9C34BC929}" type="presOf" srcId="{910A0A71-F698-4906-8E38-39534F4AC508}" destId="{1E953345-8C7A-4D1B-88E2-6EC62982C955}" srcOrd="0" destOrd="0" presId="urn:microsoft.com/office/officeart/2008/layout/VerticalCircleList"/>
    <dgm:cxn modelId="{3E60F561-897B-4EE2-9217-1CD2B49F94BA}" type="presOf" srcId="{D1370276-A961-4F1C-AE8D-146C8B4A8305}" destId="{9FC1024B-6A11-4D3A-B1D0-BD00C4C6EA82}" srcOrd="0" destOrd="0" presId="urn:microsoft.com/office/officeart/2008/layout/VerticalCircleList"/>
    <dgm:cxn modelId="{4B9BA94F-1F35-4FBB-8507-74CDD314C0B0}" type="presOf" srcId="{095DF478-DB4E-4BAF-AA12-8E379A493D6F}" destId="{273B4D8A-6F4D-4B3E-B291-590894864CC0}" srcOrd="0" destOrd="0" presId="urn:microsoft.com/office/officeart/2008/layout/VerticalCircleList"/>
    <dgm:cxn modelId="{6B250532-4E7E-4D63-8099-5472EB696FFC}" srcId="{910A0A71-F698-4906-8E38-39534F4AC508}" destId="{D1370276-A961-4F1C-AE8D-146C8B4A8305}" srcOrd="0" destOrd="0" parTransId="{7139DC50-BBF6-435C-AB94-E120664B2C0A}" sibTransId="{CCD74099-5C93-4563-9A27-054D5779E90D}"/>
    <dgm:cxn modelId="{C30C3586-6814-4E3E-A315-C0D225EF53C5}" srcId="{19CADA4D-CE93-4E0D-B621-79AD6167E609}" destId="{68CDD33B-E8B5-4D9B-B52A-7BCB56A5834F}" srcOrd="0" destOrd="0" parTransId="{640A57E1-A8EC-4D24-B6A7-DEF1B8A7E851}" sibTransId="{F4852612-55F9-4CEC-8730-3499F2B0A6A3}"/>
    <dgm:cxn modelId="{44D882B0-A6F1-4DDF-9B98-7B985A1B16DA}" srcId="{910A0A71-F698-4906-8E38-39534F4AC508}" destId="{19CADA4D-CE93-4E0D-B621-79AD6167E609}" srcOrd="1" destOrd="0" parTransId="{AF4A9B2B-2506-4CDC-B004-65675E2A6AE5}" sibTransId="{252F81D2-1439-4BCF-948A-2F7D75AE7FE5}"/>
    <dgm:cxn modelId="{F17F4A36-587E-43BE-B812-87508B899573}" type="presOf" srcId="{60FC8379-DAB3-42E0-8782-B4C1BE9CAB6D}" destId="{2D95B2B2-B7E4-4260-929D-15A3A9DDD8ED}" srcOrd="0" destOrd="0" presId="urn:microsoft.com/office/officeart/2008/layout/VerticalCircleList"/>
    <dgm:cxn modelId="{F037A606-75B0-4239-B8AD-CB7D93E1B54E}" srcId="{D1370276-A961-4F1C-AE8D-146C8B4A8305}" destId="{095DF478-DB4E-4BAF-AA12-8E379A493D6F}" srcOrd="0" destOrd="0" parTransId="{985867AA-031F-4B3A-946F-893E036890D5}" sibTransId="{A1ACC8F8-B7C9-429C-B496-799991C1D033}"/>
    <dgm:cxn modelId="{3FCCFB8F-8D73-4233-98DB-6447AE0D7927}" type="presOf" srcId="{68CDD33B-E8B5-4D9B-B52A-7BCB56A5834F}" destId="{AB6769DA-1C86-447B-B34A-CBC640CF56DC}" srcOrd="0" destOrd="0" presId="urn:microsoft.com/office/officeart/2008/layout/VerticalCircleList"/>
    <dgm:cxn modelId="{509A864B-340C-45C4-B075-445220578355}" type="presOf" srcId="{19CADA4D-CE93-4E0D-B621-79AD6167E609}" destId="{AB30472B-A3D4-4268-9B7A-F6B22C59B5F5}" srcOrd="0" destOrd="0" presId="urn:microsoft.com/office/officeart/2008/layout/VerticalCircleList"/>
    <dgm:cxn modelId="{2268AEA7-C540-46F4-A981-38754697B7FB}" type="presParOf" srcId="{1E953345-8C7A-4D1B-88E2-6EC62982C955}" destId="{FA4D4B3C-ADCF-4A1C-A257-69FF04777C44}" srcOrd="0" destOrd="0" presId="urn:microsoft.com/office/officeart/2008/layout/VerticalCircleList"/>
    <dgm:cxn modelId="{1B8150CF-BBDD-4F8E-9416-F48004FC66C5}" type="presParOf" srcId="{FA4D4B3C-ADCF-4A1C-A257-69FF04777C44}" destId="{F154D0A3-579F-4EC2-B6D8-4F7B45928DAB}" srcOrd="0" destOrd="0" presId="urn:microsoft.com/office/officeart/2008/layout/VerticalCircleList"/>
    <dgm:cxn modelId="{01AC3F20-ED21-4CB1-97A9-F6D388C16417}" type="presParOf" srcId="{FA4D4B3C-ADCF-4A1C-A257-69FF04777C44}" destId="{68361171-A7ED-40C8-BAB0-6A34C006D41F}" srcOrd="1" destOrd="0" presId="urn:microsoft.com/office/officeart/2008/layout/VerticalCircleList"/>
    <dgm:cxn modelId="{0BD89ED3-D7F9-4C39-94C6-EF7A0349ABA2}" type="presParOf" srcId="{FA4D4B3C-ADCF-4A1C-A257-69FF04777C44}" destId="{9FC1024B-6A11-4D3A-B1D0-BD00C4C6EA82}" srcOrd="2" destOrd="0" presId="urn:microsoft.com/office/officeart/2008/layout/VerticalCircleList"/>
    <dgm:cxn modelId="{C6ACA30C-39FB-4562-BA22-A0ACDC8DAFCB}" type="presParOf" srcId="{FA4D4B3C-ADCF-4A1C-A257-69FF04777C44}" destId="{101A1C06-38EC-4DF3-AE46-961F513E3DF4}" srcOrd="3" destOrd="0" presId="urn:microsoft.com/office/officeart/2008/layout/VerticalCircleList"/>
    <dgm:cxn modelId="{D8C92701-B9FB-43EC-8DD9-BDB584C0B8FB}" type="presParOf" srcId="{101A1C06-38EC-4DF3-AE46-961F513E3DF4}" destId="{273B4D8A-6F4D-4B3E-B291-590894864CC0}" srcOrd="0" destOrd="0" presId="urn:microsoft.com/office/officeart/2008/layout/VerticalCircleList"/>
    <dgm:cxn modelId="{5590629D-42AB-4E89-9C1D-6F8A25EB9B5C}" type="presParOf" srcId="{101A1C06-38EC-4DF3-AE46-961F513E3DF4}" destId="{4CB637E3-477F-4396-B5B9-0911E14C68F4}" srcOrd="1" destOrd="0" presId="urn:microsoft.com/office/officeart/2008/layout/VerticalCircleList"/>
    <dgm:cxn modelId="{71B26994-A53D-4235-B1B5-0F55156CE866}" type="presParOf" srcId="{101A1C06-38EC-4DF3-AE46-961F513E3DF4}" destId="{2D95B2B2-B7E4-4260-929D-15A3A9DDD8ED}" srcOrd="2" destOrd="0" presId="urn:microsoft.com/office/officeart/2008/layout/VerticalCircleList"/>
    <dgm:cxn modelId="{2C1C906A-0377-426F-8300-8F3AFF7B54FE}" type="presParOf" srcId="{1E953345-8C7A-4D1B-88E2-6EC62982C955}" destId="{A1BD8945-4017-4F88-8C93-2F025AD7BCDB}" srcOrd="1" destOrd="0" presId="urn:microsoft.com/office/officeart/2008/layout/VerticalCircleList"/>
    <dgm:cxn modelId="{7D1014E1-1D75-4B75-B1D6-DC9649198B19}" type="presParOf" srcId="{1E953345-8C7A-4D1B-88E2-6EC62982C955}" destId="{D885C974-8A48-4561-9C96-26BEFB94C739}" srcOrd="2" destOrd="0" presId="urn:microsoft.com/office/officeart/2008/layout/VerticalCircleList"/>
    <dgm:cxn modelId="{A5AED130-E40E-4682-BF5E-23223426AC23}" type="presParOf" srcId="{D885C974-8A48-4561-9C96-26BEFB94C739}" destId="{C995B32F-A2D6-4013-9716-961C8E4E5019}" srcOrd="0" destOrd="0" presId="urn:microsoft.com/office/officeart/2008/layout/VerticalCircleList"/>
    <dgm:cxn modelId="{D0793360-3B35-430C-8AE5-D1F0C80FD150}" type="presParOf" srcId="{D885C974-8A48-4561-9C96-26BEFB94C739}" destId="{AE8A1201-DD75-4444-9631-FBB4396F3BB7}" srcOrd="1" destOrd="0" presId="urn:microsoft.com/office/officeart/2008/layout/VerticalCircleList"/>
    <dgm:cxn modelId="{D6C49A5C-E07D-474C-9E1E-2C72A40BBB27}" type="presParOf" srcId="{D885C974-8A48-4561-9C96-26BEFB94C739}" destId="{AB30472B-A3D4-4268-9B7A-F6B22C59B5F5}" srcOrd="2" destOrd="0" presId="urn:microsoft.com/office/officeart/2008/layout/VerticalCircleList"/>
    <dgm:cxn modelId="{38E83E8A-8741-4673-9113-38B28B0DD2FB}" type="presParOf" srcId="{D885C974-8A48-4561-9C96-26BEFB94C739}" destId="{1AC1CE83-FCD1-431F-AFEF-67905B74F853}" srcOrd="3" destOrd="0" presId="urn:microsoft.com/office/officeart/2008/layout/VerticalCircleList"/>
    <dgm:cxn modelId="{232BEF21-C69D-4433-B7A9-51928F1C05F6}" type="presParOf" srcId="{1AC1CE83-FCD1-431F-AFEF-67905B74F853}" destId="{AB6769DA-1C86-447B-B34A-CBC640CF56DC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0A0A71-F698-4906-8E38-39534F4AC50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70276-A961-4F1C-AE8D-146C8B4A8305}">
      <dgm:prSet phldrT="[Text]"/>
      <dgm:spPr/>
      <dgm:t>
        <a:bodyPr/>
        <a:lstStyle/>
        <a:p>
          <a:r>
            <a:rPr lang="en-US" dirty="0"/>
            <a:t>Technology</a:t>
          </a:r>
        </a:p>
      </dgm:t>
    </dgm:pt>
    <dgm:pt modelId="{7139DC50-BBF6-435C-AB94-E120664B2C0A}" type="parTrans" cxnId="{6B250532-4E7E-4D63-8099-5472EB696FFC}">
      <dgm:prSet/>
      <dgm:spPr/>
      <dgm:t>
        <a:bodyPr/>
        <a:lstStyle/>
        <a:p>
          <a:endParaRPr lang="en-US"/>
        </a:p>
      </dgm:t>
    </dgm:pt>
    <dgm:pt modelId="{CCD74099-5C93-4563-9A27-054D5779E90D}" type="sibTrans" cxnId="{6B250532-4E7E-4D63-8099-5472EB696FFC}">
      <dgm:prSet/>
      <dgm:spPr/>
      <dgm:t>
        <a:bodyPr/>
        <a:lstStyle/>
        <a:p>
          <a:endParaRPr lang="en-US"/>
        </a:p>
      </dgm:t>
    </dgm:pt>
    <dgm:pt modelId="{095DF478-DB4E-4BAF-AA12-8E379A493D6F}">
      <dgm:prSet phldrT="[Text]"/>
      <dgm:spPr/>
      <dgm:t>
        <a:bodyPr/>
        <a:lstStyle/>
        <a:p>
          <a:r>
            <a:rPr lang="en-US" dirty="0"/>
            <a:t>Apple</a:t>
          </a:r>
          <a:r>
            <a:rPr lang="en-US" baseline="0" dirty="0"/>
            <a:t> Inc.</a:t>
          </a:r>
          <a:endParaRPr lang="en-US" dirty="0"/>
        </a:p>
      </dgm:t>
    </dgm:pt>
    <dgm:pt modelId="{985867AA-031F-4B3A-946F-893E036890D5}" type="parTrans" cxnId="{F037A606-75B0-4239-B8AD-CB7D93E1B54E}">
      <dgm:prSet/>
      <dgm:spPr/>
      <dgm:t>
        <a:bodyPr/>
        <a:lstStyle/>
        <a:p>
          <a:endParaRPr lang="en-US"/>
        </a:p>
      </dgm:t>
    </dgm:pt>
    <dgm:pt modelId="{A1ACC8F8-B7C9-429C-B496-799991C1D033}" type="sibTrans" cxnId="{F037A606-75B0-4239-B8AD-CB7D93E1B54E}">
      <dgm:prSet/>
      <dgm:spPr/>
      <dgm:t>
        <a:bodyPr/>
        <a:lstStyle/>
        <a:p>
          <a:endParaRPr lang="en-US"/>
        </a:p>
      </dgm:t>
    </dgm:pt>
    <dgm:pt modelId="{60FC8379-DAB3-42E0-8782-B4C1BE9CAB6D}">
      <dgm:prSet phldrT="[Text]"/>
      <dgm:spPr/>
      <dgm:t>
        <a:bodyPr/>
        <a:lstStyle/>
        <a:p>
          <a:r>
            <a:rPr lang="en-US" dirty="0"/>
            <a:t>Google …</a:t>
          </a:r>
        </a:p>
      </dgm:t>
    </dgm:pt>
    <dgm:pt modelId="{6F6D2852-356F-4628-965E-53FB1EA5CFF6}" type="parTrans" cxnId="{19361546-AEA9-46DA-9AA1-32FEBDCF3E80}">
      <dgm:prSet/>
      <dgm:spPr/>
      <dgm:t>
        <a:bodyPr/>
        <a:lstStyle/>
        <a:p>
          <a:endParaRPr lang="en-US"/>
        </a:p>
      </dgm:t>
    </dgm:pt>
    <dgm:pt modelId="{70C0DF93-DCBB-43FD-8121-5AD4D03609BD}" type="sibTrans" cxnId="{19361546-AEA9-46DA-9AA1-32FEBDCF3E80}">
      <dgm:prSet/>
      <dgm:spPr/>
      <dgm:t>
        <a:bodyPr/>
        <a:lstStyle/>
        <a:p>
          <a:endParaRPr lang="en-US"/>
        </a:p>
      </dgm:t>
    </dgm:pt>
    <dgm:pt modelId="{19CADA4D-CE93-4E0D-B621-79AD6167E609}">
      <dgm:prSet phldrT="[Text]"/>
      <dgm:spPr/>
      <dgm:t>
        <a:bodyPr/>
        <a:lstStyle/>
        <a:p>
          <a:r>
            <a:rPr lang="en-US" dirty="0"/>
            <a:t>Transportation</a:t>
          </a:r>
        </a:p>
      </dgm:t>
    </dgm:pt>
    <dgm:pt modelId="{AF4A9B2B-2506-4CDC-B004-65675E2A6AE5}" type="parTrans" cxnId="{44D882B0-A6F1-4DDF-9B98-7B985A1B16DA}">
      <dgm:prSet/>
      <dgm:spPr/>
      <dgm:t>
        <a:bodyPr/>
        <a:lstStyle/>
        <a:p>
          <a:endParaRPr lang="en-US"/>
        </a:p>
      </dgm:t>
    </dgm:pt>
    <dgm:pt modelId="{252F81D2-1439-4BCF-948A-2F7D75AE7FE5}" type="sibTrans" cxnId="{44D882B0-A6F1-4DDF-9B98-7B985A1B16DA}">
      <dgm:prSet/>
      <dgm:spPr/>
      <dgm:t>
        <a:bodyPr/>
        <a:lstStyle/>
        <a:p>
          <a:endParaRPr lang="en-US"/>
        </a:p>
      </dgm:t>
    </dgm:pt>
    <dgm:pt modelId="{68CDD33B-E8B5-4D9B-B52A-7BCB56A5834F}">
      <dgm:prSet phldrT="[Text]"/>
      <dgm:spPr/>
      <dgm:t>
        <a:bodyPr/>
        <a:lstStyle/>
        <a:p>
          <a:r>
            <a:rPr lang="en-US" dirty="0"/>
            <a:t>CSX Corporation</a:t>
          </a:r>
        </a:p>
      </dgm:t>
    </dgm:pt>
    <dgm:pt modelId="{640A57E1-A8EC-4D24-B6A7-DEF1B8A7E851}" type="parTrans" cxnId="{C30C3586-6814-4E3E-A315-C0D225EF53C5}">
      <dgm:prSet/>
      <dgm:spPr/>
      <dgm:t>
        <a:bodyPr/>
        <a:lstStyle/>
        <a:p>
          <a:endParaRPr lang="en-US"/>
        </a:p>
      </dgm:t>
    </dgm:pt>
    <dgm:pt modelId="{F4852612-55F9-4CEC-8730-3499F2B0A6A3}" type="sibTrans" cxnId="{C30C3586-6814-4E3E-A315-C0D225EF53C5}">
      <dgm:prSet/>
      <dgm:spPr/>
      <dgm:t>
        <a:bodyPr/>
        <a:lstStyle/>
        <a:p>
          <a:endParaRPr lang="en-US"/>
        </a:p>
      </dgm:t>
    </dgm:pt>
    <dgm:pt modelId="{B9FDC0EA-254D-4C36-830C-F6C6B58C5700}">
      <dgm:prSet phldrT="[Text]"/>
      <dgm:spPr/>
      <dgm:t>
        <a:bodyPr/>
        <a:lstStyle/>
        <a:p>
          <a:r>
            <a:rPr lang="en-US" dirty="0"/>
            <a:t>American Airlines Group, Inc. …</a:t>
          </a:r>
        </a:p>
      </dgm:t>
    </dgm:pt>
    <dgm:pt modelId="{E3F2F1F7-4C31-4C8C-9012-A36D90D5FD2C}" type="parTrans" cxnId="{28A261A3-5A43-4F6D-B86F-E426E8C1D37C}">
      <dgm:prSet/>
      <dgm:spPr/>
      <dgm:t>
        <a:bodyPr/>
        <a:lstStyle/>
        <a:p>
          <a:endParaRPr lang="en-US"/>
        </a:p>
      </dgm:t>
    </dgm:pt>
    <dgm:pt modelId="{558ABB55-E007-4A43-AEA6-202D75D7B5A3}" type="sibTrans" cxnId="{28A261A3-5A43-4F6D-B86F-E426E8C1D37C}">
      <dgm:prSet/>
      <dgm:spPr/>
      <dgm:t>
        <a:bodyPr/>
        <a:lstStyle/>
        <a:p>
          <a:endParaRPr lang="en-US"/>
        </a:p>
      </dgm:t>
    </dgm:pt>
    <dgm:pt modelId="{1E953345-8C7A-4D1B-88E2-6EC62982C955}" type="pres">
      <dgm:prSet presAssocID="{910A0A71-F698-4906-8E38-39534F4AC508}" presName="Name0" presStyleCnt="0">
        <dgm:presLayoutVars>
          <dgm:dir/>
        </dgm:presLayoutVars>
      </dgm:prSet>
      <dgm:spPr/>
    </dgm:pt>
    <dgm:pt modelId="{FA4D4B3C-ADCF-4A1C-A257-69FF04777C44}" type="pres">
      <dgm:prSet presAssocID="{D1370276-A961-4F1C-AE8D-146C8B4A8305}" presName="withChildren" presStyleCnt="0"/>
      <dgm:spPr/>
    </dgm:pt>
    <dgm:pt modelId="{F154D0A3-579F-4EC2-B6D8-4F7B45928DAB}" type="pres">
      <dgm:prSet presAssocID="{D1370276-A961-4F1C-AE8D-146C8B4A8305}" presName="bigCircle" presStyleLbl="vennNode1" presStyleIdx="0" presStyleCnt="6"/>
      <dgm:spPr/>
    </dgm:pt>
    <dgm:pt modelId="{68361171-A7ED-40C8-BAB0-6A34C006D41F}" type="pres">
      <dgm:prSet presAssocID="{D1370276-A961-4F1C-AE8D-146C8B4A8305}" presName="medCircle" presStyleLbl="vennNode1" presStyleIdx="1" presStyleCnt="6"/>
      <dgm:spPr/>
    </dgm:pt>
    <dgm:pt modelId="{9FC1024B-6A11-4D3A-B1D0-BD00C4C6EA82}" type="pres">
      <dgm:prSet presAssocID="{D1370276-A961-4F1C-AE8D-146C8B4A8305}" presName="txLvl1" presStyleLbl="revTx" presStyleIdx="0" presStyleCnt="6"/>
      <dgm:spPr/>
    </dgm:pt>
    <dgm:pt modelId="{101A1C06-38EC-4DF3-AE46-961F513E3DF4}" type="pres">
      <dgm:prSet presAssocID="{D1370276-A961-4F1C-AE8D-146C8B4A8305}" presName="lin" presStyleCnt="0"/>
      <dgm:spPr/>
    </dgm:pt>
    <dgm:pt modelId="{273B4D8A-6F4D-4B3E-B291-590894864CC0}" type="pres">
      <dgm:prSet presAssocID="{095DF478-DB4E-4BAF-AA12-8E379A493D6F}" presName="txLvl2" presStyleLbl="revTx" presStyleIdx="1" presStyleCnt="6"/>
      <dgm:spPr/>
    </dgm:pt>
    <dgm:pt modelId="{4CB637E3-477F-4396-B5B9-0911E14C68F4}" type="pres">
      <dgm:prSet presAssocID="{A1ACC8F8-B7C9-429C-B496-799991C1D033}" presName="smCircle" presStyleLbl="vennNode1" presStyleIdx="2" presStyleCnt="6"/>
      <dgm:spPr/>
    </dgm:pt>
    <dgm:pt modelId="{2D95B2B2-B7E4-4260-929D-15A3A9DDD8ED}" type="pres">
      <dgm:prSet presAssocID="{60FC8379-DAB3-42E0-8782-B4C1BE9CAB6D}" presName="txLvl2" presStyleLbl="revTx" presStyleIdx="2" presStyleCnt="6"/>
      <dgm:spPr/>
    </dgm:pt>
    <dgm:pt modelId="{0E24FD04-ACA7-4EB5-BEB8-F4A7BD9F0548}" type="pres">
      <dgm:prSet presAssocID="{D1370276-A961-4F1C-AE8D-146C8B4A8305}" presName="overlap" presStyleCnt="0"/>
      <dgm:spPr/>
    </dgm:pt>
    <dgm:pt modelId="{D885C974-8A48-4561-9C96-26BEFB94C739}" type="pres">
      <dgm:prSet presAssocID="{19CADA4D-CE93-4E0D-B621-79AD6167E609}" presName="withChildren" presStyleCnt="0"/>
      <dgm:spPr/>
    </dgm:pt>
    <dgm:pt modelId="{C995B32F-A2D6-4013-9716-961C8E4E5019}" type="pres">
      <dgm:prSet presAssocID="{19CADA4D-CE93-4E0D-B621-79AD6167E609}" presName="bigCircle" presStyleLbl="vennNode1" presStyleIdx="3" presStyleCnt="6"/>
      <dgm:spPr/>
    </dgm:pt>
    <dgm:pt modelId="{AE8A1201-DD75-4444-9631-FBB4396F3BB7}" type="pres">
      <dgm:prSet presAssocID="{19CADA4D-CE93-4E0D-B621-79AD6167E609}" presName="medCircle" presStyleLbl="vennNode1" presStyleIdx="4" presStyleCnt="6"/>
      <dgm:spPr/>
    </dgm:pt>
    <dgm:pt modelId="{AB30472B-A3D4-4268-9B7A-F6B22C59B5F5}" type="pres">
      <dgm:prSet presAssocID="{19CADA4D-CE93-4E0D-B621-79AD6167E609}" presName="txLvl1" presStyleLbl="revTx" presStyleIdx="3" presStyleCnt="6"/>
      <dgm:spPr/>
    </dgm:pt>
    <dgm:pt modelId="{1AC1CE83-FCD1-431F-AFEF-67905B74F853}" type="pres">
      <dgm:prSet presAssocID="{19CADA4D-CE93-4E0D-B621-79AD6167E609}" presName="lin" presStyleCnt="0"/>
      <dgm:spPr/>
    </dgm:pt>
    <dgm:pt modelId="{AB6769DA-1C86-447B-B34A-CBC640CF56DC}" type="pres">
      <dgm:prSet presAssocID="{68CDD33B-E8B5-4D9B-B52A-7BCB56A5834F}" presName="txLvl2" presStyleLbl="revTx" presStyleIdx="4" presStyleCnt="6"/>
      <dgm:spPr/>
    </dgm:pt>
    <dgm:pt modelId="{253B9382-1E15-41C9-9B77-8FC618C4337A}" type="pres">
      <dgm:prSet presAssocID="{F4852612-55F9-4CEC-8730-3499F2B0A6A3}" presName="smCircle" presStyleLbl="vennNode1" presStyleIdx="5" presStyleCnt="6"/>
      <dgm:spPr/>
    </dgm:pt>
    <dgm:pt modelId="{57BDCAA0-A07B-4321-927F-901404553D9B}" type="pres">
      <dgm:prSet presAssocID="{B9FDC0EA-254D-4C36-830C-F6C6B58C5700}" presName="txLvl2" presStyleLbl="revTx" presStyleIdx="5" presStyleCnt="6"/>
      <dgm:spPr/>
    </dgm:pt>
  </dgm:ptLst>
  <dgm:cxnLst>
    <dgm:cxn modelId="{19361546-AEA9-46DA-9AA1-32FEBDCF3E80}" srcId="{D1370276-A961-4F1C-AE8D-146C8B4A8305}" destId="{60FC8379-DAB3-42E0-8782-B4C1BE9CAB6D}" srcOrd="1" destOrd="0" parTransId="{6F6D2852-356F-4628-965E-53FB1EA5CFF6}" sibTransId="{70C0DF93-DCBB-43FD-8121-5AD4D03609BD}"/>
    <dgm:cxn modelId="{42F0FE81-809B-455D-837C-95B9C34BC929}" type="presOf" srcId="{910A0A71-F698-4906-8E38-39534F4AC508}" destId="{1E953345-8C7A-4D1B-88E2-6EC62982C955}" srcOrd="0" destOrd="0" presId="urn:microsoft.com/office/officeart/2008/layout/VerticalCircleList"/>
    <dgm:cxn modelId="{3E60F561-897B-4EE2-9217-1CD2B49F94BA}" type="presOf" srcId="{D1370276-A961-4F1C-AE8D-146C8B4A8305}" destId="{9FC1024B-6A11-4D3A-B1D0-BD00C4C6EA82}" srcOrd="0" destOrd="0" presId="urn:microsoft.com/office/officeart/2008/layout/VerticalCircleList"/>
    <dgm:cxn modelId="{4B9BA94F-1F35-4FBB-8507-74CDD314C0B0}" type="presOf" srcId="{095DF478-DB4E-4BAF-AA12-8E379A493D6F}" destId="{273B4D8A-6F4D-4B3E-B291-590894864CC0}" srcOrd="0" destOrd="0" presId="urn:microsoft.com/office/officeart/2008/layout/VerticalCircleList"/>
    <dgm:cxn modelId="{6B250532-4E7E-4D63-8099-5472EB696FFC}" srcId="{910A0A71-F698-4906-8E38-39534F4AC508}" destId="{D1370276-A961-4F1C-AE8D-146C8B4A8305}" srcOrd="0" destOrd="0" parTransId="{7139DC50-BBF6-435C-AB94-E120664B2C0A}" sibTransId="{CCD74099-5C93-4563-9A27-054D5779E90D}"/>
    <dgm:cxn modelId="{C30C3586-6814-4E3E-A315-C0D225EF53C5}" srcId="{19CADA4D-CE93-4E0D-B621-79AD6167E609}" destId="{68CDD33B-E8B5-4D9B-B52A-7BCB56A5834F}" srcOrd="0" destOrd="0" parTransId="{640A57E1-A8EC-4D24-B6A7-DEF1B8A7E851}" sibTransId="{F4852612-55F9-4CEC-8730-3499F2B0A6A3}"/>
    <dgm:cxn modelId="{44D882B0-A6F1-4DDF-9B98-7B985A1B16DA}" srcId="{910A0A71-F698-4906-8E38-39534F4AC508}" destId="{19CADA4D-CE93-4E0D-B621-79AD6167E609}" srcOrd="1" destOrd="0" parTransId="{AF4A9B2B-2506-4CDC-B004-65675E2A6AE5}" sibTransId="{252F81D2-1439-4BCF-948A-2F7D75AE7FE5}"/>
    <dgm:cxn modelId="{5C9BBB05-6B39-48AE-93C0-8D3D78F1E50A}" type="presOf" srcId="{B9FDC0EA-254D-4C36-830C-F6C6B58C5700}" destId="{57BDCAA0-A07B-4321-927F-901404553D9B}" srcOrd="0" destOrd="0" presId="urn:microsoft.com/office/officeart/2008/layout/VerticalCircleList"/>
    <dgm:cxn modelId="{F17F4A36-587E-43BE-B812-87508B899573}" type="presOf" srcId="{60FC8379-DAB3-42E0-8782-B4C1BE9CAB6D}" destId="{2D95B2B2-B7E4-4260-929D-15A3A9DDD8ED}" srcOrd="0" destOrd="0" presId="urn:microsoft.com/office/officeart/2008/layout/VerticalCircleList"/>
    <dgm:cxn modelId="{F037A606-75B0-4239-B8AD-CB7D93E1B54E}" srcId="{D1370276-A961-4F1C-AE8D-146C8B4A8305}" destId="{095DF478-DB4E-4BAF-AA12-8E379A493D6F}" srcOrd="0" destOrd="0" parTransId="{985867AA-031F-4B3A-946F-893E036890D5}" sibTransId="{A1ACC8F8-B7C9-429C-B496-799991C1D033}"/>
    <dgm:cxn modelId="{28A261A3-5A43-4F6D-B86F-E426E8C1D37C}" srcId="{19CADA4D-CE93-4E0D-B621-79AD6167E609}" destId="{B9FDC0EA-254D-4C36-830C-F6C6B58C5700}" srcOrd="1" destOrd="0" parTransId="{E3F2F1F7-4C31-4C8C-9012-A36D90D5FD2C}" sibTransId="{558ABB55-E007-4A43-AEA6-202D75D7B5A3}"/>
    <dgm:cxn modelId="{3FCCFB8F-8D73-4233-98DB-6447AE0D7927}" type="presOf" srcId="{68CDD33B-E8B5-4D9B-B52A-7BCB56A5834F}" destId="{AB6769DA-1C86-447B-B34A-CBC640CF56DC}" srcOrd="0" destOrd="0" presId="urn:microsoft.com/office/officeart/2008/layout/VerticalCircleList"/>
    <dgm:cxn modelId="{509A864B-340C-45C4-B075-445220578355}" type="presOf" srcId="{19CADA4D-CE93-4E0D-B621-79AD6167E609}" destId="{AB30472B-A3D4-4268-9B7A-F6B22C59B5F5}" srcOrd="0" destOrd="0" presId="urn:microsoft.com/office/officeart/2008/layout/VerticalCircleList"/>
    <dgm:cxn modelId="{2268AEA7-C540-46F4-A981-38754697B7FB}" type="presParOf" srcId="{1E953345-8C7A-4D1B-88E2-6EC62982C955}" destId="{FA4D4B3C-ADCF-4A1C-A257-69FF04777C44}" srcOrd="0" destOrd="0" presId="urn:microsoft.com/office/officeart/2008/layout/VerticalCircleList"/>
    <dgm:cxn modelId="{1B8150CF-BBDD-4F8E-9416-F48004FC66C5}" type="presParOf" srcId="{FA4D4B3C-ADCF-4A1C-A257-69FF04777C44}" destId="{F154D0A3-579F-4EC2-B6D8-4F7B45928DAB}" srcOrd="0" destOrd="0" presId="urn:microsoft.com/office/officeart/2008/layout/VerticalCircleList"/>
    <dgm:cxn modelId="{01AC3F20-ED21-4CB1-97A9-F6D388C16417}" type="presParOf" srcId="{FA4D4B3C-ADCF-4A1C-A257-69FF04777C44}" destId="{68361171-A7ED-40C8-BAB0-6A34C006D41F}" srcOrd="1" destOrd="0" presId="urn:microsoft.com/office/officeart/2008/layout/VerticalCircleList"/>
    <dgm:cxn modelId="{0BD89ED3-D7F9-4C39-94C6-EF7A0349ABA2}" type="presParOf" srcId="{FA4D4B3C-ADCF-4A1C-A257-69FF04777C44}" destId="{9FC1024B-6A11-4D3A-B1D0-BD00C4C6EA82}" srcOrd="2" destOrd="0" presId="urn:microsoft.com/office/officeart/2008/layout/VerticalCircleList"/>
    <dgm:cxn modelId="{C6ACA30C-39FB-4562-BA22-A0ACDC8DAFCB}" type="presParOf" srcId="{FA4D4B3C-ADCF-4A1C-A257-69FF04777C44}" destId="{101A1C06-38EC-4DF3-AE46-961F513E3DF4}" srcOrd="3" destOrd="0" presId="urn:microsoft.com/office/officeart/2008/layout/VerticalCircleList"/>
    <dgm:cxn modelId="{D8C92701-B9FB-43EC-8DD9-BDB584C0B8FB}" type="presParOf" srcId="{101A1C06-38EC-4DF3-AE46-961F513E3DF4}" destId="{273B4D8A-6F4D-4B3E-B291-590894864CC0}" srcOrd="0" destOrd="0" presId="urn:microsoft.com/office/officeart/2008/layout/VerticalCircleList"/>
    <dgm:cxn modelId="{5590629D-42AB-4E89-9C1D-6F8A25EB9B5C}" type="presParOf" srcId="{101A1C06-38EC-4DF3-AE46-961F513E3DF4}" destId="{4CB637E3-477F-4396-B5B9-0911E14C68F4}" srcOrd="1" destOrd="0" presId="urn:microsoft.com/office/officeart/2008/layout/VerticalCircleList"/>
    <dgm:cxn modelId="{71B26994-A53D-4235-B1B5-0F55156CE866}" type="presParOf" srcId="{101A1C06-38EC-4DF3-AE46-961F513E3DF4}" destId="{2D95B2B2-B7E4-4260-929D-15A3A9DDD8ED}" srcOrd="2" destOrd="0" presId="urn:microsoft.com/office/officeart/2008/layout/VerticalCircleList"/>
    <dgm:cxn modelId="{8D26D44F-97B7-4A3B-BD4A-253AB789A2DF}" type="presParOf" srcId="{1E953345-8C7A-4D1B-88E2-6EC62982C955}" destId="{0E24FD04-ACA7-4EB5-BEB8-F4A7BD9F0548}" srcOrd="1" destOrd="0" presId="urn:microsoft.com/office/officeart/2008/layout/VerticalCircleList"/>
    <dgm:cxn modelId="{7D1014E1-1D75-4B75-B1D6-DC9649198B19}" type="presParOf" srcId="{1E953345-8C7A-4D1B-88E2-6EC62982C955}" destId="{D885C974-8A48-4561-9C96-26BEFB94C739}" srcOrd="2" destOrd="0" presId="urn:microsoft.com/office/officeart/2008/layout/VerticalCircleList"/>
    <dgm:cxn modelId="{A5AED130-E40E-4682-BF5E-23223426AC23}" type="presParOf" srcId="{D885C974-8A48-4561-9C96-26BEFB94C739}" destId="{C995B32F-A2D6-4013-9716-961C8E4E5019}" srcOrd="0" destOrd="0" presId="urn:microsoft.com/office/officeart/2008/layout/VerticalCircleList"/>
    <dgm:cxn modelId="{D0793360-3B35-430C-8AE5-D1F0C80FD150}" type="presParOf" srcId="{D885C974-8A48-4561-9C96-26BEFB94C739}" destId="{AE8A1201-DD75-4444-9631-FBB4396F3BB7}" srcOrd="1" destOrd="0" presId="urn:microsoft.com/office/officeart/2008/layout/VerticalCircleList"/>
    <dgm:cxn modelId="{D6C49A5C-E07D-474C-9E1E-2C72A40BBB27}" type="presParOf" srcId="{D885C974-8A48-4561-9C96-26BEFB94C739}" destId="{AB30472B-A3D4-4268-9B7A-F6B22C59B5F5}" srcOrd="2" destOrd="0" presId="urn:microsoft.com/office/officeart/2008/layout/VerticalCircleList"/>
    <dgm:cxn modelId="{38E83E8A-8741-4673-9113-38B28B0DD2FB}" type="presParOf" srcId="{D885C974-8A48-4561-9C96-26BEFB94C739}" destId="{1AC1CE83-FCD1-431F-AFEF-67905B74F853}" srcOrd="3" destOrd="0" presId="urn:microsoft.com/office/officeart/2008/layout/VerticalCircleList"/>
    <dgm:cxn modelId="{232BEF21-C69D-4433-B7A9-51928F1C05F6}" type="presParOf" srcId="{1AC1CE83-FCD1-431F-AFEF-67905B74F853}" destId="{AB6769DA-1C86-447B-B34A-CBC640CF56DC}" srcOrd="0" destOrd="0" presId="urn:microsoft.com/office/officeart/2008/layout/VerticalCircleList"/>
    <dgm:cxn modelId="{85BB081E-835D-48D6-9A5B-404ED1C71507}" type="presParOf" srcId="{1AC1CE83-FCD1-431F-AFEF-67905B74F853}" destId="{253B9382-1E15-41C9-9B77-8FC618C4337A}" srcOrd="1" destOrd="0" presId="urn:microsoft.com/office/officeart/2008/layout/VerticalCircleList"/>
    <dgm:cxn modelId="{30E733E7-03FB-45CB-8D8A-849374A8F632}" type="presParOf" srcId="{1AC1CE83-FCD1-431F-AFEF-67905B74F853}" destId="{57BDCAA0-A07B-4321-927F-901404553D9B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A0A71-F698-4906-8E38-39534F4AC508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70276-A961-4F1C-AE8D-146C8B4A8305}">
      <dgm:prSet phldrT="[Text]"/>
      <dgm:spPr/>
      <dgm:t>
        <a:bodyPr/>
        <a:lstStyle/>
        <a:p>
          <a:r>
            <a:rPr lang="en-US" dirty="0"/>
            <a:t>Capital Goods</a:t>
          </a:r>
        </a:p>
      </dgm:t>
    </dgm:pt>
    <dgm:pt modelId="{7139DC50-BBF6-435C-AB94-E120664B2C0A}" type="parTrans" cxnId="{6B250532-4E7E-4D63-8099-5472EB696FFC}">
      <dgm:prSet/>
      <dgm:spPr/>
      <dgm:t>
        <a:bodyPr/>
        <a:lstStyle/>
        <a:p>
          <a:endParaRPr lang="en-US"/>
        </a:p>
      </dgm:t>
    </dgm:pt>
    <dgm:pt modelId="{CCD74099-5C93-4563-9A27-054D5779E90D}" type="sibTrans" cxnId="{6B250532-4E7E-4D63-8099-5472EB696FFC}">
      <dgm:prSet/>
      <dgm:spPr/>
      <dgm:t>
        <a:bodyPr/>
        <a:lstStyle/>
        <a:p>
          <a:endParaRPr lang="en-US"/>
        </a:p>
      </dgm:t>
    </dgm:pt>
    <dgm:pt modelId="{095DF478-DB4E-4BAF-AA12-8E379A493D6F}">
      <dgm:prSet phldrT="[Text]"/>
      <dgm:spPr/>
      <dgm:t>
        <a:bodyPr/>
        <a:lstStyle/>
        <a:p>
          <a:r>
            <a:rPr lang="en-US" dirty="0"/>
            <a:t>Tesla Motors, Inc.</a:t>
          </a:r>
        </a:p>
      </dgm:t>
    </dgm:pt>
    <dgm:pt modelId="{985867AA-031F-4B3A-946F-893E036890D5}" type="parTrans" cxnId="{F037A606-75B0-4239-B8AD-CB7D93E1B54E}">
      <dgm:prSet/>
      <dgm:spPr/>
      <dgm:t>
        <a:bodyPr/>
        <a:lstStyle/>
        <a:p>
          <a:endParaRPr lang="en-US"/>
        </a:p>
      </dgm:t>
    </dgm:pt>
    <dgm:pt modelId="{A1ACC8F8-B7C9-429C-B496-799991C1D033}" type="sibTrans" cxnId="{F037A606-75B0-4239-B8AD-CB7D93E1B54E}">
      <dgm:prSet/>
      <dgm:spPr/>
      <dgm:t>
        <a:bodyPr/>
        <a:lstStyle/>
        <a:p>
          <a:endParaRPr lang="en-US"/>
        </a:p>
      </dgm:t>
    </dgm:pt>
    <dgm:pt modelId="{60FC8379-DAB3-42E0-8782-B4C1BE9CAB6D}">
      <dgm:prSet phldrT="[Text]"/>
      <dgm:spPr/>
      <dgm:t>
        <a:bodyPr/>
        <a:lstStyle/>
        <a:p>
          <a:r>
            <a:rPr lang="en-US" dirty="0"/>
            <a:t>Illumina, Inc. …</a:t>
          </a:r>
        </a:p>
      </dgm:t>
    </dgm:pt>
    <dgm:pt modelId="{6F6D2852-356F-4628-965E-53FB1EA5CFF6}" type="parTrans" cxnId="{19361546-AEA9-46DA-9AA1-32FEBDCF3E80}">
      <dgm:prSet/>
      <dgm:spPr/>
      <dgm:t>
        <a:bodyPr/>
        <a:lstStyle/>
        <a:p>
          <a:endParaRPr lang="en-US"/>
        </a:p>
      </dgm:t>
    </dgm:pt>
    <dgm:pt modelId="{70C0DF93-DCBB-43FD-8121-5AD4D03609BD}" type="sibTrans" cxnId="{19361546-AEA9-46DA-9AA1-32FEBDCF3E80}">
      <dgm:prSet/>
      <dgm:spPr/>
      <dgm:t>
        <a:bodyPr/>
        <a:lstStyle/>
        <a:p>
          <a:endParaRPr lang="en-US"/>
        </a:p>
      </dgm:t>
    </dgm:pt>
    <dgm:pt modelId="{19CADA4D-CE93-4E0D-B621-79AD6167E609}">
      <dgm:prSet phldrT="[Text]"/>
      <dgm:spPr/>
      <dgm:t>
        <a:bodyPr/>
        <a:lstStyle/>
        <a:p>
          <a:r>
            <a:rPr lang="en-US" dirty="0"/>
            <a:t>Consumer ND</a:t>
          </a:r>
        </a:p>
      </dgm:t>
    </dgm:pt>
    <dgm:pt modelId="{AF4A9B2B-2506-4CDC-B004-65675E2A6AE5}" type="parTrans" cxnId="{44D882B0-A6F1-4DDF-9B98-7B985A1B16DA}">
      <dgm:prSet/>
      <dgm:spPr/>
      <dgm:t>
        <a:bodyPr/>
        <a:lstStyle/>
        <a:p>
          <a:endParaRPr lang="en-US"/>
        </a:p>
      </dgm:t>
    </dgm:pt>
    <dgm:pt modelId="{252F81D2-1439-4BCF-948A-2F7D75AE7FE5}" type="sibTrans" cxnId="{44D882B0-A6F1-4DDF-9B98-7B985A1B16DA}">
      <dgm:prSet/>
      <dgm:spPr/>
      <dgm:t>
        <a:bodyPr/>
        <a:lstStyle/>
        <a:p>
          <a:endParaRPr lang="en-US"/>
        </a:p>
      </dgm:t>
    </dgm:pt>
    <dgm:pt modelId="{68CDD33B-E8B5-4D9B-B52A-7BCB56A5834F}">
      <dgm:prSet phldrT="[Text]"/>
      <dgm:spPr/>
      <dgm:t>
        <a:bodyPr/>
        <a:lstStyle/>
        <a:p>
          <a:r>
            <a:rPr lang="en-US" dirty="0"/>
            <a:t>The Kraft </a:t>
          </a:r>
          <a:r>
            <a:rPr lang="en-US" dirty="0" err="1"/>
            <a:t>Heinze</a:t>
          </a:r>
          <a:r>
            <a:rPr lang="en-US" dirty="0"/>
            <a:t> Company</a:t>
          </a:r>
        </a:p>
      </dgm:t>
    </dgm:pt>
    <dgm:pt modelId="{640A57E1-A8EC-4D24-B6A7-DEF1B8A7E851}" type="parTrans" cxnId="{C30C3586-6814-4E3E-A315-C0D225EF53C5}">
      <dgm:prSet/>
      <dgm:spPr/>
      <dgm:t>
        <a:bodyPr/>
        <a:lstStyle/>
        <a:p>
          <a:endParaRPr lang="en-US"/>
        </a:p>
      </dgm:t>
    </dgm:pt>
    <dgm:pt modelId="{F4852612-55F9-4CEC-8730-3499F2B0A6A3}" type="sibTrans" cxnId="{C30C3586-6814-4E3E-A315-C0D225EF53C5}">
      <dgm:prSet/>
      <dgm:spPr/>
      <dgm:t>
        <a:bodyPr/>
        <a:lstStyle/>
        <a:p>
          <a:endParaRPr lang="en-US"/>
        </a:p>
      </dgm:t>
    </dgm:pt>
    <dgm:pt modelId="{64A767BA-071A-4151-A794-31AEA1FB8BC9}">
      <dgm:prSet phldrT="[Text]"/>
      <dgm:spPr/>
      <dgm:t>
        <a:bodyPr/>
        <a:lstStyle/>
        <a:p>
          <a:r>
            <a:rPr lang="en-US" dirty="0"/>
            <a:t>Monster Beverage …</a:t>
          </a:r>
        </a:p>
      </dgm:t>
    </dgm:pt>
    <dgm:pt modelId="{1904D157-BFB8-4F67-A81C-3EDE80D24A38}" type="parTrans" cxnId="{5DFBD1EA-1AAE-47B3-AA00-8BE4B3835DBE}">
      <dgm:prSet/>
      <dgm:spPr/>
    </dgm:pt>
    <dgm:pt modelId="{DCD7D3CF-1960-4CDC-85E8-753AC7EB5AE7}" type="sibTrans" cxnId="{5DFBD1EA-1AAE-47B3-AA00-8BE4B3835DBE}">
      <dgm:prSet/>
      <dgm:spPr/>
    </dgm:pt>
    <dgm:pt modelId="{1E953345-8C7A-4D1B-88E2-6EC62982C955}" type="pres">
      <dgm:prSet presAssocID="{910A0A71-F698-4906-8E38-39534F4AC508}" presName="Name0" presStyleCnt="0">
        <dgm:presLayoutVars>
          <dgm:dir/>
        </dgm:presLayoutVars>
      </dgm:prSet>
      <dgm:spPr/>
    </dgm:pt>
    <dgm:pt modelId="{FA4D4B3C-ADCF-4A1C-A257-69FF04777C44}" type="pres">
      <dgm:prSet presAssocID="{D1370276-A961-4F1C-AE8D-146C8B4A8305}" presName="withChildren" presStyleCnt="0"/>
      <dgm:spPr/>
    </dgm:pt>
    <dgm:pt modelId="{F154D0A3-579F-4EC2-B6D8-4F7B45928DAB}" type="pres">
      <dgm:prSet presAssocID="{D1370276-A961-4F1C-AE8D-146C8B4A8305}" presName="bigCircle" presStyleLbl="vennNode1" presStyleIdx="0" presStyleCnt="6" custLinFactNeighborX="-262" custLinFactNeighborY="-100"/>
      <dgm:spPr/>
    </dgm:pt>
    <dgm:pt modelId="{68361171-A7ED-40C8-BAB0-6A34C006D41F}" type="pres">
      <dgm:prSet presAssocID="{D1370276-A961-4F1C-AE8D-146C8B4A8305}" presName="medCircle" presStyleLbl="vennNode1" presStyleIdx="1" presStyleCnt="6"/>
      <dgm:spPr/>
    </dgm:pt>
    <dgm:pt modelId="{9FC1024B-6A11-4D3A-B1D0-BD00C4C6EA82}" type="pres">
      <dgm:prSet presAssocID="{D1370276-A961-4F1C-AE8D-146C8B4A8305}" presName="txLvl1" presStyleLbl="revTx" presStyleIdx="0" presStyleCnt="6"/>
      <dgm:spPr/>
    </dgm:pt>
    <dgm:pt modelId="{101A1C06-38EC-4DF3-AE46-961F513E3DF4}" type="pres">
      <dgm:prSet presAssocID="{D1370276-A961-4F1C-AE8D-146C8B4A8305}" presName="lin" presStyleCnt="0"/>
      <dgm:spPr/>
    </dgm:pt>
    <dgm:pt modelId="{273B4D8A-6F4D-4B3E-B291-590894864CC0}" type="pres">
      <dgm:prSet presAssocID="{095DF478-DB4E-4BAF-AA12-8E379A493D6F}" presName="txLvl2" presStyleLbl="revTx" presStyleIdx="1" presStyleCnt="6"/>
      <dgm:spPr/>
    </dgm:pt>
    <dgm:pt modelId="{4CB637E3-477F-4396-B5B9-0911E14C68F4}" type="pres">
      <dgm:prSet presAssocID="{A1ACC8F8-B7C9-429C-B496-799991C1D033}" presName="smCircle" presStyleLbl="vennNode1" presStyleIdx="2" presStyleCnt="6"/>
      <dgm:spPr/>
    </dgm:pt>
    <dgm:pt modelId="{2D95B2B2-B7E4-4260-929D-15A3A9DDD8ED}" type="pres">
      <dgm:prSet presAssocID="{60FC8379-DAB3-42E0-8782-B4C1BE9CAB6D}" presName="txLvl2" presStyleLbl="revTx" presStyleIdx="2" presStyleCnt="6"/>
      <dgm:spPr/>
    </dgm:pt>
    <dgm:pt modelId="{4E31A389-02A3-4A3A-A932-15FCED5203A3}" type="pres">
      <dgm:prSet presAssocID="{D1370276-A961-4F1C-AE8D-146C8B4A8305}" presName="overlap" presStyleCnt="0"/>
      <dgm:spPr/>
    </dgm:pt>
    <dgm:pt modelId="{D885C974-8A48-4561-9C96-26BEFB94C739}" type="pres">
      <dgm:prSet presAssocID="{19CADA4D-CE93-4E0D-B621-79AD6167E609}" presName="withChildren" presStyleCnt="0"/>
      <dgm:spPr/>
    </dgm:pt>
    <dgm:pt modelId="{C995B32F-A2D6-4013-9716-961C8E4E5019}" type="pres">
      <dgm:prSet presAssocID="{19CADA4D-CE93-4E0D-B621-79AD6167E609}" presName="bigCircle" presStyleLbl="vennNode1" presStyleIdx="3" presStyleCnt="6"/>
      <dgm:spPr/>
    </dgm:pt>
    <dgm:pt modelId="{AE8A1201-DD75-4444-9631-FBB4396F3BB7}" type="pres">
      <dgm:prSet presAssocID="{19CADA4D-CE93-4E0D-B621-79AD6167E609}" presName="medCircle" presStyleLbl="vennNode1" presStyleIdx="4" presStyleCnt="6"/>
      <dgm:spPr/>
    </dgm:pt>
    <dgm:pt modelId="{AB30472B-A3D4-4268-9B7A-F6B22C59B5F5}" type="pres">
      <dgm:prSet presAssocID="{19CADA4D-CE93-4E0D-B621-79AD6167E609}" presName="txLvl1" presStyleLbl="revTx" presStyleIdx="3" presStyleCnt="6"/>
      <dgm:spPr/>
    </dgm:pt>
    <dgm:pt modelId="{1AC1CE83-FCD1-431F-AFEF-67905B74F853}" type="pres">
      <dgm:prSet presAssocID="{19CADA4D-CE93-4E0D-B621-79AD6167E609}" presName="lin" presStyleCnt="0"/>
      <dgm:spPr/>
    </dgm:pt>
    <dgm:pt modelId="{AB6769DA-1C86-447B-B34A-CBC640CF56DC}" type="pres">
      <dgm:prSet presAssocID="{68CDD33B-E8B5-4D9B-B52A-7BCB56A5834F}" presName="txLvl2" presStyleLbl="revTx" presStyleIdx="4" presStyleCnt="6"/>
      <dgm:spPr/>
    </dgm:pt>
    <dgm:pt modelId="{FEC74500-6113-4381-9372-6A636AEF02F7}" type="pres">
      <dgm:prSet presAssocID="{F4852612-55F9-4CEC-8730-3499F2B0A6A3}" presName="smCircle" presStyleLbl="vennNode1" presStyleIdx="5" presStyleCnt="6"/>
      <dgm:spPr/>
    </dgm:pt>
    <dgm:pt modelId="{1D347581-D566-471D-A8B8-E3BB9E794A37}" type="pres">
      <dgm:prSet presAssocID="{64A767BA-071A-4151-A794-31AEA1FB8BC9}" presName="txLvl2" presStyleLbl="revTx" presStyleIdx="5" presStyleCnt="6"/>
      <dgm:spPr/>
    </dgm:pt>
  </dgm:ptLst>
  <dgm:cxnLst>
    <dgm:cxn modelId="{19361546-AEA9-46DA-9AA1-32FEBDCF3E80}" srcId="{D1370276-A961-4F1C-AE8D-146C8B4A8305}" destId="{60FC8379-DAB3-42E0-8782-B4C1BE9CAB6D}" srcOrd="1" destOrd="0" parTransId="{6F6D2852-356F-4628-965E-53FB1EA5CFF6}" sibTransId="{70C0DF93-DCBB-43FD-8121-5AD4D03609BD}"/>
    <dgm:cxn modelId="{42F0FE81-809B-455D-837C-95B9C34BC929}" type="presOf" srcId="{910A0A71-F698-4906-8E38-39534F4AC508}" destId="{1E953345-8C7A-4D1B-88E2-6EC62982C955}" srcOrd="0" destOrd="0" presId="urn:microsoft.com/office/officeart/2008/layout/VerticalCircleList"/>
    <dgm:cxn modelId="{3E60F561-897B-4EE2-9217-1CD2B49F94BA}" type="presOf" srcId="{D1370276-A961-4F1C-AE8D-146C8B4A8305}" destId="{9FC1024B-6A11-4D3A-B1D0-BD00C4C6EA82}" srcOrd="0" destOrd="0" presId="urn:microsoft.com/office/officeart/2008/layout/VerticalCircleList"/>
    <dgm:cxn modelId="{B28672E8-38FE-4C2E-853A-540718861E74}" type="presOf" srcId="{64A767BA-071A-4151-A794-31AEA1FB8BC9}" destId="{1D347581-D566-471D-A8B8-E3BB9E794A37}" srcOrd="0" destOrd="0" presId="urn:microsoft.com/office/officeart/2008/layout/VerticalCircleList"/>
    <dgm:cxn modelId="{4B9BA94F-1F35-4FBB-8507-74CDD314C0B0}" type="presOf" srcId="{095DF478-DB4E-4BAF-AA12-8E379A493D6F}" destId="{273B4D8A-6F4D-4B3E-B291-590894864CC0}" srcOrd="0" destOrd="0" presId="urn:microsoft.com/office/officeart/2008/layout/VerticalCircleList"/>
    <dgm:cxn modelId="{6B250532-4E7E-4D63-8099-5472EB696FFC}" srcId="{910A0A71-F698-4906-8E38-39534F4AC508}" destId="{D1370276-A961-4F1C-AE8D-146C8B4A8305}" srcOrd="0" destOrd="0" parTransId="{7139DC50-BBF6-435C-AB94-E120664B2C0A}" sibTransId="{CCD74099-5C93-4563-9A27-054D5779E90D}"/>
    <dgm:cxn modelId="{C30C3586-6814-4E3E-A315-C0D225EF53C5}" srcId="{19CADA4D-CE93-4E0D-B621-79AD6167E609}" destId="{68CDD33B-E8B5-4D9B-B52A-7BCB56A5834F}" srcOrd="0" destOrd="0" parTransId="{640A57E1-A8EC-4D24-B6A7-DEF1B8A7E851}" sibTransId="{F4852612-55F9-4CEC-8730-3499F2B0A6A3}"/>
    <dgm:cxn modelId="{44D882B0-A6F1-4DDF-9B98-7B985A1B16DA}" srcId="{910A0A71-F698-4906-8E38-39534F4AC508}" destId="{19CADA4D-CE93-4E0D-B621-79AD6167E609}" srcOrd="1" destOrd="0" parTransId="{AF4A9B2B-2506-4CDC-B004-65675E2A6AE5}" sibTransId="{252F81D2-1439-4BCF-948A-2F7D75AE7FE5}"/>
    <dgm:cxn modelId="{5DFBD1EA-1AAE-47B3-AA00-8BE4B3835DBE}" srcId="{19CADA4D-CE93-4E0D-B621-79AD6167E609}" destId="{64A767BA-071A-4151-A794-31AEA1FB8BC9}" srcOrd="1" destOrd="0" parTransId="{1904D157-BFB8-4F67-A81C-3EDE80D24A38}" sibTransId="{DCD7D3CF-1960-4CDC-85E8-753AC7EB5AE7}"/>
    <dgm:cxn modelId="{F17F4A36-587E-43BE-B812-87508B899573}" type="presOf" srcId="{60FC8379-DAB3-42E0-8782-B4C1BE9CAB6D}" destId="{2D95B2B2-B7E4-4260-929D-15A3A9DDD8ED}" srcOrd="0" destOrd="0" presId="urn:microsoft.com/office/officeart/2008/layout/VerticalCircleList"/>
    <dgm:cxn modelId="{F037A606-75B0-4239-B8AD-CB7D93E1B54E}" srcId="{D1370276-A961-4F1C-AE8D-146C8B4A8305}" destId="{095DF478-DB4E-4BAF-AA12-8E379A493D6F}" srcOrd="0" destOrd="0" parTransId="{985867AA-031F-4B3A-946F-893E036890D5}" sibTransId="{A1ACC8F8-B7C9-429C-B496-799991C1D033}"/>
    <dgm:cxn modelId="{3FCCFB8F-8D73-4233-98DB-6447AE0D7927}" type="presOf" srcId="{68CDD33B-E8B5-4D9B-B52A-7BCB56A5834F}" destId="{AB6769DA-1C86-447B-B34A-CBC640CF56DC}" srcOrd="0" destOrd="0" presId="urn:microsoft.com/office/officeart/2008/layout/VerticalCircleList"/>
    <dgm:cxn modelId="{509A864B-340C-45C4-B075-445220578355}" type="presOf" srcId="{19CADA4D-CE93-4E0D-B621-79AD6167E609}" destId="{AB30472B-A3D4-4268-9B7A-F6B22C59B5F5}" srcOrd="0" destOrd="0" presId="urn:microsoft.com/office/officeart/2008/layout/VerticalCircleList"/>
    <dgm:cxn modelId="{2268AEA7-C540-46F4-A981-38754697B7FB}" type="presParOf" srcId="{1E953345-8C7A-4D1B-88E2-6EC62982C955}" destId="{FA4D4B3C-ADCF-4A1C-A257-69FF04777C44}" srcOrd="0" destOrd="0" presId="urn:microsoft.com/office/officeart/2008/layout/VerticalCircleList"/>
    <dgm:cxn modelId="{1B8150CF-BBDD-4F8E-9416-F48004FC66C5}" type="presParOf" srcId="{FA4D4B3C-ADCF-4A1C-A257-69FF04777C44}" destId="{F154D0A3-579F-4EC2-B6D8-4F7B45928DAB}" srcOrd="0" destOrd="0" presId="urn:microsoft.com/office/officeart/2008/layout/VerticalCircleList"/>
    <dgm:cxn modelId="{01AC3F20-ED21-4CB1-97A9-F6D388C16417}" type="presParOf" srcId="{FA4D4B3C-ADCF-4A1C-A257-69FF04777C44}" destId="{68361171-A7ED-40C8-BAB0-6A34C006D41F}" srcOrd="1" destOrd="0" presId="urn:microsoft.com/office/officeart/2008/layout/VerticalCircleList"/>
    <dgm:cxn modelId="{0BD89ED3-D7F9-4C39-94C6-EF7A0349ABA2}" type="presParOf" srcId="{FA4D4B3C-ADCF-4A1C-A257-69FF04777C44}" destId="{9FC1024B-6A11-4D3A-B1D0-BD00C4C6EA82}" srcOrd="2" destOrd="0" presId="urn:microsoft.com/office/officeart/2008/layout/VerticalCircleList"/>
    <dgm:cxn modelId="{C6ACA30C-39FB-4562-BA22-A0ACDC8DAFCB}" type="presParOf" srcId="{FA4D4B3C-ADCF-4A1C-A257-69FF04777C44}" destId="{101A1C06-38EC-4DF3-AE46-961F513E3DF4}" srcOrd="3" destOrd="0" presId="urn:microsoft.com/office/officeart/2008/layout/VerticalCircleList"/>
    <dgm:cxn modelId="{D8C92701-B9FB-43EC-8DD9-BDB584C0B8FB}" type="presParOf" srcId="{101A1C06-38EC-4DF3-AE46-961F513E3DF4}" destId="{273B4D8A-6F4D-4B3E-B291-590894864CC0}" srcOrd="0" destOrd="0" presId="urn:microsoft.com/office/officeart/2008/layout/VerticalCircleList"/>
    <dgm:cxn modelId="{5590629D-42AB-4E89-9C1D-6F8A25EB9B5C}" type="presParOf" srcId="{101A1C06-38EC-4DF3-AE46-961F513E3DF4}" destId="{4CB637E3-477F-4396-B5B9-0911E14C68F4}" srcOrd="1" destOrd="0" presId="urn:microsoft.com/office/officeart/2008/layout/VerticalCircleList"/>
    <dgm:cxn modelId="{71B26994-A53D-4235-B1B5-0F55156CE866}" type="presParOf" srcId="{101A1C06-38EC-4DF3-AE46-961F513E3DF4}" destId="{2D95B2B2-B7E4-4260-929D-15A3A9DDD8ED}" srcOrd="2" destOrd="0" presId="urn:microsoft.com/office/officeart/2008/layout/VerticalCircleList"/>
    <dgm:cxn modelId="{4452631C-D16A-4AC0-A8CD-94C05CFDB30F}" type="presParOf" srcId="{1E953345-8C7A-4D1B-88E2-6EC62982C955}" destId="{4E31A389-02A3-4A3A-A932-15FCED5203A3}" srcOrd="1" destOrd="0" presId="urn:microsoft.com/office/officeart/2008/layout/VerticalCircleList"/>
    <dgm:cxn modelId="{7D1014E1-1D75-4B75-B1D6-DC9649198B19}" type="presParOf" srcId="{1E953345-8C7A-4D1B-88E2-6EC62982C955}" destId="{D885C974-8A48-4561-9C96-26BEFB94C739}" srcOrd="2" destOrd="0" presId="urn:microsoft.com/office/officeart/2008/layout/VerticalCircleList"/>
    <dgm:cxn modelId="{A5AED130-E40E-4682-BF5E-23223426AC23}" type="presParOf" srcId="{D885C974-8A48-4561-9C96-26BEFB94C739}" destId="{C995B32F-A2D6-4013-9716-961C8E4E5019}" srcOrd="0" destOrd="0" presId="urn:microsoft.com/office/officeart/2008/layout/VerticalCircleList"/>
    <dgm:cxn modelId="{D0793360-3B35-430C-8AE5-D1F0C80FD150}" type="presParOf" srcId="{D885C974-8A48-4561-9C96-26BEFB94C739}" destId="{AE8A1201-DD75-4444-9631-FBB4396F3BB7}" srcOrd="1" destOrd="0" presId="urn:microsoft.com/office/officeart/2008/layout/VerticalCircleList"/>
    <dgm:cxn modelId="{D6C49A5C-E07D-474C-9E1E-2C72A40BBB27}" type="presParOf" srcId="{D885C974-8A48-4561-9C96-26BEFB94C739}" destId="{AB30472B-A3D4-4268-9B7A-F6B22C59B5F5}" srcOrd="2" destOrd="0" presId="urn:microsoft.com/office/officeart/2008/layout/VerticalCircleList"/>
    <dgm:cxn modelId="{38E83E8A-8741-4673-9113-38B28B0DD2FB}" type="presParOf" srcId="{D885C974-8A48-4561-9C96-26BEFB94C739}" destId="{1AC1CE83-FCD1-431F-AFEF-67905B74F853}" srcOrd="3" destOrd="0" presId="urn:microsoft.com/office/officeart/2008/layout/VerticalCircleList"/>
    <dgm:cxn modelId="{232BEF21-C69D-4433-B7A9-51928F1C05F6}" type="presParOf" srcId="{1AC1CE83-FCD1-431F-AFEF-67905B74F853}" destId="{AB6769DA-1C86-447B-B34A-CBC640CF56DC}" srcOrd="0" destOrd="0" presId="urn:microsoft.com/office/officeart/2008/layout/VerticalCircleList"/>
    <dgm:cxn modelId="{F9B834EE-616E-498F-B870-79AFF683FCCA}" type="presParOf" srcId="{1AC1CE83-FCD1-431F-AFEF-67905B74F853}" destId="{FEC74500-6113-4381-9372-6A636AEF02F7}" srcOrd="1" destOrd="0" presId="urn:microsoft.com/office/officeart/2008/layout/VerticalCircleList"/>
    <dgm:cxn modelId="{56E9DBF3-5737-4D08-AE41-A0768361643A}" type="presParOf" srcId="{1AC1CE83-FCD1-431F-AFEF-67905B74F853}" destId="{1D347581-D566-471D-A8B8-E3BB9E794A3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08B2D-4813-4356-A2D1-6BB757E8D8A8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2B5037-022B-4891-83A4-C6798214B6DC}">
      <dgm:prSet phldrT="[Text]"/>
      <dgm:spPr/>
      <dgm:t>
        <a:bodyPr/>
        <a:lstStyle/>
        <a:p>
          <a:r>
            <a:rPr lang="en-US" dirty="0"/>
            <a:t>Informed Investor</a:t>
          </a:r>
        </a:p>
      </dgm:t>
    </dgm:pt>
    <dgm:pt modelId="{F6C9E302-6E97-4AB4-9FB1-28FDAA13A770}" type="parTrans" cxnId="{295020E5-DC88-4EE2-8D2A-769A96E9C63B}">
      <dgm:prSet/>
      <dgm:spPr/>
      <dgm:t>
        <a:bodyPr/>
        <a:lstStyle/>
        <a:p>
          <a:endParaRPr lang="en-US"/>
        </a:p>
      </dgm:t>
    </dgm:pt>
    <dgm:pt modelId="{711AA789-C7B2-4B70-A0D5-5A4C10565B96}" type="sibTrans" cxnId="{295020E5-DC88-4EE2-8D2A-769A96E9C63B}">
      <dgm:prSet/>
      <dgm:spPr/>
      <dgm:t>
        <a:bodyPr/>
        <a:lstStyle/>
        <a:p>
          <a:endParaRPr lang="en-US"/>
        </a:p>
      </dgm:t>
    </dgm:pt>
    <dgm:pt modelId="{BBE351AB-18B7-4F23-AA92-452ABDC2C337}">
      <dgm:prSet phldrT="[Text]"/>
      <dgm:spPr/>
      <dgm:t>
        <a:bodyPr/>
        <a:lstStyle/>
        <a:p>
          <a:r>
            <a:rPr lang="en-US" dirty="0"/>
            <a:t>Features &amp; Indicators</a:t>
          </a:r>
        </a:p>
      </dgm:t>
    </dgm:pt>
    <dgm:pt modelId="{BE5745E1-9D72-4E07-BB5C-F9D893E0DC8F}" type="parTrans" cxnId="{8C322102-3EC1-4E9F-BFB2-D8E4DDABBB9F}">
      <dgm:prSet/>
      <dgm:spPr/>
      <dgm:t>
        <a:bodyPr/>
        <a:lstStyle/>
        <a:p>
          <a:endParaRPr lang="en-US"/>
        </a:p>
      </dgm:t>
    </dgm:pt>
    <dgm:pt modelId="{B25A7A2D-452C-46D8-93AB-7245CC36FAB6}" type="sibTrans" cxnId="{8C322102-3EC1-4E9F-BFB2-D8E4DDABBB9F}">
      <dgm:prSet/>
      <dgm:spPr/>
      <dgm:t>
        <a:bodyPr/>
        <a:lstStyle/>
        <a:p>
          <a:endParaRPr lang="en-US"/>
        </a:p>
      </dgm:t>
    </dgm:pt>
    <dgm:pt modelId="{5F1B39D9-2C77-4EC5-A394-44D568C9CC8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Portfolio Mix</a:t>
          </a:r>
        </a:p>
      </dgm:t>
    </dgm:pt>
    <dgm:pt modelId="{D161AD4C-ADF2-49FE-BBFD-647ABAE17012}" type="parTrans" cxnId="{B3B3E8BC-9F25-4164-8A01-EAA7D457F97A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17DE0C8C-8CF0-4198-BF5D-006158F4EB24}" type="sibTrans" cxnId="{B3B3E8BC-9F25-4164-8A01-EAA7D457F97A}">
      <dgm:prSet/>
      <dgm:spPr/>
      <dgm:t>
        <a:bodyPr/>
        <a:lstStyle/>
        <a:p>
          <a:endParaRPr lang="en-US"/>
        </a:p>
      </dgm:t>
    </dgm:pt>
    <dgm:pt modelId="{D9C0791C-5A0C-4B79-954C-3F6FB433018F}">
      <dgm:prSet phldrT="[Text]"/>
      <dgm:spPr/>
      <dgm:t>
        <a:bodyPr/>
        <a:lstStyle/>
        <a:p>
          <a:r>
            <a:rPr lang="en-US" dirty="0"/>
            <a:t>Stock Sentiment</a:t>
          </a:r>
        </a:p>
      </dgm:t>
    </dgm:pt>
    <dgm:pt modelId="{64765DE7-BBCA-4A0A-A97F-5FB154A8FBDB}" type="parTrans" cxnId="{490F3FFD-689F-4F42-99A0-670E28F6FAB0}">
      <dgm:prSet/>
      <dgm:spPr/>
      <dgm:t>
        <a:bodyPr/>
        <a:lstStyle/>
        <a:p>
          <a:endParaRPr lang="en-US"/>
        </a:p>
      </dgm:t>
    </dgm:pt>
    <dgm:pt modelId="{48F549A5-5AAF-4DDA-AEC3-2F226999A16F}" type="sibTrans" cxnId="{490F3FFD-689F-4F42-99A0-670E28F6FAB0}">
      <dgm:prSet/>
      <dgm:spPr/>
      <dgm:t>
        <a:bodyPr/>
        <a:lstStyle/>
        <a:p>
          <a:endParaRPr lang="en-US"/>
        </a:p>
      </dgm:t>
    </dgm:pt>
    <dgm:pt modelId="{96EF0B2C-4944-482F-AEDD-E6D1F35320CB}" type="pres">
      <dgm:prSet presAssocID="{8A008B2D-4813-4356-A2D1-6BB757E8D8A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42297A5-2D3B-4678-A927-98451B4D1531}" type="pres">
      <dgm:prSet presAssocID="{FF2B5037-022B-4891-83A4-C6798214B6DC}" presName="centerShape" presStyleLbl="node0" presStyleIdx="0" presStyleCnt="1"/>
      <dgm:spPr/>
    </dgm:pt>
    <dgm:pt modelId="{5C2BA8E9-51BB-4052-BC80-7D8518694766}" type="pres">
      <dgm:prSet presAssocID="{BE5745E1-9D72-4E07-BB5C-F9D893E0DC8F}" presName="parTrans" presStyleLbl="bgSibTrans2D1" presStyleIdx="0" presStyleCnt="3"/>
      <dgm:spPr/>
    </dgm:pt>
    <dgm:pt modelId="{E0ADEAF6-24B4-4FEE-9029-6970DA52DD90}" type="pres">
      <dgm:prSet presAssocID="{BBE351AB-18B7-4F23-AA92-452ABDC2C337}" presName="node" presStyleLbl="node1" presStyleIdx="0" presStyleCnt="3">
        <dgm:presLayoutVars>
          <dgm:bulletEnabled val="1"/>
        </dgm:presLayoutVars>
      </dgm:prSet>
      <dgm:spPr/>
    </dgm:pt>
    <dgm:pt modelId="{78772E5D-DB32-43B7-B5EC-7C49F0A409D4}" type="pres">
      <dgm:prSet presAssocID="{D161AD4C-ADF2-49FE-BBFD-647ABAE17012}" presName="parTrans" presStyleLbl="bgSibTrans2D1" presStyleIdx="1" presStyleCnt="3" custScaleX="69698" custLinFactNeighborY="47883"/>
      <dgm:spPr/>
    </dgm:pt>
    <dgm:pt modelId="{E7C76BC5-0791-43FF-A6B3-A60C40829933}" type="pres">
      <dgm:prSet presAssocID="{5F1B39D9-2C77-4EC5-A394-44D568C9CC82}" presName="node" presStyleLbl="node1" presStyleIdx="1" presStyleCnt="3" custRadScaleRad="92273">
        <dgm:presLayoutVars>
          <dgm:bulletEnabled val="1"/>
        </dgm:presLayoutVars>
      </dgm:prSet>
      <dgm:spPr/>
    </dgm:pt>
    <dgm:pt modelId="{3B9FBC33-BA4F-4953-8F01-968518D0D439}" type="pres">
      <dgm:prSet presAssocID="{64765DE7-BBCA-4A0A-A97F-5FB154A8FBDB}" presName="parTrans" presStyleLbl="bgSibTrans2D1" presStyleIdx="2" presStyleCnt="3"/>
      <dgm:spPr/>
    </dgm:pt>
    <dgm:pt modelId="{CECEE6FD-F773-4D1A-9932-AE46F5F67BD6}" type="pres">
      <dgm:prSet presAssocID="{D9C0791C-5A0C-4B79-954C-3F6FB433018F}" presName="node" presStyleLbl="node1" presStyleIdx="2" presStyleCnt="3">
        <dgm:presLayoutVars>
          <dgm:bulletEnabled val="1"/>
        </dgm:presLayoutVars>
      </dgm:prSet>
      <dgm:spPr/>
    </dgm:pt>
  </dgm:ptLst>
  <dgm:cxnLst>
    <dgm:cxn modelId="{8C322102-3EC1-4E9F-BFB2-D8E4DDABBB9F}" srcId="{FF2B5037-022B-4891-83A4-C6798214B6DC}" destId="{BBE351AB-18B7-4F23-AA92-452ABDC2C337}" srcOrd="0" destOrd="0" parTransId="{BE5745E1-9D72-4E07-BB5C-F9D893E0DC8F}" sibTransId="{B25A7A2D-452C-46D8-93AB-7245CC36FAB6}"/>
    <dgm:cxn modelId="{2A9BAA8B-9B8C-4343-9085-AD4C4D36AA41}" type="presOf" srcId="{8A008B2D-4813-4356-A2D1-6BB757E8D8A8}" destId="{96EF0B2C-4944-482F-AEDD-E6D1F35320CB}" srcOrd="0" destOrd="0" presId="urn:microsoft.com/office/officeart/2005/8/layout/radial4"/>
    <dgm:cxn modelId="{62314954-8F33-4C25-8168-94473D03DEC2}" type="presOf" srcId="{5F1B39D9-2C77-4EC5-A394-44D568C9CC82}" destId="{E7C76BC5-0791-43FF-A6B3-A60C40829933}" srcOrd="0" destOrd="0" presId="urn:microsoft.com/office/officeart/2005/8/layout/radial4"/>
    <dgm:cxn modelId="{490F3FFD-689F-4F42-99A0-670E28F6FAB0}" srcId="{FF2B5037-022B-4891-83A4-C6798214B6DC}" destId="{D9C0791C-5A0C-4B79-954C-3F6FB433018F}" srcOrd="2" destOrd="0" parTransId="{64765DE7-BBCA-4A0A-A97F-5FB154A8FBDB}" sibTransId="{48F549A5-5AAF-4DDA-AEC3-2F226999A16F}"/>
    <dgm:cxn modelId="{B3B3E8BC-9F25-4164-8A01-EAA7D457F97A}" srcId="{FF2B5037-022B-4891-83A4-C6798214B6DC}" destId="{5F1B39D9-2C77-4EC5-A394-44D568C9CC82}" srcOrd="1" destOrd="0" parTransId="{D161AD4C-ADF2-49FE-BBFD-647ABAE17012}" sibTransId="{17DE0C8C-8CF0-4198-BF5D-006158F4EB24}"/>
    <dgm:cxn modelId="{8A7A3F6D-EAEB-49FF-95F3-B80D55B8AD65}" type="presOf" srcId="{BBE351AB-18B7-4F23-AA92-452ABDC2C337}" destId="{E0ADEAF6-24B4-4FEE-9029-6970DA52DD90}" srcOrd="0" destOrd="0" presId="urn:microsoft.com/office/officeart/2005/8/layout/radial4"/>
    <dgm:cxn modelId="{060955CD-B5EE-48C9-AF18-60DDBF3C9218}" type="presOf" srcId="{D9C0791C-5A0C-4B79-954C-3F6FB433018F}" destId="{CECEE6FD-F773-4D1A-9932-AE46F5F67BD6}" srcOrd="0" destOrd="0" presId="urn:microsoft.com/office/officeart/2005/8/layout/radial4"/>
    <dgm:cxn modelId="{6DB307F0-1AA9-457C-A40A-F60A6C690EEE}" type="presOf" srcId="{BE5745E1-9D72-4E07-BB5C-F9D893E0DC8F}" destId="{5C2BA8E9-51BB-4052-BC80-7D8518694766}" srcOrd="0" destOrd="0" presId="urn:microsoft.com/office/officeart/2005/8/layout/radial4"/>
    <dgm:cxn modelId="{F6400BFC-2FED-489C-AD19-14EDD5E6EF3A}" type="presOf" srcId="{FF2B5037-022B-4891-83A4-C6798214B6DC}" destId="{C42297A5-2D3B-4678-A927-98451B4D1531}" srcOrd="0" destOrd="0" presId="urn:microsoft.com/office/officeart/2005/8/layout/radial4"/>
    <dgm:cxn modelId="{295020E5-DC88-4EE2-8D2A-769A96E9C63B}" srcId="{8A008B2D-4813-4356-A2D1-6BB757E8D8A8}" destId="{FF2B5037-022B-4891-83A4-C6798214B6DC}" srcOrd="0" destOrd="0" parTransId="{F6C9E302-6E97-4AB4-9FB1-28FDAA13A770}" sibTransId="{711AA789-C7B2-4B70-A0D5-5A4C10565B96}"/>
    <dgm:cxn modelId="{5ADD2BA6-59FF-4ECD-9B13-C9CAEE2FBE0E}" type="presOf" srcId="{D161AD4C-ADF2-49FE-BBFD-647ABAE17012}" destId="{78772E5D-DB32-43B7-B5EC-7C49F0A409D4}" srcOrd="0" destOrd="0" presId="urn:microsoft.com/office/officeart/2005/8/layout/radial4"/>
    <dgm:cxn modelId="{A6B73535-FAD7-4D33-8E8C-9E857170F0C4}" type="presOf" srcId="{64765DE7-BBCA-4A0A-A97F-5FB154A8FBDB}" destId="{3B9FBC33-BA4F-4953-8F01-968518D0D439}" srcOrd="0" destOrd="0" presId="urn:microsoft.com/office/officeart/2005/8/layout/radial4"/>
    <dgm:cxn modelId="{7FD38859-6309-4D91-8A78-0BB62D9B7D1D}" type="presParOf" srcId="{96EF0B2C-4944-482F-AEDD-E6D1F35320CB}" destId="{C42297A5-2D3B-4678-A927-98451B4D1531}" srcOrd="0" destOrd="0" presId="urn:microsoft.com/office/officeart/2005/8/layout/radial4"/>
    <dgm:cxn modelId="{E56C40C1-231E-4A3F-B528-7CB3C356DDA1}" type="presParOf" srcId="{96EF0B2C-4944-482F-AEDD-E6D1F35320CB}" destId="{5C2BA8E9-51BB-4052-BC80-7D8518694766}" srcOrd="1" destOrd="0" presId="urn:microsoft.com/office/officeart/2005/8/layout/radial4"/>
    <dgm:cxn modelId="{D8A631A3-5E2B-4E64-955E-80F3959C1917}" type="presParOf" srcId="{96EF0B2C-4944-482F-AEDD-E6D1F35320CB}" destId="{E0ADEAF6-24B4-4FEE-9029-6970DA52DD90}" srcOrd="2" destOrd="0" presId="urn:microsoft.com/office/officeart/2005/8/layout/radial4"/>
    <dgm:cxn modelId="{B2D09D0F-CA85-4848-8A64-9442907ACC56}" type="presParOf" srcId="{96EF0B2C-4944-482F-AEDD-E6D1F35320CB}" destId="{78772E5D-DB32-43B7-B5EC-7C49F0A409D4}" srcOrd="3" destOrd="0" presId="urn:microsoft.com/office/officeart/2005/8/layout/radial4"/>
    <dgm:cxn modelId="{69E60D47-5D1B-4ACF-84B1-A796285B5B3F}" type="presParOf" srcId="{96EF0B2C-4944-482F-AEDD-E6D1F35320CB}" destId="{E7C76BC5-0791-43FF-A6B3-A60C40829933}" srcOrd="4" destOrd="0" presId="urn:microsoft.com/office/officeart/2005/8/layout/radial4"/>
    <dgm:cxn modelId="{910D1508-3A02-4632-9C06-A5C33DE78ED5}" type="presParOf" srcId="{96EF0B2C-4944-482F-AEDD-E6D1F35320CB}" destId="{3B9FBC33-BA4F-4953-8F01-968518D0D439}" srcOrd="5" destOrd="0" presId="urn:microsoft.com/office/officeart/2005/8/layout/radial4"/>
    <dgm:cxn modelId="{204385AA-7481-4A67-9191-E7B793C7D8FF}" type="presParOf" srcId="{96EF0B2C-4944-482F-AEDD-E6D1F35320CB}" destId="{CECEE6FD-F773-4D1A-9932-AE46F5F67BD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48D90-A56F-467E-B33F-BD8538A5959B}">
      <dsp:nvSpPr>
        <dsp:cNvPr id="0" name=""/>
        <dsp:cNvSpPr/>
      </dsp:nvSpPr>
      <dsp:spPr>
        <a:xfrm>
          <a:off x="737978" y="1969"/>
          <a:ext cx="2550265" cy="25502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712BEB-54E1-4B58-8FCF-11CC2B55060E}">
      <dsp:nvSpPr>
        <dsp:cNvPr id="0" name=""/>
        <dsp:cNvSpPr/>
      </dsp:nvSpPr>
      <dsp:spPr>
        <a:xfrm>
          <a:off x="858617" y="109080"/>
          <a:ext cx="459047" cy="4590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82F47E-58C9-49D9-84A9-7A96AD9C4921}">
      <dsp:nvSpPr>
        <dsp:cNvPr id="0" name=""/>
        <dsp:cNvSpPr/>
      </dsp:nvSpPr>
      <dsp:spPr>
        <a:xfrm>
          <a:off x="1088141" y="109080"/>
          <a:ext cx="2455408" cy="45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Consumer Ser.</a:t>
          </a:r>
        </a:p>
      </dsp:txBody>
      <dsp:txXfrm>
        <a:off x="1088141" y="109080"/>
        <a:ext cx="2455408" cy="459047"/>
      </dsp:txXfrm>
    </dsp:sp>
    <dsp:sp modelId="{12102D33-7571-4CD0-8C4F-21ABDE0EC481}">
      <dsp:nvSpPr>
        <dsp:cNvPr id="0" name=""/>
        <dsp:cNvSpPr/>
      </dsp:nvSpPr>
      <dsp:spPr>
        <a:xfrm>
          <a:off x="1088141" y="568128"/>
          <a:ext cx="2455408" cy="62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Comcast Corporation</a:t>
          </a:r>
        </a:p>
      </dsp:txBody>
      <dsp:txXfrm>
        <a:off x="1088141" y="568128"/>
        <a:ext cx="2455408" cy="625602"/>
      </dsp:txXfrm>
    </dsp:sp>
    <dsp:sp modelId="{CDEC1B2E-8901-4960-AD04-1782BC02A2FD}">
      <dsp:nvSpPr>
        <dsp:cNvPr id="0" name=""/>
        <dsp:cNvSpPr/>
      </dsp:nvSpPr>
      <dsp:spPr>
        <a:xfrm>
          <a:off x="1088141" y="1193731"/>
          <a:ext cx="105682" cy="1056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E1D10C-4D2D-400A-A719-6A2BBBA10CB5}">
      <dsp:nvSpPr>
        <dsp:cNvPr id="0" name=""/>
        <dsp:cNvSpPr/>
      </dsp:nvSpPr>
      <dsp:spPr>
        <a:xfrm>
          <a:off x="1088141" y="1299413"/>
          <a:ext cx="2455408" cy="625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Starbucks Corporation ..</a:t>
          </a:r>
        </a:p>
      </dsp:txBody>
      <dsp:txXfrm>
        <a:off x="1088141" y="1299413"/>
        <a:ext cx="2455408" cy="625602"/>
      </dsp:txXfrm>
    </dsp:sp>
    <dsp:sp modelId="{F154D0A3-579F-4EC2-B6D8-4F7B45928DAB}">
      <dsp:nvSpPr>
        <dsp:cNvPr id="0" name=""/>
        <dsp:cNvSpPr/>
      </dsp:nvSpPr>
      <dsp:spPr>
        <a:xfrm>
          <a:off x="737978" y="2302539"/>
          <a:ext cx="2550265" cy="255026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361171-A7ED-40C8-BAB0-6A34C006D41F}">
      <dsp:nvSpPr>
        <dsp:cNvPr id="0" name=""/>
        <dsp:cNvSpPr/>
      </dsp:nvSpPr>
      <dsp:spPr>
        <a:xfrm>
          <a:off x="858617" y="2409650"/>
          <a:ext cx="459047" cy="4590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C1024B-6A11-4D3A-B1D0-BD00C4C6EA82}">
      <dsp:nvSpPr>
        <dsp:cNvPr id="0" name=""/>
        <dsp:cNvSpPr/>
      </dsp:nvSpPr>
      <dsp:spPr>
        <a:xfrm>
          <a:off x="1088141" y="2409650"/>
          <a:ext cx="2455408" cy="459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Health Care</a:t>
          </a:r>
        </a:p>
      </dsp:txBody>
      <dsp:txXfrm>
        <a:off x="1088141" y="2409650"/>
        <a:ext cx="2455408" cy="459047"/>
      </dsp:txXfrm>
    </dsp:sp>
    <dsp:sp modelId="{273B4D8A-6F4D-4B3E-B291-590894864CC0}">
      <dsp:nvSpPr>
        <dsp:cNvPr id="0" name=""/>
        <dsp:cNvSpPr/>
      </dsp:nvSpPr>
      <dsp:spPr>
        <a:xfrm>
          <a:off x="1088141" y="2868697"/>
          <a:ext cx="2455408" cy="33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Amgen Inc.</a:t>
          </a:r>
        </a:p>
      </dsp:txBody>
      <dsp:txXfrm>
        <a:off x="1088141" y="2868697"/>
        <a:ext cx="2455408" cy="331201"/>
      </dsp:txXfrm>
    </dsp:sp>
    <dsp:sp modelId="{4CB637E3-477F-4396-B5B9-0911E14C68F4}">
      <dsp:nvSpPr>
        <dsp:cNvPr id="0" name=""/>
        <dsp:cNvSpPr/>
      </dsp:nvSpPr>
      <dsp:spPr>
        <a:xfrm>
          <a:off x="1088141" y="3199899"/>
          <a:ext cx="105682" cy="10568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95B2B2-B7E4-4260-929D-15A3A9DDD8ED}">
      <dsp:nvSpPr>
        <dsp:cNvPr id="0" name=""/>
        <dsp:cNvSpPr/>
      </dsp:nvSpPr>
      <dsp:spPr>
        <a:xfrm>
          <a:off x="1088141" y="3305581"/>
          <a:ext cx="2455408" cy="331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Biogen Inc. ..</a:t>
          </a:r>
        </a:p>
      </dsp:txBody>
      <dsp:txXfrm>
        <a:off x="1088141" y="3305581"/>
        <a:ext cx="2455408" cy="331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D0A3-579F-4EC2-B6D8-4F7B45928DAB}">
      <dsp:nvSpPr>
        <dsp:cNvPr id="0" name=""/>
        <dsp:cNvSpPr/>
      </dsp:nvSpPr>
      <dsp:spPr>
        <a:xfrm>
          <a:off x="1078545" y="1044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361171-A7ED-40C8-BAB0-6A34C006D41F}">
      <dsp:nvSpPr>
        <dsp:cNvPr id="0" name=""/>
        <dsp:cNvSpPr/>
      </dsp:nvSpPr>
      <dsp:spPr>
        <a:xfrm>
          <a:off x="1199231" y="108196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C1024B-6A11-4D3A-B1D0-BD00C4C6EA82}">
      <dsp:nvSpPr>
        <dsp:cNvPr id="0" name=""/>
        <dsp:cNvSpPr/>
      </dsp:nvSpPr>
      <dsp:spPr>
        <a:xfrm>
          <a:off x="1428842" y="108196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Miscellaneous</a:t>
          </a:r>
        </a:p>
      </dsp:txBody>
      <dsp:txXfrm>
        <a:off x="1428842" y="108196"/>
        <a:ext cx="2456345" cy="459222"/>
      </dsp:txXfrm>
    </dsp:sp>
    <dsp:sp modelId="{273B4D8A-6F4D-4B3E-B291-590894864CC0}">
      <dsp:nvSpPr>
        <dsp:cNvPr id="0" name=""/>
        <dsp:cNvSpPr/>
      </dsp:nvSpPr>
      <dsp:spPr>
        <a:xfrm>
          <a:off x="1428842" y="567419"/>
          <a:ext cx="2456345" cy="626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Priceline Group Inc.</a:t>
          </a:r>
        </a:p>
      </dsp:txBody>
      <dsp:txXfrm>
        <a:off x="1428842" y="567419"/>
        <a:ext cx="2456345" cy="626535"/>
      </dsp:txXfrm>
    </dsp:sp>
    <dsp:sp modelId="{4CB637E3-477F-4396-B5B9-0911E14C68F4}">
      <dsp:nvSpPr>
        <dsp:cNvPr id="0" name=""/>
        <dsp:cNvSpPr/>
      </dsp:nvSpPr>
      <dsp:spPr>
        <a:xfrm>
          <a:off x="1428842" y="1193954"/>
          <a:ext cx="105840" cy="1058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95B2B2-B7E4-4260-929D-15A3A9DDD8ED}">
      <dsp:nvSpPr>
        <dsp:cNvPr id="0" name=""/>
        <dsp:cNvSpPr/>
      </dsp:nvSpPr>
      <dsp:spPr>
        <a:xfrm>
          <a:off x="1428842" y="1299794"/>
          <a:ext cx="2456345" cy="331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NetEase</a:t>
          </a:r>
          <a:r>
            <a:rPr lang="en-US" sz="2100" kern="1200" dirty="0"/>
            <a:t>, </a:t>
          </a:r>
          <a:r>
            <a:rPr lang="en-US" sz="2100" kern="1200" dirty="0" err="1"/>
            <a:t>Inc</a:t>
          </a:r>
          <a:r>
            <a:rPr lang="en-US" sz="2100" kern="1200" dirty="0"/>
            <a:t>…</a:t>
          </a:r>
        </a:p>
      </dsp:txBody>
      <dsp:txXfrm>
        <a:off x="1428842" y="1299794"/>
        <a:ext cx="2456345" cy="331695"/>
      </dsp:txXfrm>
    </dsp:sp>
    <dsp:sp modelId="{C995B32F-A2D6-4013-9716-961C8E4E5019}">
      <dsp:nvSpPr>
        <dsp:cNvPr id="0" name=""/>
        <dsp:cNvSpPr/>
      </dsp:nvSpPr>
      <dsp:spPr>
        <a:xfrm>
          <a:off x="1078545" y="2302491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8A1201-DD75-4444-9631-FBB4396F3BB7}">
      <dsp:nvSpPr>
        <dsp:cNvPr id="0" name=""/>
        <dsp:cNvSpPr/>
      </dsp:nvSpPr>
      <dsp:spPr>
        <a:xfrm>
          <a:off x="1199231" y="2409643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30472B-A3D4-4268-9B7A-F6B22C59B5F5}">
      <dsp:nvSpPr>
        <dsp:cNvPr id="0" name=""/>
        <dsp:cNvSpPr/>
      </dsp:nvSpPr>
      <dsp:spPr>
        <a:xfrm>
          <a:off x="1428842" y="2409643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Public Utilities</a:t>
          </a:r>
        </a:p>
      </dsp:txBody>
      <dsp:txXfrm>
        <a:off x="1428842" y="2409643"/>
        <a:ext cx="2456345" cy="459222"/>
      </dsp:txXfrm>
    </dsp:sp>
    <dsp:sp modelId="{AB6769DA-1C86-447B-B34A-CBC640CF56DC}">
      <dsp:nvSpPr>
        <dsp:cNvPr id="0" name=""/>
        <dsp:cNvSpPr/>
      </dsp:nvSpPr>
      <dsp:spPr>
        <a:xfrm>
          <a:off x="1428842" y="2868866"/>
          <a:ext cx="2456345" cy="626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T-Mobile US, Inc. …  </a:t>
          </a:r>
        </a:p>
      </dsp:txBody>
      <dsp:txXfrm>
        <a:off x="1428842" y="2868866"/>
        <a:ext cx="2456345" cy="626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D0A3-579F-4EC2-B6D8-4F7B45928DAB}">
      <dsp:nvSpPr>
        <dsp:cNvPr id="0" name=""/>
        <dsp:cNvSpPr/>
      </dsp:nvSpPr>
      <dsp:spPr>
        <a:xfrm>
          <a:off x="1078545" y="1044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361171-A7ED-40C8-BAB0-6A34C006D41F}">
      <dsp:nvSpPr>
        <dsp:cNvPr id="0" name=""/>
        <dsp:cNvSpPr/>
      </dsp:nvSpPr>
      <dsp:spPr>
        <a:xfrm>
          <a:off x="1199231" y="108196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C1024B-6A11-4D3A-B1D0-BD00C4C6EA82}">
      <dsp:nvSpPr>
        <dsp:cNvPr id="0" name=""/>
        <dsp:cNvSpPr/>
      </dsp:nvSpPr>
      <dsp:spPr>
        <a:xfrm>
          <a:off x="1428842" y="108196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Technology</a:t>
          </a:r>
        </a:p>
      </dsp:txBody>
      <dsp:txXfrm>
        <a:off x="1428842" y="108196"/>
        <a:ext cx="2456345" cy="459222"/>
      </dsp:txXfrm>
    </dsp:sp>
    <dsp:sp modelId="{273B4D8A-6F4D-4B3E-B291-590894864CC0}">
      <dsp:nvSpPr>
        <dsp:cNvPr id="0" name=""/>
        <dsp:cNvSpPr/>
      </dsp:nvSpPr>
      <dsp:spPr>
        <a:xfrm>
          <a:off x="1428842" y="567419"/>
          <a:ext cx="2456345" cy="33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Apple</a:t>
          </a:r>
          <a:r>
            <a:rPr lang="en-US" sz="2000" kern="1200" baseline="0" dirty="0"/>
            <a:t> Inc.</a:t>
          </a:r>
          <a:endParaRPr lang="en-US" sz="2000" kern="1200" dirty="0"/>
        </a:p>
      </dsp:txBody>
      <dsp:txXfrm>
        <a:off x="1428842" y="567419"/>
        <a:ext cx="2456345" cy="330445"/>
      </dsp:txXfrm>
    </dsp:sp>
    <dsp:sp modelId="{4CB637E3-477F-4396-B5B9-0911E14C68F4}">
      <dsp:nvSpPr>
        <dsp:cNvPr id="0" name=""/>
        <dsp:cNvSpPr/>
      </dsp:nvSpPr>
      <dsp:spPr>
        <a:xfrm>
          <a:off x="1428842" y="897865"/>
          <a:ext cx="105441" cy="1054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95B2B2-B7E4-4260-929D-15A3A9DDD8ED}">
      <dsp:nvSpPr>
        <dsp:cNvPr id="0" name=""/>
        <dsp:cNvSpPr/>
      </dsp:nvSpPr>
      <dsp:spPr>
        <a:xfrm>
          <a:off x="1428842" y="1003306"/>
          <a:ext cx="2456345" cy="33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Google …</a:t>
          </a:r>
        </a:p>
      </dsp:txBody>
      <dsp:txXfrm>
        <a:off x="1428842" y="1003306"/>
        <a:ext cx="2456345" cy="330445"/>
      </dsp:txXfrm>
    </dsp:sp>
    <dsp:sp modelId="{C995B32F-A2D6-4013-9716-961C8E4E5019}">
      <dsp:nvSpPr>
        <dsp:cNvPr id="0" name=""/>
        <dsp:cNvSpPr/>
      </dsp:nvSpPr>
      <dsp:spPr>
        <a:xfrm>
          <a:off x="1078545" y="2302491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8A1201-DD75-4444-9631-FBB4396F3BB7}">
      <dsp:nvSpPr>
        <dsp:cNvPr id="0" name=""/>
        <dsp:cNvSpPr/>
      </dsp:nvSpPr>
      <dsp:spPr>
        <a:xfrm>
          <a:off x="1199231" y="2409643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30472B-A3D4-4268-9B7A-F6B22C59B5F5}">
      <dsp:nvSpPr>
        <dsp:cNvPr id="0" name=""/>
        <dsp:cNvSpPr/>
      </dsp:nvSpPr>
      <dsp:spPr>
        <a:xfrm>
          <a:off x="1428842" y="2409643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3020" rIns="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Transportation</a:t>
          </a:r>
        </a:p>
      </dsp:txBody>
      <dsp:txXfrm>
        <a:off x="1428842" y="2409643"/>
        <a:ext cx="2456345" cy="459222"/>
      </dsp:txXfrm>
    </dsp:sp>
    <dsp:sp modelId="{AB6769DA-1C86-447B-B34A-CBC640CF56DC}">
      <dsp:nvSpPr>
        <dsp:cNvPr id="0" name=""/>
        <dsp:cNvSpPr/>
      </dsp:nvSpPr>
      <dsp:spPr>
        <a:xfrm>
          <a:off x="1428842" y="2868866"/>
          <a:ext cx="2456345" cy="315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CSX Corporation</a:t>
          </a:r>
        </a:p>
      </dsp:txBody>
      <dsp:txXfrm>
        <a:off x="1428842" y="2868866"/>
        <a:ext cx="2456345" cy="315900"/>
      </dsp:txXfrm>
    </dsp:sp>
    <dsp:sp modelId="{253B9382-1E15-41C9-9B77-8FC618C4337A}">
      <dsp:nvSpPr>
        <dsp:cNvPr id="0" name=""/>
        <dsp:cNvSpPr/>
      </dsp:nvSpPr>
      <dsp:spPr>
        <a:xfrm>
          <a:off x="1428842" y="3184766"/>
          <a:ext cx="100800" cy="10080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7BDCAA0-A07B-4321-927F-901404553D9B}">
      <dsp:nvSpPr>
        <dsp:cNvPr id="0" name=""/>
        <dsp:cNvSpPr/>
      </dsp:nvSpPr>
      <dsp:spPr>
        <a:xfrm>
          <a:off x="1428842" y="3285566"/>
          <a:ext cx="2456345" cy="596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American Airlines Group, Inc. …</a:t>
          </a:r>
        </a:p>
      </dsp:txBody>
      <dsp:txXfrm>
        <a:off x="1428842" y="3285566"/>
        <a:ext cx="2456345" cy="596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D0A3-579F-4EC2-B6D8-4F7B45928DAB}">
      <dsp:nvSpPr>
        <dsp:cNvPr id="0" name=""/>
        <dsp:cNvSpPr/>
      </dsp:nvSpPr>
      <dsp:spPr>
        <a:xfrm>
          <a:off x="1071861" y="0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361171-A7ED-40C8-BAB0-6A34C006D41F}">
      <dsp:nvSpPr>
        <dsp:cNvPr id="0" name=""/>
        <dsp:cNvSpPr/>
      </dsp:nvSpPr>
      <dsp:spPr>
        <a:xfrm>
          <a:off x="1199231" y="108196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FC1024B-6A11-4D3A-B1D0-BD00C4C6EA82}">
      <dsp:nvSpPr>
        <dsp:cNvPr id="0" name=""/>
        <dsp:cNvSpPr/>
      </dsp:nvSpPr>
      <dsp:spPr>
        <a:xfrm>
          <a:off x="1428842" y="108196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Capital Goods</a:t>
          </a:r>
        </a:p>
      </dsp:txBody>
      <dsp:txXfrm>
        <a:off x="1428842" y="108196"/>
        <a:ext cx="2456345" cy="459222"/>
      </dsp:txXfrm>
    </dsp:sp>
    <dsp:sp modelId="{273B4D8A-6F4D-4B3E-B291-590894864CC0}">
      <dsp:nvSpPr>
        <dsp:cNvPr id="0" name=""/>
        <dsp:cNvSpPr/>
      </dsp:nvSpPr>
      <dsp:spPr>
        <a:xfrm>
          <a:off x="1428842" y="567419"/>
          <a:ext cx="2456345" cy="33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Tesla Motors, Inc.</a:t>
          </a:r>
        </a:p>
      </dsp:txBody>
      <dsp:txXfrm>
        <a:off x="1428842" y="567419"/>
        <a:ext cx="2456345" cy="339376"/>
      </dsp:txXfrm>
    </dsp:sp>
    <dsp:sp modelId="{4CB637E3-477F-4396-B5B9-0911E14C68F4}">
      <dsp:nvSpPr>
        <dsp:cNvPr id="0" name=""/>
        <dsp:cNvSpPr/>
      </dsp:nvSpPr>
      <dsp:spPr>
        <a:xfrm>
          <a:off x="1428842" y="906796"/>
          <a:ext cx="108291" cy="10829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D95B2B2-B7E4-4260-929D-15A3A9DDD8ED}">
      <dsp:nvSpPr>
        <dsp:cNvPr id="0" name=""/>
        <dsp:cNvSpPr/>
      </dsp:nvSpPr>
      <dsp:spPr>
        <a:xfrm>
          <a:off x="1428842" y="1015087"/>
          <a:ext cx="2456345" cy="33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Illumina, Inc. …</a:t>
          </a:r>
        </a:p>
      </dsp:txBody>
      <dsp:txXfrm>
        <a:off x="1428842" y="1015087"/>
        <a:ext cx="2456345" cy="339376"/>
      </dsp:txXfrm>
    </dsp:sp>
    <dsp:sp modelId="{C995B32F-A2D6-4013-9716-961C8E4E5019}">
      <dsp:nvSpPr>
        <dsp:cNvPr id="0" name=""/>
        <dsp:cNvSpPr/>
      </dsp:nvSpPr>
      <dsp:spPr>
        <a:xfrm>
          <a:off x="1078545" y="2302491"/>
          <a:ext cx="2551237" cy="25512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8A1201-DD75-4444-9631-FBB4396F3BB7}">
      <dsp:nvSpPr>
        <dsp:cNvPr id="0" name=""/>
        <dsp:cNvSpPr/>
      </dsp:nvSpPr>
      <dsp:spPr>
        <a:xfrm>
          <a:off x="1199231" y="2409643"/>
          <a:ext cx="459222" cy="45922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30472B-A3D4-4268-9B7A-F6B22C59B5F5}">
      <dsp:nvSpPr>
        <dsp:cNvPr id="0" name=""/>
        <dsp:cNvSpPr/>
      </dsp:nvSpPr>
      <dsp:spPr>
        <a:xfrm>
          <a:off x="1428842" y="2409643"/>
          <a:ext cx="2456345" cy="4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Consumer ND</a:t>
          </a:r>
        </a:p>
      </dsp:txBody>
      <dsp:txXfrm>
        <a:off x="1428842" y="2409643"/>
        <a:ext cx="2456345" cy="459222"/>
      </dsp:txXfrm>
    </dsp:sp>
    <dsp:sp modelId="{AB6769DA-1C86-447B-B34A-CBC640CF56DC}">
      <dsp:nvSpPr>
        <dsp:cNvPr id="0" name=""/>
        <dsp:cNvSpPr/>
      </dsp:nvSpPr>
      <dsp:spPr>
        <a:xfrm>
          <a:off x="1428842" y="2868866"/>
          <a:ext cx="2456345" cy="626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Kraft </a:t>
          </a:r>
          <a:r>
            <a:rPr lang="en-US" sz="2100" kern="1200" dirty="0" err="1"/>
            <a:t>Heinze</a:t>
          </a:r>
          <a:r>
            <a:rPr lang="en-US" sz="2100" kern="1200" dirty="0"/>
            <a:t> Company</a:t>
          </a:r>
        </a:p>
      </dsp:txBody>
      <dsp:txXfrm>
        <a:off x="1428842" y="2868866"/>
        <a:ext cx="2456345" cy="626535"/>
      </dsp:txXfrm>
    </dsp:sp>
    <dsp:sp modelId="{FEC74500-6113-4381-9372-6A636AEF02F7}">
      <dsp:nvSpPr>
        <dsp:cNvPr id="0" name=""/>
        <dsp:cNvSpPr/>
      </dsp:nvSpPr>
      <dsp:spPr>
        <a:xfrm>
          <a:off x="1428842" y="3495401"/>
          <a:ext cx="105840" cy="1058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347581-D566-471D-A8B8-E3BB9E794A37}">
      <dsp:nvSpPr>
        <dsp:cNvPr id="0" name=""/>
        <dsp:cNvSpPr/>
      </dsp:nvSpPr>
      <dsp:spPr>
        <a:xfrm>
          <a:off x="1428842" y="3601241"/>
          <a:ext cx="2456345" cy="626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6670" rIns="0" bIns="266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Monster Beverage …</a:t>
          </a:r>
        </a:p>
      </dsp:txBody>
      <dsp:txXfrm>
        <a:off x="1428842" y="3601241"/>
        <a:ext cx="2456345" cy="626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297A5-2D3B-4678-A927-98451B4D1531}">
      <dsp:nvSpPr>
        <dsp:cNvPr id="0" name=""/>
        <dsp:cNvSpPr/>
      </dsp:nvSpPr>
      <dsp:spPr>
        <a:xfrm>
          <a:off x="2650792" y="2645272"/>
          <a:ext cx="1960860" cy="196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Informed Investor</a:t>
          </a:r>
        </a:p>
      </dsp:txBody>
      <dsp:txXfrm>
        <a:off x="2937953" y="2932433"/>
        <a:ext cx="1386538" cy="1386538"/>
      </dsp:txXfrm>
    </dsp:sp>
    <dsp:sp modelId="{5C2BA8E9-51BB-4052-BC80-7D8518694766}">
      <dsp:nvSpPr>
        <dsp:cNvPr id="0" name=""/>
        <dsp:cNvSpPr/>
      </dsp:nvSpPr>
      <dsp:spPr>
        <a:xfrm rot="12900000">
          <a:off x="1109485" y="2209104"/>
          <a:ext cx="1795364" cy="558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DEAF6-24B4-4FEE-9029-6970DA52DD90}">
      <dsp:nvSpPr>
        <dsp:cNvPr id="0" name=""/>
        <dsp:cNvSpPr/>
      </dsp:nvSpPr>
      <dsp:spPr>
        <a:xfrm>
          <a:off x="340421" y="1228511"/>
          <a:ext cx="1862817" cy="1490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Features &amp; Indicators</a:t>
          </a:r>
        </a:p>
      </dsp:txBody>
      <dsp:txXfrm>
        <a:off x="384069" y="1272159"/>
        <a:ext cx="1775521" cy="1402957"/>
      </dsp:txXfrm>
    </dsp:sp>
    <dsp:sp modelId="{78772E5D-DB32-43B7-B5EC-7C49F0A409D4}">
      <dsp:nvSpPr>
        <dsp:cNvPr id="0" name=""/>
        <dsp:cNvSpPr/>
      </dsp:nvSpPr>
      <dsp:spPr>
        <a:xfrm rot="16200000">
          <a:off x="3078850" y="1748667"/>
          <a:ext cx="1104744" cy="558845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76BC5-0791-43FF-A6B3-A60C40829933}">
      <dsp:nvSpPr>
        <dsp:cNvPr id="0" name=""/>
        <dsp:cNvSpPr/>
      </dsp:nvSpPr>
      <dsp:spPr>
        <a:xfrm>
          <a:off x="2699813" y="222848"/>
          <a:ext cx="1862817" cy="149025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Portfolio Mix</a:t>
          </a:r>
        </a:p>
      </dsp:txBody>
      <dsp:txXfrm>
        <a:off x="2743461" y="266496"/>
        <a:ext cx="1775521" cy="1402957"/>
      </dsp:txXfrm>
    </dsp:sp>
    <dsp:sp modelId="{3B9FBC33-BA4F-4953-8F01-968518D0D439}">
      <dsp:nvSpPr>
        <dsp:cNvPr id="0" name=""/>
        <dsp:cNvSpPr/>
      </dsp:nvSpPr>
      <dsp:spPr>
        <a:xfrm rot="19500000">
          <a:off x="4357594" y="2209104"/>
          <a:ext cx="1795364" cy="55884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EE6FD-F773-4D1A-9932-AE46F5F67BD6}">
      <dsp:nvSpPr>
        <dsp:cNvPr id="0" name=""/>
        <dsp:cNvSpPr/>
      </dsp:nvSpPr>
      <dsp:spPr>
        <a:xfrm>
          <a:off x="5059206" y="1228511"/>
          <a:ext cx="1862817" cy="14902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Stock Sentiment</a:t>
          </a:r>
        </a:p>
      </dsp:txBody>
      <dsp:txXfrm>
        <a:off x="5102854" y="1272159"/>
        <a:ext cx="1775521" cy="1402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52CD8-5541-4A51-8C21-9668DD0F2CE6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84F0D-66C3-4D92-BFC9-AAEE1346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6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Noise elimination and data smoothing – TRIX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</a:t>
            </a:r>
            <a:r>
              <a:rPr lang="en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designed to smooth out the effects of price volatility and create a clearer picture of changing price trends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0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28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For RBF-SVM, we grid-search for best combination of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gamma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to avoid overfit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For RBF-SVM, we grid-search for best combination of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gamma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to avoid overfit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6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84F0D-66C3-4D92-BFC9-AAEE13464A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888" y="2675979"/>
            <a:ext cx="9446395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2" name="Subtitle 2"/>
          <p:cNvSpPr>
            <a:spLocks noGrp="1"/>
          </p:cNvSpPr>
          <p:nvPr>
            <p:ph type="subTitle" idx="13"/>
          </p:nvPr>
        </p:nvSpPr>
        <p:spPr>
          <a:xfrm>
            <a:off x="336206" y="4226255"/>
            <a:ext cx="9452757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88925"/>
            <a:ext cx="12188825" cy="469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721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2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>
          <a:xfrm>
            <a:off x="333887" y="1673394"/>
            <a:ext cx="10828917" cy="3831608"/>
          </a:xfrm>
          <a:prstGeom prst="rect">
            <a:avLst/>
          </a:prstGeom>
        </p:spPr>
        <p:txBody>
          <a:bodyPr tIns="0" bIns="0" anchor="t"/>
          <a:lstStyle>
            <a:lvl1pPr marL="0" indent="0">
              <a:lnSpc>
                <a:spcPct val="90000"/>
              </a:lnSpc>
              <a:spcBef>
                <a:spcPts val="400"/>
              </a:spcBef>
              <a:spcAft>
                <a:spcPts val="2666"/>
              </a:spcAft>
              <a:buNone/>
              <a:defRPr sz="2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8177" y="289719"/>
            <a:ext cx="10843310" cy="5036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4759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268903" y="1671638"/>
            <a:ext cx="5604010" cy="448241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319088" y="1666876"/>
            <a:ext cx="5575653" cy="44876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7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19281" y="294754"/>
            <a:ext cx="5588600" cy="49859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58900" y="0"/>
            <a:ext cx="5929924" cy="6438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316706" y="1662114"/>
            <a:ext cx="5580415" cy="44774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3533" y="1664494"/>
            <a:ext cx="5602235" cy="4489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6"/>
          </p:nvPr>
        </p:nvSpPr>
        <p:spPr>
          <a:xfrm>
            <a:off x="317021" y="1663220"/>
            <a:ext cx="5582482" cy="447156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spcBef>
                <a:spcPts val="384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319314" y="1669256"/>
            <a:ext cx="11548836" cy="44848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471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6706" y="1666876"/>
            <a:ext cx="11551444" cy="4487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47593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2" name="Table Placeholder 61"/>
          <p:cNvSpPr>
            <a:spLocks noGrp="1"/>
          </p:cNvSpPr>
          <p:nvPr>
            <p:ph type="tbl" sz="quarter" idx="16"/>
          </p:nvPr>
        </p:nvSpPr>
        <p:spPr>
          <a:xfrm>
            <a:off x="319537" y="3186119"/>
            <a:ext cx="11567663" cy="29679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16706" y="1669256"/>
            <a:ext cx="5601858" cy="1378749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269500" y="1671638"/>
            <a:ext cx="5598650" cy="1376367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333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6258964" y="2000259"/>
            <a:ext cx="5604829" cy="3694176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094413" y="2000264"/>
            <a:ext cx="0" cy="3718229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457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49974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40154" y="1662546"/>
            <a:ext cx="3623636" cy="4476997"/>
          </a:xfrm>
          <a:prstGeom prst="rect">
            <a:avLst/>
          </a:prstGeom>
        </p:spPr>
        <p:txBody>
          <a:bodyPr vert="horz" lIns="0" tIns="45720" rIns="182880" bIns="45720" rtlCol="0" anchor="ctr">
            <a:noAutofit/>
          </a:bodyPr>
          <a:lstStyle>
            <a:lvl1pPr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400" dirty="0" smtClean="0"/>
            </a:lvl3pPr>
            <a:lvl4pPr>
              <a:defRPr lang="en-US" sz="1400" baseline="0" dirty="0" smtClean="0"/>
            </a:lvl4pPr>
            <a:lvl5pPr>
              <a:spcBef>
                <a:spcPts val="336"/>
              </a:spcBef>
              <a:spcAft>
                <a:spcPts val="45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74029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074029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1109552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21"/>
          </p:nvPr>
        </p:nvSpPr>
        <p:spPr>
          <a:xfrm>
            <a:off x="1109552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"/>
          <p:cNvSpPr>
            <a:spLocks noGrp="1"/>
          </p:cNvSpPr>
          <p:nvPr>
            <p:ph type="body" sz="quarter" idx="22" hasCustomPrompt="1"/>
          </p:nvPr>
        </p:nvSpPr>
        <p:spPr>
          <a:xfrm>
            <a:off x="334506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038506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7038506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9994459" y="1625874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0"/>
          </p:nvPr>
        </p:nvSpPr>
        <p:spPr>
          <a:xfrm>
            <a:off x="10008170" y="3968353"/>
            <a:ext cx="1069848" cy="1073802"/>
          </a:xfrm>
          <a:prstGeom prst="ellipse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330114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32" hasCustomPrompt="1"/>
          </p:nvPr>
        </p:nvSpPr>
        <p:spPr>
          <a:xfrm>
            <a:off x="3293775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88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3289383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264624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9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6260231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35470" y="273962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92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9231078" y="309147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334506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94" name="Text Placeholder 13"/>
          <p:cNvSpPr>
            <a:spLocks noGrp="1"/>
          </p:cNvSpPr>
          <p:nvPr>
            <p:ph type="body" sz="quarter" idx="39"/>
          </p:nvPr>
        </p:nvSpPr>
        <p:spPr>
          <a:xfrm>
            <a:off x="330114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3293775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96" name="Text Placeholder 14"/>
          <p:cNvSpPr>
            <a:spLocks noGrp="1"/>
          </p:cNvSpPr>
          <p:nvPr>
            <p:ph type="body" sz="quarter" idx="41"/>
          </p:nvPr>
        </p:nvSpPr>
        <p:spPr>
          <a:xfrm>
            <a:off x="3289383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264624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98" name="Text Placeholder 15"/>
          <p:cNvSpPr>
            <a:spLocks noGrp="1"/>
          </p:cNvSpPr>
          <p:nvPr>
            <p:ph type="body" sz="quarter" idx="43"/>
          </p:nvPr>
        </p:nvSpPr>
        <p:spPr>
          <a:xfrm>
            <a:off x="6260231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9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9235470" y="5083747"/>
            <a:ext cx="2625855" cy="304571"/>
          </a:xfrm>
          <a:prstGeom prst="rect">
            <a:avLst/>
          </a:prstGeom>
        </p:spPr>
        <p:txBody>
          <a:bodyPr lIns="91440" rIns="91440" bIns="0" anchor="ctr">
            <a:sp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 sz="1600" baseline="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 text</a:t>
            </a:r>
          </a:p>
        </p:txBody>
      </p:sp>
      <p:sp>
        <p:nvSpPr>
          <p:cNvPr id="100" name="Text Placeholder 16"/>
          <p:cNvSpPr>
            <a:spLocks noGrp="1"/>
          </p:cNvSpPr>
          <p:nvPr>
            <p:ph type="body" sz="quarter" idx="45"/>
          </p:nvPr>
        </p:nvSpPr>
        <p:spPr>
          <a:xfrm>
            <a:off x="9231078" y="5435595"/>
            <a:ext cx="2634564" cy="182880"/>
          </a:xfrm>
          <a:prstGeom prst="rect">
            <a:avLst/>
          </a:prstGeom>
        </p:spPr>
        <p:txBody>
          <a:bodyPr lIns="91440" tIns="0" rIns="91440">
            <a:noAutofit/>
          </a:bodyPr>
          <a:lstStyle>
            <a:lvl1pPr marL="0" indent="0" algn="ctr">
              <a:buNone/>
              <a:defRPr sz="1400"/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2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53" y="798694"/>
            <a:ext cx="1149110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33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3888" y="4125024"/>
            <a:ext cx="8137012" cy="68313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182837" indent="-228547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None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232779">
              <a:spcBef>
                <a:spcPts val="2399"/>
              </a:spcBef>
              <a:buFont typeface="Arial Rounded MT Bold" panose="020F0704030504030204" pitchFamily="34" charset="0"/>
              <a:buNone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“Click to Edit Quote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37449" y="4808288"/>
            <a:ext cx="8132145" cy="371475"/>
          </a:xfrm>
          <a:prstGeom prst="rect">
            <a:avLst/>
          </a:prstGeom>
        </p:spPr>
        <p:txBody>
          <a:bodyPr>
            <a:noAutofit/>
          </a:bodyPr>
          <a:lstStyle>
            <a:lvl1pPr marL="207215" indent="0">
              <a:buNone/>
              <a:defRPr sz="18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457223" indent="0">
              <a:buNone/>
              <a:defRPr/>
            </a:lvl3pPr>
            <a:lvl4pPr marL="685834" indent="0">
              <a:buNone/>
              <a:defRPr/>
            </a:lvl4pPr>
            <a:lvl5pPr marL="119068" indent="0">
              <a:buNone/>
              <a:defRPr/>
            </a:lvl5pPr>
          </a:lstStyle>
          <a:p>
            <a:pPr lvl="0"/>
            <a:r>
              <a:rPr lang="en-US" dirty="0"/>
              <a:t>Click to edit quote source text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6388100"/>
            <a:ext cx="12188825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62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38188" y="2220712"/>
            <a:ext cx="7258385" cy="142836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>
              <a:lnSpc>
                <a:spcPct val="120000"/>
              </a:lnSpc>
              <a:spcBef>
                <a:spcPts val="1333"/>
              </a:spcBef>
              <a:spcAft>
                <a:spcPts val="0"/>
              </a:spcAft>
              <a:buFont typeface="Arial Rounded MT Bold" panose="020F0704030504030204" pitchFamily="34" charset="0"/>
              <a:buChar char=" "/>
              <a:defRPr lang="en-US" sz="3199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914445" rtl="0" eaLnBrk="1" fontAlgn="auto" latinLnBrk="0" hangingPunct="1">
              <a:lnSpc>
                <a:spcPct val="95000"/>
              </a:lnSpc>
              <a:spcBef>
                <a:spcPts val="2399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 Rounded MT Bold" panose="020F0704030504030204" pitchFamily="34" charset="0"/>
              <a:buChar char=" "/>
              <a:tabLst/>
              <a:defRPr sz="2133"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“Click to Edit Quote Text “</a:t>
            </a:r>
          </a:p>
          <a:p>
            <a:pPr lvl="0"/>
            <a:r>
              <a:rPr lang="en-US" dirty="0"/>
              <a:t>Click to edit quote source text</a:t>
            </a:r>
          </a:p>
        </p:txBody>
      </p:sp>
    </p:spTree>
    <p:extLst>
      <p:ext uri="{BB962C8B-B14F-4D97-AF65-F5344CB8AC3E}">
        <p14:creationId xmlns:p14="http://schemas.microsoft.com/office/powerpoint/2010/main" val="413840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6369957"/>
            <a:ext cx="12188825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grpSp>
        <p:nvGrpSpPr>
          <p:cNvPr id="238" name="Group 237"/>
          <p:cNvGrpSpPr/>
          <p:nvPr/>
        </p:nvGrpSpPr>
        <p:grpSpPr>
          <a:xfrm>
            <a:off x="11376322" y="247645"/>
            <a:ext cx="670756" cy="6286512"/>
            <a:chOff x="8357641" y="190501"/>
            <a:chExt cx="670756" cy="6477000"/>
          </a:xfrm>
        </p:grpSpPr>
        <p:sp>
          <p:nvSpPr>
            <p:cNvPr id="239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9" name="Group 248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9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7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1" name="Group 250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55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53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1" name="Group 260"/>
          <p:cNvGrpSpPr/>
          <p:nvPr/>
        </p:nvGrpSpPr>
        <p:grpSpPr>
          <a:xfrm>
            <a:off x="10620704" y="247645"/>
            <a:ext cx="670757" cy="6286512"/>
            <a:chOff x="7609701" y="190501"/>
            <a:chExt cx="670757" cy="6477000"/>
          </a:xfrm>
        </p:grpSpPr>
        <p:sp>
          <p:nvSpPr>
            <p:cNvPr id="262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63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64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2" name="Group 271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solidFill>
              <a:schemeClr val="bg1">
                <a:lumMod val="95000"/>
              </a:schemeClr>
            </a:solidFill>
          </p:grpSpPr>
          <p:sp>
            <p:nvSpPr>
              <p:cNvPr id="282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8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4" name="Group 273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78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solidFill>
              <a:schemeClr val="bg1">
                <a:lumMod val="95000"/>
              </a:schemeClr>
            </a:solidFill>
          </p:grpSpPr>
          <p:sp>
            <p:nvSpPr>
              <p:cNvPr id="276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84" name="Group 283"/>
          <p:cNvGrpSpPr/>
          <p:nvPr/>
        </p:nvGrpSpPr>
        <p:grpSpPr>
          <a:xfrm>
            <a:off x="9865080" y="249457"/>
            <a:ext cx="670756" cy="6284727"/>
            <a:chOff x="9851782" y="192340"/>
            <a:chExt cx="670756" cy="6475161"/>
          </a:xfrm>
        </p:grpSpPr>
        <p:grpSp>
          <p:nvGrpSpPr>
            <p:cNvPr id="285" name="Group 284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</p:grpSpPr>
          <p:sp>
            <p:nvSpPr>
              <p:cNvPr id="296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06" name="Group 305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0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86" name="Group 285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4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8" name="Group 287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2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9" name="Group 288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90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96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33888" y="3038252"/>
            <a:ext cx="8867262" cy="781496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rgbClr val="000000"/>
                </a:solidFill>
              </a:rPr>
              <a:t>Qorvo</a:t>
            </a:r>
            <a:r>
              <a:rPr lang="en-US" sz="800" b="0" cap="none" baseline="30000" dirty="0" err="1">
                <a:solidFill>
                  <a:srgbClr val="000000"/>
                </a:solidFill>
              </a:rPr>
              <a:t>TM</a:t>
            </a:r>
            <a:r>
              <a:rPr lang="en-US" sz="800" b="0" cap="none" baseline="0" dirty="0">
                <a:solidFill>
                  <a:srgbClr val="000000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rgbClr val="000000"/>
                </a:solidFill>
              </a:rPr>
            </a:br>
            <a:r>
              <a:rPr lang="en-US" sz="800" b="0" cap="none" baseline="0" dirty="0">
                <a:solidFill>
                  <a:srgbClr val="000000"/>
                </a:solidFill>
              </a:rPr>
              <a:t>© 2015  </a:t>
            </a:r>
            <a:r>
              <a:rPr lang="en-US" sz="800" b="0" cap="none" baseline="0" dirty="0" err="1">
                <a:solidFill>
                  <a:srgbClr val="000000"/>
                </a:solidFill>
              </a:rPr>
              <a:t>Qorvo</a:t>
            </a:r>
            <a:r>
              <a:rPr lang="en-US" sz="800" b="0" cap="none" baseline="0" dirty="0">
                <a:solidFill>
                  <a:srgbClr val="000000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1756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38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64400"/>
            <a:ext cx="12188825" cy="500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88" y="3466494"/>
            <a:ext cx="9504552" cy="69249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333888" y="3466494"/>
            <a:ext cx="9504552" cy="692497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84312" y="236431"/>
            <a:ext cx="652321" cy="6298989"/>
            <a:chOff x="11363968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32" name="Freeform 84"/>
            <p:cNvSpPr>
              <a:spLocks/>
            </p:cNvSpPr>
            <p:nvPr/>
          </p:nvSpPr>
          <p:spPr bwMode="auto">
            <a:xfrm flipH="1" flipV="1">
              <a:off x="11373180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5"/>
            <p:cNvSpPr>
              <a:spLocks/>
            </p:cNvSpPr>
            <p:nvPr/>
          </p:nvSpPr>
          <p:spPr bwMode="auto">
            <a:xfrm flipH="1" flipV="1">
              <a:off x="11373180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 flipH="1" flipV="1">
              <a:off x="11850451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 flipH="1" flipV="1">
              <a:off x="11363968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2"/>
            <p:cNvSpPr>
              <a:spLocks/>
            </p:cNvSpPr>
            <p:nvPr/>
          </p:nvSpPr>
          <p:spPr bwMode="auto">
            <a:xfrm flipH="1" flipV="1">
              <a:off x="1137318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3"/>
            <p:cNvSpPr>
              <a:spLocks/>
            </p:cNvSpPr>
            <p:nvPr/>
          </p:nvSpPr>
          <p:spPr bwMode="auto">
            <a:xfrm flipH="1" flipV="1">
              <a:off x="1173804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2"/>
            <p:cNvSpPr>
              <a:spLocks/>
            </p:cNvSpPr>
            <p:nvPr/>
          </p:nvSpPr>
          <p:spPr bwMode="auto">
            <a:xfrm flipH="1" flipV="1">
              <a:off x="11373180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3"/>
            <p:cNvSpPr>
              <a:spLocks/>
            </p:cNvSpPr>
            <p:nvPr/>
          </p:nvSpPr>
          <p:spPr bwMode="auto">
            <a:xfrm flipH="1" flipV="1">
              <a:off x="11373180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 flipH="1" flipV="1">
              <a:off x="11373180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1"/>
            <p:cNvSpPr>
              <a:spLocks/>
            </p:cNvSpPr>
            <p:nvPr/>
          </p:nvSpPr>
          <p:spPr bwMode="auto">
            <a:xfrm flipH="1" flipV="1">
              <a:off x="11734358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542713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52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1367653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50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1373180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48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1373180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46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2995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Huma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3887" y="5165439"/>
            <a:ext cx="7729457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3576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Aerospac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3888" y="5165439"/>
            <a:ext cx="8133218" cy="69249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lnSpc>
                <a:spcPct val="90000"/>
              </a:lnSpc>
              <a:defRPr sz="50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90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69957"/>
            <a:ext cx="12188825" cy="500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331677" y="2675979"/>
            <a:ext cx="9446395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5" name="Subtitle 2"/>
          <p:cNvSpPr>
            <a:spLocks noGrp="1"/>
          </p:cNvSpPr>
          <p:nvPr>
            <p:ph type="subTitle" idx="13"/>
          </p:nvPr>
        </p:nvSpPr>
        <p:spPr>
          <a:xfrm>
            <a:off x="331677" y="4229721"/>
            <a:ext cx="9458952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304242" y="548164"/>
            <a:ext cx="1601874" cy="603571"/>
            <a:chOff x="-3670300" y="7745412"/>
            <a:chExt cx="4432301" cy="1670051"/>
          </a:xfrm>
          <a:solidFill>
            <a:schemeClr val="bg1">
              <a:lumMod val="7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68405" y="236431"/>
            <a:ext cx="652321" cy="6298989"/>
            <a:chOff x="11368405" y="236431"/>
            <a:chExt cx="652321" cy="6298989"/>
          </a:xfrm>
          <a:solidFill>
            <a:schemeClr val="bg2">
              <a:lumMod val="9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6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8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89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</a:t>
            </a:r>
            <a:r>
              <a:rPr lang="en-US" sz="800" b="0" cap="none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800" b="0" cap="none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Qorvo</a:t>
            </a:r>
            <a:r>
              <a:rPr lang="en-US" sz="800" b="0" cap="none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8614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84471"/>
            <a:ext cx="12188825" cy="486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331677" y="2676605"/>
            <a:ext cx="9446395" cy="1495794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0" name="Subtitle 2"/>
          <p:cNvSpPr>
            <a:spLocks noGrp="1"/>
          </p:cNvSpPr>
          <p:nvPr>
            <p:ph type="subTitle" idx="13"/>
          </p:nvPr>
        </p:nvSpPr>
        <p:spPr>
          <a:xfrm>
            <a:off x="331677" y="4230347"/>
            <a:ext cx="9458952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bg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02160" y="548164"/>
            <a:ext cx="1601874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368405" y="236431"/>
            <a:ext cx="652321" cy="6298989"/>
            <a:chOff x="11368405" y="236431"/>
            <a:chExt cx="652321" cy="6298989"/>
          </a:xfrm>
          <a:solidFill>
            <a:schemeClr val="tx2">
              <a:lumMod val="75000"/>
            </a:schemeClr>
          </a:solidFill>
        </p:grpSpPr>
        <p:sp>
          <p:nvSpPr>
            <p:cNvPr id="47" name="Freeform 84"/>
            <p:cNvSpPr>
              <a:spLocks/>
            </p:cNvSpPr>
            <p:nvPr/>
          </p:nvSpPr>
          <p:spPr bwMode="auto">
            <a:xfrm flipH="1" flipV="1">
              <a:off x="11377364" y="5895644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8" name="Freeform 85"/>
            <p:cNvSpPr>
              <a:spLocks/>
            </p:cNvSpPr>
            <p:nvPr/>
          </p:nvSpPr>
          <p:spPr bwMode="auto">
            <a:xfrm flipH="1" flipV="1">
              <a:off x="11377364" y="5895644"/>
              <a:ext cx="286735" cy="288525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 flipH="1" flipV="1">
              <a:off x="11841518" y="3058868"/>
              <a:ext cx="179208" cy="177416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 flipH="1" flipV="1">
              <a:off x="11368405" y="3092917"/>
              <a:ext cx="621856" cy="618271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1" name="Freeform 82"/>
            <p:cNvSpPr>
              <a:spLocks/>
            </p:cNvSpPr>
            <p:nvPr/>
          </p:nvSpPr>
          <p:spPr bwMode="auto">
            <a:xfrm flipH="1" flipV="1">
              <a:off x="11377364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2" name="Freeform 83"/>
            <p:cNvSpPr>
              <a:spLocks/>
            </p:cNvSpPr>
            <p:nvPr/>
          </p:nvSpPr>
          <p:spPr bwMode="auto">
            <a:xfrm flipH="1" flipV="1">
              <a:off x="11732199" y="5185109"/>
              <a:ext cx="118277" cy="63977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3" name="Freeform 62"/>
            <p:cNvSpPr>
              <a:spLocks/>
            </p:cNvSpPr>
            <p:nvPr/>
          </p:nvSpPr>
          <p:spPr bwMode="auto">
            <a:xfrm flipH="1" flipV="1">
              <a:off x="11377364" y="3765823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4" name="Freeform 63"/>
            <p:cNvSpPr>
              <a:spLocks/>
            </p:cNvSpPr>
            <p:nvPr/>
          </p:nvSpPr>
          <p:spPr bwMode="auto">
            <a:xfrm flipH="1" flipV="1">
              <a:off x="11377364" y="3765823"/>
              <a:ext cx="286735" cy="292110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5" name="Freeform 60"/>
            <p:cNvSpPr>
              <a:spLocks/>
            </p:cNvSpPr>
            <p:nvPr/>
          </p:nvSpPr>
          <p:spPr bwMode="auto">
            <a:xfrm flipH="1" flipV="1">
              <a:off x="11377364" y="4478154"/>
              <a:ext cx="637985" cy="63977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6" name="Freeform 61"/>
            <p:cNvSpPr>
              <a:spLocks/>
            </p:cNvSpPr>
            <p:nvPr/>
          </p:nvSpPr>
          <p:spPr bwMode="auto">
            <a:xfrm flipH="1" flipV="1">
              <a:off x="11728615" y="4829405"/>
              <a:ext cx="286735" cy="288525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7" name="Freeform 50"/>
            <p:cNvSpPr>
              <a:spLocks/>
            </p:cNvSpPr>
            <p:nvPr/>
          </p:nvSpPr>
          <p:spPr bwMode="auto">
            <a:xfrm flipH="1" flipV="1">
              <a:off x="11897070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 flipH="1" flipV="1">
              <a:off x="11542237" y="2351916"/>
              <a:ext cx="118278" cy="643360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59" name="Freeform 68"/>
            <p:cNvSpPr>
              <a:spLocks/>
            </p:cNvSpPr>
            <p:nvPr/>
          </p:nvSpPr>
          <p:spPr bwMode="auto">
            <a:xfrm flipH="1" flipV="1">
              <a:off x="11371989" y="1403952"/>
              <a:ext cx="177416" cy="177416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2" name="Freeform 69"/>
            <p:cNvSpPr>
              <a:spLocks/>
            </p:cNvSpPr>
            <p:nvPr/>
          </p:nvSpPr>
          <p:spPr bwMode="auto">
            <a:xfrm flipH="1" flipV="1">
              <a:off x="11402456" y="929047"/>
              <a:ext cx="618270" cy="618271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1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 flipH="1" flipV="1">
              <a:off x="11377364" y="236431"/>
              <a:ext cx="637985" cy="63977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 flipH="1" flipV="1">
              <a:off x="11377364" y="236431"/>
              <a:ext cx="286735" cy="288526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sz="2399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7251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153" y="798694"/>
            <a:ext cx="11453011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454723" cy="5036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149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c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88824" cy="64422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31677" y="1517757"/>
            <a:ext cx="9394214" cy="1495794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 2"/>
          <p:cNvSpPr>
            <a:spLocks noGrp="1"/>
          </p:cNvSpPr>
          <p:nvPr>
            <p:ph type="subTitle" idx="13"/>
          </p:nvPr>
        </p:nvSpPr>
        <p:spPr>
          <a:xfrm>
            <a:off x="331677" y="3071499"/>
            <a:ext cx="9369288" cy="560025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3199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1677" y="4049269"/>
            <a:ext cx="1601874" cy="603571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6167290"/>
            <a:ext cx="7842219" cy="69071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84309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14874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roup 766"/>
          <p:cNvGrpSpPr/>
          <p:nvPr/>
        </p:nvGrpSpPr>
        <p:grpSpPr>
          <a:xfrm>
            <a:off x="6131013" y="249457"/>
            <a:ext cx="657858" cy="6284727"/>
            <a:chOff x="6123038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68" name="Freeform 8"/>
            <p:cNvSpPr>
              <a:spLocks/>
            </p:cNvSpPr>
            <p:nvPr/>
          </p:nvSpPr>
          <p:spPr bwMode="auto">
            <a:xfrm>
              <a:off x="6123038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10"/>
            <p:cNvSpPr>
              <a:spLocks/>
            </p:cNvSpPr>
            <p:nvPr/>
          </p:nvSpPr>
          <p:spPr bwMode="auto">
            <a:xfrm>
              <a:off x="6123038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11"/>
            <p:cNvSpPr>
              <a:spLocks/>
            </p:cNvSpPr>
            <p:nvPr/>
          </p:nvSpPr>
          <p:spPr bwMode="auto">
            <a:xfrm>
              <a:off x="6123038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71" name="Group 770"/>
            <p:cNvGrpSpPr/>
            <p:nvPr/>
          </p:nvGrpSpPr>
          <p:grpSpPr>
            <a:xfrm>
              <a:off x="6123038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776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7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2" name="Group 771"/>
            <p:cNvGrpSpPr/>
            <p:nvPr/>
          </p:nvGrpSpPr>
          <p:grpSpPr>
            <a:xfrm>
              <a:off x="6123038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77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78" name="Group 777"/>
          <p:cNvGrpSpPr/>
          <p:nvPr/>
        </p:nvGrpSpPr>
        <p:grpSpPr>
          <a:xfrm>
            <a:off x="6873739" y="249457"/>
            <a:ext cx="656015" cy="6284727"/>
            <a:chOff x="6867290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79" name="Freeform 188"/>
            <p:cNvSpPr>
              <a:spLocks/>
            </p:cNvSpPr>
            <p:nvPr/>
          </p:nvSpPr>
          <p:spPr bwMode="auto">
            <a:xfrm>
              <a:off x="740168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189"/>
            <p:cNvSpPr>
              <a:spLocks/>
            </p:cNvSpPr>
            <p:nvPr/>
          </p:nvSpPr>
          <p:spPr bwMode="auto">
            <a:xfrm>
              <a:off x="7036823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217"/>
            <p:cNvSpPr>
              <a:spLocks/>
            </p:cNvSpPr>
            <p:nvPr/>
          </p:nvSpPr>
          <p:spPr bwMode="auto">
            <a:xfrm>
              <a:off x="6867290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218"/>
            <p:cNvSpPr>
              <a:spLocks/>
            </p:cNvSpPr>
            <p:nvPr/>
          </p:nvSpPr>
          <p:spPr bwMode="auto">
            <a:xfrm>
              <a:off x="7228466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83" name="Group 782"/>
            <p:cNvGrpSpPr/>
            <p:nvPr/>
          </p:nvGrpSpPr>
          <p:grpSpPr>
            <a:xfrm>
              <a:off x="6867290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787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8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4" name="Group 783"/>
            <p:cNvGrpSpPr/>
            <p:nvPr/>
          </p:nvGrpSpPr>
          <p:grpSpPr>
            <a:xfrm>
              <a:off x="7036822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785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6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89" name="Group 788"/>
          <p:cNvGrpSpPr/>
          <p:nvPr/>
        </p:nvGrpSpPr>
        <p:grpSpPr>
          <a:xfrm>
            <a:off x="11376322" y="247645"/>
            <a:ext cx="670756" cy="6286512"/>
            <a:chOff x="8357641" y="190501"/>
            <a:chExt cx="670756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90" name="Freeform 84"/>
            <p:cNvSpPr>
              <a:spLocks/>
            </p:cNvSpPr>
            <p:nvPr/>
          </p:nvSpPr>
          <p:spPr bwMode="auto">
            <a:xfrm flipH="1" flipV="1">
              <a:off x="8366853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85"/>
            <p:cNvSpPr>
              <a:spLocks/>
            </p:cNvSpPr>
            <p:nvPr/>
          </p:nvSpPr>
          <p:spPr bwMode="auto">
            <a:xfrm flipH="1" flipV="1">
              <a:off x="8366853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6"/>
            <p:cNvSpPr>
              <a:spLocks/>
            </p:cNvSpPr>
            <p:nvPr/>
          </p:nvSpPr>
          <p:spPr bwMode="auto">
            <a:xfrm flipH="1" flipV="1">
              <a:off x="8844124" y="3092701"/>
              <a:ext cx="184273" cy="182430"/>
            </a:xfrm>
            <a:custGeom>
              <a:avLst/>
              <a:gdLst>
                <a:gd name="T0" fmla="*/ 17 w 42"/>
                <a:gd name="T1" fmla="*/ 37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7 h 42"/>
                <a:gd name="T20" fmla="*/ 17 w 42"/>
                <a:gd name="T21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7"/>
                  </a:moveTo>
                  <a:cubicBezTo>
                    <a:pt x="17" y="37"/>
                    <a:pt x="17" y="37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7"/>
                  </a:cubicBezTo>
                  <a:cubicBezTo>
                    <a:pt x="31" y="42"/>
                    <a:pt x="22" y="42"/>
                    <a:pt x="17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7"/>
            <p:cNvSpPr>
              <a:spLocks/>
            </p:cNvSpPr>
            <p:nvPr/>
          </p:nvSpPr>
          <p:spPr bwMode="auto">
            <a:xfrm flipH="1" flipV="1">
              <a:off x="8357641" y="3127712"/>
              <a:ext cx="639430" cy="635744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82"/>
            <p:cNvSpPr>
              <a:spLocks/>
            </p:cNvSpPr>
            <p:nvPr/>
          </p:nvSpPr>
          <p:spPr bwMode="auto">
            <a:xfrm flipH="1" flipV="1">
              <a:off x="8366853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Freeform 83"/>
            <p:cNvSpPr>
              <a:spLocks/>
            </p:cNvSpPr>
            <p:nvPr/>
          </p:nvSpPr>
          <p:spPr bwMode="auto">
            <a:xfrm flipH="1" flipV="1">
              <a:off x="8731716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62"/>
            <p:cNvSpPr>
              <a:spLocks/>
            </p:cNvSpPr>
            <p:nvPr/>
          </p:nvSpPr>
          <p:spPr bwMode="auto">
            <a:xfrm flipH="1" flipV="1">
              <a:off x="8366853" y="381963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Freeform 63"/>
            <p:cNvSpPr>
              <a:spLocks/>
            </p:cNvSpPr>
            <p:nvPr/>
          </p:nvSpPr>
          <p:spPr bwMode="auto">
            <a:xfrm flipH="1" flipV="1">
              <a:off x="8366853" y="3819634"/>
              <a:ext cx="294838" cy="300365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60"/>
            <p:cNvSpPr>
              <a:spLocks/>
            </p:cNvSpPr>
            <p:nvPr/>
          </p:nvSpPr>
          <p:spPr bwMode="auto">
            <a:xfrm flipH="1" flipV="1">
              <a:off x="8366853" y="4552096"/>
              <a:ext cx="656015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61"/>
            <p:cNvSpPr>
              <a:spLocks/>
            </p:cNvSpPr>
            <p:nvPr/>
          </p:nvSpPr>
          <p:spPr bwMode="auto">
            <a:xfrm flipH="1" flipV="1">
              <a:off x="8728031" y="4913274"/>
              <a:ext cx="294838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00" name="Group 799"/>
            <p:cNvGrpSpPr/>
            <p:nvPr/>
          </p:nvGrpSpPr>
          <p:grpSpPr>
            <a:xfrm>
              <a:off x="8536386" y="2365770"/>
              <a:ext cx="486481" cy="661542"/>
              <a:chOff x="11542713" y="2365770"/>
              <a:chExt cx="486481" cy="661542"/>
            </a:xfrm>
            <a:grpFill/>
          </p:grpSpPr>
          <p:sp>
            <p:nvSpPr>
              <p:cNvPr id="810" name="Freeform 50"/>
              <p:cNvSpPr>
                <a:spLocks/>
              </p:cNvSpPr>
              <p:nvPr/>
            </p:nvSpPr>
            <p:spPr bwMode="auto">
              <a:xfrm flipH="1" flipV="1">
                <a:off x="11907574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1" name="Freeform 51"/>
              <p:cNvSpPr>
                <a:spLocks/>
              </p:cNvSpPr>
              <p:nvPr/>
            </p:nvSpPr>
            <p:spPr bwMode="auto">
              <a:xfrm flipH="1" flipV="1">
                <a:off x="11542713" y="2365770"/>
                <a:ext cx="121620" cy="661542"/>
              </a:xfrm>
              <a:custGeom>
                <a:avLst/>
                <a:gdLst>
                  <a:gd name="T0" fmla="*/ 0 w 28"/>
                  <a:gd name="T1" fmla="*/ 138 h 152"/>
                  <a:gd name="T2" fmla="*/ 0 w 28"/>
                  <a:gd name="T3" fmla="*/ 138 h 152"/>
                  <a:gd name="T4" fmla="*/ 0 w 28"/>
                  <a:gd name="T5" fmla="*/ 15 h 152"/>
                  <a:gd name="T6" fmla="*/ 0 w 28"/>
                  <a:gd name="T7" fmla="*/ 15 h 152"/>
                  <a:gd name="T8" fmla="*/ 14 w 28"/>
                  <a:gd name="T9" fmla="*/ 0 h 152"/>
                  <a:gd name="T10" fmla="*/ 28 w 28"/>
                  <a:gd name="T11" fmla="*/ 15 h 152"/>
                  <a:gd name="T12" fmla="*/ 28 w 28"/>
                  <a:gd name="T13" fmla="*/ 15 h 152"/>
                  <a:gd name="T14" fmla="*/ 28 w 28"/>
                  <a:gd name="T15" fmla="*/ 138 h 152"/>
                  <a:gd name="T16" fmla="*/ 28 w 28"/>
                  <a:gd name="T17" fmla="*/ 138 h 152"/>
                  <a:gd name="T18" fmla="*/ 14 w 28"/>
                  <a:gd name="T19" fmla="*/ 152 h 152"/>
                  <a:gd name="T20" fmla="*/ 0 w 28"/>
                  <a:gd name="T21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2">
                    <a:moveTo>
                      <a:pt x="0" y="138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38"/>
                      <a:pt x="28" y="138"/>
                      <a:pt x="28" y="138"/>
                    </a:cubicBezTo>
                    <a:cubicBezTo>
                      <a:pt x="28" y="145"/>
                      <a:pt x="2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1" name="Group 800"/>
            <p:cNvGrpSpPr/>
            <p:nvPr/>
          </p:nvGrpSpPr>
          <p:grpSpPr>
            <a:xfrm>
              <a:off x="8361326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08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9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2" name="Group 801"/>
            <p:cNvGrpSpPr/>
            <p:nvPr/>
          </p:nvGrpSpPr>
          <p:grpSpPr>
            <a:xfrm>
              <a:off x="8366853" y="1638836"/>
              <a:ext cx="656016" cy="661542"/>
              <a:chOff x="11373180" y="1638836"/>
              <a:chExt cx="656016" cy="661542"/>
            </a:xfrm>
            <a:grpFill/>
          </p:grpSpPr>
          <p:sp>
            <p:nvSpPr>
              <p:cNvPr id="806" name="Freeform 66"/>
              <p:cNvSpPr>
                <a:spLocks/>
              </p:cNvSpPr>
              <p:nvPr/>
            </p:nvSpPr>
            <p:spPr bwMode="auto">
              <a:xfrm flipH="1" flipV="1">
                <a:off x="11373180" y="163883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3"/>
                      <a:pt x="14" y="123"/>
                    </a:cubicBezTo>
                    <a:cubicBezTo>
                      <a:pt x="44" y="123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7" name="Freeform 67"/>
              <p:cNvSpPr>
                <a:spLocks/>
              </p:cNvSpPr>
              <p:nvPr/>
            </p:nvSpPr>
            <p:spPr bwMode="auto">
              <a:xfrm flipH="1" flipV="1">
                <a:off x="11734358" y="2000012"/>
                <a:ext cx="294838" cy="300366"/>
              </a:xfrm>
              <a:custGeom>
                <a:avLst/>
                <a:gdLst>
                  <a:gd name="T0" fmla="*/ 67 w 68"/>
                  <a:gd name="T1" fmla="*/ 14 h 69"/>
                  <a:gd name="T2" fmla="*/ 67 w 68"/>
                  <a:gd name="T3" fmla="*/ 14 h 69"/>
                  <a:gd name="T4" fmla="*/ 52 w 68"/>
                  <a:gd name="T5" fmla="*/ 52 h 69"/>
                  <a:gd name="T6" fmla="*/ 14 w 68"/>
                  <a:gd name="T7" fmla="*/ 67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39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4 h 69"/>
                  <a:gd name="T20" fmla="*/ 53 w 68"/>
                  <a:gd name="T21" fmla="*/ 0 h 69"/>
                  <a:gd name="T22" fmla="*/ 67 w 68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4"/>
                    </a:move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8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6" y="67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3" name="Group 802"/>
            <p:cNvGrpSpPr/>
            <p:nvPr/>
          </p:nvGrpSpPr>
          <p:grpSpPr>
            <a:xfrm>
              <a:off x="8366853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0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12" name="Group 811"/>
          <p:cNvGrpSpPr/>
          <p:nvPr/>
        </p:nvGrpSpPr>
        <p:grpSpPr>
          <a:xfrm>
            <a:off x="10620704" y="247645"/>
            <a:ext cx="670757" cy="6286512"/>
            <a:chOff x="7609701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13" name="Freeform 170"/>
            <p:cNvSpPr>
              <a:spLocks/>
            </p:cNvSpPr>
            <p:nvPr/>
          </p:nvSpPr>
          <p:spPr bwMode="auto">
            <a:xfrm flipH="1" flipV="1">
              <a:off x="7618916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171"/>
            <p:cNvSpPr>
              <a:spLocks/>
            </p:cNvSpPr>
            <p:nvPr/>
          </p:nvSpPr>
          <p:spPr bwMode="auto">
            <a:xfrm flipH="1" flipV="1">
              <a:off x="7618916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814"/>
            <p:cNvSpPr>
              <a:spLocks/>
            </p:cNvSpPr>
            <p:nvPr/>
          </p:nvSpPr>
          <p:spPr bwMode="auto">
            <a:xfrm flipH="1" flipV="1">
              <a:off x="8098028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815"/>
            <p:cNvSpPr>
              <a:spLocks/>
            </p:cNvSpPr>
            <p:nvPr/>
          </p:nvSpPr>
          <p:spPr bwMode="auto">
            <a:xfrm flipH="1" flipV="1">
              <a:off x="7609701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166"/>
            <p:cNvSpPr>
              <a:spLocks/>
            </p:cNvSpPr>
            <p:nvPr/>
          </p:nvSpPr>
          <p:spPr bwMode="auto">
            <a:xfrm flipH="1" flipV="1">
              <a:off x="7618916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167"/>
            <p:cNvSpPr>
              <a:spLocks/>
            </p:cNvSpPr>
            <p:nvPr/>
          </p:nvSpPr>
          <p:spPr bwMode="auto">
            <a:xfrm flipH="1" flipV="1">
              <a:off x="7980093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112"/>
            <p:cNvSpPr>
              <a:spLocks/>
            </p:cNvSpPr>
            <p:nvPr/>
          </p:nvSpPr>
          <p:spPr bwMode="auto">
            <a:xfrm flipH="1" flipV="1">
              <a:off x="7618916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113"/>
            <p:cNvSpPr>
              <a:spLocks/>
            </p:cNvSpPr>
            <p:nvPr/>
          </p:nvSpPr>
          <p:spPr bwMode="auto">
            <a:xfrm flipH="1" flipV="1">
              <a:off x="7980093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114"/>
            <p:cNvSpPr>
              <a:spLocks/>
            </p:cNvSpPr>
            <p:nvPr/>
          </p:nvSpPr>
          <p:spPr bwMode="auto">
            <a:xfrm flipH="1" flipV="1">
              <a:off x="7618916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115"/>
            <p:cNvSpPr>
              <a:spLocks/>
            </p:cNvSpPr>
            <p:nvPr/>
          </p:nvSpPr>
          <p:spPr bwMode="auto">
            <a:xfrm flipH="1" flipV="1">
              <a:off x="7618916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23" name="Group 822"/>
            <p:cNvGrpSpPr/>
            <p:nvPr/>
          </p:nvGrpSpPr>
          <p:grpSpPr>
            <a:xfrm>
              <a:off x="7618916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833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4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4" name="Group 823"/>
            <p:cNvGrpSpPr/>
            <p:nvPr/>
          </p:nvGrpSpPr>
          <p:grpSpPr>
            <a:xfrm>
              <a:off x="7788447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31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2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5" name="Group 824"/>
            <p:cNvGrpSpPr/>
            <p:nvPr/>
          </p:nvGrpSpPr>
          <p:grpSpPr>
            <a:xfrm>
              <a:off x="7609701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829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0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6" name="Group 825"/>
            <p:cNvGrpSpPr/>
            <p:nvPr/>
          </p:nvGrpSpPr>
          <p:grpSpPr>
            <a:xfrm>
              <a:off x="7618916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27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8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35" name="Group 834"/>
          <p:cNvGrpSpPr/>
          <p:nvPr/>
        </p:nvGrpSpPr>
        <p:grpSpPr>
          <a:xfrm>
            <a:off x="3152740" y="249457"/>
            <a:ext cx="657858" cy="6284727"/>
            <a:chOff x="3120390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6" name="Freeform 8"/>
            <p:cNvSpPr>
              <a:spLocks/>
            </p:cNvSpPr>
            <p:nvPr/>
          </p:nvSpPr>
          <p:spPr bwMode="auto">
            <a:xfrm>
              <a:off x="3120390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10"/>
            <p:cNvSpPr>
              <a:spLocks/>
            </p:cNvSpPr>
            <p:nvPr/>
          </p:nvSpPr>
          <p:spPr bwMode="auto">
            <a:xfrm>
              <a:off x="3120390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11"/>
            <p:cNvSpPr>
              <a:spLocks/>
            </p:cNvSpPr>
            <p:nvPr/>
          </p:nvSpPr>
          <p:spPr bwMode="auto">
            <a:xfrm>
              <a:off x="3120390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39" name="Group 838"/>
            <p:cNvGrpSpPr/>
            <p:nvPr/>
          </p:nvGrpSpPr>
          <p:grpSpPr>
            <a:xfrm>
              <a:off x="3120390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44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5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0" name="Group 839"/>
            <p:cNvGrpSpPr/>
            <p:nvPr/>
          </p:nvGrpSpPr>
          <p:grpSpPr>
            <a:xfrm>
              <a:off x="3120390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41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2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3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46" name="Group 845"/>
          <p:cNvGrpSpPr/>
          <p:nvPr/>
        </p:nvGrpSpPr>
        <p:grpSpPr>
          <a:xfrm>
            <a:off x="3895466" y="249457"/>
            <a:ext cx="656015" cy="6284727"/>
            <a:chOff x="3864642" y="192340"/>
            <a:chExt cx="656015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47" name="Freeform 188"/>
            <p:cNvSpPr>
              <a:spLocks/>
            </p:cNvSpPr>
            <p:nvPr/>
          </p:nvSpPr>
          <p:spPr bwMode="auto">
            <a:xfrm>
              <a:off x="439903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189"/>
            <p:cNvSpPr>
              <a:spLocks/>
            </p:cNvSpPr>
            <p:nvPr/>
          </p:nvSpPr>
          <p:spPr bwMode="auto">
            <a:xfrm>
              <a:off x="4034175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217"/>
            <p:cNvSpPr>
              <a:spLocks/>
            </p:cNvSpPr>
            <p:nvPr/>
          </p:nvSpPr>
          <p:spPr bwMode="auto">
            <a:xfrm>
              <a:off x="3864642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218"/>
            <p:cNvSpPr>
              <a:spLocks/>
            </p:cNvSpPr>
            <p:nvPr/>
          </p:nvSpPr>
          <p:spPr bwMode="auto">
            <a:xfrm>
              <a:off x="4225818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51" name="Group 850"/>
            <p:cNvGrpSpPr/>
            <p:nvPr/>
          </p:nvGrpSpPr>
          <p:grpSpPr>
            <a:xfrm>
              <a:off x="3864642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85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2" name="Group 851"/>
            <p:cNvGrpSpPr/>
            <p:nvPr/>
          </p:nvGrpSpPr>
          <p:grpSpPr>
            <a:xfrm>
              <a:off x="4034174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853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4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57" name="Group 856"/>
          <p:cNvGrpSpPr/>
          <p:nvPr/>
        </p:nvGrpSpPr>
        <p:grpSpPr>
          <a:xfrm>
            <a:off x="5379074" y="247645"/>
            <a:ext cx="667071" cy="6286512"/>
            <a:chOff x="5358678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58" name="Freeform 84"/>
            <p:cNvSpPr>
              <a:spLocks/>
            </p:cNvSpPr>
            <p:nvPr/>
          </p:nvSpPr>
          <p:spPr bwMode="auto">
            <a:xfrm flipH="1" flipV="1">
              <a:off x="5364205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85"/>
            <p:cNvSpPr>
              <a:spLocks/>
            </p:cNvSpPr>
            <p:nvPr/>
          </p:nvSpPr>
          <p:spPr bwMode="auto">
            <a:xfrm flipH="1" flipV="1">
              <a:off x="5364205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82"/>
            <p:cNvSpPr>
              <a:spLocks/>
            </p:cNvSpPr>
            <p:nvPr/>
          </p:nvSpPr>
          <p:spPr bwMode="auto">
            <a:xfrm flipH="1" flipV="1">
              <a:off x="5364205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83"/>
            <p:cNvSpPr>
              <a:spLocks/>
            </p:cNvSpPr>
            <p:nvPr/>
          </p:nvSpPr>
          <p:spPr bwMode="auto">
            <a:xfrm flipH="1" flipV="1">
              <a:off x="5729068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62" name="Group 861"/>
            <p:cNvGrpSpPr/>
            <p:nvPr/>
          </p:nvGrpSpPr>
          <p:grpSpPr>
            <a:xfrm>
              <a:off x="5358678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866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7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3" name="Group 862"/>
            <p:cNvGrpSpPr/>
            <p:nvPr/>
          </p:nvGrpSpPr>
          <p:grpSpPr>
            <a:xfrm>
              <a:off x="5364205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864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5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68" name="Group 867"/>
          <p:cNvGrpSpPr/>
          <p:nvPr/>
        </p:nvGrpSpPr>
        <p:grpSpPr>
          <a:xfrm>
            <a:off x="4636349" y="247645"/>
            <a:ext cx="657857" cy="6286512"/>
            <a:chOff x="4616268" y="190501"/>
            <a:chExt cx="6578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69" name="Freeform 170"/>
            <p:cNvSpPr>
              <a:spLocks/>
            </p:cNvSpPr>
            <p:nvPr/>
          </p:nvSpPr>
          <p:spPr bwMode="auto">
            <a:xfrm flipH="1" flipV="1">
              <a:off x="4616268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171"/>
            <p:cNvSpPr>
              <a:spLocks/>
            </p:cNvSpPr>
            <p:nvPr/>
          </p:nvSpPr>
          <p:spPr bwMode="auto">
            <a:xfrm flipH="1" flipV="1">
              <a:off x="4616268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166"/>
            <p:cNvSpPr>
              <a:spLocks/>
            </p:cNvSpPr>
            <p:nvPr/>
          </p:nvSpPr>
          <p:spPr bwMode="auto">
            <a:xfrm flipH="1" flipV="1">
              <a:off x="4616268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167"/>
            <p:cNvSpPr>
              <a:spLocks/>
            </p:cNvSpPr>
            <p:nvPr/>
          </p:nvSpPr>
          <p:spPr bwMode="auto">
            <a:xfrm flipH="1" flipV="1">
              <a:off x="4977445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73" name="Group 872"/>
            <p:cNvGrpSpPr/>
            <p:nvPr/>
          </p:nvGrpSpPr>
          <p:grpSpPr>
            <a:xfrm>
              <a:off x="4785799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877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8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4" name="Group 873"/>
            <p:cNvGrpSpPr/>
            <p:nvPr/>
          </p:nvGrpSpPr>
          <p:grpSpPr>
            <a:xfrm>
              <a:off x="4616268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875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6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79" name="Group 878"/>
          <p:cNvGrpSpPr/>
          <p:nvPr/>
        </p:nvGrpSpPr>
        <p:grpSpPr>
          <a:xfrm>
            <a:off x="137614" y="249457"/>
            <a:ext cx="667070" cy="6284727"/>
            <a:chOff x="112214" y="192340"/>
            <a:chExt cx="667070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80" name="Freeform 8"/>
            <p:cNvSpPr>
              <a:spLocks/>
            </p:cNvSpPr>
            <p:nvPr/>
          </p:nvSpPr>
          <p:spPr bwMode="auto">
            <a:xfrm>
              <a:off x="117742" y="6011487"/>
              <a:ext cx="657858" cy="656014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52" y="0"/>
                    <a:pt x="86" y="16"/>
                    <a:pt x="111" y="40"/>
                  </a:cubicBezTo>
                  <a:cubicBezTo>
                    <a:pt x="136" y="65"/>
                    <a:pt x="151" y="100"/>
                    <a:pt x="151" y="137"/>
                  </a:cubicBezTo>
                  <a:cubicBezTo>
                    <a:pt x="151" y="145"/>
                    <a:pt x="145" y="151"/>
                    <a:pt x="137" y="151"/>
                  </a:cubicBezTo>
                  <a:cubicBezTo>
                    <a:pt x="129" y="151"/>
                    <a:pt x="123" y="145"/>
                    <a:pt x="123" y="137"/>
                  </a:cubicBezTo>
                  <a:cubicBezTo>
                    <a:pt x="123" y="107"/>
                    <a:pt x="111" y="80"/>
                    <a:pt x="91" y="60"/>
                  </a:cubicBezTo>
                  <a:cubicBezTo>
                    <a:pt x="71" y="41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32"/>
            <p:cNvSpPr>
              <a:spLocks/>
            </p:cNvSpPr>
            <p:nvPr/>
          </p:nvSpPr>
          <p:spPr bwMode="auto">
            <a:xfrm>
              <a:off x="117742" y="3098228"/>
              <a:ext cx="657858" cy="661542"/>
            </a:xfrm>
            <a:custGeom>
              <a:avLst/>
              <a:gdLst>
                <a:gd name="T0" fmla="*/ 123 w 151"/>
                <a:gd name="T1" fmla="*/ 15 h 152"/>
                <a:gd name="T2" fmla="*/ 137 w 151"/>
                <a:gd name="T3" fmla="*/ 0 h 152"/>
                <a:gd name="T4" fmla="*/ 151 w 151"/>
                <a:gd name="T5" fmla="*/ 15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4 h 152"/>
                <a:gd name="T14" fmla="*/ 91 w 151"/>
                <a:gd name="T15" fmla="*/ 92 h 152"/>
                <a:gd name="T16" fmla="*/ 123 w 151"/>
                <a:gd name="T17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5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4"/>
                    <a:pt x="14" y="124"/>
                  </a:cubicBezTo>
                  <a:cubicBezTo>
                    <a:pt x="44" y="124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33"/>
            <p:cNvSpPr>
              <a:spLocks/>
            </p:cNvSpPr>
            <p:nvPr/>
          </p:nvSpPr>
          <p:spPr bwMode="auto">
            <a:xfrm>
              <a:off x="117742" y="3098228"/>
              <a:ext cx="294838" cy="300366"/>
            </a:xfrm>
            <a:custGeom>
              <a:avLst/>
              <a:gdLst>
                <a:gd name="T0" fmla="*/ 67 w 68"/>
                <a:gd name="T1" fmla="*/ 15 h 69"/>
                <a:gd name="T2" fmla="*/ 67 w 68"/>
                <a:gd name="T3" fmla="*/ 15 h 69"/>
                <a:gd name="T4" fmla="*/ 51 w 68"/>
                <a:gd name="T5" fmla="*/ 52 h 69"/>
                <a:gd name="T6" fmla="*/ 14 w 68"/>
                <a:gd name="T7" fmla="*/ 68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40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5 h 69"/>
                <a:gd name="T20" fmla="*/ 53 w 68"/>
                <a:gd name="T21" fmla="*/ 0 h 69"/>
                <a:gd name="T22" fmla="*/ 67 w 68"/>
                <a:gd name="T23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5"/>
                  </a:move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8" y="35"/>
                    <a:pt x="51" y="52"/>
                  </a:cubicBezTo>
                  <a:cubicBezTo>
                    <a:pt x="35" y="69"/>
                    <a:pt x="14" y="68"/>
                    <a:pt x="14" y="68"/>
                  </a:cubicBezTo>
                  <a:cubicBezTo>
                    <a:pt x="6" y="68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40"/>
                  </a:cubicBezTo>
                  <a:cubicBezTo>
                    <a:pt x="17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7"/>
                    <a:pt x="45" y="0"/>
                    <a:pt x="53" y="0"/>
                  </a:cubicBezTo>
                  <a:cubicBezTo>
                    <a:pt x="61" y="0"/>
                    <a:pt x="67" y="7"/>
                    <a:pt x="67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10"/>
            <p:cNvSpPr>
              <a:spLocks/>
            </p:cNvSpPr>
            <p:nvPr/>
          </p:nvSpPr>
          <p:spPr bwMode="auto">
            <a:xfrm>
              <a:off x="117742" y="5815265"/>
              <a:ext cx="657858" cy="123463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11"/>
            <p:cNvSpPr>
              <a:spLocks/>
            </p:cNvSpPr>
            <p:nvPr/>
          </p:nvSpPr>
          <p:spPr bwMode="auto">
            <a:xfrm>
              <a:off x="117742" y="5450403"/>
              <a:ext cx="657858" cy="121620"/>
            </a:xfrm>
            <a:custGeom>
              <a:avLst/>
              <a:gdLst>
                <a:gd name="T0" fmla="*/ 137 w 151"/>
                <a:gd name="T1" fmla="*/ 28 h 28"/>
                <a:gd name="T2" fmla="*/ 137 w 151"/>
                <a:gd name="T3" fmla="*/ 28 h 28"/>
                <a:gd name="T4" fmla="*/ 14 w 151"/>
                <a:gd name="T5" fmla="*/ 28 h 28"/>
                <a:gd name="T6" fmla="*/ 14 w 151"/>
                <a:gd name="T7" fmla="*/ 28 h 28"/>
                <a:gd name="T8" fmla="*/ 0 w 151"/>
                <a:gd name="T9" fmla="*/ 14 h 28"/>
                <a:gd name="T10" fmla="*/ 14 w 151"/>
                <a:gd name="T11" fmla="*/ 0 h 28"/>
                <a:gd name="T12" fmla="*/ 14 w 151"/>
                <a:gd name="T13" fmla="*/ 0 h 28"/>
                <a:gd name="T14" fmla="*/ 137 w 151"/>
                <a:gd name="T15" fmla="*/ 0 h 28"/>
                <a:gd name="T16" fmla="*/ 137 w 151"/>
                <a:gd name="T17" fmla="*/ 0 h 28"/>
                <a:gd name="T18" fmla="*/ 151 w 151"/>
                <a:gd name="T19" fmla="*/ 14 h 28"/>
                <a:gd name="T20" fmla="*/ 137 w 151"/>
                <a:gd name="T2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37" y="28"/>
                  </a:move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30"/>
            <p:cNvSpPr>
              <a:spLocks/>
            </p:cNvSpPr>
            <p:nvPr/>
          </p:nvSpPr>
          <p:spPr bwMode="auto">
            <a:xfrm>
              <a:off x="652136" y="3821476"/>
              <a:ext cx="123463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31"/>
            <p:cNvSpPr>
              <a:spLocks/>
            </p:cNvSpPr>
            <p:nvPr/>
          </p:nvSpPr>
          <p:spPr bwMode="auto">
            <a:xfrm>
              <a:off x="287274" y="3821476"/>
              <a:ext cx="121620" cy="661542"/>
            </a:xfrm>
            <a:custGeom>
              <a:avLst/>
              <a:gdLst>
                <a:gd name="T0" fmla="*/ 28 w 28"/>
                <a:gd name="T1" fmla="*/ 14 h 152"/>
                <a:gd name="T2" fmla="*/ 28 w 28"/>
                <a:gd name="T3" fmla="*/ 15 h 152"/>
                <a:gd name="T4" fmla="*/ 28 w 28"/>
                <a:gd name="T5" fmla="*/ 137 h 152"/>
                <a:gd name="T6" fmla="*/ 28 w 28"/>
                <a:gd name="T7" fmla="*/ 138 h 152"/>
                <a:gd name="T8" fmla="*/ 14 w 28"/>
                <a:gd name="T9" fmla="*/ 152 h 152"/>
                <a:gd name="T10" fmla="*/ 0 w 28"/>
                <a:gd name="T11" fmla="*/ 138 h 152"/>
                <a:gd name="T12" fmla="*/ 0 w 28"/>
                <a:gd name="T13" fmla="*/ 137 h 152"/>
                <a:gd name="T14" fmla="*/ 0 w 28"/>
                <a:gd name="T15" fmla="*/ 15 h 152"/>
                <a:gd name="T16" fmla="*/ 0 w 28"/>
                <a:gd name="T17" fmla="*/ 14 h 152"/>
                <a:gd name="T18" fmla="*/ 14 w 28"/>
                <a:gd name="T19" fmla="*/ 0 h 152"/>
                <a:gd name="T20" fmla="*/ 28 w 28"/>
                <a:gd name="T21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28" y="14"/>
                  </a:moveTo>
                  <a:cubicBezTo>
                    <a:pt x="28" y="15"/>
                    <a:pt x="28" y="15"/>
                    <a:pt x="28" y="15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8"/>
                    <a:pt x="0" y="137"/>
                    <a:pt x="0" y="13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28"/>
            <p:cNvSpPr>
              <a:spLocks/>
            </p:cNvSpPr>
            <p:nvPr/>
          </p:nvSpPr>
          <p:spPr bwMode="auto">
            <a:xfrm>
              <a:off x="112214" y="5034893"/>
              <a:ext cx="184274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19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2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29"/>
            <p:cNvSpPr>
              <a:spLocks/>
            </p:cNvSpPr>
            <p:nvPr/>
          </p:nvSpPr>
          <p:spPr bwMode="auto">
            <a:xfrm>
              <a:off x="143540" y="4548409"/>
              <a:ext cx="635744" cy="635743"/>
            </a:xfrm>
            <a:custGeom>
              <a:avLst/>
              <a:gdLst>
                <a:gd name="T0" fmla="*/ 121 w 146"/>
                <a:gd name="T1" fmla="*/ 141 h 146"/>
                <a:gd name="T2" fmla="*/ 121 w 146"/>
                <a:gd name="T3" fmla="*/ 141 h 146"/>
                <a:gd name="T4" fmla="*/ 6 w 146"/>
                <a:gd name="T5" fmla="*/ 25 h 146"/>
                <a:gd name="T6" fmla="*/ 6 w 146"/>
                <a:gd name="T7" fmla="*/ 25 h 146"/>
                <a:gd name="T8" fmla="*/ 6 w 146"/>
                <a:gd name="T9" fmla="*/ 6 h 146"/>
                <a:gd name="T10" fmla="*/ 25 w 146"/>
                <a:gd name="T11" fmla="*/ 6 h 146"/>
                <a:gd name="T12" fmla="*/ 25 w 146"/>
                <a:gd name="T13" fmla="*/ 6 h 146"/>
                <a:gd name="T14" fmla="*/ 141 w 146"/>
                <a:gd name="T15" fmla="*/ 121 h 146"/>
                <a:gd name="T16" fmla="*/ 141 w 146"/>
                <a:gd name="T17" fmla="*/ 121 h 146"/>
                <a:gd name="T18" fmla="*/ 141 w 146"/>
                <a:gd name="T19" fmla="*/ 141 h 146"/>
                <a:gd name="T20" fmla="*/ 121 w 146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7"/>
                    <a:pt x="146" y="135"/>
                    <a:pt x="141" y="141"/>
                  </a:cubicBezTo>
                  <a:cubicBezTo>
                    <a:pt x="135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89" name="Group 888"/>
            <p:cNvGrpSpPr/>
            <p:nvPr/>
          </p:nvGrpSpPr>
          <p:grpSpPr>
            <a:xfrm>
              <a:off x="117742" y="2371296"/>
              <a:ext cx="657858" cy="656015"/>
              <a:chOff x="9129365" y="2371296"/>
              <a:chExt cx="657858" cy="656015"/>
            </a:xfrm>
            <a:grpFill/>
          </p:grpSpPr>
          <p:sp>
            <p:nvSpPr>
              <p:cNvPr id="900" name="Freeform 34"/>
              <p:cNvSpPr>
                <a:spLocks/>
              </p:cNvSpPr>
              <p:nvPr/>
            </p:nvSpPr>
            <p:spPr bwMode="auto">
              <a:xfrm>
                <a:off x="9129365" y="2371296"/>
                <a:ext cx="657858" cy="656015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6" y="151"/>
                      <a:pt x="0" y="144"/>
                      <a:pt x="0" y="137"/>
                    </a:cubicBezTo>
                    <a:cubicBezTo>
                      <a:pt x="0" y="99"/>
                      <a:pt x="15" y="64"/>
                      <a:pt x="40" y="40"/>
                    </a:cubicBezTo>
                    <a:cubicBezTo>
                      <a:pt x="65" y="15"/>
                      <a:pt x="99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1" name="Freeform 35"/>
              <p:cNvSpPr>
                <a:spLocks/>
              </p:cNvSpPr>
              <p:nvPr/>
            </p:nvSpPr>
            <p:spPr bwMode="auto">
              <a:xfrm>
                <a:off x="9490541" y="2726943"/>
                <a:ext cx="296680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6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3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3" y="30"/>
                      <a:pt x="53" y="30"/>
                    </a:cubicBezTo>
                    <a:cubicBezTo>
                      <a:pt x="51" y="30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0" name="Group 889"/>
            <p:cNvGrpSpPr/>
            <p:nvPr/>
          </p:nvGrpSpPr>
          <p:grpSpPr>
            <a:xfrm>
              <a:off x="117742" y="911903"/>
              <a:ext cx="657858" cy="488324"/>
              <a:chOff x="9129365" y="911903"/>
              <a:chExt cx="657858" cy="488324"/>
            </a:xfrm>
            <a:grpFill/>
          </p:grpSpPr>
          <p:sp>
            <p:nvSpPr>
              <p:cNvPr id="898" name="Freeform 38"/>
              <p:cNvSpPr>
                <a:spLocks/>
              </p:cNvSpPr>
              <p:nvPr/>
            </p:nvSpPr>
            <p:spPr bwMode="auto">
              <a:xfrm>
                <a:off x="9129365" y="911903"/>
                <a:ext cx="657858" cy="123463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9" name="Freeform 39"/>
              <p:cNvSpPr>
                <a:spLocks/>
              </p:cNvSpPr>
              <p:nvPr/>
            </p:nvSpPr>
            <p:spPr bwMode="auto">
              <a:xfrm>
                <a:off x="9129365" y="1278607"/>
                <a:ext cx="657858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1" name="Group 890"/>
            <p:cNvGrpSpPr/>
            <p:nvPr/>
          </p:nvGrpSpPr>
          <p:grpSpPr>
            <a:xfrm>
              <a:off x="112214" y="1635150"/>
              <a:ext cx="667070" cy="670753"/>
              <a:chOff x="9123837" y="1635150"/>
              <a:chExt cx="667070" cy="670753"/>
            </a:xfrm>
            <a:grpFill/>
          </p:grpSpPr>
          <p:sp>
            <p:nvSpPr>
              <p:cNvPr id="896" name="Freeform 36"/>
              <p:cNvSpPr>
                <a:spLocks/>
              </p:cNvSpPr>
              <p:nvPr/>
            </p:nvSpPr>
            <p:spPr bwMode="auto">
              <a:xfrm>
                <a:off x="9608477" y="2123473"/>
                <a:ext cx="182430" cy="182430"/>
              </a:xfrm>
              <a:custGeom>
                <a:avLst/>
                <a:gdLst>
                  <a:gd name="T0" fmla="*/ 37 w 42"/>
                  <a:gd name="T1" fmla="*/ 25 h 42"/>
                  <a:gd name="T2" fmla="*/ 37 w 42"/>
                  <a:gd name="T3" fmla="*/ 25 h 42"/>
                  <a:gd name="T4" fmla="*/ 25 w 42"/>
                  <a:gd name="T5" fmla="*/ 36 h 42"/>
                  <a:gd name="T6" fmla="*/ 25 w 42"/>
                  <a:gd name="T7" fmla="*/ 36 h 42"/>
                  <a:gd name="T8" fmla="*/ 6 w 42"/>
                  <a:gd name="T9" fmla="*/ 36 h 42"/>
                  <a:gd name="T10" fmla="*/ 6 w 42"/>
                  <a:gd name="T11" fmla="*/ 17 h 42"/>
                  <a:gd name="T12" fmla="*/ 6 w 42"/>
                  <a:gd name="T13" fmla="*/ 17 h 42"/>
                  <a:gd name="T14" fmla="*/ 17 w 42"/>
                  <a:gd name="T15" fmla="*/ 5 h 42"/>
                  <a:gd name="T16" fmla="*/ 17 w 42"/>
                  <a:gd name="T17" fmla="*/ 5 h 42"/>
                  <a:gd name="T18" fmla="*/ 37 w 42"/>
                  <a:gd name="T19" fmla="*/ 5 h 42"/>
                  <a:gd name="T20" fmla="*/ 37 w 42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2" y="11"/>
                      <a:pt x="42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7" name="Freeform 37"/>
              <p:cNvSpPr>
                <a:spLocks/>
              </p:cNvSpPr>
              <p:nvPr/>
            </p:nvSpPr>
            <p:spPr bwMode="auto">
              <a:xfrm>
                <a:off x="9123837" y="1635150"/>
                <a:ext cx="635744" cy="635744"/>
              </a:xfrm>
              <a:custGeom>
                <a:avLst/>
                <a:gdLst>
                  <a:gd name="T0" fmla="*/ 140 w 146"/>
                  <a:gd name="T1" fmla="*/ 25 h 146"/>
                  <a:gd name="T2" fmla="*/ 140 w 146"/>
                  <a:gd name="T3" fmla="*/ 26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0 w 146"/>
                  <a:gd name="T19" fmla="*/ 6 h 146"/>
                  <a:gd name="T20" fmla="*/ 140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0" y="25"/>
                    </a:moveTo>
                    <a:cubicBezTo>
                      <a:pt x="140" y="26"/>
                      <a:pt x="140" y="26"/>
                      <a:pt x="140" y="26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19" y="146"/>
                      <a:pt x="11" y="146"/>
                      <a:pt x="5" y="141"/>
                    </a:cubicBezTo>
                    <a:cubicBezTo>
                      <a:pt x="0" y="136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0" y="6"/>
                    </a:cubicBezTo>
                    <a:cubicBezTo>
                      <a:pt x="146" y="11"/>
                      <a:pt x="146" y="20"/>
                      <a:pt x="140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2" name="Group 891"/>
            <p:cNvGrpSpPr/>
            <p:nvPr/>
          </p:nvGrpSpPr>
          <p:grpSpPr>
            <a:xfrm>
              <a:off x="117742" y="192340"/>
              <a:ext cx="657858" cy="6475161"/>
              <a:chOff x="9129365" y="192340"/>
              <a:chExt cx="657858" cy="6475161"/>
            </a:xfrm>
            <a:grpFill/>
          </p:grpSpPr>
          <p:sp>
            <p:nvSpPr>
              <p:cNvPr id="893" name="Freeform 72"/>
              <p:cNvSpPr>
                <a:spLocks/>
              </p:cNvSpPr>
              <p:nvPr/>
            </p:nvSpPr>
            <p:spPr bwMode="auto">
              <a:xfrm>
                <a:off x="9129365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4" name="Freeform 73"/>
              <p:cNvSpPr>
                <a:spLocks/>
              </p:cNvSpPr>
              <p:nvPr/>
            </p:nvSpPr>
            <p:spPr bwMode="auto">
              <a:xfrm>
                <a:off x="9129365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5" name="Freeform 73"/>
              <p:cNvSpPr>
                <a:spLocks/>
              </p:cNvSpPr>
              <p:nvPr/>
            </p:nvSpPr>
            <p:spPr bwMode="auto">
              <a:xfrm>
                <a:off x="9129365" y="6367135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02" name="Group 901"/>
          <p:cNvGrpSpPr/>
          <p:nvPr/>
        </p:nvGrpSpPr>
        <p:grpSpPr>
          <a:xfrm>
            <a:off x="889552" y="249457"/>
            <a:ext cx="670756" cy="6284727"/>
            <a:chOff x="856466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03" name="Freeform 188"/>
            <p:cNvSpPr>
              <a:spLocks/>
            </p:cNvSpPr>
            <p:nvPr/>
          </p:nvSpPr>
          <p:spPr bwMode="auto">
            <a:xfrm>
              <a:off x="1396389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189"/>
            <p:cNvSpPr>
              <a:spLocks/>
            </p:cNvSpPr>
            <p:nvPr/>
          </p:nvSpPr>
          <p:spPr bwMode="auto">
            <a:xfrm>
              <a:off x="1031527" y="6011487"/>
              <a:ext cx="121620" cy="656014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7" y="0"/>
                    <a:pt x="14" y="0"/>
                  </a:cubicBezTo>
                  <a:cubicBezTo>
                    <a:pt x="22" y="0"/>
                    <a:pt x="28" y="7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221"/>
            <p:cNvSpPr>
              <a:spLocks/>
            </p:cNvSpPr>
            <p:nvPr/>
          </p:nvSpPr>
          <p:spPr bwMode="auto">
            <a:xfrm>
              <a:off x="861995" y="3098228"/>
              <a:ext cx="656015" cy="661542"/>
            </a:xfrm>
            <a:custGeom>
              <a:avLst/>
              <a:gdLst>
                <a:gd name="T0" fmla="*/ 28 w 151"/>
                <a:gd name="T1" fmla="*/ 138 h 152"/>
                <a:gd name="T2" fmla="*/ 14 w 151"/>
                <a:gd name="T3" fmla="*/ 152 h 152"/>
                <a:gd name="T4" fmla="*/ 0 w 151"/>
                <a:gd name="T5" fmla="*/ 138 h 152"/>
                <a:gd name="T6" fmla="*/ 40 w 151"/>
                <a:gd name="T7" fmla="*/ 41 h 152"/>
                <a:gd name="T8" fmla="*/ 137 w 151"/>
                <a:gd name="T9" fmla="*/ 0 h 152"/>
                <a:gd name="T10" fmla="*/ 151 w 151"/>
                <a:gd name="T11" fmla="*/ 15 h 152"/>
                <a:gd name="T12" fmla="*/ 137 w 151"/>
                <a:gd name="T13" fmla="*/ 29 h 152"/>
                <a:gd name="T14" fmla="*/ 60 w 151"/>
                <a:gd name="T15" fmla="*/ 60 h 152"/>
                <a:gd name="T16" fmla="*/ 28 w 151"/>
                <a:gd name="T17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28" y="138"/>
                  </a:moveTo>
                  <a:cubicBezTo>
                    <a:pt x="28" y="145"/>
                    <a:pt x="2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5"/>
                  </a:cubicBezTo>
                  <a:cubicBezTo>
                    <a:pt x="151" y="22"/>
                    <a:pt x="145" y="29"/>
                    <a:pt x="137" y="29"/>
                  </a:cubicBezTo>
                  <a:cubicBezTo>
                    <a:pt x="107" y="29"/>
                    <a:pt x="80" y="41"/>
                    <a:pt x="60" y="60"/>
                  </a:cubicBezTo>
                  <a:cubicBezTo>
                    <a:pt x="40" y="80"/>
                    <a:pt x="28" y="108"/>
                    <a:pt x="2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222"/>
            <p:cNvSpPr>
              <a:spLocks/>
            </p:cNvSpPr>
            <p:nvPr/>
          </p:nvSpPr>
          <p:spPr bwMode="auto">
            <a:xfrm>
              <a:off x="1223170" y="3459404"/>
              <a:ext cx="294838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7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4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4" y="30"/>
                    <a:pt x="53" y="30"/>
                  </a:cubicBezTo>
                  <a:cubicBezTo>
                    <a:pt x="51" y="30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217"/>
            <p:cNvSpPr>
              <a:spLocks/>
            </p:cNvSpPr>
            <p:nvPr/>
          </p:nvSpPr>
          <p:spPr bwMode="auto">
            <a:xfrm>
              <a:off x="861994" y="528087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7" y="151"/>
                    <a:pt x="0" y="145"/>
                    <a:pt x="0" y="137"/>
                  </a:cubicBezTo>
                  <a:cubicBezTo>
                    <a:pt x="0" y="100"/>
                    <a:pt x="16" y="65"/>
                    <a:pt x="40" y="41"/>
                  </a:cubicBezTo>
                  <a:cubicBezTo>
                    <a:pt x="65" y="16"/>
                    <a:pt x="10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218"/>
            <p:cNvSpPr>
              <a:spLocks/>
            </p:cNvSpPr>
            <p:nvPr/>
          </p:nvSpPr>
          <p:spPr bwMode="auto">
            <a:xfrm>
              <a:off x="1223170" y="5642048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4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4" y="30"/>
                    <a:pt x="37" y="37"/>
                  </a:cubicBezTo>
                  <a:cubicBezTo>
                    <a:pt x="30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219"/>
            <p:cNvSpPr>
              <a:spLocks/>
            </p:cNvSpPr>
            <p:nvPr/>
          </p:nvSpPr>
          <p:spPr bwMode="auto">
            <a:xfrm>
              <a:off x="861994" y="382147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30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7" y="152"/>
                    <a:pt x="0" y="145"/>
                    <a:pt x="0" y="138"/>
                  </a:cubicBezTo>
                  <a:cubicBezTo>
                    <a:pt x="0" y="130"/>
                    <a:pt x="7" y="123"/>
                    <a:pt x="14" y="123"/>
                  </a:cubicBezTo>
                  <a:cubicBezTo>
                    <a:pt x="44" y="123"/>
                    <a:pt x="72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220"/>
            <p:cNvSpPr>
              <a:spLocks/>
            </p:cNvSpPr>
            <p:nvPr/>
          </p:nvSpPr>
          <p:spPr bwMode="auto">
            <a:xfrm>
              <a:off x="861994" y="3821476"/>
              <a:ext cx="300366" cy="300365"/>
            </a:xfrm>
            <a:custGeom>
              <a:avLst/>
              <a:gdLst>
                <a:gd name="T0" fmla="*/ 68 w 69"/>
                <a:gd name="T1" fmla="*/ 14 h 69"/>
                <a:gd name="T2" fmla="*/ 68 w 69"/>
                <a:gd name="T3" fmla="*/ 14 h 69"/>
                <a:gd name="T4" fmla="*/ 52 w 69"/>
                <a:gd name="T5" fmla="*/ 52 h 69"/>
                <a:gd name="T6" fmla="*/ 14 w 69"/>
                <a:gd name="T7" fmla="*/ 67 h 69"/>
                <a:gd name="T8" fmla="*/ 0 w 69"/>
                <a:gd name="T9" fmla="*/ 53 h 69"/>
                <a:gd name="T10" fmla="*/ 14 w 69"/>
                <a:gd name="T11" fmla="*/ 39 h 69"/>
                <a:gd name="T12" fmla="*/ 15 w 69"/>
                <a:gd name="T13" fmla="*/ 39 h 69"/>
                <a:gd name="T14" fmla="*/ 32 w 69"/>
                <a:gd name="T15" fmla="*/ 32 h 69"/>
                <a:gd name="T16" fmla="*/ 40 w 69"/>
                <a:gd name="T17" fmla="*/ 15 h 69"/>
                <a:gd name="T18" fmla="*/ 39 w 69"/>
                <a:gd name="T19" fmla="*/ 14 h 69"/>
                <a:gd name="T20" fmla="*/ 53 w 69"/>
                <a:gd name="T21" fmla="*/ 0 h 69"/>
                <a:gd name="T22" fmla="*/ 68 w 69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9">
                  <a:moveTo>
                    <a:pt x="68" y="14"/>
                  </a:move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9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7" y="67"/>
                    <a:pt x="0" y="61"/>
                    <a:pt x="0" y="53"/>
                  </a:cubicBezTo>
                  <a:cubicBezTo>
                    <a:pt x="0" y="46"/>
                    <a:pt x="7" y="39"/>
                    <a:pt x="14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40" y="17"/>
                    <a:pt x="40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8" y="7"/>
                    <a:pt x="6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207"/>
            <p:cNvSpPr>
              <a:spLocks/>
            </p:cNvSpPr>
            <p:nvPr/>
          </p:nvSpPr>
          <p:spPr bwMode="auto">
            <a:xfrm>
              <a:off x="856466" y="5034893"/>
              <a:ext cx="184273" cy="184273"/>
            </a:xfrm>
            <a:custGeom>
              <a:avLst/>
              <a:gdLst>
                <a:gd name="T0" fmla="*/ 17 w 42"/>
                <a:gd name="T1" fmla="*/ 36 h 42"/>
                <a:gd name="T2" fmla="*/ 17 w 42"/>
                <a:gd name="T3" fmla="*/ 36 h 42"/>
                <a:gd name="T4" fmla="*/ 5 w 42"/>
                <a:gd name="T5" fmla="*/ 25 h 42"/>
                <a:gd name="T6" fmla="*/ 5 w 42"/>
                <a:gd name="T7" fmla="*/ 25 h 42"/>
                <a:gd name="T8" fmla="*/ 5 w 42"/>
                <a:gd name="T9" fmla="*/ 5 h 42"/>
                <a:gd name="T10" fmla="*/ 25 w 42"/>
                <a:gd name="T11" fmla="*/ 5 h 42"/>
                <a:gd name="T12" fmla="*/ 25 w 42"/>
                <a:gd name="T13" fmla="*/ 5 h 42"/>
                <a:gd name="T14" fmla="*/ 37 w 42"/>
                <a:gd name="T15" fmla="*/ 17 h 42"/>
                <a:gd name="T16" fmla="*/ 37 w 42"/>
                <a:gd name="T17" fmla="*/ 17 h 42"/>
                <a:gd name="T18" fmla="*/ 37 w 42"/>
                <a:gd name="T19" fmla="*/ 36 h 42"/>
                <a:gd name="T20" fmla="*/ 17 w 42"/>
                <a:gd name="T2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17" y="36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0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2"/>
                    <a:pt x="42" y="31"/>
                    <a:pt x="37" y="36"/>
                  </a:cubicBezTo>
                  <a:cubicBezTo>
                    <a:pt x="31" y="42"/>
                    <a:pt x="23" y="42"/>
                    <a:pt x="17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208"/>
            <p:cNvSpPr>
              <a:spLocks/>
            </p:cNvSpPr>
            <p:nvPr/>
          </p:nvSpPr>
          <p:spPr bwMode="auto">
            <a:xfrm>
              <a:off x="887792" y="4548409"/>
              <a:ext cx="639430" cy="635743"/>
            </a:xfrm>
            <a:custGeom>
              <a:avLst/>
              <a:gdLst>
                <a:gd name="T0" fmla="*/ 121 w 147"/>
                <a:gd name="T1" fmla="*/ 141 h 146"/>
                <a:gd name="T2" fmla="*/ 121 w 147"/>
                <a:gd name="T3" fmla="*/ 141 h 146"/>
                <a:gd name="T4" fmla="*/ 6 w 147"/>
                <a:gd name="T5" fmla="*/ 25 h 146"/>
                <a:gd name="T6" fmla="*/ 6 w 147"/>
                <a:gd name="T7" fmla="*/ 25 h 146"/>
                <a:gd name="T8" fmla="*/ 6 w 147"/>
                <a:gd name="T9" fmla="*/ 6 h 146"/>
                <a:gd name="T10" fmla="*/ 26 w 147"/>
                <a:gd name="T11" fmla="*/ 6 h 146"/>
                <a:gd name="T12" fmla="*/ 26 w 147"/>
                <a:gd name="T13" fmla="*/ 6 h 146"/>
                <a:gd name="T14" fmla="*/ 141 w 147"/>
                <a:gd name="T15" fmla="*/ 121 h 146"/>
                <a:gd name="T16" fmla="*/ 141 w 147"/>
                <a:gd name="T17" fmla="*/ 121 h 146"/>
                <a:gd name="T18" fmla="*/ 141 w 147"/>
                <a:gd name="T19" fmla="*/ 141 h 146"/>
                <a:gd name="T20" fmla="*/ 121 w 147"/>
                <a:gd name="T21" fmla="*/ 14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121" y="141"/>
                  </a:moveTo>
                  <a:cubicBezTo>
                    <a:pt x="121" y="141"/>
                    <a:pt x="121" y="141"/>
                    <a:pt x="121" y="14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6"/>
                  </a:cubicBezTo>
                  <a:cubicBezTo>
                    <a:pt x="11" y="0"/>
                    <a:pt x="20" y="0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7" y="127"/>
                    <a:pt x="147" y="135"/>
                    <a:pt x="141" y="141"/>
                  </a:cubicBezTo>
                  <a:cubicBezTo>
                    <a:pt x="136" y="146"/>
                    <a:pt x="127" y="146"/>
                    <a:pt x="121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13" name="Group 912"/>
            <p:cNvGrpSpPr/>
            <p:nvPr/>
          </p:nvGrpSpPr>
          <p:grpSpPr>
            <a:xfrm>
              <a:off x="856466" y="2362084"/>
              <a:ext cx="670756" cy="670754"/>
              <a:chOff x="9868089" y="2362084"/>
              <a:chExt cx="670756" cy="670754"/>
            </a:xfrm>
            <a:grpFill/>
          </p:grpSpPr>
          <p:sp>
            <p:nvSpPr>
              <p:cNvPr id="923" name="Freeform 204"/>
              <p:cNvSpPr>
                <a:spLocks/>
              </p:cNvSpPr>
              <p:nvPr/>
            </p:nvSpPr>
            <p:spPr bwMode="auto">
              <a:xfrm>
                <a:off x="10352729" y="2850408"/>
                <a:ext cx="186116" cy="182430"/>
              </a:xfrm>
              <a:custGeom>
                <a:avLst/>
                <a:gdLst>
                  <a:gd name="T0" fmla="*/ 37 w 43"/>
                  <a:gd name="T1" fmla="*/ 25 h 42"/>
                  <a:gd name="T2" fmla="*/ 37 w 43"/>
                  <a:gd name="T3" fmla="*/ 25 h 42"/>
                  <a:gd name="T4" fmla="*/ 26 w 43"/>
                  <a:gd name="T5" fmla="*/ 36 h 42"/>
                  <a:gd name="T6" fmla="*/ 26 w 43"/>
                  <a:gd name="T7" fmla="*/ 36 h 42"/>
                  <a:gd name="T8" fmla="*/ 6 w 43"/>
                  <a:gd name="T9" fmla="*/ 36 h 42"/>
                  <a:gd name="T10" fmla="*/ 6 w 43"/>
                  <a:gd name="T11" fmla="*/ 17 h 42"/>
                  <a:gd name="T12" fmla="*/ 6 w 43"/>
                  <a:gd name="T13" fmla="*/ 17 h 42"/>
                  <a:gd name="T14" fmla="*/ 17 w 43"/>
                  <a:gd name="T15" fmla="*/ 5 h 42"/>
                  <a:gd name="T16" fmla="*/ 17 w 43"/>
                  <a:gd name="T17" fmla="*/ 5 h 42"/>
                  <a:gd name="T18" fmla="*/ 37 w 43"/>
                  <a:gd name="T19" fmla="*/ 5 h 42"/>
                  <a:gd name="T20" fmla="*/ 37 w 43"/>
                  <a:gd name="T21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" h="42">
                    <a:moveTo>
                      <a:pt x="37" y="25"/>
                    </a:moveTo>
                    <a:cubicBezTo>
                      <a:pt x="37" y="25"/>
                      <a:pt x="37" y="25"/>
                      <a:pt x="37" y="25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0" y="42"/>
                      <a:pt x="11" y="42"/>
                      <a:pt x="6" y="36"/>
                    </a:cubicBezTo>
                    <a:cubicBezTo>
                      <a:pt x="0" y="31"/>
                      <a:pt x="0" y="22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23" y="0"/>
                      <a:pt x="32" y="0"/>
                      <a:pt x="37" y="5"/>
                    </a:cubicBezTo>
                    <a:cubicBezTo>
                      <a:pt x="43" y="11"/>
                      <a:pt x="43" y="19"/>
                      <a:pt x="37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4" name="Freeform 205"/>
              <p:cNvSpPr>
                <a:spLocks/>
              </p:cNvSpPr>
              <p:nvPr/>
            </p:nvSpPr>
            <p:spPr bwMode="auto">
              <a:xfrm>
                <a:off x="9868089" y="2362084"/>
                <a:ext cx="635743" cy="635744"/>
              </a:xfrm>
              <a:custGeom>
                <a:avLst/>
                <a:gdLst>
                  <a:gd name="T0" fmla="*/ 141 w 146"/>
                  <a:gd name="T1" fmla="*/ 25 h 146"/>
                  <a:gd name="T2" fmla="*/ 141 w 146"/>
                  <a:gd name="T3" fmla="*/ 25 h 146"/>
                  <a:gd name="T4" fmla="*/ 25 w 146"/>
                  <a:gd name="T5" fmla="*/ 141 h 146"/>
                  <a:gd name="T6" fmla="*/ 25 w 146"/>
                  <a:gd name="T7" fmla="*/ 141 h 146"/>
                  <a:gd name="T8" fmla="*/ 5 w 146"/>
                  <a:gd name="T9" fmla="*/ 141 h 146"/>
                  <a:gd name="T10" fmla="*/ 5 w 146"/>
                  <a:gd name="T11" fmla="*/ 121 h 146"/>
                  <a:gd name="T12" fmla="*/ 5 w 146"/>
                  <a:gd name="T13" fmla="*/ 121 h 146"/>
                  <a:gd name="T14" fmla="*/ 121 w 146"/>
                  <a:gd name="T15" fmla="*/ 6 h 146"/>
                  <a:gd name="T16" fmla="*/ 121 w 146"/>
                  <a:gd name="T17" fmla="*/ 6 h 146"/>
                  <a:gd name="T18" fmla="*/ 141 w 146"/>
                  <a:gd name="T19" fmla="*/ 6 h 146"/>
                  <a:gd name="T20" fmla="*/ 141 w 146"/>
                  <a:gd name="T21" fmla="*/ 2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141" y="25"/>
                    </a:moveTo>
                    <a:cubicBezTo>
                      <a:pt x="141" y="25"/>
                      <a:pt x="141" y="25"/>
                      <a:pt x="141" y="25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5" y="141"/>
                      <a:pt x="25" y="141"/>
                      <a:pt x="25" y="141"/>
                    </a:cubicBezTo>
                    <a:cubicBezTo>
                      <a:pt x="20" y="146"/>
                      <a:pt x="11" y="146"/>
                      <a:pt x="5" y="141"/>
                    </a:cubicBezTo>
                    <a:cubicBezTo>
                      <a:pt x="0" y="135"/>
                      <a:pt x="0" y="127"/>
                      <a:pt x="5" y="121"/>
                    </a:cubicBezTo>
                    <a:cubicBezTo>
                      <a:pt x="5" y="121"/>
                      <a:pt x="5" y="121"/>
                      <a:pt x="5" y="121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1" y="6"/>
                      <a:pt x="121" y="6"/>
                      <a:pt x="121" y="6"/>
                    </a:cubicBezTo>
                    <a:cubicBezTo>
                      <a:pt x="126" y="0"/>
                      <a:pt x="135" y="0"/>
                      <a:pt x="141" y="6"/>
                    </a:cubicBezTo>
                    <a:cubicBezTo>
                      <a:pt x="146" y="11"/>
                      <a:pt x="146" y="20"/>
                      <a:pt x="141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4" name="Group 913"/>
            <p:cNvGrpSpPr/>
            <p:nvPr/>
          </p:nvGrpSpPr>
          <p:grpSpPr>
            <a:xfrm>
              <a:off x="861994" y="911903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21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2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5" name="Group 914"/>
            <p:cNvGrpSpPr/>
            <p:nvPr/>
          </p:nvGrpSpPr>
          <p:grpSpPr>
            <a:xfrm>
              <a:off x="861996" y="1644363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19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0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16" name="Group 915"/>
            <p:cNvGrpSpPr/>
            <p:nvPr/>
          </p:nvGrpSpPr>
          <p:grpSpPr>
            <a:xfrm>
              <a:off x="1031526" y="192340"/>
              <a:ext cx="486482" cy="657856"/>
              <a:chOff x="10043149" y="192340"/>
              <a:chExt cx="486482" cy="657856"/>
            </a:xfrm>
            <a:grpFill/>
          </p:grpSpPr>
          <p:sp>
            <p:nvSpPr>
              <p:cNvPr id="917" name="Freeform 253"/>
              <p:cNvSpPr>
                <a:spLocks/>
              </p:cNvSpPr>
              <p:nvPr/>
            </p:nvSpPr>
            <p:spPr bwMode="auto">
              <a:xfrm>
                <a:off x="10408011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8" name="Freeform 254"/>
              <p:cNvSpPr>
                <a:spLocks/>
              </p:cNvSpPr>
              <p:nvPr/>
            </p:nvSpPr>
            <p:spPr bwMode="auto">
              <a:xfrm>
                <a:off x="10043149" y="192340"/>
                <a:ext cx="121620" cy="657856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25" name="Group 924"/>
          <p:cNvGrpSpPr/>
          <p:nvPr/>
        </p:nvGrpSpPr>
        <p:grpSpPr>
          <a:xfrm>
            <a:off x="2400801" y="247645"/>
            <a:ext cx="667071" cy="6286512"/>
            <a:chOff x="2356030" y="190501"/>
            <a:chExt cx="667071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926" name="Freeform 84"/>
            <p:cNvSpPr>
              <a:spLocks/>
            </p:cNvSpPr>
            <p:nvPr/>
          </p:nvSpPr>
          <p:spPr bwMode="auto">
            <a:xfrm flipH="1" flipV="1">
              <a:off x="2361557" y="6009645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85"/>
            <p:cNvSpPr>
              <a:spLocks/>
            </p:cNvSpPr>
            <p:nvPr/>
          </p:nvSpPr>
          <p:spPr bwMode="auto">
            <a:xfrm flipH="1" flipV="1">
              <a:off x="2361557" y="6009645"/>
              <a:ext cx="294838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6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82"/>
            <p:cNvSpPr>
              <a:spLocks/>
            </p:cNvSpPr>
            <p:nvPr/>
          </p:nvSpPr>
          <p:spPr bwMode="auto">
            <a:xfrm flipH="1" flipV="1">
              <a:off x="2361557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83"/>
            <p:cNvSpPr>
              <a:spLocks/>
            </p:cNvSpPr>
            <p:nvPr/>
          </p:nvSpPr>
          <p:spPr bwMode="auto">
            <a:xfrm flipH="1" flipV="1">
              <a:off x="2726420" y="527903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30" name="Group 929"/>
            <p:cNvGrpSpPr/>
            <p:nvPr/>
          </p:nvGrpSpPr>
          <p:grpSpPr>
            <a:xfrm>
              <a:off x="2356030" y="902691"/>
              <a:ext cx="667071" cy="670756"/>
              <a:chOff x="11367653" y="902691"/>
              <a:chExt cx="667071" cy="670756"/>
            </a:xfrm>
            <a:grpFill/>
          </p:grpSpPr>
          <p:sp>
            <p:nvSpPr>
              <p:cNvPr id="934" name="Freeform 68"/>
              <p:cNvSpPr>
                <a:spLocks/>
              </p:cNvSpPr>
              <p:nvPr/>
            </p:nvSpPr>
            <p:spPr bwMode="auto">
              <a:xfrm flipH="1" flipV="1">
                <a:off x="11367653" y="1391017"/>
                <a:ext cx="182430" cy="182430"/>
              </a:xfrm>
              <a:custGeom>
                <a:avLst/>
                <a:gdLst>
                  <a:gd name="T0" fmla="*/ 25 w 42"/>
                  <a:gd name="T1" fmla="*/ 5 h 42"/>
                  <a:gd name="T2" fmla="*/ 25 w 42"/>
                  <a:gd name="T3" fmla="*/ 6 h 42"/>
                  <a:gd name="T4" fmla="*/ 37 w 42"/>
                  <a:gd name="T5" fmla="*/ 17 h 42"/>
                  <a:gd name="T6" fmla="*/ 37 w 42"/>
                  <a:gd name="T7" fmla="*/ 17 h 42"/>
                  <a:gd name="T8" fmla="*/ 37 w 42"/>
                  <a:gd name="T9" fmla="*/ 37 h 42"/>
                  <a:gd name="T10" fmla="*/ 17 w 42"/>
                  <a:gd name="T11" fmla="*/ 37 h 42"/>
                  <a:gd name="T12" fmla="*/ 17 w 42"/>
                  <a:gd name="T13" fmla="*/ 37 h 42"/>
                  <a:gd name="T14" fmla="*/ 6 w 42"/>
                  <a:gd name="T15" fmla="*/ 25 h 42"/>
                  <a:gd name="T16" fmla="*/ 6 w 42"/>
                  <a:gd name="T17" fmla="*/ 25 h 42"/>
                  <a:gd name="T18" fmla="*/ 6 w 42"/>
                  <a:gd name="T19" fmla="*/ 5 h 42"/>
                  <a:gd name="T20" fmla="*/ 25 w 42"/>
                  <a:gd name="T21" fmla="*/ 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25" y="5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3"/>
                      <a:pt x="42" y="31"/>
                      <a:pt x="37" y="37"/>
                    </a:cubicBezTo>
                    <a:cubicBezTo>
                      <a:pt x="32" y="42"/>
                      <a:pt x="23" y="42"/>
                      <a:pt x="17" y="37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5" name="Freeform 69"/>
              <p:cNvSpPr>
                <a:spLocks/>
              </p:cNvSpPr>
              <p:nvPr/>
            </p:nvSpPr>
            <p:spPr bwMode="auto">
              <a:xfrm flipH="1" flipV="1">
                <a:off x="11398981" y="902691"/>
                <a:ext cx="635743" cy="635744"/>
              </a:xfrm>
              <a:custGeom>
                <a:avLst/>
                <a:gdLst>
                  <a:gd name="T0" fmla="*/ 25 w 146"/>
                  <a:gd name="T1" fmla="*/ 5 h 146"/>
                  <a:gd name="T2" fmla="*/ 25 w 146"/>
                  <a:gd name="T3" fmla="*/ 5 h 146"/>
                  <a:gd name="T4" fmla="*/ 141 w 146"/>
                  <a:gd name="T5" fmla="*/ 121 h 146"/>
                  <a:gd name="T6" fmla="*/ 141 w 146"/>
                  <a:gd name="T7" fmla="*/ 121 h 146"/>
                  <a:gd name="T8" fmla="*/ 141 w 146"/>
                  <a:gd name="T9" fmla="*/ 140 h 146"/>
                  <a:gd name="T10" fmla="*/ 121 w 146"/>
                  <a:gd name="T11" fmla="*/ 140 h 146"/>
                  <a:gd name="T12" fmla="*/ 121 w 146"/>
                  <a:gd name="T13" fmla="*/ 140 h 146"/>
                  <a:gd name="T14" fmla="*/ 5 w 146"/>
                  <a:gd name="T15" fmla="*/ 25 h 146"/>
                  <a:gd name="T16" fmla="*/ 5 w 146"/>
                  <a:gd name="T17" fmla="*/ 25 h 146"/>
                  <a:gd name="T18" fmla="*/ 5 w 146"/>
                  <a:gd name="T19" fmla="*/ 5 h 146"/>
                  <a:gd name="T20" fmla="*/ 25 w 146"/>
                  <a:gd name="T21" fmla="*/ 5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6" h="146">
                    <a:moveTo>
                      <a:pt x="25" y="5"/>
                    </a:moveTo>
                    <a:cubicBezTo>
                      <a:pt x="25" y="5"/>
                      <a:pt x="25" y="5"/>
                      <a:pt x="25" y="5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6" y="126"/>
                      <a:pt x="146" y="135"/>
                      <a:pt x="141" y="140"/>
                    </a:cubicBezTo>
                    <a:cubicBezTo>
                      <a:pt x="135" y="146"/>
                      <a:pt x="126" y="146"/>
                      <a:pt x="121" y="140"/>
                    </a:cubicBezTo>
                    <a:cubicBezTo>
                      <a:pt x="121" y="140"/>
                      <a:pt x="121" y="140"/>
                      <a:pt x="121" y="140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1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31" name="Group 930"/>
            <p:cNvGrpSpPr/>
            <p:nvPr/>
          </p:nvGrpSpPr>
          <p:grpSpPr>
            <a:xfrm>
              <a:off x="2361557" y="190501"/>
              <a:ext cx="656015" cy="657856"/>
              <a:chOff x="11373180" y="190501"/>
              <a:chExt cx="656015" cy="657856"/>
            </a:xfrm>
            <a:grpFill/>
          </p:grpSpPr>
          <p:sp>
            <p:nvSpPr>
              <p:cNvPr id="932" name="Freeform 58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3" name="Freeform 59"/>
              <p:cNvSpPr>
                <a:spLocks/>
              </p:cNvSpPr>
              <p:nvPr/>
            </p:nvSpPr>
            <p:spPr bwMode="auto">
              <a:xfrm flipH="1" flipV="1">
                <a:off x="11373180" y="190501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6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6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36" name="Group 935"/>
          <p:cNvGrpSpPr/>
          <p:nvPr/>
        </p:nvGrpSpPr>
        <p:grpSpPr>
          <a:xfrm>
            <a:off x="9865080" y="249457"/>
            <a:ext cx="670756" cy="6284727"/>
            <a:chOff x="9851782" y="192340"/>
            <a:chExt cx="670756" cy="6475161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37" name="Group 936"/>
            <p:cNvGrpSpPr/>
            <p:nvPr/>
          </p:nvGrpSpPr>
          <p:grpSpPr>
            <a:xfrm>
              <a:off x="9851782" y="2362084"/>
              <a:ext cx="670756" cy="4305417"/>
              <a:chOff x="9737232" y="2362084"/>
              <a:chExt cx="670756" cy="4305417"/>
            </a:xfrm>
            <a:grpFill/>
          </p:grpSpPr>
          <p:sp>
            <p:nvSpPr>
              <p:cNvPr id="948" name="Freeform 188"/>
              <p:cNvSpPr>
                <a:spLocks/>
              </p:cNvSpPr>
              <p:nvPr/>
            </p:nvSpPr>
            <p:spPr bwMode="auto">
              <a:xfrm>
                <a:off x="10277155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9" name="Freeform 189"/>
              <p:cNvSpPr>
                <a:spLocks/>
              </p:cNvSpPr>
              <p:nvPr/>
            </p:nvSpPr>
            <p:spPr bwMode="auto">
              <a:xfrm>
                <a:off x="9912293" y="60114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0" name="Freeform 221"/>
              <p:cNvSpPr>
                <a:spLocks/>
              </p:cNvSpPr>
              <p:nvPr/>
            </p:nvSpPr>
            <p:spPr bwMode="auto">
              <a:xfrm>
                <a:off x="9742761" y="3098228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1" name="Freeform 222"/>
              <p:cNvSpPr>
                <a:spLocks/>
              </p:cNvSpPr>
              <p:nvPr/>
            </p:nvSpPr>
            <p:spPr bwMode="auto">
              <a:xfrm>
                <a:off x="10103936" y="3459404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2" name="Freeform 217"/>
              <p:cNvSpPr>
                <a:spLocks/>
              </p:cNvSpPr>
              <p:nvPr/>
            </p:nvSpPr>
            <p:spPr bwMode="auto">
              <a:xfrm>
                <a:off x="9742760" y="5280871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3" name="Freeform 218"/>
              <p:cNvSpPr>
                <a:spLocks/>
              </p:cNvSpPr>
              <p:nvPr/>
            </p:nvSpPr>
            <p:spPr bwMode="auto">
              <a:xfrm>
                <a:off x="10103936" y="56420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4" name="Freeform 219"/>
              <p:cNvSpPr>
                <a:spLocks/>
              </p:cNvSpPr>
              <p:nvPr/>
            </p:nvSpPr>
            <p:spPr bwMode="auto">
              <a:xfrm>
                <a:off x="9742760" y="3821476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5" name="Freeform 220"/>
              <p:cNvSpPr>
                <a:spLocks/>
              </p:cNvSpPr>
              <p:nvPr/>
            </p:nvSpPr>
            <p:spPr bwMode="auto">
              <a:xfrm>
                <a:off x="9742760" y="3821476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" name="Freeform 207"/>
              <p:cNvSpPr>
                <a:spLocks/>
              </p:cNvSpPr>
              <p:nvPr/>
            </p:nvSpPr>
            <p:spPr bwMode="auto">
              <a:xfrm>
                <a:off x="9737232" y="5034893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" name="Freeform 208"/>
              <p:cNvSpPr>
                <a:spLocks/>
              </p:cNvSpPr>
              <p:nvPr/>
            </p:nvSpPr>
            <p:spPr bwMode="auto">
              <a:xfrm>
                <a:off x="9768558" y="4548409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58" name="Group 957"/>
              <p:cNvGrpSpPr/>
              <p:nvPr/>
            </p:nvGrpSpPr>
            <p:grpSpPr>
              <a:xfrm>
                <a:off x="9737232" y="2362084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59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0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38" name="Group 937"/>
            <p:cNvGrpSpPr/>
            <p:nvPr/>
          </p:nvGrpSpPr>
          <p:grpSpPr>
            <a:xfrm>
              <a:off x="9857310" y="192340"/>
              <a:ext cx="656017" cy="1940348"/>
              <a:chOff x="9742760" y="192340"/>
              <a:chExt cx="656017" cy="1940348"/>
            </a:xfrm>
            <a:grpFill/>
          </p:grpSpPr>
          <p:grpSp>
            <p:nvGrpSpPr>
              <p:cNvPr id="939" name="Group 938"/>
              <p:cNvGrpSpPr/>
              <p:nvPr/>
            </p:nvGrpSpPr>
            <p:grpSpPr>
              <a:xfrm>
                <a:off x="9742760" y="911903"/>
                <a:ext cx="656015" cy="657858"/>
                <a:chOff x="9873617" y="911903"/>
                <a:chExt cx="656015" cy="657858"/>
              </a:xfrm>
              <a:grpFill/>
            </p:grpSpPr>
            <p:sp>
              <p:nvSpPr>
                <p:cNvPr id="946" name="Freeform 223"/>
                <p:cNvSpPr>
                  <a:spLocks/>
                </p:cNvSpPr>
                <p:nvPr/>
              </p:nvSpPr>
              <p:spPr bwMode="auto">
                <a:xfrm>
                  <a:off x="9873617" y="911903"/>
                  <a:ext cx="656015" cy="657856"/>
                </a:xfrm>
                <a:custGeom>
                  <a:avLst/>
                  <a:gdLst>
                    <a:gd name="T0" fmla="*/ 28 w 151"/>
                    <a:gd name="T1" fmla="*/ 137 h 151"/>
                    <a:gd name="T2" fmla="*/ 14 w 151"/>
                    <a:gd name="T3" fmla="*/ 151 h 151"/>
                    <a:gd name="T4" fmla="*/ 0 w 151"/>
                    <a:gd name="T5" fmla="*/ 137 h 151"/>
                    <a:gd name="T6" fmla="*/ 40 w 151"/>
                    <a:gd name="T7" fmla="*/ 40 h 151"/>
                    <a:gd name="T8" fmla="*/ 137 w 151"/>
                    <a:gd name="T9" fmla="*/ 0 h 151"/>
                    <a:gd name="T10" fmla="*/ 151 w 151"/>
                    <a:gd name="T11" fmla="*/ 14 h 151"/>
                    <a:gd name="T12" fmla="*/ 137 w 151"/>
                    <a:gd name="T13" fmla="*/ 28 h 151"/>
                    <a:gd name="T14" fmla="*/ 60 w 151"/>
                    <a:gd name="T15" fmla="*/ 60 h 151"/>
                    <a:gd name="T16" fmla="*/ 28 w 151"/>
                    <a:gd name="T17" fmla="*/ 13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1" h="151">
                      <a:moveTo>
                        <a:pt x="28" y="137"/>
                      </a:move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99"/>
                        <a:pt x="16" y="65"/>
                        <a:pt x="40" y="40"/>
                      </a:cubicBezTo>
                      <a:cubicBezTo>
                        <a:pt x="65" y="15"/>
                        <a:pt x="100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07" y="28"/>
                        <a:pt x="80" y="40"/>
                        <a:pt x="60" y="60"/>
                      </a:cubicBezTo>
                      <a:cubicBezTo>
                        <a:pt x="40" y="79"/>
                        <a:pt x="28" y="107"/>
                        <a:pt x="28" y="137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7" name="Freeform 224"/>
                <p:cNvSpPr>
                  <a:spLocks/>
                </p:cNvSpPr>
                <p:nvPr/>
              </p:nvSpPr>
              <p:spPr bwMode="auto">
                <a:xfrm>
                  <a:off x="10234793" y="1274923"/>
                  <a:ext cx="294838" cy="294838"/>
                </a:xfrm>
                <a:custGeom>
                  <a:avLst/>
                  <a:gdLst>
                    <a:gd name="T0" fmla="*/ 1 w 68"/>
                    <a:gd name="T1" fmla="*/ 54 h 68"/>
                    <a:gd name="T2" fmla="*/ 1 w 68"/>
                    <a:gd name="T3" fmla="*/ 54 h 68"/>
                    <a:gd name="T4" fmla="*/ 17 w 68"/>
                    <a:gd name="T5" fmla="*/ 16 h 68"/>
                    <a:gd name="T6" fmla="*/ 54 w 68"/>
                    <a:gd name="T7" fmla="*/ 1 h 68"/>
                    <a:gd name="T8" fmla="*/ 68 w 68"/>
                    <a:gd name="T9" fmla="*/ 15 h 68"/>
                    <a:gd name="T10" fmla="*/ 54 w 68"/>
                    <a:gd name="T11" fmla="*/ 29 h 68"/>
                    <a:gd name="T12" fmla="*/ 53 w 68"/>
                    <a:gd name="T13" fmla="*/ 29 h 68"/>
                    <a:gd name="T14" fmla="*/ 37 w 68"/>
                    <a:gd name="T15" fmla="*/ 36 h 68"/>
                    <a:gd name="T16" fmla="*/ 29 w 68"/>
                    <a:gd name="T17" fmla="*/ 53 h 68"/>
                    <a:gd name="T18" fmla="*/ 29 w 68"/>
                    <a:gd name="T19" fmla="*/ 54 h 68"/>
                    <a:gd name="T20" fmla="*/ 15 w 68"/>
                    <a:gd name="T21" fmla="*/ 68 h 68"/>
                    <a:gd name="T22" fmla="*/ 1 w 68"/>
                    <a:gd name="T23" fmla="*/ 54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8" h="68">
                      <a:moveTo>
                        <a:pt x="1" y="54"/>
                      </a:move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1" y="54"/>
                        <a:pt x="0" y="33"/>
                        <a:pt x="17" y="16"/>
                      </a:cubicBezTo>
                      <a:cubicBezTo>
                        <a:pt x="34" y="0"/>
                        <a:pt x="54" y="1"/>
                        <a:pt x="54" y="1"/>
                      </a:cubicBezTo>
                      <a:cubicBezTo>
                        <a:pt x="62" y="1"/>
                        <a:pt x="68" y="7"/>
                        <a:pt x="68" y="15"/>
                      </a:cubicBezTo>
                      <a:cubicBezTo>
                        <a:pt x="68" y="22"/>
                        <a:pt x="62" y="29"/>
                        <a:pt x="54" y="29"/>
                      </a:cubicBezTo>
                      <a:cubicBezTo>
                        <a:pt x="54" y="29"/>
                        <a:pt x="54" y="29"/>
                        <a:pt x="53" y="29"/>
                      </a:cubicBezTo>
                      <a:cubicBezTo>
                        <a:pt x="51" y="29"/>
                        <a:pt x="44" y="29"/>
                        <a:pt x="37" y="36"/>
                      </a:cubicBezTo>
                      <a:cubicBezTo>
                        <a:pt x="30" y="43"/>
                        <a:pt x="29" y="51"/>
                        <a:pt x="29" y="53"/>
                      </a:cubicBezTo>
                      <a:cubicBezTo>
                        <a:pt x="29" y="53"/>
                        <a:pt x="29" y="53"/>
                        <a:pt x="29" y="54"/>
                      </a:cubicBezTo>
                      <a:cubicBezTo>
                        <a:pt x="29" y="61"/>
                        <a:pt x="23" y="68"/>
                        <a:pt x="15" y="68"/>
                      </a:cubicBezTo>
                      <a:cubicBezTo>
                        <a:pt x="7" y="68"/>
                        <a:pt x="1" y="61"/>
                        <a:pt x="1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9742762" y="1644363"/>
                <a:ext cx="656015" cy="488325"/>
                <a:chOff x="9873619" y="1644363"/>
                <a:chExt cx="656015" cy="488325"/>
              </a:xfrm>
              <a:grpFill/>
            </p:grpSpPr>
            <p:sp>
              <p:nvSpPr>
                <p:cNvPr id="944" name="Freeform 200"/>
                <p:cNvSpPr>
                  <a:spLocks/>
                </p:cNvSpPr>
                <p:nvPr/>
              </p:nvSpPr>
              <p:spPr bwMode="auto">
                <a:xfrm>
                  <a:off x="9873619" y="1644363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5" name="Freeform 201"/>
                <p:cNvSpPr>
                  <a:spLocks/>
                </p:cNvSpPr>
                <p:nvPr/>
              </p:nvSpPr>
              <p:spPr bwMode="auto">
                <a:xfrm>
                  <a:off x="9873619" y="2011068"/>
                  <a:ext cx="656015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7" y="28"/>
                        <a:pt x="0" y="21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1" name="Group 940"/>
              <p:cNvGrpSpPr/>
              <p:nvPr/>
            </p:nvGrpSpPr>
            <p:grpSpPr>
              <a:xfrm>
                <a:off x="9912292" y="192340"/>
                <a:ext cx="486482" cy="657856"/>
                <a:chOff x="10043149" y="192340"/>
                <a:chExt cx="486482" cy="657856"/>
              </a:xfrm>
              <a:grpFill/>
            </p:grpSpPr>
            <p:sp>
              <p:nvSpPr>
                <p:cNvPr id="942" name="Freeform 253"/>
                <p:cNvSpPr>
                  <a:spLocks/>
                </p:cNvSpPr>
                <p:nvPr/>
              </p:nvSpPr>
              <p:spPr bwMode="auto">
                <a:xfrm>
                  <a:off x="10408011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3" name="Freeform 254"/>
                <p:cNvSpPr>
                  <a:spLocks/>
                </p:cNvSpPr>
                <p:nvPr/>
              </p:nvSpPr>
              <p:spPr bwMode="auto">
                <a:xfrm>
                  <a:off x="10043149" y="192340"/>
                  <a:ext cx="121620" cy="657856"/>
                </a:xfrm>
                <a:custGeom>
                  <a:avLst/>
                  <a:gdLst>
                    <a:gd name="T0" fmla="*/ 28 w 28"/>
                    <a:gd name="T1" fmla="*/ 14 h 151"/>
                    <a:gd name="T2" fmla="*/ 28 w 28"/>
                    <a:gd name="T3" fmla="*/ 14 h 151"/>
                    <a:gd name="T4" fmla="*/ 28 w 28"/>
                    <a:gd name="T5" fmla="*/ 137 h 151"/>
                    <a:gd name="T6" fmla="*/ 28 w 28"/>
                    <a:gd name="T7" fmla="*/ 137 h 151"/>
                    <a:gd name="T8" fmla="*/ 14 w 28"/>
                    <a:gd name="T9" fmla="*/ 151 h 151"/>
                    <a:gd name="T10" fmla="*/ 0 w 28"/>
                    <a:gd name="T11" fmla="*/ 137 h 151"/>
                    <a:gd name="T12" fmla="*/ 0 w 28"/>
                    <a:gd name="T13" fmla="*/ 137 h 151"/>
                    <a:gd name="T14" fmla="*/ 0 w 28"/>
                    <a:gd name="T15" fmla="*/ 14 h 151"/>
                    <a:gd name="T16" fmla="*/ 0 w 28"/>
                    <a:gd name="T17" fmla="*/ 14 h 151"/>
                    <a:gd name="T18" fmla="*/ 14 w 28"/>
                    <a:gd name="T19" fmla="*/ 0 h 151"/>
                    <a:gd name="T20" fmla="*/ 28 w 28"/>
                    <a:gd name="T21" fmla="*/ 1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" h="151">
                      <a:moveTo>
                        <a:pt x="28" y="14"/>
                      </a:move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37"/>
                        <a:pt x="28" y="137"/>
                        <a:pt x="28" y="137"/>
                      </a:cubicBezTo>
                      <a:cubicBezTo>
                        <a:pt x="28" y="144"/>
                        <a:pt x="22" y="151"/>
                        <a:pt x="14" y="151"/>
                      </a:cubicBezTo>
                      <a:cubicBezTo>
                        <a:pt x="7" y="151"/>
                        <a:pt x="0" y="144"/>
                        <a:pt x="0" y="13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61" name="Group 960"/>
          <p:cNvGrpSpPr/>
          <p:nvPr/>
        </p:nvGrpSpPr>
        <p:grpSpPr>
          <a:xfrm>
            <a:off x="9109286" y="247883"/>
            <a:ext cx="670926" cy="6286277"/>
            <a:chOff x="9062491" y="190743"/>
            <a:chExt cx="670926" cy="647675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62" name="Group 961"/>
            <p:cNvGrpSpPr/>
            <p:nvPr/>
          </p:nvGrpSpPr>
          <p:grpSpPr>
            <a:xfrm>
              <a:off x="9062491" y="5269810"/>
              <a:ext cx="670756" cy="1397690"/>
              <a:chOff x="8845520" y="5269810"/>
              <a:chExt cx="670756" cy="1397690"/>
            </a:xfrm>
            <a:grpFill/>
          </p:grpSpPr>
          <p:sp>
            <p:nvSpPr>
              <p:cNvPr id="969" name="Freeform 219"/>
              <p:cNvSpPr>
                <a:spLocks/>
              </p:cNvSpPr>
              <p:nvPr/>
            </p:nvSpPr>
            <p:spPr bwMode="auto">
              <a:xfrm rot="10800000">
                <a:off x="8854733" y="6005958"/>
                <a:ext cx="656015" cy="661542"/>
              </a:xfrm>
              <a:custGeom>
                <a:avLst/>
                <a:gdLst>
                  <a:gd name="T0" fmla="*/ 123 w 151"/>
                  <a:gd name="T1" fmla="*/ 14 h 152"/>
                  <a:gd name="T2" fmla="*/ 137 w 151"/>
                  <a:gd name="T3" fmla="*/ 0 h 152"/>
                  <a:gd name="T4" fmla="*/ 151 w 151"/>
                  <a:gd name="T5" fmla="*/ 14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3 h 152"/>
                  <a:gd name="T14" fmla="*/ 91 w 151"/>
                  <a:gd name="T15" fmla="*/ 92 h 152"/>
                  <a:gd name="T16" fmla="*/ 123 w 151"/>
                  <a:gd name="T17" fmla="*/ 1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4"/>
                    </a:moveTo>
                    <a:cubicBezTo>
                      <a:pt x="123" y="7"/>
                      <a:pt x="13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30"/>
                      <a:pt x="7" y="123"/>
                      <a:pt x="14" y="123"/>
                    </a:cubicBezTo>
                    <a:cubicBezTo>
                      <a:pt x="44" y="123"/>
                      <a:pt x="72" y="111"/>
                      <a:pt x="91" y="92"/>
                    </a:cubicBezTo>
                    <a:cubicBezTo>
                      <a:pt x="111" y="72"/>
                      <a:pt x="123" y="45"/>
                      <a:pt x="123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0" name="Freeform 220"/>
              <p:cNvSpPr>
                <a:spLocks/>
              </p:cNvSpPr>
              <p:nvPr/>
            </p:nvSpPr>
            <p:spPr bwMode="auto">
              <a:xfrm rot="10800000">
                <a:off x="9210382" y="6367135"/>
                <a:ext cx="300366" cy="300365"/>
              </a:xfrm>
              <a:custGeom>
                <a:avLst/>
                <a:gdLst>
                  <a:gd name="T0" fmla="*/ 68 w 69"/>
                  <a:gd name="T1" fmla="*/ 14 h 69"/>
                  <a:gd name="T2" fmla="*/ 68 w 69"/>
                  <a:gd name="T3" fmla="*/ 14 h 69"/>
                  <a:gd name="T4" fmla="*/ 52 w 69"/>
                  <a:gd name="T5" fmla="*/ 52 h 69"/>
                  <a:gd name="T6" fmla="*/ 14 w 69"/>
                  <a:gd name="T7" fmla="*/ 67 h 69"/>
                  <a:gd name="T8" fmla="*/ 0 w 69"/>
                  <a:gd name="T9" fmla="*/ 53 h 69"/>
                  <a:gd name="T10" fmla="*/ 14 w 69"/>
                  <a:gd name="T11" fmla="*/ 39 h 69"/>
                  <a:gd name="T12" fmla="*/ 15 w 69"/>
                  <a:gd name="T13" fmla="*/ 39 h 69"/>
                  <a:gd name="T14" fmla="*/ 32 w 69"/>
                  <a:gd name="T15" fmla="*/ 32 h 69"/>
                  <a:gd name="T16" fmla="*/ 40 w 69"/>
                  <a:gd name="T17" fmla="*/ 15 h 69"/>
                  <a:gd name="T18" fmla="*/ 39 w 69"/>
                  <a:gd name="T19" fmla="*/ 14 h 69"/>
                  <a:gd name="T20" fmla="*/ 53 w 69"/>
                  <a:gd name="T21" fmla="*/ 0 h 69"/>
                  <a:gd name="T22" fmla="*/ 68 w 69"/>
                  <a:gd name="T23" fmla="*/ 14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9">
                    <a:moveTo>
                      <a:pt x="68" y="14"/>
                    </a:moveTo>
                    <a:cubicBezTo>
                      <a:pt x="68" y="14"/>
                      <a:pt x="68" y="14"/>
                      <a:pt x="68" y="14"/>
                    </a:cubicBezTo>
                    <a:cubicBezTo>
                      <a:pt x="68" y="14"/>
                      <a:pt x="69" y="35"/>
                      <a:pt x="52" y="52"/>
                    </a:cubicBezTo>
                    <a:cubicBezTo>
                      <a:pt x="35" y="69"/>
                      <a:pt x="14" y="67"/>
                      <a:pt x="14" y="67"/>
                    </a:cubicBezTo>
                    <a:cubicBezTo>
                      <a:pt x="7" y="67"/>
                      <a:pt x="0" y="61"/>
                      <a:pt x="0" y="53"/>
                    </a:cubicBezTo>
                    <a:cubicBezTo>
                      <a:pt x="0" y="46"/>
                      <a:pt x="7" y="39"/>
                      <a:pt x="14" y="39"/>
                    </a:cubicBezTo>
                    <a:cubicBezTo>
                      <a:pt x="15" y="39"/>
                      <a:pt x="15" y="39"/>
                      <a:pt x="15" y="39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40" y="17"/>
                      <a:pt x="40" y="15"/>
                    </a:cubicBezTo>
                    <a:cubicBezTo>
                      <a:pt x="39" y="15"/>
                      <a:pt x="39" y="15"/>
                      <a:pt x="39" y="14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8" y="7"/>
                      <a:pt x="6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1" name="Freeform 207"/>
              <p:cNvSpPr>
                <a:spLocks/>
              </p:cNvSpPr>
              <p:nvPr/>
            </p:nvSpPr>
            <p:spPr bwMode="auto">
              <a:xfrm rot="10800000">
                <a:off x="9332003" y="5269810"/>
                <a:ext cx="184273" cy="184273"/>
              </a:xfrm>
              <a:custGeom>
                <a:avLst/>
                <a:gdLst>
                  <a:gd name="T0" fmla="*/ 17 w 42"/>
                  <a:gd name="T1" fmla="*/ 36 h 42"/>
                  <a:gd name="T2" fmla="*/ 17 w 42"/>
                  <a:gd name="T3" fmla="*/ 36 h 42"/>
                  <a:gd name="T4" fmla="*/ 5 w 42"/>
                  <a:gd name="T5" fmla="*/ 25 h 42"/>
                  <a:gd name="T6" fmla="*/ 5 w 42"/>
                  <a:gd name="T7" fmla="*/ 25 h 42"/>
                  <a:gd name="T8" fmla="*/ 5 w 42"/>
                  <a:gd name="T9" fmla="*/ 5 h 42"/>
                  <a:gd name="T10" fmla="*/ 25 w 42"/>
                  <a:gd name="T11" fmla="*/ 5 h 42"/>
                  <a:gd name="T12" fmla="*/ 25 w 42"/>
                  <a:gd name="T13" fmla="*/ 5 h 42"/>
                  <a:gd name="T14" fmla="*/ 37 w 42"/>
                  <a:gd name="T15" fmla="*/ 17 h 42"/>
                  <a:gd name="T16" fmla="*/ 37 w 42"/>
                  <a:gd name="T17" fmla="*/ 17 h 42"/>
                  <a:gd name="T18" fmla="*/ 37 w 42"/>
                  <a:gd name="T19" fmla="*/ 36 h 42"/>
                  <a:gd name="T20" fmla="*/ 17 w 42"/>
                  <a:gd name="T21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17" y="36"/>
                    </a:moveTo>
                    <a:cubicBezTo>
                      <a:pt x="17" y="36"/>
                      <a:pt x="17" y="36"/>
                      <a:pt x="17" y="36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0" y="19"/>
                      <a:pt x="0" y="10"/>
                      <a:pt x="5" y="5"/>
                    </a:cubicBezTo>
                    <a:cubicBezTo>
                      <a:pt x="11" y="0"/>
                      <a:pt x="20" y="0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42" y="22"/>
                      <a:pt x="42" y="31"/>
                      <a:pt x="37" y="36"/>
                    </a:cubicBezTo>
                    <a:cubicBezTo>
                      <a:pt x="31" y="42"/>
                      <a:pt x="23" y="42"/>
                      <a:pt x="17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2" name="Freeform 208"/>
              <p:cNvSpPr>
                <a:spLocks/>
              </p:cNvSpPr>
              <p:nvPr/>
            </p:nvSpPr>
            <p:spPr bwMode="auto">
              <a:xfrm rot="10800000">
                <a:off x="8845520" y="5304824"/>
                <a:ext cx="639430" cy="635743"/>
              </a:xfrm>
              <a:custGeom>
                <a:avLst/>
                <a:gdLst>
                  <a:gd name="T0" fmla="*/ 121 w 147"/>
                  <a:gd name="T1" fmla="*/ 141 h 146"/>
                  <a:gd name="T2" fmla="*/ 121 w 147"/>
                  <a:gd name="T3" fmla="*/ 141 h 146"/>
                  <a:gd name="T4" fmla="*/ 6 w 147"/>
                  <a:gd name="T5" fmla="*/ 25 h 146"/>
                  <a:gd name="T6" fmla="*/ 6 w 147"/>
                  <a:gd name="T7" fmla="*/ 25 h 146"/>
                  <a:gd name="T8" fmla="*/ 6 w 147"/>
                  <a:gd name="T9" fmla="*/ 6 h 146"/>
                  <a:gd name="T10" fmla="*/ 26 w 147"/>
                  <a:gd name="T11" fmla="*/ 6 h 146"/>
                  <a:gd name="T12" fmla="*/ 26 w 147"/>
                  <a:gd name="T13" fmla="*/ 6 h 146"/>
                  <a:gd name="T14" fmla="*/ 141 w 147"/>
                  <a:gd name="T15" fmla="*/ 121 h 146"/>
                  <a:gd name="T16" fmla="*/ 141 w 147"/>
                  <a:gd name="T17" fmla="*/ 121 h 146"/>
                  <a:gd name="T18" fmla="*/ 141 w 147"/>
                  <a:gd name="T19" fmla="*/ 141 h 146"/>
                  <a:gd name="T20" fmla="*/ 121 w 147"/>
                  <a:gd name="T21" fmla="*/ 14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121" y="141"/>
                    </a:moveTo>
                    <a:cubicBezTo>
                      <a:pt x="121" y="141"/>
                      <a:pt x="121" y="141"/>
                      <a:pt x="121" y="141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0"/>
                      <a:pt x="0" y="11"/>
                      <a:pt x="6" y="6"/>
                    </a:cubicBezTo>
                    <a:cubicBezTo>
                      <a:pt x="11" y="0"/>
                      <a:pt x="20" y="0"/>
                      <a:pt x="2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1" y="121"/>
                      <a:pt x="141" y="121"/>
                      <a:pt x="141" y="121"/>
                    </a:cubicBezTo>
                    <a:cubicBezTo>
                      <a:pt x="147" y="127"/>
                      <a:pt x="147" y="135"/>
                      <a:pt x="141" y="141"/>
                    </a:cubicBezTo>
                    <a:cubicBezTo>
                      <a:pt x="136" y="146"/>
                      <a:pt x="127" y="146"/>
                      <a:pt x="121" y="1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63" name="Group 962"/>
            <p:cNvGrpSpPr/>
            <p:nvPr/>
          </p:nvGrpSpPr>
          <p:grpSpPr>
            <a:xfrm>
              <a:off x="9062661" y="190743"/>
              <a:ext cx="670756" cy="1397686"/>
              <a:chOff x="8845520" y="190743"/>
              <a:chExt cx="670756" cy="1397686"/>
            </a:xfrm>
            <a:grpFill/>
          </p:grpSpPr>
          <p:sp>
            <p:nvSpPr>
              <p:cNvPr id="964" name="Freeform 221"/>
              <p:cNvSpPr>
                <a:spLocks/>
              </p:cNvSpPr>
              <p:nvPr/>
            </p:nvSpPr>
            <p:spPr bwMode="auto">
              <a:xfrm>
                <a:off x="8851049" y="926887"/>
                <a:ext cx="656015" cy="661542"/>
              </a:xfrm>
              <a:custGeom>
                <a:avLst/>
                <a:gdLst>
                  <a:gd name="T0" fmla="*/ 28 w 151"/>
                  <a:gd name="T1" fmla="*/ 138 h 152"/>
                  <a:gd name="T2" fmla="*/ 14 w 151"/>
                  <a:gd name="T3" fmla="*/ 152 h 152"/>
                  <a:gd name="T4" fmla="*/ 0 w 151"/>
                  <a:gd name="T5" fmla="*/ 138 h 152"/>
                  <a:gd name="T6" fmla="*/ 40 w 151"/>
                  <a:gd name="T7" fmla="*/ 41 h 152"/>
                  <a:gd name="T8" fmla="*/ 137 w 151"/>
                  <a:gd name="T9" fmla="*/ 0 h 152"/>
                  <a:gd name="T10" fmla="*/ 151 w 151"/>
                  <a:gd name="T11" fmla="*/ 15 h 152"/>
                  <a:gd name="T12" fmla="*/ 137 w 151"/>
                  <a:gd name="T13" fmla="*/ 29 h 152"/>
                  <a:gd name="T14" fmla="*/ 60 w 151"/>
                  <a:gd name="T15" fmla="*/ 60 h 152"/>
                  <a:gd name="T16" fmla="*/ 28 w 151"/>
                  <a:gd name="T17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28" y="138"/>
                    </a:moveTo>
                    <a:cubicBezTo>
                      <a:pt x="28" y="145"/>
                      <a:pt x="22" y="152"/>
                      <a:pt x="14" y="152"/>
                    </a:cubicBezTo>
                    <a:cubicBezTo>
                      <a:pt x="7" y="152"/>
                      <a:pt x="0" y="145"/>
                      <a:pt x="0" y="138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22"/>
                      <a:pt x="145" y="29"/>
                      <a:pt x="137" y="29"/>
                    </a:cubicBezTo>
                    <a:cubicBezTo>
                      <a:pt x="107" y="29"/>
                      <a:pt x="80" y="41"/>
                      <a:pt x="60" y="60"/>
                    </a:cubicBezTo>
                    <a:cubicBezTo>
                      <a:pt x="40" y="80"/>
                      <a:pt x="28" y="108"/>
                      <a:pt x="28" y="13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5" name="Freeform 222"/>
              <p:cNvSpPr>
                <a:spLocks/>
              </p:cNvSpPr>
              <p:nvPr/>
            </p:nvSpPr>
            <p:spPr bwMode="auto">
              <a:xfrm>
                <a:off x="9212224" y="1288063"/>
                <a:ext cx="294838" cy="300366"/>
              </a:xfrm>
              <a:custGeom>
                <a:avLst/>
                <a:gdLst>
                  <a:gd name="T0" fmla="*/ 1 w 68"/>
                  <a:gd name="T1" fmla="*/ 55 h 69"/>
                  <a:gd name="T2" fmla="*/ 1 w 68"/>
                  <a:gd name="T3" fmla="*/ 55 h 69"/>
                  <a:gd name="T4" fmla="*/ 17 w 68"/>
                  <a:gd name="T5" fmla="*/ 17 h 69"/>
                  <a:gd name="T6" fmla="*/ 54 w 68"/>
                  <a:gd name="T7" fmla="*/ 2 h 69"/>
                  <a:gd name="T8" fmla="*/ 68 w 68"/>
                  <a:gd name="T9" fmla="*/ 16 h 69"/>
                  <a:gd name="T10" fmla="*/ 54 w 68"/>
                  <a:gd name="T11" fmla="*/ 30 h 69"/>
                  <a:gd name="T12" fmla="*/ 53 w 68"/>
                  <a:gd name="T13" fmla="*/ 30 h 69"/>
                  <a:gd name="T14" fmla="*/ 37 w 68"/>
                  <a:gd name="T15" fmla="*/ 37 h 69"/>
                  <a:gd name="T16" fmla="*/ 29 w 68"/>
                  <a:gd name="T17" fmla="*/ 54 h 69"/>
                  <a:gd name="T18" fmla="*/ 29 w 68"/>
                  <a:gd name="T19" fmla="*/ 55 h 69"/>
                  <a:gd name="T20" fmla="*/ 15 w 68"/>
                  <a:gd name="T21" fmla="*/ 69 h 69"/>
                  <a:gd name="T22" fmla="*/ 1 w 68"/>
                  <a:gd name="T23" fmla="*/ 5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" y="55"/>
                    </a:moveTo>
                    <a:cubicBezTo>
                      <a:pt x="1" y="55"/>
                      <a:pt x="1" y="55"/>
                      <a:pt x="1" y="55"/>
                    </a:cubicBezTo>
                    <a:cubicBezTo>
                      <a:pt x="1" y="55"/>
                      <a:pt x="0" y="34"/>
                      <a:pt x="17" y="17"/>
                    </a:cubicBezTo>
                    <a:cubicBezTo>
                      <a:pt x="34" y="0"/>
                      <a:pt x="54" y="2"/>
                      <a:pt x="54" y="2"/>
                    </a:cubicBezTo>
                    <a:cubicBezTo>
                      <a:pt x="62" y="2"/>
                      <a:pt x="68" y="8"/>
                      <a:pt x="68" y="16"/>
                    </a:cubicBezTo>
                    <a:cubicBezTo>
                      <a:pt x="68" y="23"/>
                      <a:pt x="62" y="30"/>
                      <a:pt x="54" y="30"/>
                    </a:cubicBezTo>
                    <a:cubicBezTo>
                      <a:pt x="54" y="30"/>
                      <a:pt x="54" y="30"/>
                      <a:pt x="53" y="30"/>
                    </a:cubicBezTo>
                    <a:cubicBezTo>
                      <a:pt x="51" y="30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5"/>
                    </a:cubicBezTo>
                    <a:cubicBezTo>
                      <a:pt x="29" y="62"/>
                      <a:pt x="23" y="69"/>
                      <a:pt x="15" y="69"/>
                    </a:cubicBezTo>
                    <a:cubicBezTo>
                      <a:pt x="7" y="69"/>
                      <a:pt x="1" y="62"/>
                      <a:pt x="1" y="5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66" name="Group 965"/>
              <p:cNvGrpSpPr/>
              <p:nvPr/>
            </p:nvGrpSpPr>
            <p:grpSpPr>
              <a:xfrm>
                <a:off x="8845520" y="190743"/>
                <a:ext cx="670756" cy="670754"/>
                <a:chOff x="9868089" y="2362084"/>
                <a:chExt cx="670756" cy="670754"/>
              </a:xfrm>
              <a:grpFill/>
            </p:grpSpPr>
            <p:sp>
              <p:nvSpPr>
                <p:cNvPr id="967" name="Freeform 204"/>
                <p:cNvSpPr>
                  <a:spLocks/>
                </p:cNvSpPr>
                <p:nvPr/>
              </p:nvSpPr>
              <p:spPr bwMode="auto">
                <a:xfrm>
                  <a:off x="10352729" y="2850408"/>
                  <a:ext cx="186116" cy="182430"/>
                </a:xfrm>
                <a:custGeom>
                  <a:avLst/>
                  <a:gdLst>
                    <a:gd name="T0" fmla="*/ 37 w 43"/>
                    <a:gd name="T1" fmla="*/ 25 h 42"/>
                    <a:gd name="T2" fmla="*/ 37 w 43"/>
                    <a:gd name="T3" fmla="*/ 25 h 42"/>
                    <a:gd name="T4" fmla="*/ 26 w 43"/>
                    <a:gd name="T5" fmla="*/ 36 h 42"/>
                    <a:gd name="T6" fmla="*/ 26 w 43"/>
                    <a:gd name="T7" fmla="*/ 36 h 42"/>
                    <a:gd name="T8" fmla="*/ 6 w 43"/>
                    <a:gd name="T9" fmla="*/ 36 h 42"/>
                    <a:gd name="T10" fmla="*/ 6 w 43"/>
                    <a:gd name="T11" fmla="*/ 17 h 42"/>
                    <a:gd name="T12" fmla="*/ 6 w 43"/>
                    <a:gd name="T13" fmla="*/ 17 h 42"/>
                    <a:gd name="T14" fmla="*/ 17 w 43"/>
                    <a:gd name="T15" fmla="*/ 5 h 42"/>
                    <a:gd name="T16" fmla="*/ 17 w 43"/>
                    <a:gd name="T17" fmla="*/ 5 h 42"/>
                    <a:gd name="T18" fmla="*/ 37 w 43"/>
                    <a:gd name="T19" fmla="*/ 5 h 42"/>
                    <a:gd name="T20" fmla="*/ 37 w 43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6" y="36"/>
                        <a:pt x="26" y="36"/>
                        <a:pt x="26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3" y="11"/>
                        <a:pt x="43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8" name="Freeform 205"/>
                <p:cNvSpPr>
                  <a:spLocks/>
                </p:cNvSpPr>
                <p:nvPr/>
              </p:nvSpPr>
              <p:spPr bwMode="auto">
                <a:xfrm>
                  <a:off x="9868089" y="2362084"/>
                  <a:ext cx="635743" cy="635744"/>
                </a:xfrm>
                <a:custGeom>
                  <a:avLst/>
                  <a:gdLst>
                    <a:gd name="T0" fmla="*/ 141 w 146"/>
                    <a:gd name="T1" fmla="*/ 25 h 146"/>
                    <a:gd name="T2" fmla="*/ 141 w 146"/>
                    <a:gd name="T3" fmla="*/ 25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1 w 146"/>
                    <a:gd name="T19" fmla="*/ 6 h 146"/>
                    <a:gd name="T20" fmla="*/ 141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1" y="25"/>
                      </a:moveTo>
                      <a:cubicBezTo>
                        <a:pt x="141" y="25"/>
                        <a:pt x="141" y="25"/>
                        <a:pt x="141" y="25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0" y="146"/>
                        <a:pt x="11" y="146"/>
                        <a:pt x="5" y="141"/>
                      </a:cubicBezTo>
                      <a:cubicBezTo>
                        <a:pt x="0" y="135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1" y="6"/>
                      </a:cubicBezTo>
                      <a:cubicBezTo>
                        <a:pt x="146" y="11"/>
                        <a:pt x="146" y="20"/>
                        <a:pt x="141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73" name="Group 972"/>
          <p:cNvGrpSpPr/>
          <p:nvPr/>
        </p:nvGrpSpPr>
        <p:grpSpPr>
          <a:xfrm>
            <a:off x="7614622" y="250393"/>
            <a:ext cx="667070" cy="6346509"/>
            <a:chOff x="7676295" y="192340"/>
            <a:chExt cx="667070" cy="6538815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74" name="Group 973"/>
            <p:cNvGrpSpPr/>
            <p:nvPr/>
          </p:nvGrpSpPr>
          <p:grpSpPr>
            <a:xfrm rot="10800000">
              <a:off x="7681822" y="755267"/>
              <a:ext cx="656015" cy="657858"/>
              <a:chOff x="9873617" y="911903"/>
              <a:chExt cx="656015" cy="657858"/>
            </a:xfrm>
            <a:grpFill/>
          </p:grpSpPr>
          <p:sp>
            <p:nvSpPr>
              <p:cNvPr id="985" name="Freeform 223"/>
              <p:cNvSpPr>
                <a:spLocks/>
              </p:cNvSpPr>
              <p:nvPr/>
            </p:nvSpPr>
            <p:spPr bwMode="auto">
              <a:xfrm>
                <a:off x="9873617" y="911903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0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4"/>
                      <a:pt x="22" y="151"/>
                      <a:pt x="14" y="151"/>
                    </a:cubicBezTo>
                    <a:cubicBezTo>
                      <a:pt x="7" y="151"/>
                      <a:pt x="0" y="144"/>
                      <a:pt x="0" y="137"/>
                    </a:cubicBezTo>
                    <a:cubicBezTo>
                      <a:pt x="0" y="99"/>
                      <a:pt x="16" y="65"/>
                      <a:pt x="40" y="40"/>
                    </a:cubicBezTo>
                    <a:cubicBezTo>
                      <a:pt x="65" y="15"/>
                      <a:pt x="100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07" y="28"/>
                      <a:pt x="80" y="40"/>
                      <a:pt x="60" y="60"/>
                    </a:cubicBezTo>
                    <a:cubicBezTo>
                      <a:pt x="40" y="79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" name="Freeform 224"/>
              <p:cNvSpPr>
                <a:spLocks/>
              </p:cNvSpPr>
              <p:nvPr/>
            </p:nvSpPr>
            <p:spPr bwMode="auto">
              <a:xfrm>
                <a:off x="10234793" y="1274923"/>
                <a:ext cx="294838" cy="294838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6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6 h 68"/>
                  <a:gd name="T16" fmla="*/ 29 w 68"/>
                  <a:gd name="T17" fmla="*/ 53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3"/>
                      <a:pt x="17" y="16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7"/>
                      <a:pt x="68" y="15"/>
                    </a:cubicBezTo>
                    <a:cubicBezTo>
                      <a:pt x="68" y="22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29"/>
                      <a:pt x="37" y="36"/>
                    </a:cubicBezTo>
                    <a:cubicBezTo>
                      <a:pt x="30" y="43"/>
                      <a:pt x="29" y="51"/>
                      <a:pt x="29" y="53"/>
                    </a:cubicBezTo>
                    <a:cubicBezTo>
                      <a:pt x="29" y="53"/>
                      <a:pt x="29" y="53"/>
                      <a:pt x="29" y="54"/>
                    </a:cubicBezTo>
                    <a:cubicBezTo>
                      <a:pt x="29" y="61"/>
                      <a:pt x="23" y="68"/>
                      <a:pt x="15" y="68"/>
                    </a:cubicBezTo>
                    <a:cubicBezTo>
                      <a:pt x="7" y="68"/>
                      <a:pt x="1" y="61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5" name="Group 974"/>
            <p:cNvGrpSpPr/>
            <p:nvPr/>
          </p:nvGrpSpPr>
          <p:grpSpPr>
            <a:xfrm rot="10800000">
              <a:off x="7681822" y="192340"/>
              <a:ext cx="656015" cy="488325"/>
              <a:chOff x="9873619" y="1644363"/>
              <a:chExt cx="656015" cy="488325"/>
            </a:xfrm>
            <a:grpFill/>
          </p:grpSpPr>
          <p:sp>
            <p:nvSpPr>
              <p:cNvPr id="983" name="Freeform 200"/>
              <p:cNvSpPr>
                <a:spLocks/>
              </p:cNvSpPr>
              <p:nvPr/>
            </p:nvSpPr>
            <p:spPr bwMode="auto">
              <a:xfrm>
                <a:off x="9873619" y="1644363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" name="Freeform 201"/>
              <p:cNvSpPr>
                <a:spLocks/>
              </p:cNvSpPr>
              <p:nvPr/>
            </p:nvSpPr>
            <p:spPr bwMode="auto">
              <a:xfrm>
                <a:off x="9873619" y="2011068"/>
                <a:ext cx="656015" cy="121620"/>
              </a:xfrm>
              <a:custGeom>
                <a:avLst/>
                <a:gdLst>
                  <a:gd name="T0" fmla="*/ 14 w 151"/>
                  <a:gd name="T1" fmla="*/ 0 h 28"/>
                  <a:gd name="T2" fmla="*/ 14 w 151"/>
                  <a:gd name="T3" fmla="*/ 0 h 28"/>
                  <a:gd name="T4" fmla="*/ 137 w 151"/>
                  <a:gd name="T5" fmla="*/ 0 h 28"/>
                  <a:gd name="T6" fmla="*/ 137 w 151"/>
                  <a:gd name="T7" fmla="*/ 0 h 28"/>
                  <a:gd name="T8" fmla="*/ 151 w 151"/>
                  <a:gd name="T9" fmla="*/ 14 h 28"/>
                  <a:gd name="T10" fmla="*/ 137 w 151"/>
                  <a:gd name="T11" fmla="*/ 28 h 28"/>
                  <a:gd name="T12" fmla="*/ 137 w 151"/>
                  <a:gd name="T13" fmla="*/ 28 h 28"/>
                  <a:gd name="T14" fmla="*/ 14 w 151"/>
                  <a:gd name="T15" fmla="*/ 28 h 28"/>
                  <a:gd name="T16" fmla="*/ 14 w 151"/>
                  <a:gd name="T17" fmla="*/ 28 h 28"/>
                  <a:gd name="T18" fmla="*/ 0 w 151"/>
                  <a:gd name="T19" fmla="*/ 14 h 28"/>
                  <a:gd name="T20" fmla="*/ 14 w 151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8"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5" y="0"/>
                      <a:pt x="151" y="6"/>
                      <a:pt x="151" y="14"/>
                    </a:cubicBezTo>
                    <a:cubicBezTo>
                      <a:pt x="151" y="21"/>
                      <a:pt x="145" y="28"/>
                      <a:pt x="137" y="28"/>
                    </a:cubicBezTo>
                    <a:cubicBezTo>
                      <a:pt x="137" y="28"/>
                      <a:pt x="137" y="28"/>
                      <a:pt x="137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7" y="28"/>
                      <a:pt x="0" y="21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76" name="Group 975"/>
            <p:cNvGrpSpPr/>
            <p:nvPr/>
          </p:nvGrpSpPr>
          <p:grpSpPr>
            <a:xfrm rot="10800000">
              <a:off x="7676295" y="5337155"/>
              <a:ext cx="667070" cy="1394000"/>
              <a:chOff x="-1749304" y="911903"/>
              <a:chExt cx="667070" cy="1394000"/>
            </a:xfrm>
            <a:grpFill/>
          </p:grpSpPr>
          <p:grpSp>
            <p:nvGrpSpPr>
              <p:cNvPr id="977" name="Group 976"/>
              <p:cNvGrpSpPr/>
              <p:nvPr/>
            </p:nvGrpSpPr>
            <p:grpSpPr>
              <a:xfrm>
                <a:off x="-1743776" y="911903"/>
                <a:ext cx="657858" cy="488324"/>
                <a:chOff x="9129365" y="911903"/>
                <a:chExt cx="657858" cy="488324"/>
              </a:xfrm>
              <a:grpFill/>
            </p:grpSpPr>
            <p:sp>
              <p:nvSpPr>
                <p:cNvPr id="981" name="Freeform 38"/>
                <p:cNvSpPr>
                  <a:spLocks/>
                </p:cNvSpPr>
                <p:nvPr/>
              </p:nvSpPr>
              <p:spPr bwMode="auto">
                <a:xfrm>
                  <a:off x="9129365" y="911903"/>
                  <a:ext cx="657858" cy="123463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2" name="Freeform 39"/>
                <p:cNvSpPr>
                  <a:spLocks/>
                </p:cNvSpPr>
                <p:nvPr/>
              </p:nvSpPr>
              <p:spPr bwMode="auto">
                <a:xfrm>
                  <a:off x="9129365" y="1278607"/>
                  <a:ext cx="657858" cy="121620"/>
                </a:xfrm>
                <a:custGeom>
                  <a:avLst/>
                  <a:gdLst>
                    <a:gd name="T0" fmla="*/ 14 w 151"/>
                    <a:gd name="T1" fmla="*/ 0 h 28"/>
                    <a:gd name="T2" fmla="*/ 14 w 151"/>
                    <a:gd name="T3" fmla="*/ 0 h 28"/>
                    <a:gd name="T4" fmla="*/ 137 w 151"/>
                    <a:gd name="T5" fmla="*/ 0 h 28"/>
                    <a:gd name="T6" fmla="*/ 137 w 151"/>
                    <a:gd name="T7" fmla="*/ 0 h 28"/>
                    <a:gd name="T8" fmla="*/ 151 w 151"/>
                    <a:gd name="T9" fmla="*/ 14 h 28"/>
                    <a:gd name="T10" fmla="*/ 137 w 151"/>
                    <a:gd name="T11" fmla="*/ 28 h 28"/>
                    <a:gd name="T12" fmla="*/ 137 w 151"/>
                    <a:gd name="T13" fmla="*/ 28 h 28"/>
                    <a:gd name="T14" fmla="*/ 14 w 151"/>
                    <a:gd name="T15" fmla="*/ 28 h 28"/>
                    <a:gd name="T16" fmla="*/ 14 w 151"/>
                    <a:gd name="T17" fmla="*/ 28 h 28"/>
                    <a:gd name="T18" fmla="*/ 0 w 151"/>
                    <a:gd name="T19" fmla="*/ 14 h 28"/>
                    <a:gd name="T20" fmla="*/ 14 w 151"/>
                    <a:gd name="T21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1" h="28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145" y="0"/>
                        <a:pt x="151" y="6"/>
                        <a:pt x="151" y="14"/>
                      </a:cubicBezTo>
                      <a:cubicBezTo>
                        <a:pt x="151" y="21"/>
                        <a:pt x="145" y="28"/>
                        <a:pt x="137" y="28"/>
                      </a:cubicBezTo>
                      <a:cubicBezTo>
                        <a:pt x="137" y="28"/>
                        <a:pt x="137" y="28"/>
                        <a:pt x="137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6" y="28"/>
                        <a:pt x="0" y="21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78" name="Group 977"/>
              <p:cNvGrpSpPr/>
              <p:nvPr/>
            </p:nvGrpSpPr>
            <p:grpSpPr>
              <a:xfrm>
                <a:off x="-1749304" y="1635150"/>
                <a:ext cx="667070" cy="670753"/>
                <a:chOff x="9123837" y="1635150"/>
                <a:chExt cx="667070" cy="670753"/>
              </a:xfrm>
              <a:grpFill/>
            </p:grpSpPr>
            <p:sp>
              <p:nvSpPr>
                <p:cNvPr id="979" name="Freeform 36"/>
                <p:cNvSpPr>
                  <a:spLocks/>
                </p:cNvSpPr>
                <p:nvPr/>
              </p:nvSpPr>
              <p:spPr bwMode="auto">
                <a:xfrm>
                  <a:off x="9608477" y="2123473"/>
                  <a:ext cx="182430" cy="182430"/>
                </a:xfrm>
                <a:custGeom>
                  <a:avLst/>
                  <a:gdLst>
                    <a:gd name="T0" fmla="*/ 37 w 42"/>
                    <a:gd name="T1" fmla="*/ 25 h 42"/>
                    <a:gd name="T2" fmla="*/ 37 w 42"/>
                    <a:gd name="T3" fmla="*/ 25 h 42"/>
                    <a:gd name="T4" fmla="*/ 25 w 42"/>
                    <a:gd name="T5" fmla="*/ 36 h 42"/>
                    <a:gd name="T6" fmla="*/ 25 w 42"/>
                    <a:gd name="T7" fmla="*/ 36 h 42"/>
                    <a:gd name="T8" fmla="*/ 6 w 42"/>
                    <a:gd name="T9" fmla="*/ 36 h 42"/>
                    <a:gd name="T10" fmla="*/ 6 w 42"/>
                    <a:gd name="T11" fmla="*/ 17 h 42"/>
                    <a:gd name="T12" fmla="*/ 6 w 42"/>
                    <a:gd name="T13" fmla="*/ 17 h 42"/>
                    <a:gd name="T14" fmla="*/ 17 w 42"/>
                    <a:gd name="T15" fmla="*/ 5 h 42"/>
                    <a:gd name="T16" fmla="*/ 17 w 42"/>
                    <a:gd name="T17" fmla="*/ 5 h 42"/>
                    <a:gd name="T18" fmla="*/ 37 w 42"/>
                    <a:gd name="T19" fmla="*/ 5 h 42"/>
                    <a:gd name="T20" fmla="*/ 37 w 42"/>
                    <a:gd name="T21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" h="42">
                      <a:moveTo>
                        <a:pt x="37" y="25"/>
                      </a:move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0" y="42"/>
                        <a:pt x="11" y="42"/>
                        <a:pt x="6" y="36"/>
                      </a:cubicBezTo>
                      <a:cubicBezTo>
                        <a:pt x="0" y="31"/>
                        <a:pt x="0" y="22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23" y="0"/>
                        <a:pt x="32" y="0"/>
                        <a:pt x="37" y="5"/>
                      </a:cubicBezTo>
                      <a:cubicBezTo>
                        <a:pt x="42" y="11"/>
                        <a:pt x="42" y="19"/>
                        <a:pt x="37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80" name="Freeform 37"/>
                <p:cNvSpPr>
                  <a:spLocks/>
                </p:cNvSpPr>
                <p:nvPr/>
              </p:nvSpPr>
              <p:spPr bwMode="auto">
                <a:xfrm>
                  <a:off x="9123837" y="1635150"/>
                  <a:ext cx="635744" cy="635744"/>
                </a:xfrm>
                <a:custGeom>
                  <a:avLst/>
                  <a:gdLst>
                    <a:gd name="T0" fmla="*/ 140 w 146"/>
                    <a:gd name="T1" fmla="*/ 25 h 146"/>
                    <a:gd name="T2" fmla="*/ 140 w 146"/>
                    <a:gd name="T3" fmla="*/ 26 h 146"/>
                    <a:gd name="T4" fmla="*/ 25 w 146"/>
                    <a:gd name="T5" fmla="*/ 141 h 146"/>
                    <a:gd name="T6" fmla="*/ 25 w 146"/>
                    <a:gd name="T7" fmla="*/ 141 h 146"/>
                    <a:gd name="T8" fmla="*/ 5 w 146"/>
                    <a:gd name="T9" fmla="*/ 141 h 146"/>
                    <a:gd name="T10" fmla="*/ 5 w 146"/>
                    <a:gd name="T11" fmla="*/ 121 h 146"/>
                    <a:gd name="T12" fmla="*/ 5 w 146"/>
                    <a:gd name="T13" fmla="*/ 121 h 146"/>
                    <a:gd name="T14" fmla="*/ 121 w 146"/>
                    <a:gd name="T15" fmla="*/ 6 h 146"/>
                    <a:gd name="T16" fmla="*/ 121 w 146"/>
                    <a:gd name="T17" fmla="*/ 6 h 146"/>
                    <a:gd name="T18" fmla="*/ 140 w 146"/>
                    <a:gd name="T19" fmla="*/ 6 h 146"/>
                    <a:gd name="T20" fmla="*/ 140 w 146"/>
                    <a:gd name="T21" fmla="*/ 2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6" h="146">
                      <a:moveTo>
                        <a:pt x="140" y="25"/>
                      </a:moveTo>
                      <a:cubicBezTo>
                        <a:pt x="140" y="26"/>
                        <a:pt x="140" y="26"/>
                        <a:pt x="140" y="26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25" y="141"/>
                        <a:pt x="25" y="141"/>
                        <a:pt x="25" y="141"/>
                      </a:cubicBezTo>
                      <a:cubicBezTo>
                        <a:pt x="19" y="146"/>
                        <a:pt x="11" y="146"/>
                        <a:pt x="5" y="141"/>
                      </a:cubicBezTo>
                      <a:cubicBezTo>
                        <a:pt x="0" y="136"/>
                        <a:pt x="0" y="127"/>
                        <a:pt x="5" y="121"/>
                      </a:cubicBezTo>
                      <a:cubicBezTo>
                        <a:pt x="5" y="121"/>
                        <a:pt x="5" y="121"/>
                        <a:pt x="5" y="121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1" y="6"/>
                        <a:pt x="121" y="6"/>
                        <a:pt x="121" y="6"/>
                      </a:cubicBezTo>
                      <a:cubicBezTo>
                        <a:pt x="126" y="0"/>
                        <a:pt x="135" y="0"/>
                        <a:pt x="140" y="6"/>
                      </a:cubicBezTo>
                      <a:cubicBezTo>
                        <a:pt x="146" y="11"/>
                        <a:pt x="146" y="20"/>
                        <a:pt x="140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87" name="Group 986"/>
          <p:cNvGrpSpPr/>
          <p:nvPr/>
        </p:nvGrpSpPr>
        <p:grpSpPr>
          <a:xfrm>
            <a:off x="8366560" y="249457"/>
            <a:ext cx="657858" cy="6284727"/>
            <a:chOff x="8367814" y="192340"/>
            <a:chExt cx="657858" cy="6475160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988" name="Group 987"/>
            <p:cNvGrpSpPr/>
            <p:nvPr/>
          </p:nvGrpSpPr>
          <p:grpSpPr>
            <a:xfrm>
              <a:off x="8368736" y="5280870"/>
              <a:ext cx="656015" cy="1386630"/>
              <a:chOff x="8854733" y="3821475"/>
              <a:chExt cx="656015" cy="1386630"/>
            </a:xfrm>
            <a:grpFill/>
          </p:grpSpPr>
          <p:sp>
            <p:nvSpPr>
              <p:cNvPr id="995" name="Freeform 188"/>
              <p:cNvSpPr>
                <a:spLocks/>
              </p:cNvSpPr>
              <p:nvPr/>
            </p:nvSpPr>
            <p:spPr bwMode="auto">
              <a:xfrm rot="10800000">
                <a:off x="8854733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6" name="Freeform 189"/>
              <p:cNvSpPr>
                <a:spLocks/>
              </p:cNvSpPr>
              <p:nvPr/>
            </p:nvSpPr>
            <p:spPr bwMode="auto">
              <a:xfrm rot="10800000">
                <a:off x="9219595" y="3821475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7" name="Freeform 217"/>
              <p:cNvSpPr>
                <a:spLocks/>
              </p:cNvSpPr>
              <p:nvPr/>
            </p:nvSpPr>
            <p:spPr bwMode="auto">
              <a:xfrm rot="10800000">
                <a:off x="8854733" y="4550249"/>
                <a:ext cx="656015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00"/>
                      <a:pt x="16" y="65"/>
                      <a:pt x="40" y="41"/>
                    </a:cubicBezTo>
                    <a:cubicBezTo>
                      <a:pt x="65" y="16"/>
                      <a:pt x="100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8" name="Freeform 218"/>
              <p:cNvSpPr>
                <a:spLocks/>
              </p:cNvSpPr>
              <p:nvPr/>
            </p:nvSpPr>
            <p:spPr bwMode="auto">
              <a:xfrm rot="10800000">
                <a:off x="8854734" y="4550248"/>
                <a:ext cx="294838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4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4" y="30"/>
                      <a:pt x="37" y="37"/>
                    </a:cubicBezTo>
                    <a:cubicBezTo>
                      <a:pt x="30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8367814" y="192340"/>
              <a:ext cx="657858" cy="657858"/>
              <a:chOff x="-1743776" y="192340"/>
              <a:chExt cx="657858" cy="657858"/>
            </a:xfrm>
            <a:grpFill/>
          </p:grpSpPr>
          <p:sp>
            <p:nvSpPr>
              <p:cNvPr id="993" name="Freeform 72"/>
              <p:cNvSpPr>
                <a:spLocks/>
              </p:cNvSpPr>
              <p:nvPr/>
            </p:nvSpPr>
            <p:spPr bwMode="auto">
              <a:xfrm>
                <a:off x="-1743776" y="192340"/>
                <a:ext cx="657858" cy="657858"/>
              </a:xfrm>
              <a:custGeom>
                <a:avLst/>
                <a:gdLst>
                  <a:gd name="T0" fmla="*/ 14 w 151"/>
                  <a:gd name="T1" fmla="*/ 28 h 151"/>
                  <a:gd name="T2" fmla="*/ 0 w 151"/>
                  <a:gd name="T3" fmla="*/ 14 h 151"/>
                  <a:gd name="T4" fmla="*/ 14 w 151"/>
                  <a:gd name="T5" fmla="*/ 0 h 151"/>
                  <a:gd name="T6" fmla="*/ 111 w 151"/>
                  <a:gd name="T7" fmla="*/ 40 h 151"/>
                  <a:gd name="T8" fmla="*/ 151 w 151"/>
                  <a:gd name="T9" fmla="*/ 137 h 151"/>
                  <a:gd name="T10" fmla="*/ 137 w 151"/>
                  <a:gd name="T11" fmla="*/ 151 h 151"/>
                  <a:gd name="T12" fmla="*/ 123 w 151"/>
                  <a:gd name="T13" fmla="*/ 137 h 151"/>
                  <a:gd name="T14" fmla="*/ 91 w 151"/>
                  <a:gd name="T15" fmla="*/ 60 h 151"/>
                  <a:gd name="T16" fmla="*/ 14 w 151"/>
                  <a:gd name="T17" fmla="*/ 2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14" y="28"/>
                    </a:moveTo>
                    <a:cubicBezTo>
                      <a:pt x="6" y="28"/>
                      <a:pt x="0" y="21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2" y="0"/>
                      <a:pt x="86" y="15"/>
                      <a:pt x="111" y="40"/>
                    </a:cubicBezTo>
                    <a:cubicBezTo>
                      <a:pt x="136" y="65"/>
                      <a:pt x="151" y="99"/>
                      <a:pt x="151" y="137"/>
                    </a:cubicBezTo>
                    <a:cubicBezTo>
                      <a:pt x="151" y="144"/>
                      <a:pt x="145" y="151"/>
                      <a:pt x="137" y="151"/>
                    </a:cubicBezTo>
                    <a:cubicBezTo>
                      <a:pt x="129" y="151"/>
                      <a:pt x="123" y="144"/>
                      <a:pt x="123" y="137"/>
                    </a:cubicBezTo>
                    <a:cubicBezTo>
                      <a:pt x="123" y="107"/>
                      <a:pt x="111" y="79"/>
                      <a:pt x="91" y="60"/>
                    </a:cubicBezTo>
                    <a:cubicBezTo>
                      <a:pt x="71" y="40"/>
                      <a:pt x="44" y="28"/>
                      <a:pt x="14" y="2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4" name="Freeform 73"/>
              <p:cNvSpPr>
                <a:spLocks/>
              </p:cNvSpPr>
              <p:nvPr/>
            </p:nvSpPr>
            <p:spPr bwMode="auto">
              <a:xfrm>
                <a:off x="-1743776" y="549832"/>
                <a:ext cx="294838" cy="300366"/>
              </a:xfrm>
              <a:custGeom>
                <a:avLst/>
                <a:gdLst>
                  <a:gd name="T0" fmla="*/ 14 w 68"/>
                  <a:gd name="T1" fmla="*/ 1 h 69"/>
                  <a:gd name="T2" fmla="*/ 14 w 68"/>
                  <a:gd name="T3" fmla="*/ 1 h 69"/>
                  <a:gd name="T4" fmla="*/ 51 w 68"/>
                  <a:gd name="T5" fmla="*/ 17 h 69"/>
                  <a:gd name="T6" fmla="*/ 67 w 68"/>
                  <a:gd name="T7" fmla="*/ 55 h 69"/>
                  <a:gd name="T8" fmla="*/ 53 w 68"/>
                  <a:gd name="T9" fmla="*/ 69 h 69"/>
                  <a:gd name="T10" fmla="*/ 39 w 68"/>
                  <a:gd name="T11" fmla="*/ 55 h 69"/>
                  <a:gd name="T12" fmla="*/ 39 w 68"/>
                  <a:gd name="T13" fmla="*/ 54 h 69"/>
                  <a:gd name="T14" fmla="*/ 32 w 68"/>
                  <a:gd name="T15" fmla="*/ 37 h 69"/>
                  <a:gd name="T16" fmla="*/ 15 w 68"/>
                  <a:gd name="T17" fmla="*/ 29 h 69"/>
                  <a:gd name="T18" fmla="*/ 14 w 68"/>
                  <a:gd name="T19" fmla="*/ 30 h 69"/>
                  <a:gd name="T20" fmla="*/ 0 w 68"/>
                  <a:gd name="T21" fmla="*/ 16 h 69"/>
                  <a:gd name="T22" fmla="*/ 14 w 68"/>
                  <a:gd name="T23" fmla="*/ 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35" y="0"/>
                      <a:pt x="51" y="17"/>
                    </a:cubicBezTo>
                    <a:cubicBezTo>
                      <a:pt x="68" y="34"/>
                      <a:pt x="67" y="55"/>
                      <a:pt x="67" y="55"/>
                    </a:cubicBezTo>
                    <a:cubicBezTo>
                      <a:pt x="67" y="62"/>
                      <a:pt x="61" y="69"/>
                      <a:pt x="53" y="69"/>
                    </a:cubicBezTo>
                    <a:cubicBezTo>
                      <a:pt x="45" y="69"/>
                      <a:pt x="39" y="62"/>
                      <a:pt x="39" y="55"/>
                    </a:cubicBezTo>
                    <a:cubicBezTo>
                      <a:pt x="39" y="54"/>
                      <a:pt x="39" y="54"/>
                      <a:pt x="39" y="54"/>
                    </a:cubicBezTo>
                    <a:cubicBezTo>
                      <a:pt x="39" y="51"/>
                      <a:pt x="39" y="44"/>
                      <a:pt x="32" y="37"/>
                    </a:cubicBezTo>
                    <a:cubicBezTo>
                      <a:pt x="25" y="30"/>
                      <a:pt x="17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23"/>
                      <a:pt x="0" y="16"/>
                    </a:cubicBezTo>
                    <a:cubicBezTo>
                      <a:pt x="0" y="8"/>
                      <a:pt x="6" y="1"/>
                      <a:pt x="14" y="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8453502" y="951505"/>
              <a:ext cx="486482" cy="656014"/>
              <a:chOff x="7209320" y="6163887"/>
              <a:chExt cx="486482" cy="656014"/>
            </a:xfrm>
            <a:grpFill/>
          </p:grpSpPr>
          <p:sp>
            <p:nvSpPr>
              <p:cNvPr id="991" name="Freeform 188"/>
              <p:cNvSpPr>
                <a:spLocks/>
              </p:cNvSpPr>
              <p:nvPr/>
            </p:nvSpPr>
            <p:spPr bwMode="auto">
              <a:xfrm>
                <a:off x="7574182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" name="Freeform 189"/>
              <p:cNvSpPr>
                <a:spLocks/>
              </p:cNvSpPr>
              <p:nvPr/>
            </p:nvSpPr>
            <p:spPr bwMode="auto">
              <a:xfrm>
                <a:off x="7209320" y="6163887"/>
                <a:ext cx="121620" cy="656014"/>
              </a:xfrm>
              <a:custGeom>
                <a:avLst/>
                <a:gdLst>
                  <a:gd name="T0" fmla="*/ 28 w 28"/>
                  <a:gd name="T1" fmla="*/ 14 h 151"/>
                  <a:gd name="T2" fmla="*/ 28 w 28"/>
                  <a:gd name="T3" fmla="*/ 14 h 151"/>
                  <a:gd name="T4" fmla="*/ 28 w 28"/>
                  <a:gd name="T5" fmla="*/ 137 h 151"/>
                  <a:gd name="T6" fmla="*/ 28 w 28"/>
                  <a:gd name="T7" fmla="*/ 137 h 151"/>
                  <a:gd name="T8" fmla="*/ 14 w 28"/>
                  <a:gd name="T9" fmla="*/ 151 h 151"/>
                  <a:gd name="T10" fmla="*/ 0 w 28"/>
                  <a:gd name="T11" fmla="*/ 137 h 151"/>
                  <a:gd name="T12" fmla="*/ 0 w 28"/>
                  <a:gd name="T13" fmla="*/ 137 h 151"/>
                  <a:gd name="T14" fmla="*/ 0 w 28"/>
                  <a:gd name="T15" fmla="*/ 14 h 151"/>
                  <a:gd name="T16" fmla="*/ 0 w 28"/>
                  <a:gd name="T17" fmla="*/ 14 h 151"/>
                  <a:gd name="T18" fmla="*/ 14 w 28"/>
                  <a:gd name="T19" fmla="*/ 0 h 151"/>
                  <a:gd name="T20" fmla="*/ 28 w 28"/>
                  <a:gd name="T21" fmla="*/ 1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28" y="14"/>
                    </a:move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7" y="151"/>
                      <a:pt x="0" y="145"/>
                      <a:pt x="0" y="13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99" name="Group 998"/>
          <p:cNvGrpSpPr/>
          <p:nvPr/>
        </p:nvGrpSpPr>
        <p:grpSpPr>
          <a:xfrm>
            <a:off x="1645176" y="247645"/>
            <a:ext cx="670757" cy="6286512"/>
            <a:chOff x="1694095" y="190501"/>
            <a:chExt cx="670757" cy="647700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000" name="Freeform 170"/>
            <p:cNvSpPr>
              <a:spLocks/>
            </p:cNvSpPr>
            <p:nvPr/>
          </p:nvSpPr>
          <p:spPr bwMode="auto">
            <a:xfrm flipH="1" flipV="1">
              <a:off x="1700545" y="6009645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171"/>
            <p:cNvSpPr>
              <a:spLocks/>
            </p:cNvSpPr>
            <p:nvPr/>
          </p:nvSpPr>
          <p:spPr bwMode="auto">
            <a:xfrm flipH="1" flipV="1">
              <a:off x="1700545" y="6009645"/>
              <a:ext cx="296680" cy="296679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4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166"/>
            <p:cNvSpPr>
              <a:spLocks/>
            </p:cNvSpPr>
            <p:nvPr/>
          </p:nvSpPr>
          <p:spPr bwMode="auto">
            <a:xfrm flipH="1" flipV="1">
              <a:off x="1700545" y="5279030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1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1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167"/>
            <p:cNvSpPr>
              <a:spLocks/>
            </p:cNvSpPr>
            <p:nvPr/>
          </p:nvSpPr>
          <p:spPr bwMode="auto">
            <a:xfrm flipH="1" flipV="1">
              <a:off x="2061722" y="5640206"/>
              <a:ext cx="296680" cy="296680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04" name="Group 1003"/>
            <p:cNvGrpSpPr/>
            <p:nvPr/>
          </p:nvGrpSpPr>
          <p:grpSpPr>
            <a:xfrm>
              <a:off x="1870076" y="911904"/>
              <a:ext cx="488325" cy="657856"/>
              <a:chOff x="10794774" y="911904"/>
              <a:chExt cx="488325" cy="657856"/>
            </a:xfrm>
            <a:grpFill/>
          </p:grpSpPr>
          <p:sp>
            <p:nvSpPr>
              <p:cNvPr id="1020" name="Freeform 98"/>
              <p:cNvSpPr>
                <a:spLocks/>
              </p:cNvSpPr>
              <p:nvPr/>
            </p:nvSpPr>
            <p:spPr bwMode="auto">
              <a:xfrm flipH="1" flipV="1">
                <a:off x="11161479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1" name="Freeform 99"/>
              <p:cNvSpPr>
                <a:spLocks/>
              </p:cNvSpPr>
              <p:nvPr/>
            </p:nvSpPr>
            <p:spPr bwMode="auto">
              <a:xfrm flipH="1" flipV="1">
                <a:off x="10794774" y="911904"/>
                <a:ext cx="121620" cy="657856"/>
              </a:xfrm>
              <a:custGeom>
                <a:avLst/>
                <a:gdLst>
                  <a:gd name="T0" fmla="*/ 0 w 28"/>
                  <a:gd name="T1" fmla="*/ 137 h 151"/>
                  <a:gd name="T2" fmla="*/ 0 w 28"/>
                  <a:gd name="T3" fmla="*/ 137 h 151"/>
                  <a:gd name="T4" fmla="*/ 0 w 28"/>
                  <a:gd name="T5" fmla="*/ 14 h 151"/>
                  <a:gd name="T6" fmla="*/ 0 w 28"/>
                  <a:gd name="T7" fmla="*/ 14 h 151"/>
                  <a:gd name="T8" fmla="*/ 14 w 28"/>
                  <a:gd name="T9" fmla="*/ 0 h 151"/>
                  <a:gd name="T10" fmla="*/ 28 w 28"/>
                  <a:gd name="T11" fmla="*/ 14 h 151"/>
                  <a:gd name="T12" fmla="*/ 28 w 28"/>
                  <a:gd name="T13" fmla="*/ 14 h 151"/>
                  <a:gd name="T14" fmla="*/ 28 w 28"/>
                  <a:gd name="T15" fmla="*/ 137 h 151"/>
                  <a:gd name="T16" fmla="*/ 28 w 28"/>
                  <a:gd name="T17" fmla="*/ 137 h 151"/>
                  <a:gd name="T18" fmla="*/ 14 w 28"/>
                  <a:gd name="T19" fmla="*/ 151 h 151"/>
                  <a:gd name="T20" fmla="*/ 0 w 28"/>
                  <a:gd name="T21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151">
                    <a:moveTo>
                      <a:pt x="0" y="137"/>
                    </a:move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2" y="0"/>
                      <a:pt x="28" y="7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37"/>
                      <a:pt x="28" y="137"/>
                      <a:pt x="28" y="137"/>
                    </a:cubicBez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05" name="Group 1004"/>
            <p:cNvGrpSpPr/>
            <p:nvPr/>
          </p:nvGrpSpPr>
          <p:grpSpPr>
            <a:xfrm>
              <a:off x="1700545" y="190501"/>
              <a:ext cx="657856" cy="657856"/>
              <a:chOff x="10625243" y="190501"/>
              <a:chExt cx="657856" cy="657856"/>
            </a:xfrm>
            <a:grpFill/>
          </p:grpSpPr>
          <p:sp>
            <p:nvSpPr>
              <p:cNvPr id="1018" name="Freeform 92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657856" cy="657856"/>
              </a:xfrm>
              <a:custGeom>
                <a:avLst/>
                <a:gdLst>
                  <a:gd name="T0" fmla="*/ 28 w 151"/>
                  <a:gd name="T1" fmla="*/ 137 h 151"/>
                  <a:gd name="T2" fmla="*/ 14 w 151"/>
                  <a:gd name="T3" fmla="*/ 151 h 151"/>
                  <a:gd name="T4" fmla="*/ 0 w 151"/>
                  <a:gd name="T5" fmla="*/ 137 h 151"/>
                  <a:gd name="T6" fmla="*/ 40 w 151"/>
                  <a:gd name="T7" fmla="*/ 41 h 151"/>
                  <a:gd name="T8" fmla="*/ 137 w 151"/>
                  <a:gd name="T9" fmla="*/ 0 h 151"/>
                  <a:gd name="T10" fmla="*/ 151 w 151"/>
                  <a:gd name="T11" fmla="*/ 14 h 151"/>
                  <a:gd name="T12" fmla="*/ 137 w 151"/>
                  <a:gd name="T13" fmla="*/ 28 h 151"/>
                  <a:gd name="T14" fmla="*/ 60 w 151"/>
                  <a:gd name="T15" fmla="*/ 60 h 151"/>
                  <a:gd name="T16" fmla="*/ 28 w 151"/>
                  <a:gd name="T17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1">
                    <a:moveTo>
                      <a:pt x="28" y="137"/>
                    </a:moveTo>
                    <a:cubicBezTo>
                      <a:pt x="28" y="145"/>
                      <a:pt x="22" y="151"/>
                      <a:pt x="14" y="151"/>
                    </a:cubicBezTo>
                    <a:cubicBezTo>
                      <a:pt x="6" y="151"/>
                      <a:pt x="0" y="145"/>
                      <a:pt x="0" y="137"/>
                    </a:cubicBezTo>
                    <a:cubicBezTo>
                      <a:pt x="0" y="100"/>
                      <a:pt x="15" y="65"/>
                      <a:pt x="40" y="41"/>
                    </a:cubicBezTo>
                    <a:cubicBezTo>
                      <a:pt x="65" y="16"/>
                      <a:pt x="99" y="0"/>
                      <a:pt x="137" y="0"/>
                    </a:cubicBezTo>
                    <a:cubicBezTo>
                      <a:pt x="145" y="0"/>
                      <a:pt x="151" y="7"/>
                      <a:pt x="151" y="14"/>
                    </a:cubicBezTo>
                    <a:cubicBezTo>
                      <a:pt x="151" y="22"/>
                      <a:pt x="145" y="28"/>
                      <a:pt x="137" y="28"/>
                    </a:cubicBezTo>
                    <a:cubicBezTo>
                      <a:pt x="107" y="28"/>
                      <a:pt x="80" y="41"/>
                      <a:pt x="60" y="60"/>
                    </a:cubicBezTo>
                    <a:cubicBezTo>
                      <a:pt x="40" y="80"/>
                      <a:pt x="28" y="107"/>
                      <a:pt x="28" y="13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9" name="Freeform 93"/>
              <p:cNvSpPr>
                <a:spLocks/>
              </p:cNvSpPr>
              <p:nvPr/>
            </p:nvSpPr>
            <p:spPr bwMode="auto">
              <a:xfrm flipH="1" flipV="1">
                <a:off x="10625243" y="190501"/>
                <a:ext cx="296680" cy="296680"/>
              </a:xfrm>
              <a:custGeom>
                <a:avLst/>
                <a:gdLst>
                  <a:gd name="T0" fmla="*/ 1 w 68"/>
                  <a:gd name="T1" fmla="*/ 54 h 68"/>
                  <a:gd name="T2" fmla="*/ 1 w 68"/>
                  <a:gd name="T3" fmla="*/ 54 h 68"/>
                  <a:gd name="T4" fmla="*/ 17 w 68"/>
                  <a:gd name="T5" fmla="*/ 17 h 68"/>
                  <a:gd name="T6" fmla="*/ 54 w 68"/>
                  <a:gd name="T7" fmla="*/ 1 h 68"/>
                  <a:gd name="T8" fmla="*/ 68 w 68"/>
                  <a:gd name="T9" fmla="*/ 15 h 68"/>
                  <a:gd name="T10" fmla="*/ 54 w 68"/>
                  <a:gd name="T11" fmla="*/ 29 h 68"/>
                  <a:gd name="T12" fmla="*/ 53 w 68"/>
                  <a:gd name="T13" fmla="*/ 29 h 68"/>
                  <a:gd name="T14" fmla="*/ 37 w 68"/>
                  <a:gd name="T15" fmla="*/ 37 h 68"/>
                  <a:gd name="T16" fmla="*/ 29 w 68"/>
                  <a:gd name="T17" fmla="*/ 54 h 68"/>
                  <a:gd name="T18" fmla="*/ 29 w 68"/>
                  <a:gd name="T19" fmla="*/ 54 h 68"/>
                  <a:gd name="T20" fmla="*/ 15 w 68"/>
                  <a:gd name="T21" fmla="*/ 68 h 68"/>
                  <a:gd name="T22" fmla="*/ 1 w 68"/>
                  <a:gd name="T23" fmla="*/ 5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8">
                    <a:moveTo>
                      <a:pt x="1" y="54"/>
                    </a:moveTo>
                    <a:cubicBezTo>
                      <a:pt x="1" y="54"/>
                      <a:pt x="1" y="54"/>
                      <a:pt x="1" y="54"/>
                    </a:cubicBezTo>
                    <a:cubicBezTo>
                      <a:pt x="1" y="54"/>
                      <a:pt x="0" y="34"/>
                      <a:pt x="17" y="17"/>
                    </a:cubicBezTo>
                    <a:cubicBezTo>
                      <a:pt x="33" y="0"/>
                      <a:pt x="54" y="1"/>
                      <a:pt x="54" y="1"/>
                    </a:cubicBezTo>
                    <a:cubicBezTo>
                      <a:pt x="62" y="1"/>
                      <a:pt x="68" y="8"/>
                      <a:pt x="68" y="15"/>
                    </a:cubicBezTo>
                    <a:cubicBezTo>
                      <a:pt x="68" y="23"/>
                      <a:pt x="62" y="29"/>
                      <a:pt x="54" y="29"/>
                    </a:cubicBezTo>
                    <a:cubicBezTo>
                      <a:pt x="54" y="29"/>
                      <a:pt x="54" y="29"/>
                      <a:pt x="53" y="29"/>
                    </a:cubicBezTo>
                    <a:cubicBezTo>
                      <a:pt x="51" y="29"/>
                      <a:pt x="43" y="30"/>
                      <a:pt x="37" y="37"/>
                    </a:cubicBezTo>
                    <a:cubicBezTo>
                      <a:pt x="29" y="44"/>
                      <a:pt x="29" y="52"/>
                      <a:pt x="29" y="54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29" y="62"/>
                      <a:pt x="23" y="68"/>
                      <a:pt x="15" y="68"/>
                    </a:cubicBezTo>
                    <a:cubicBezTo>
                      <a:pt x="7" y="68"/>
                      <a:pt x="1" y="62"/>
                      <a:pt x="1" y="5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6" name="Freeform 1005"/>
            <p:cNvSpPr>
              <a:spLocks/>
            </p:cNvSpPr>
            <p:nvPr/>
          </p:nvSpPr>
          <p:spPr bwMode="auto">
            <a:xfrm flipH="1" flipV="1">
              <a:off x="2182422" y="3575497"/>
              <a:ext cx="182430" cy="187959"/>
            </a:xfrm>
            <a:custGeom>
              <a:avLst/>
              <a:gdLst>
                <a:gd name="T0" fmla="*/ 5 w 42"/>
                <a:gd name="T1" fmla="*/ 17 h 43"/>
                <a:gd name="T2" fmla="*/ 5 w 42"/>
                <a:gd name="T3" fmla="*/ 17 h 43"/>
                <a:gd name="T4" fmla="*/ 17 w 42"/>
                <a:gd name="T5" fmla="*/ 6 h 43"/>
                <a:gd name="T6" fmla="*/ 17 w 42"/>
                <a:gd name="T7" fmla="*/ 6 h 43"/>
                <a:gd name="T8" fmla="*/ 37 w 42"/>
                <a:gd name="T9" fmla="*/ 6 h 43"/>
                <a:gd name="T10" fmla="*/ 37 w 42"/>
                <a:gd name="T11" fmla="*/ 25 h 43"/>
                <a:gd name="T12" fmla="*/ 37 w 42"/>
                <a:gd name="T13" fmla="*/ 26 h 43"/>
                <a:gd name="T14" fmla="*/ 25 w 42"/>
                <a:gd name="T15" fmla="*/ 37 h 43"/>
                <a:gd name="T16" fmla="*/ 25 w 42"/>
                <a:gd name="T17" fmla="*/ 37 h 43"/>
                <a:gd name="T18" fmla="*/ 5 w 42"/>
                <a:gd name="T19" fmla="*/ 37 h 43"/>
                <a:gd name="T20" fmla="*/ 5 w 42"/>
                <a:gd name="T21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3">
                  <a:moveTo>
                    <a:pt x="5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22" y="0"/>
                    <a:pt x="31" y="0"/>
                    <a:pt x="37" y="6"/>
                  </a:cubicBezTo>
                  <a:cubicBezTo>
                    <a:pt x="42" y="11"/>
                    <a:pt x="42" y="20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0" y="43"/>
                    <a:pt x="11" y="43"/>
                    <a:pt x="5" y="37"/>
                  </a:cubicBezTo>
                  <a:cubicBezTo>
                    <a:pt x="0" y="32"/>
                    <a:pt x="0" y="23"/>
                    <a:pt x="5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1006"/>
            <p:cNvSpPr>
              <a:spLocks/>
            </p:cNvSpPr>
            <p:nvPr/>
          </p:nvSpPr>
          <p:spPr bwMode="auto">
            <a:xfrm flipH="1" flipV="1">
              <a:off x="1694095" y="3092701"/>
              <a:ext cx="641272" cy="635744"/>
            </a:xfrm>
            <a:custGeom>
              <a:avLst/>
              <a:gdLst>
                <a:gd name="T0" fmla="*/ 6 w 147"/>
                <a:gd name="T1" fmla="*/ 121 h 146"/>
                <a:gd name="T2" fmla="*/ 6 w 147"/>
                <a:gd name="T3" fmla="*/ 121 h 146"/>
                <a:gd name="T4" fmla="*/ 121 w 147"/>
                <a:gd name="T5" fmla="*/ 5 h 146"/>
                <a:gd name="T6" fmla="*/ 121 w 147"/>
                <a:gd name="T7" fmla="*/ 5 h 146"/>
                <a:gd name="T8" fmla="*/ 141 w 147"/>
                <a:gd name="T9" fmla="*/ 5 h 146"/>
                <a:gd name="T10" fmla="*/ 141 w 147"/>
                <a:gd name="T11" fmla="*/ 25 h 146"/>
                <a:gd name="T12" fmla="*/ 141 w 147"/>
                <a:gd name="T13" fmla="*/ 25 h 146"/>
                <a:gd name="T14" fmla="*/ 26 w 147"/>
                <a:gd name="T15" fmla="*/ 140 h 146"/>
                <a:gd name="T16" fmla="*/ 26 w 147"/>
                <a:gd name="T17" fmla="*/ 140 h 146"/>
                <a:gd name="T18" fmla="*/ 6 w 147"/>
                <a:gd name="T19" fmla="*/ 140 h 146"/>
                <a:gd name="T20" fmla="*/ 6 w 147"/>
                <a:gd name="T21" fmla="*/ 12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146">
                  <a:moveTo>
                    <a:pt x="6" y="121"/>
                  </a:moveTo>
                  <a:cubicBezTo>
                    <a:pt x="6" y="121"/>
                    <a:pt x="6" y="121"/>
                    <a:pt x="6" y="121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7" y="0"/>
                    <a:pt x="136" y="0"/>
                    <a:pt x="141" y="5"/>
                  </a:cubicBezTo>
                  <a:cubicBezTo>
                    <a:pt x="147" y="11"/>
                    <a:pt x="147" y="19"/>
                    <a:pt x="141" y="25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6" y="140"/>
                    <a:pt x="26" y="140"/>
                    <a:pt x="26" y="140"/>
                  </a:cubicBezTo>
                  <a:cubicBezTo>
                    <a:pt x="20" y="146"/>
                    <a:pt x="11" y="146"/>
                    <a:pt x="6" y="140"/>
                  </a:cubicBezTo>
                  <a:cubicBezTo>
                    <a:pt x="0" y="135"/>
                    <a:pt x="0" y="126"/>
                    <a:pt x="6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112"/>
            <p:cNvSpPr>
              <a:spLocks/>
            </p:cNvSpPr>
            <p:nvPr/>
          </p:nvSpPr>
          <p:spPr bwMode="auto">
            <a:xfrm flipH="1" flipV="1">
              <a:off x="1703310" y="3819635"/>
              <a:ext cx="657856" cy="657856"/>
            </a:xfrm>
            <a:custGeom>
              <a:avLst/>
              <a:gdLst>
                <a:gd name="T0" fmla="*/ 123 w 151"/>
                <a:gd name="T1" fmla="*/ 14 h 151"/>
                <a:gd name="T2" fmla="*/ 137 w 151"/>
                <a:gd name="T3" fmla="*/ 0 h 151"/>
                <a:gd name="T4" fmla="*/ 151 w 151"/>
                <a:gd name="T5" fmla="*/ 14 h 151"/>
                <a:gd name="T6" fmla="*/ 111 w 151"/>
                <a:gd name="T7" fmla="*/ 110 h 151"/>
                <a:gd name="T8" fmla="*/ 14 w 151"/>
                <a:gd name="T9" fmla="*/ 151 h 151"/>
                <a:gd name="T10" fmla="*/ 0 w 151"/>
                <a:gd name="T11" fmla="*/ 137 h 151"/>
                <a:gd name="T12" fmla="*/ 14 w 151"/>
                <a:gd name="T13" fmla="*/ 123 h 151"/>
                <a:gd name="T14" fmla="*/ 91 w 151"/>
                <a:gd name="T15" fmla="*/ 91 h 151"/>
                <a:gd name="T16" fmla="*/ 123 w 151"/>
                <a:gd name="T17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23" y="14"/>
                  </a:moveTo>
                  <a:cubicBezTo>
                    <a:pt x="123" y="6"/>
                    <a:pt x="12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51"/>
                    <a:pt x="136" y="86"/>
                    <a:pt x="111" y="110"/>
                  </a:cubicBezTo>
                  <a:cubicBezTo>
                    <a:pt x="86" y="135"/>
                    <a:pt x="5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129"/>
                    <a:pt x="6" y="123"/>
                    <a:pt x="14" y="123"/>
                  </a:cubicBezTo>
                  <a:cubicBezTo>
                    <a:pt x="44" y="123"/>
                    <a:pt x="71" y="110"/>
                    <a:pt x="91" y="91"/>
                  </a:cubicBezTo>
                  <a:cubicBezTo>
                    <a:pt x="111" y="71"/>
                    <a:pt x="123" y="44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113"/>
            <p:cNvSpPr>
              <a:spLocks/>
            </p:cNvSpPr>
            <p:nvPr/>
          </p:nvSpPr>
          <p:spPr bwMode="auto">
            <a:xfrm flipH="1" flipV="1">
              <a:off x="2064487" y="4180812"/>
              <a:ext cx="296680" cy="296679"/>
            </a:xfrm>
            <a:custGeom>
              <a:avLst/>
              <a:gdLst>
                <a:gd name="T0" fmla="*/ 67 w 68"/>
                <a:gd name="T1" fmla="*/ 14 h 68"/>
                <a:gd name="T2" fmla="*/ 67 w 68"/>
                <a:gd name="T3" fmla="*/ 14 h 68"/>
                <a:gd name="T4" fmla="*/ 52 w 68"/>
                <a:gd name="T5" fmla="*/ 51 h 68"/>
                <a:gd name="T6" fmla="*/ 14 w 68"/>
                <a:gd name="T7" fmla="*/ 67 h 68"/>
                <a:gd name="T8" fmla="*/ 0 w 68"/>
                <a:gd name="T9" fmla="*/ 53 h 68"/>
                <a:gd name="T10" fmla="*/ 14 w 68"/>
                <a:gd name="T11" fmla="*/ 39 h 68"/>
                <a:gd name="T12" fmla="*/ 15 w 68"/>
                <a:gd name="T13" fmla="*/ 39 h 68"/>
                <a:gd name="T14" fmla="*/ 32 w 68"/>
                <a:gd name="T15" fmla="*/ 31 h 68"/>
                <a:gd name="T16" fmla="*/ 39 w 68"/>
                <a:gd name="T17" fmla="*/ 14 h 68"/>
                <a:gd name="T18" fmla="*/ 39 w 68"/>
                <a:gd name="T19" fmla="*/ 14 h 68"/>
                <a:gd name="T20" fmla="*/ 53 w 68"/>
                <a:gd name="T21" fmla="*/ 0 h 68"/>
                <a:gd name="T22" fmla="*/ 67 w 68"/>
                <a:gd name="T23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4"/>
                    <a:pt x="52" y="51"/>
                  </a:cubicBezTo>
                  <a:cubicBezTo>
                    <a:pt x="35" y="68"/>
                    <a:pt x="14" y="67"/>
                    <a:pt x="14" y="67"/>
                  </a:cubicBezTo>
                  <a:cubicBezTo>
                    <a:pt x="6" y="67"/>
                    <a:pt x="0" y="60"/>
                    <a:pt x="0" y="53"/>
                  </a:cubicBezTo>
                  <a:cubicBezTo>
                    <a:pt x="0" y="45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39"/>
                    <a:pt x="25" y="38"/>
                    <a:pt x="32" y="31"/>
                  </a:cubicBezTo>
                  <a:cubicBezTo>
                    <a:pt x="39" y="24"/>
                    <a:pt x="39" y="16"/>
                    <a:pt x="3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6"/>
                    <a:pt x="46" y="0"/>
                    <a:pt x="53" y="0"/>
                  </a:cubicBezTo>
                  <a:cubicBezTo>
                    <a:pt x="61" y="0"/>
                    <a:pt x="67" y="6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114"/>
            <p:cNvSpPr>
              <a:spLocks/>
            </p:cNvSpPr>
            <p:nvPr/>
          </p:nvSpPr>
          <p:spPr bwMode="auto">
            <a:xfrm flipH="1" flipV="1">
              <a:off x="1703310" y="4552096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5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115"/>
            <p:cNvSpPr>
              <a:spLocks/>
            </p:cNvSpPr>
            <p:nvPr/>
          </p:nvSpPr>
          <p:spPr bwMode="auto">
            <a:xfrm flipH="1" flipV="1">
              <a:off x="1703310" y="4552095"/>
              <a:ext cx="296680" cy="294838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6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6 h 68"/>
                <a:gd name="T16" fmla="*/ 29 w 68"/>
                <a:gd name="T17" fmla="*/ 53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3"/>
                    <a:pt x="17" y="16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7"/>
                    <a:pt x="68" y="15"/>
                  </a:cubicBezTo>
                  <a:cubicBezTo>
                    <a:pt x="68" y="22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29"/>
                    <a:pt x="37" y="36"/>
                  </a:cubicBezTo>
                  <a:cubicBezTo>
                    <a:pt x="29" y="43"/>
                    <a:pt x="29" y="51"/>
                    <a:pt x="29" y="53"/>
                  </a:cubicBezTo>
                  <a:cubicBezTo>
                    <a:pt x="29" y="53"/>
                    <a:pt x="29" y="53"/>
                    <a:pt x="29" y="54"/>
                  </a:cubicBezTo>
                  <a:cubicBezTo>
                    <a:pt x="29" y="61"/>
                    <a:pt x="23" y="68"/>
                    <a:pt x="15" y="68"/>
                  </a:cubicBezTo>
                  <a:cubicBezTo>
                    <a:pt x="7" y="68"/>
                    <a:pt x="1" y="61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703310" y="2365770"/>
              <a:ext cx="657857" cy="661542"/>
              <a:chOff x="10625243" y="2365770"/>
              <a:chExt cx="657857" cy="661542"/>
            </a:xfrm>
            <a:grpFill/>
          </p:grpSpPr>
          <p:sp>
            <p:nvSpPr>
              <p:cNvPr id="1016" name="Freeform 108"/>
              <p:cNvSpPr>
                <a:spLocks/>
              </p:cNvSpPr>
              <p:nvPr/>
            </p:nvSpPr>
            <p:spPr bwMode="auto">
              <a:xfrm flipH="1" flipV="1">
                <a:off x="10625243" y="2365770"/>
                <a:ext cx="657856" cy="661542"/>
              </a:xfrm>
              <a:custGeom>
                <a:avLst/>
                <a:gdLst>
                  <a:gd name="T0" fmla="*/ 123 w 151"/>
                  <a:gd name="T1" fmla="*/ 15 h 152"/>
                  <a:gd name="T2" fmla="*/ 137 w 151"/>
                  <a:gd name="T3" fmla="*/ 0 h 152"/>
                  <a:gd name="T4" fmla="*/ 151 w 151"/>
                  <a:gd name="T5" fmla="*/ 15 h 152"/>
                  <a:gd name="T6" fmla="*/ 111 w 151"/>
                  <a:gd name="T7" fmla="*/ 111 h 152"/>
                  <a:gd name="T8" fmla="*/ 14 w 151"/>
                  <a:gd name="T9" fmla="*/ 152 h 152"/>
                  <a:gd name="T10" fmla="*/ 0 w 151"/>
                  <a:gd name="T11" fmla="*/ 138 h 152"/>
                  <a:gd name="T12" fmla="*/ 14 w 151"/>
                  <a:gd name="T13" fmla="*/ 124 h 152"/>
                  <a:gd name="T14" fmla="*/ 91 w 151"/>
                  <a:gd name="T15" fmla="*/ 92 h 152"/>
                  <a:gd name="T16" fmla="*/ 123 w 151"/>
                  <a:gd name="T17" fmla="*/ 15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152">
                    <a:moveTo>
                      <a:pt x="123" y="15"/>
                    </a:moveTo>
                    <a:cubicBezTo>
                      <a:pt x="123" y="7"/>
                      <a:pt x="129" y="0"/>
                      <a:pt x="137" y="0"/>
                    </a:cubicBezTo>
                    <a:cubicBezTo>
                      <a:pt x="145" y="0"/>
                      <a:pt x="151" y="7"/>
                      <a:pt x="151" y="15"/>
                    </a:cubicBezTo>
                    <a:cubicBezTo>
                      <a:pt x="151" y="52"/>
                      <a:pt x="136" y="87"/>
                      <a:pt x="111" y="111"/>
                    </a:cubicBezTo>
                    <a:cubicBezTo>
                      <a:pt x="86" y="136"/>
                      <a:pt x="52" y="152"/>
                      <a:pt x="14" y="152"/>
                    </a:cubicBezTo>
                    <a:cubicBezTo>
                      <a:pt x="6" y="152"/>
                      <a:pt x="0" y="145"/>
                      <a:pt x="0" y="138"/>
                    </a:cubicBezTo>
                    <a:cubicBezTo>
                      <a:pt x="0" y="130"/>
                      <a:pt x="6" y="124"/>
                      <a:pt x="14" y="124"/>
                    </a:cubicBezTo>
                    <a:cubicBezTo>
                      <a:pt x="44" y="124"/>
                      <a:pt x="71" y="111"/>
                      <a:pt x="91" y="92"/>
                    </a:cubicBezTo>
                    <a:cubicBezTo>
                      <a:pt x="111" y="72"/>
                      <a:pt x="123" y="45"/>
                      <a:pt x="123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7" name="Freeform 109"/>
              <p:cNvSpPr>
                <a:spLocks/>
              </p:cNvSpPr>
              <p:nvPr/>
            </p:nvSpPr>
            <p:spPr bwMode="auto">
              <a:xfrm flipH="1" flipV="1">
                <a:off x="10986420" y="2726945"/>
                <a:ext cx="296680" cy="300366"/>
              </a:xfrm>
              <a:custGeom>
                <a:avLst/>
                <a:gdLst>
                  <a:gd name="T0" fmla="*/ 67 w 68"/>
                  <a:gd name="T1" fmla="*/ 15 h 69"/>
                  <a:gd name="T2" fmla="*/ 67 w 68"/>
                  <a:gd name="T3" fmla="*/ 15 h 69"/>
                  <a:gd name="T4" fmla="*/ 52 w 68"/>
                  <a:gd name="T5" fmla="*/ 52 h 69"/>
                  <a:gd name="T6" fmla="*/ 14 w 68"/>
                  <a:gd name="T7" fmla="*/ 68 h 69"/>
                  <a:gd name="T8" fmla="*/ 0 w 68"/>
                  <a:gd name="T9" fmla="*/ 53 h 69"/>
                  <a:gd name="T10" fmla="*/ 14 w 68"/>
                  <a:gd name="T11" fmla="*/ 39 h 69"/>
                  <a:gd name="T12" fmla="*/ 15 w 68"/>
                  <a:gd name="T13" fmla="*/ 40 h 69"/>
                  <a:gd name="T14" fmla="*/ 32 w 68"/>
                  <a:gd name="T15" fmla="*/ 32 h 69"/>
                  <a:gd name="T16" fmla="*/ 39 w 68"/>
                  <a:gd name="T17" fmla="*/ 15 h 69"/>
                  <a:gd name="T18" fmla="*/ 39 w 68"/>
                  <a:gd name="T19" fmla="*/ 15 h 69"/>
                  <a:gd name="T20" fmla="*/ 53 w 68"/>
                  <a:gd name="T21" fmla="*/ 0 h 69"/>
                  <a:gd name="T22" fmla="*/ 67 w 68"/>
                  <a:gd name="T23" fmla="*/ 1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8" h="69">
                    <a:moveTo>
                      <a:pt x="67" y="15"/>
                    </a:moveTo>
                    <a:cubicBezTo>
                      <a:pt x="67" y="15"/>
                      <a:pt x="67" y="15"/>
                      <a:pt x="67" y="15"/>
                    </a:cubicBezTo>
                    <a:cubicBezTo>
                      <a:pt x="67" y="15"/>
                      <a:pt x="68" y="35"/>
                      <a:pt x="52" y="52"/>
                    </a:cubicBezTo>
                    <a:cubicBezTo>
                      <a:pt x="35" y="69"/>
                      <a:pt x="14" y="68"/>
                      <a:pt x="14" y="68"/>
                    </a:cubicBezTo>
                    <a:cubicBezTo>
                      <a:pt x="6" y="68"/>
                      <a:pt x="0" y="61"/>
                      <a:pt x="0" y="53"/>
                    </a:cubicBezTo>
                    <a:cubicBezTo>
                      <a:pt x="0" y="46"/>
                      <a:pt x="6" y="39"/>
                      <a:pt x="14" y="39"/>
                    </a:cubicBezTo>
                    <a:cubicBezTo>
                      <a:pt x="14" y="39"/>
                      <a:pt x="15" y="39"/>
                      <a:pt x="15" y="40"/>
                    </a:cubicBezTo>
                    <a:cubicBezTo>
                      <a:pt x="18" y="40"/>
                      <a:pt x="25" y="39"/>
                      <a:pt x="32" y="32"/>
                    </a:cubicBezTo>
                    <a:cubicBezTo>
                      <a:pt x="39" y="25"/>
                      <a:pt x="39" y="17"/>
                      <a:pt x="39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7"/>
                      <a:pt x="46" y="0"/>
                      <a:pt x="53" y="0"/>
                    </a:cubicBezTo>
                    <a:cubicBezTo>
                      <a:pt x="61" y="0"/>
                      <a:pt x="67" y="7"/>
                      <a:pt x="67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13" name="Group 1012"/>
            <p:cNvGrpSpPr/>
            <p:nvPr/>
          </p:nvGrpSpPr>
          <p:grpSpPr>
            <a:xfrm>
              <a:off x="1694095" y="1635151"/>
              <a:ext cx="670757" cy="670755"/>
              <a:chOff x="10616028" y="1635151"/>
              <a:chExt cx="670757" cy="670755"/>
            </a:xfrm>
            <a:grpFill/>
          </p:grpSpPr>
          <p:sp>
            <p:nvSpPr>
              <p:cNvPr id="1014" name="Freeform 90"/>
              <p:cNvSpPr>
                <a:spLocks/>
              </p:cNvSpPr>
              <p:nvPr/>
            </p:nvSpPr>
            <p:spPr bwMode="auto">
              <a:xfrm flipH="1" flipV="1">
                <a:off x="11104355" y="2123476"/>
                <a:ext cx="182430" cy="182430"/>
              </a:xfrm>
              <a:custGeom>
                <a:avLst/>
                <a:gdLst>
                  <a:gd name="T0" fmla="*/ 5 w 42"/>
                  <a:gd name="T1" fmla="*/ 17 h 42"/>
                  <a:gd name="T2" fmla="*/ 5 w 42"/>
                  <a:gd name="T3" fmla="*/ 17 h 42"/>
                  <a:gd name="T4" fmla="*/ 17 w 42"/>
                  <a:gd name="T5" fmla="*/ 6 h 42"/>
                  <a:gd name="T6" fmla="*/ 17 w 42"/>
                  <a:gd name="T7" fmla="*/ 6 h 42"/>
                  <a:gd name="T8" fmla="*/ 37 w 42"/>
                  <a:gd name="T9" fmla="*/ 6 h 42"/>
                  <a:gd name="T10" fmla="*/ 37 w 42"/>
                  <a:gd name="T11" fmla="*/ 25 h 42"/>
                  <a:gd name="T12" fmla="*/ 37 w 42"/>
                  <a:gd name="T13" fmla="*/ 25 h 42"/>
                  <a:gd name="T14" fmla="*/ 25 w 42"/>
                  <a:gd name="T15" fmla="*/ 37 h 42"/>
                  <a:gd name="T16" fmla="*/ 25 w 42"/>
                  <a:gd name="T17" fmla="*/ 37 h 42"/>
                  <a:gd name="T18" fmla="*/ 5 w 42"/>
                  <a:gd name="T19" fmla="*/ 37 h 42"/>
                  <a:gd name="T20" fmla="*/ 5 w 42"/>
                  <a:gd name="T21" fmla="*/ 1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5" y="17"/>
                    </a:moveTo>
                    <a:cubicBezTo>
                      <a:pt x="5" y="17"/>
                      <a:pt x="5" y="17"/>
                      <a:pt x="5" y="17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22" y="0"/>
                      <a:pt x="31" y="0"/>
                      <a:pt x="37" y="6"/>
                    </a:cubicBezTo>
                    <a:cubicBezTo>
                      <a:pt x="42" y="11"/>
                      <a:pt x="42" y="20"/>
                      <a:pt x="37" y="25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20" y="42"/>
                      <a:pt x="11" y="42"/>
                      <a:pt x="5" y="37"/>
                    </a:cubicBezTo>
                    <a:cubicBezTo>
                      <a:pt x="0" y="32"/>
                      <a:pt x="0" y="23"/>
                      <a:pt x="5" y="1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5" name="Freeform 91"/>
              <p:cNvSpPr>
                <a:spLocks/>
              </p:cNvSpPr>
              <p:nvPr/>
            </p:nvSpPr>
            <p:spPr bwMode="auto">
              <a:xfrm flipH="1" flipV="1">
                <a:off x="10616028" y="1635151"/>
                <a:ext cx="641272" cy="635744"/>
              </a:xfrm>
              <a:custGeom>
                <a:avLst/>
                <a:gdLst>
                  <a:gd name="T0" fmla="*/ 6 w 147"/>
                  <a:gd name="T1" fmla="*/ 121 h 146"/>
                  <a:gd name="T2" fmla="*/ 6 w 147"/>
                  <a:gd name="T3" fmla="*/ 121 h 146"/>
                  <a:gd name="T4" fmla="*/ 121 w 147"/>
                  <a:gd name="T5" fmla="*/ 5 h 146"/>
                  <a:gd name="T6" fmla="*/ 121 w 147"/>
                  <a:gd name="T7" fmla="*/ 5 h 146"/>
                  <a:gd name="T8" fmla="*/ 141 w 147"/>
                  <a:gd name="T9" fmla="*/ 5 h 146"/>
                  <a:gd name="T10" fmla="*/ 141 w 147"/>
                  <a:gd name="T11" fmla="*/ 25 h 146"/>
                  <a:gd name="T12" fmla="*/ 141 w 147"/>
                  <a:gd name="T13" fmla="*/ 25 h 146"/>
                  <a:gd name="T14" fmla="*/ 26 w 147"/>
                  <a:gd name="T15" fmla="*/ 140 h 146"/>
                  <a:gd name="T16" fmla="*/ 26 w 147"/>
                  <a:gd name="T17" fmla="*/ 140 h 146"/>
                  <a:gd name="T18" fmla="*/ 6 w 147"/>
                  <a:gd name="T19" fmla="*/ 140 h 146"/>
                  <a:gd name="T20" fmla="*/ 6 w 147"/>
                  <a:gd name="T21" fmla="*/ 121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7" h="146">
                    <a:moveTo>
                      <a:pt x="6" y="121"/>
                    </a:moveTo>
                    <a:cubicBezTo>
                      <a:pt x="6" y="121"/>
                      <a:pt x="6" y="121"/>
                      <a:pt x="6" y="121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1" y="5"/>
                      <a:pt x="121" y="5"/>
                      <a:pt x="121" y="5"/>
                    </a:cubicBezTo>
                    <a:cubicBezTo>
                      <a:pt x="127" y="0"/>
                      <a:pt x="136" y="0"/>
                      <a:pt x="141" y="5"/>
                    </a:cubicBezTo>
                    <a:cubicBezTo>
                      <a:pt x="147" y="11"/>
                      <a:pt x="147" y="19"/>
                      <a:pt x="141" y="25"/>
                    </a:cubicBezTo>
                    <a:cubicBezTo>
                      <a:pt x="141" y="25"/>
                      <a:pt x="141" y="25"/>
                      <a:pt x="141" y="25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6" y="140"/>
                      <a:pt x="26" y="140"/>
                      <a:pt x="26" y="140"/>
                    </a:cubicBezTo>
                    <a:cubicBezTo>
                      <a:pt x="20" y="146"/>
                      <a:pt x="11" y="146"/>
                      <a:pt x="6" y="140"/>
                    </a:cubicBezTo>
                    <a:cubicBezTo>
                      <a:pt x="0" y="135"/>
                      <a:pt x="0" y="126"/>
                      <a:pt x="6" y="1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22" name="Group 1021"/>
          <p:cNvGrpSpPr/>
          <p:nvPr/>
        </p:nvGrpSpPr>
        <p:grpSpPr>
          <a:xfrm>
            <a:off x="4480717" y="2820976"/>
            <a:ext cx="3227390" cy="1216048"/>
            <a:chOff x="-3670300" y="7745412"/>
            <a:chExt cx="4432301" cy="1670051"/>
          </a:xfrm>
          <a:solidFill>
            <a:schemeClr val="bg1"/>
          </a:solidFill>
        </p:grpSpPr>
        <p:sp>
          <p:nvSpPr>
            <p:cNvPr id="1023" name="Freeform 1022"/>
            <p:cNvSpPr>
              <a:spLocks noEditPoints="1"/>
            </p:cNvSpPr>
            <p:nvPr/>
          </p:nvSpPr>
          <p:spPr bwMode="auto">
            <a:xfrm>
              <a:off x="-2968625" y="8986838"/>
              <a:ext cx="2932113" cy="428625"/>
            </a:xfrm>
            <a:custGeom>
              <a:avLst/>
              <a:gdLst>
                <a:gd name="T0" fmla="*/ 42 w 782"/>
                <a:gd name="T1" fmla="*/ 85 h 114"/>
                <a:gd name="T2" fmla="*/ 25 w 782"/>
                <a:gd name="T3" fmla="*/ 53 h 114"/>
                <a:gd name="T4" fmla="*/ 25 w 782"/>
                <a:gd name="T5" fmla="*/ 38 h 114"/>
                <a:gd name="T6" fmla="*/ 7 w 782"/>
                <a:gd name="T7" fmla="*/ 30 h 114"/>
                <a:gd name="T8" fmla="*/ 54 w 782"/>
                <a:gd name="T9" fmla="*/ 77 h 114"/>
                <a:gd name="T10" fmla="*/ 39 w 782"/>
                <a:gd name="T11" fmla="*/ 64 h 114"/>
                <a:gd name="T12" fmla="*/ 25 w 782"/>
                <a:gd name="T13" fmla="*/ 80 h 114"/>
                <a:gd name="T14" fmla="*/ 69 w 782"/>
                <a:gd name="T15" fmla="*/ 8 h 114"/>
                <a:gd name="T16" fmla="*/ 89 w 782"/>
                <a:gd name="T17" fmla="*/ 78 h 114"/>
                <a:gd name="T18" fmla="*/ 124 w 782"/>
                <a:gd name="T19" fmla="*/ 91 h 114"/>
                <a:gd name="T20" fmla="*/ 121 w 782"/>
                <a:gd name="T21" fmla="*/ 8 h 114"/>
                <a:gd name="T22" fmla="*/ 125 w 782"/>
                <a:gd name="T23" fmla="*/ 91 h 114"/>
                <a:gd name="T24" fmla="*/ 216 w 782"/>
                <a:gd name="T25" fmla="*/ 88 h 114"/>
                <a:gd name="T26" fmla="*/ 172 w 782"/>
                <a:gd name="T27" fmla="*/ 73 h 114"/>
                <a:gd name="T28" fmla="*/ 211 w 782"/>
                <a:gd name="T29" fmla="*/ 50 h 114"/>
                <a:gd name="T30" fmla="*/ 176 w 782"/>
                <a:gd name="T31" fmla="*/ 36 h 114"/>
                <a:gd name="T32" fmla="*/ 225 w 782"/>
                <a:gd name="T33" fmla="*/ 70 h 114"/>
                <a:gd name="T34" fmla="*/ 211 w 782"/>
                <a:gd name="T35" fmla="*/ 70 h 114"/>
                <a:gd name="T36" fmla="*/ 186 w 782"/>
                <a:gd name="T37" fmla="*/ 72 h 114"/>
                <a:gd name="T38" fmla="*/ 257 w 782"/>
                <a:gd name="T39" fmla="*/ 35 h 114"/>
                <a:gd name="T40" fmla="*/ 278 w 782"/>
                <a:gd name="T41" fmla="*/ 41 h 114"/>
                <a:gd name="T42" fmla="*/ 257 w 782"/>
                <a:gd name="T43" fmla="*/ 83 h 114"/>
                <a:gd name="T44" fmla="*/ 250 w 782"/>
                <a:gd name="T45" fmla="*/ 27 h 114"/>
                <a:gd name="T46" fmla="*/ 289 w 782"/>
                <a:gd name="T47" fmla="*/ 59 h 114"/>
                <a:gd name="T48" fmla="*/ 345 w 782"/>
                <a:gd name="T49" fmla="*/ 59 h 114"/>
                <a:gd name="T50" fmla="*/ 329 w 782"/>
                <a:gd name="T51" fmla="*/ 71 h 114"/>
                <a:gd name="T52" fmla="*/ 305 w 782"/>
                <a:gd name="T53" fmla="*/ 47 h 114"/>
                <a:gd name="T54" fmla="*/ 329 w 782"/>
                <a:gd name="T55" fmla="*/ 71 h 114"/>
                <a:gd name="T56" fmla="*/ 359 w 782"/>
                <a:gd name="T57" fmla="*/ 68 h 114"/>
                <a:gd name="T58" fmla="*/ 374 w 782"/>
                <a:gd name="T59" fmla="*/ 65 h 114"/>
                <a:gd name="T60" fmla="*/ 405 w 782"/>
                <a:gd name="T61" fmla="*/ 27 h 114"/>
                <a:gd name="T62" fmla="*/ 397 w 782"/>
                <a:gd name="T63" fmla="*/ 85 h 114"/>
                <a:gd name="T64" fmla="*/ 483 w 782"/>
                <a:gd name="T65" fmla="*/ 83 h 114"/>
                <a:gd name="T66" fmla="*/ 456 w 782"/>
                <a:gd name="T67" fmla="*/ 39 h 114"/>
                <a:gd name="T68" fmla="*/ 429 w 782"/>
                <a:gd name="T69" fmla="*/ 83 h 114"/>
                <a:gd name="T70" fmla="*/ 552 w 782"/>
                <a:gd name="T71" fmla="*/ 8 h 114"/>
                <a:gd name="T72" fmla="*/ 537 w 782"/>
                <a:gd name="T73" fmla="*/ 84 h 114"/>
                <a:gd name="T74" fmla="*/ 498 w 782"/>
                <a:gd name="T75" fmla="*/ 42 h 114"/>
                <a:gd name="T76" fmla="*/ 537 w 782"/>
                <a:gd name="T77" fmla="*/ 8 h 114"/>
                <a:gd name="T78" fmla="*/ 511 w 782"/>
                <a:gd name="T79" fmla="*/ 59 h 114"/>
                <a:gd name="T80" fmla="*/ 537 w 782"/>
                <a:gd name="T81" fmla="*/ 59 h 114"/>
                <a:gd name="T82" fmla="*/ 606 w 782"/>
                <a:gd name="T83" fmla="*/ 114 h 114"/>
                <a:gd name="T84" fmla="*/ 617 w 782"/>
                <a:gd name="T85" fmla="*/ 88 h 114"/>
                <a:gd name="T86" fmla="*/ 610 w 782"/>
                <a:gd name="T87" fmla="*/ 32 h 114"/>
                <a:gd name="T88" fmla="*/ 645 w 782"/>
                <a:gd name="T89" fmla="*/ 27 h 114"/>
                <a:gd name="T90" fmla="*/ 607 w 782"/>
                <a:gd name="T91" fmla="*/ 114 h 114"/>
                <a:gd name="T92" fmla="*/ 662 w 782"/>
                <a:gd name="T93" fmla="*/ 43 h 114"/>
                <a:gd name="T94" fmla="*/ 714 w 782"/>
                <a:gd name="T95" fmla="*/ 74 h 114"/>
                <a:gd name="T96" fmla="*/ 701 w 782"/>
                <a:gd name="T97" fmla="*/ 59 h 114"/>
                <a:gd name="T98" fmla="*/ 675 w 782"/>
                <a:gd name="T99" fmla="*/ 59 h 114"/>
                <a:gd name="T100" fmla="*/ 767 w 782"/>
                <a:gd name="T101" fmla="*/ 85 h 114"/>
                <a:gd name="T102" fmla="*/ 729 w 782"/>
                <a:gd name="T103" fmla="*/ 34 h 114"/>
                <a:gd name="T104" fmla="*/ 755 w 782"/>
                <a:gd name="T105" fmla="*/ 79 h 114"/>
                <a:gd name="T106" fmla="*/ 782 w 782"/>
                <a:gd name="T107" fmla="*/ 3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2" h="114">
                  <a:moveTo>
                    <a:pt x="58" y="84"/>
                  </a:moveTo>
                  <a:cubicBezTo>
                    <a:pt x="58" y="88"/>
                    <a:pt x="54" y="91"/>
                    <a:pt x="50" y="91"/>
                  </a:cubicBezTo>
                  <a:cubicBezTo>
                    <a:pt x="48" y="91"/>
                    <a:pt x="45" y="90"/>
                    <a:pt x="44" y="88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42" y="85"/>
                    <a:pt x="42" y="85"/>
                    <a:pt x="42" y="85"/>
                  </a:cubicBezTo>
                  <a:cubicBezTo>
                    <a:pt x="38" y="89"/>
                    <a:pt x="32" y="92"/>
                    <a:pt x="23" y="92"/>
                  </a:cubicBezTo>
                  <a:cubicBezTo>
                    <a:pt x="8" y="92"/>
                    <a:pt x="0" y="85"/>
                    <a:pt x="0" y="73"/>
                  </a:cubicBezTo>
                  <a:cubicBezTo>
                    <a:pt x="0" y="59"/>
                    <a:pt x="10" y="53"/>
                    <a:pt x="25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3"/>
                    <a:pt x="39" y="52"/>
                    <a:pt x="39" y="52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43"/>
                    <a:pt x="35" y="38"/>
                    <a:pt x="25" y="38"/>
                  </a:cubicBezTo>
                  <a:cubicBezTo>
                    <a:pt x="21" y="38"/>
                    <a:pt x="16" y="40"/>
                    <a:pt x="13" y="41"/>
                  </a:cubicBezTo>
                  <a:cubicBezTo>
                    <a:pt x="12" y="42"/>
                    <a:pt x="11" y="42"/>
                    <a:pt x="10" y="42"/>
                  </a:cubicBezTo>
                  <a:cubicBezTo>
                    <a:pt x="6" y="42"/>
                    <a:pt x="4" y="40"/>
                    <a:pt x="4" y="36"/>
                  </a:cubicBezTo>
                  <a:cubicBezTo>
                    <a:pt x="4" y="34"/>
                    <a:pt x="5" y="31"/>
                    <a:pt x="7" y="30"/>
                  </a:cubicBezTo>
                  <a:cubicBezTo>
                    <a:pt x="11" y="28"/>
                    <a:pt x="18" y="26"/>
                    <a:pt x="27" y="26"/>
                  </a:cubicBezTo>
                  <a:cubicBezTo>
                    <a:pt x="45" y="26"/>
                    <a:pt x="53" y="35"/>
                    <a:pt x="53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4"/>
                    <a:pt x="54" y="75"/>
                    <a:pt x="54" y="77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1"/>
                    <a:pt x="58" y="83"/>
                    <a:pt x="58" y="84"/>
                  </a:cubicBezTo>
                  <a:close/>
                  <a:moveTo>
                    <a:pt x="39" y="70"/>
                  </a:moveTo>
                  <a:cubicBezTo>
                    <a:pt x="39" y="64"/>
                    <a:pt x="39" y="64"/>
                    <a:pt x="39" y="64"/>
                  </a:cubicBezTo>
                  <a:cubicBezTo>
                    <a:pt x="39" y="64"/>
                    <a:pt x="39" y="64"/>
                    <a:pt x="3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18" y="64"/>
                    <a:pt x="14" y="66"/>
                    <a:pt x="14" y="72"/>
                  </a:cubicBezTo>
                  <a:cubicBezTo>
                    <a:pt x="14" y="77"/>
                    <a:pt x="18" y="80"/>
                    <a:pt x="25" y="80"/>
                  </a:cubicBezTo>
                  <a:cubicBezTo>
                    <a:pt x="34" y="80"/>
                    <a:pt x="39" y="77"/>
                    <a:pt x="39" y="70"/>
                  </a:cubicBezTo>
                  <a:close/>
                  <a:moveTo>
                    <a:pt x="87" y="91"/>
                  </a:moveTo>
                  <a:cubicBezTo>
                    <a:pt x="74" y="91"/>
                    <a:pt x="69" y="85"/>
                    <a:pt x="69" y="73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3"/>
                    <a:pt x="72" y="0"/>
                    <a:pt x="77" y="0"/>
                  </a:cubicBezTo>
                  <a:cubicBezTo>
                    <a:pt x="81" y="0"/>
                    <a:pt x="84" y="3"/>
                    <a:pt x="84" y="8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84" y="76"/>
                    <a:pt x="86" y="78"/>
                    <a:pt x="89" y="78"/>
                  </a:cubicBezTo>
                  <a:cubicBezTo>
                    <a:pt x="94" y="79"/>
                    <a:pt x="95" y="81"/>
                    <a:pt x="95" y="85"/>
                  </a:cubicBezTo>
                  <a:cubicBezTo>
                    <a:pt x="95" y="88"/>
                    <a:pt x="93" y="91"/>
                    <a:pt x="88" y="91"/>
                  </a:cubicBezTo>
                  <a:lnTo>
                    <a:pt x="87" y="91"/>
                  </a:lnTo>
                  <a:close/>
                  <a:moveTo>
                    <a:pt x="124" y="91"/>
                  </a:moveTo>
                  <a:cubicBezTo>
                    <a:pt x="111" y="91"/>
                    <a:pt x="106" y="85"/>
                    <a:pt x="106" y="73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3"/>
                    <a:pt x="109" y="0"/>
                    <a:pt x="114" y="0"/>
                  </a:cubicBezTo>
                  <a:cubicBezTo>
                    <a:pt x="118" y="0"/>
                    <a:pt x="121" y="3"/>
                    <a:pt x="121" y="8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21" y="76"/>
                    <a:pt x="123" y="78"/>
                    <a:pt x="126" y="78"/>
                  </a:cubicBezTo>
                  <a:cubicBezTo>
                    <a:pt x="131" y="79"/>
                    <a:pt x="132" y="81"/>
                    <a:pt x="132" y="85"/>
                  </a:cubicBezTo>
                  <a:cubicBezTo>
                    <a:pt x="132" y="88"/>
                    <a:pt x="130" y="91"/>
                    <a:pt x="125" y="91"/>
                  </a:cubicBezTo>
                  <a:lnTo>
                    <a:pt x="124" y="91"/>
                  </a:lnTo>
                  <a:close/>
                  <a:moveTo>
                    <a:pt x="230" y="84"/>
                  </a:moveTo>
                  <a:cubicBezTo>
                    <a:pt x="230" y="88"/>
                    <a:pt x="226" y="91"/>
                    <a:pt x="222" y="91"/>
                  </a:cubicBezTo>
                  <a:cubicBezTo>
                    <a:pt x="220" y="91"/>
                    <a:pt x="217" y="90"/>
                    <a:pt x="216" y="88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4" y="85"/>
                    <a:pt x="214" y="85"/>
                    <a:pt x="214" y="85"/>
                  </a:cubicBezTo>
                  <a:cubicBezTo>
                    <a:pt x="210" y="89"/>
                    <a:pt x="204" y="92"/>
                    <a:pt x="195" y="92"/>
                  </a:cubicBezTo>
                  <a:cubicBezTo>
                    <a:pt x="180" y="92"/>
                    <a:pt x="172" y="85"/>
                    <a:pt x="172" y="73"/>
                  </a:cubicBezTo>
                  <a:cubicBezTo>
                    <a:pt x="172" y="59"/>
                    <a:pt x="182" y="53"/>
                    <a:pt x="197" y="53"/>
                  </a:cubicBezTo>
                  <a:cubicBezTo>
                    <a:pt x="210" y="53"/>
                    <a:pt x="210" y="53"/>
                    <a:pt x="210" y="53"/>
                  </a:cubicBezTo>
                  <a:cubicBezTo>
                    <a:pt x="211" y="53"/>
                    <a:pt x="211" y="52"/>
                    <a:pt x="211" y="52"/>
                  </a:cubicBezTo>
                  <a:cubicBezTo>
                    <a:pt x="211" y="50"/>
                    <a:pt x="211" y="50"/>
                    <a:pt x="211" y="50"/>
                  </a:cubicBezTo>
                  <a:cubicBezTo>
                    <a:pt x="211" y="43"/>
                    <a:pt x="207" y="38"/>
                    <a:pt x="197" y="38"/>
                  </a:cubicBezTo>
                  <a:cubicBezTo>
                    <a:pt x="192" y="38"/>
                    <a:pt x="188" y="40"/>
                    <a:pt x="185" y="41"/>
                  </a:cubicBezTo>
                  <a:cubicBezTo>
                    <a:pt x="184" y="42"/>
                    <a:pt x="183" y="42"/>
                    <a:pt x="182" y="42"/>
                  </a:cubicBezTo>
                  <a:cubicBezTo>
                    <a:pt x="178" y="42"/>
                    <a:pt x="176" y="40"/>
                    <a:pt x="176" y="36"/>
                  </a:cubicBezTo>
                  <a:cubicBezTo>
                    <a:pt x="176" y="34"/>
                    <a:pt x="177" y="31"/>
                    <a:pt x="179" y="30"/>
                  </a:cubicBezTo>
                  <a:cubicBezTo>
                    <a:pt x="183" y="28"/>
                    <a:pt x="190" y="26"/>
                    <a:pt x="199" y="26"/>
                  </a:cubicBezTo>
                  <a:cubicBezTo>
                    <a:pt x="217" y="26"/>
                    <a:pt x="225" y="35"/>
                    <a:pt x="225" y="5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5" y="74"/>
                    <a:pt x="225" y="75"/>
                    <a:pt x="226" y="77"/>
                  </a:cubicBezTo>
                  <a:cubicBezTo>
                    <a:pt x="228" y="80"/>
                    <a:pt x="228" y="80"/>
                    <a:pt x="228" y="80"/>
                  </a:cubicBezTo>
                  <a:cubicBezTo>
                    <a:pt x="229" y="81"/>
                    <a:pt x="230" y="83"/>
                    <a:pt x="230" y="84"/>
                  </a:cubicBezTo>
                  <a:close/>
                  <a:moveTo>
                    <a:pt x="211" y="70"/>
                  </a:moveTo>
                  <a:cubicBezTo>
                    <a:pt x="211" y="64"/>
                    <a:pt x="211" y="64"/>
                    <a:pt x="211" y="64"/>
                  </a:cubicBezTo>
                  <a:cubicBezTo>
                    <a:pt x="211" y="64"/>
                    <a:pt x="211" y="64"/>
                    <a:pt x="210" y="64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190" y="64"/>
                    <a:pt x="186" y="66"/>
                    <a:pt x="186" y="72"/>
                  </a:cubicBezTo>
                  <a:cubicBezTo>
                    <a:pt x="186" y="77"/>
                    <a:pt x="190" y="80"/>
                    <a:pt x="197" y="80"/>
                  </a:cubicBezTo>
                  <a:cubicBezTo>
                    <a:pt x="206" y="80"/>
                    <a:pt x="211" y="77"/>
                    <a:pt x="211" y="70"/>
                  </a:cubicBezTo>
                  <a:close/>
                  <a:moveTo>
                    <a:pt x="257" y="35"/>
                  </a:moveTo>
                  <a:cubicBezTo>
                    <a:pt x="257" y="35"/>
                    <a:pt x="257" y="35"/>
                    <a:pt x="257" y="35"/>
                  </a:cubicBezTo>
                  <a:cubicBezTo>
                    <a:pt x="260" y="30"/>
                    <a:pt x="266" y="26"/>
                    <a:pt x="273" y="26"/>
                  </a:cubicBezTo>
                  <a:cubicBezTo>
                    <a:pt x="277" y="26"/>
                    <a:pt x="279" y="27"/>
                    <a:pt x="281" y="27"/>
                  </a:cubicBezTo>
                  <a:cubicBezTo>
                    <a:pt x="284" y="29"/>
                    <a:pt x="285" y="31"/>
                    <a:pt x="285" y="33"/>
                  </a:cubicBezTo>
                  <a:cubicBezTo>
                    <a:pt x="285" y="38"/>
                    <a:pt x="282" y="41"/>
                    <a:pt x="278" y="41"/>
                  </a:cubicBezTo>
                  <a:cubicBezTo>
                    <a:pt x="277" y="41"/>
                    <a:pt x="276" y="41"/>
                    <a:pt x="274" y="40"/>
                  </a:cubicBezTo>
                  <a:cubicBezTo>
                    <a:pt x="273" y="40"/>
                    <a:pt x="271" y="39"/>
                    <a:pt x="269" y="39"/>
                  </a:cubicBezTo>
                  <a:cubicBezTo>
                    <a:pt x="260" y="39"/>
                    <a:pt x="257" y="46"/>
                    <a:pt x="257" y="55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57" y="88"/>
                    <a:pt x="254" y="91"/>
                    <a:pt x="250" y="91"/>
                  </a:cubicBezTo>
                  <a:cubicBezTo>
                    <a:pt x="245" y="91"/>
                    <a:pt x="242" y="88"/>
                    <a:pt x="242" y="83"/>
                  </a:cubicBezTo>
                  <a:cubicBezTo>
                    <a:pt x="242" y="34"/>
                    <a:pt x="242" y="34"/>
                    <a:pt x="242" y="34"/>
                  </a:cubicBezTo>
                  <a:cubicBezTo>
                    <a:pt x="242" y="29"/>
                    <a:pt x="245" y="27"/>
                    <a:pt x="250" y="27"/>
                  </a:cubicBezTo>
                  <a:cubicBezTo>
                    <a:pt x="254" y="27"/>
                    <a:pt x="257" y="29"/>
                    <a:pt x="257" y="34"/>
                  </a:cubicBezTo>
                  <a:lnTo>
                    <a:pt x="257" y="35"/>
                  </a:lnTo>
                  <a:close/>
                  <a:moveTo>
                    <a:pt x="291" y="74"/>
                  </a:moveTo>
                  <a:cubicBezTo>
                    <a:pt x="289" y="70"/>
                    <a:pt x="289" y="66"/>
                    <a:pt x="289" y="59"/>
                  </a:cubicBezTo>
                  <a:cubicBezTo>
                    <a:pt x="289" y="52"/>
                    <a:pt x="289" y="48"/>
                    <a:pt x="291" y="43"/>
                  </a:cubicBezTo>
                  <a:cubicBezTo>
                    <a:pt x="294" y="32"/>
                    <a:pt x="304" y="26"/>
                    <a:pt x="317" y="26"/>
                  </a:cubicBezTo>
                  <a:cubicBezTo>
                    <a:pt x="330" y="26"/>
                    <a:pt x="339" y="32"/>
                    <a:pt x="343" y="43"/>
                  </a:cubicBezTo>
                  <a:cubicBezTo>
                    <a:pt x="344" y="48"/>
                    <a:pt x="345" y="52"/>
                    <a:pt x="345" y="59"/>
                  </a:cubicBezTo>
                  <a:cubicBezTo>
                    <a:pt x="345" y="66"/>
                    <a:pt x="344" y="70"/>
                    <a:pt x="343" y="74"/>
                  </a:cubicBezTo>
                  <a:cubicBezTo>
                    <a:pt x="339" y="86"/>
                    <a:pt x="330" y="92"/>
                    <a:pt x="317" y="92"/>
                  </a:cubicBezTo>
                  <a:cubicBezTo>
                    <a:pt x="304" y="92"/>
                    <a:pt x="294" y="86"/>
                    <a:pt x="291" y="74"/>
                  </a:cubicBezTo>
                  <a:close/>
                  <a:moveTo>
                    <a:pt x="329" y="71"/>
                  </a:moveTo>
                  <a:cubicBezTo>
                    <a:pt x="330" y="67"/>
                    <a:pt x="330" y="64"/>
                    <a:pt x="330" y="59"/>
                  </a:cubicBezTo>
                  <a:cubicBezTo>
                    <a:pt x="330" y="53"/>
                    <a:pt x="330" y="51"/>
                    <a:pt x="329" y="47"/>
                  </a:cubicBezTo>
                  <a:cubicBezTo>
                    <a:pt x="327" y="42"/>
                    <a:pt x="323" y="39"/>
                    <a:pt x="317" y="39"/>
                  </a:cubicBezTo>
                  <a:cubicBezTo>
                    <a:pt x="311" y="39"/>
                    <a:pt x="307" y="42"/>
                    <a:pt x="305" y="47"/>
                  </a:cubicBezTo>
                  <a:cubicBezTo>
                    <a:pt x="304" y="51"/>
                    <a:pt x="304" y="53"/>
                    <a:pt x="304" y="59"/>
                  </a:cubicBezTo>
                  <a:cubicBezTo>
                    <a:pt x="304" y="64"/>
                    <a:pt x="304" y="67"/>
                    <a:pt x="305" y="71"/>
                  </a:cubicBezTo>
                  <a:cubicBezTo>
                    <a:pt x="307" y="76"/>
                    <a:pt x="311" y="79"/>
                    <a:pt x="317" y="79"/>
                  </a:cubicBezTo>
                  <a:cubicBezTo>
                    <a:pt x="323" y="79"/>
                    <a:pt x="327" y="76"/>
                    <a:pt x="329" y="71"/>
                  </a:cubicBezTo>
                  <a:close/>
                  <a:moveTo>
                    <a:pt x="397" y="85"/>
                  </a:moveTo>
                  <a:cubicBezTo>
                    <a:pt x="397" y="85"/>
                    <a:pt x="397" y="85"/>
                    <a:pt x="397" y="85"/>
                  </a:cubicBezTo>
                  <a:cubicBezTo>
                    <a:pt x="394" y="89"/>
                    <a:pt x="388" y="92"/>
                    <a:pt x="381" y="92"/>
                  </a:cubicBezTo>
                  <a:cubicBezTo>
                    <a:pt x="367" y="92"/>
                    <a:pt x="359" y="82"/>
                    <a:pt x="359" y="68"/>
                  </a:cubicBezTo>
                  <a:cubicBezTo>
                    <a:pt x="359" y="34"/>
                    <a:pt x="359" y="34"/>
                    <a:pt x="359" y="34"/>
                  </a:cubicBezTo>
                  <a:cubicBezTo>
                    <a:pt x="359" y="29"/>
                    <a:pt x="362" y="27"/>
                    <a:pt x="366" y="27"/>
                  </a:cubicBezTo>
                  <a:cubicBezTo>
                    <a:pt x="371" y="27"/>
                    <a:pt x="374" y="29"/>
                    <a:pt x="374" y="34"/>
                  </a:cubicBezTo>
                  <a:cubicBezTo>
                    <a:pt x="374" y="65"/>
                    <a:pt x="374" y="65"/>
                    <a:pt x="374" y="65"/>
                  </a:cubicBezTo>
                  <a:cubicBezTo>
                    <a:pt x="374" y="73"/>
                    <a:pt x="377" y="79"/>
                    <a:pt x="385" y="79"/>
                  </a:cubicBezTo>
                  <a:cubicBezTo>
                    <a:pt x="393" y="79"/>
                    <a:pt x="397" y="73"/>
                    <a:pt x="397" y="65"/>
                  </a:cubicBezTo>
                  <a:cubicBezTo>
                    <a:pt x="397" y="34"/>
                    <a:pt x="397" y="34"/>
                    <a:pt x="397" y="34"/>
                  </a:cubicBezTo>
                  <a:cubicBezTo>
                    <a:pt x="397" y="29"/>
                    <a:pt x="400" y="27"/>
                    <a:pt x="405" y="27"/>
                  </a:cubicBezTo>
                  <a:cubicBezTo>
                    <a:pt x="409" y="27"/>
                    <a:pt x="412" y="29"/>
                    <a:pt x="412" y="34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8"/>
                    <a:pt x="409" y="91"/>
                    <a:pt x="405" y="91"/>
                  </a:cubicBezTo>
                  <a:cubicBezTo>
                    <a:pt x="400" y="91"/>
                    <a:pt x="398" y="88"/>
                    <a:pt x="397" y="85"/>
                  </a:cubicBezTo>
                  <a:close/>
                  <a:moveTo>
                    <a:pt x="444" y="33"/>
                  </a:moveTo>
                  <a:cubicBezTo>
                    <a:pt x="447" y="28"/>
                    <a:pt x="453" y="26"/>
                    <a:pt x="461" y="26"/>
                  </a:cubicBezTo>
                  <a:cubicBezTo>
                    <a:pt x="474" y="26"/>
                    <a:pt x="483" y="36"/>
                    <a:pt x="483" y="49"/>
                  </a:cubicBezTo>
                  <a:cubicBezTo>
                    <a:pt x="483" y="83"/>
                    <a:pt x="483" y="83"/>
                    <a:pt x="483" y="83"/>
                  </a:cubicBezTo>
                  <a:cubicBezTo>
                    <a:pt x="483" y="88"/>
                    <a:pt x="480" y="91"/>
                    <a:pt x="475" y="91"/>
                  </a:cubicBezTo>
                  <a:cubicBezTo>
                    <a:pt x="471" y="91"/>
                    <a:pt x="468" y="88"/>
                    <a:pt x="468" y="83"/>
                  </a:cubicBezTo>
                  <a:cubicBezTo>
                    <a:pt x="468" y="53"/>
                    <a:pt x="468" y="53"/>
                    <a:pt x="468" y="53"/>
                  </a:cubicBezTo>
                  <a:cubicBezTo>
                    <a:pt x="468" y="45"/>
                    <a:pt x="464" y="39"/>
                    <a:pt x="456" y="39"/>
                  </a:cubicBezTo>
                  <a:cubicBezTo>
                    <a:pt x="448" y="39"/>
                    <a:pt x="444" y="45"/>
                    <a:pt x="444" y="53"/>
                  </a:cubicBezTo>
                  <a:cubicBezTo>
                    <a:pt x="444" y="83"/>
                    <a:pt x="444" y="83"/>
                    <a:pt x="444" y="83"/>
                  </a:cubicBezTo>
                  <a:cubicBezTo>
                    <a:pt x="444" y="88"/>
                    <a:pt x="441" y="91"/>
                    <a:pt x="437" y="91"/>
                  </a:cubicBezTo>
                  <a:cubicBezTo>
                    <a:pt x="432" y="91"/>
                    <a:pt x="429" y="88"/>
                    <a:pt x="429" y="83"/>
                  </a:cubicBezTo>
                  <a:cubicBezTo>
                    <a:pt x="429" y="34"/>
                    <a:pt x="429" y="34"/>
                    <a:pt x="429" y="34"/>
                  </a:cubicBezTo>
                  <a:cubicBezTo>
                    <a:pt x="429" y="29"/>
                    <a:pt x="432" y="27"/>
                    <a:pt x="437" y="27"/>
                  </a:cubicBezTo>
                  <a:cubicBezTo>
                    <a:pt x="441" y="27"/>
                    <a:pt x="443" y="29"/>
                    <a:pt x="444" y="33"/>
                  </a:cubicBezTo>
                  <a:close/>
                  <a:moveTo>
                    <a:pt x="552" y="8"/>
                  </a:moveTo>
                  <a:cubicBezTo>
                    <a:pt x="552" y="83"/>
                    <a:pt x="552" y="83"/>
                    <a:pt x="552" y="83"/>
                  </a:cubicBezTo>
                  <a:cubicBezTo>
                    <a:pt x="552" y="88"/>
                    <a:pt x="549" y="91"/>
                    <a:pt x="544" y="91"/>
                  </a:cubicBezTo>
                  <a:cubicBezTo>
                    <a:pt x="540" y="91"/>
                    <a:pt x="538" y="89"/>
                    <a:pt x="537" y="84"/>
                  </a:cubicBezTo>
                  <a:cubicBezTo>
                    <a:pt x="537" y="84"/>
                    <a:pt x="537" y="84"/>
                    <a:pt x="537" y="84"/>
                  </a:cubicBezTo>
                  <a:cubicBezTo>
                    <a:pt x="534" y="89"/>
                    <a:pt x="529" y="92"/>
                    <a:pt x="520" y="92"/>
                  </a:cubicBezTo>
                  <a:cubicBezTo>
                    <a:pt x="509" y="92"/>
                    <a:pt x="501" y="86"/>
                    <a:pt x="498" y="76"/>
                  </a:cubicBezTo>
                  <a:cubicBezTo>
                    <a:pt x="497" y="71"/>
                    <a:pt x="496" y="66"/>
                    <a:pt x="496" y="59"/>
                  </a:cubicBezTo>
                  <a:cubicBezTo>
                    <a:pt x="496" y="52"/>
                    <a:pt x="497" y="47"/>
                    <a:pt x="498" y="42"/>
                  </a:cubicBezTo>
                  <a:cubicBezTo>
                    <a:pt x="501" y="32"/>
                    <a:pt x="509" y="26"/>
                    <a:pt x="520" y="26"/>
                  </a:cubicBezTo>
                  <a:cubicBezTo>
                    <a:pt x="529" y="26"/>
                    <a:pt x="534" y="29"/>
                    <a:pt x="537" y="33"/>
                  </a:cubicBezTo>
                  <a:cubicBezTo>
                    <a:pt x="537" y="33"/>
                    <a:pt x="537" y="33"/>
                    <a:pt x="537" y="33"/>
                  </a:cubicBezTo>
                  <a:cubicBezTo>
                    <a:pt x="537" y="8"/>
                    <a:pt x="537" y="8"/>
                    <a:pt x="537" y="8"/>
                  </a:cubicBezTo>
                  <a:cubicBezTo>
                    <a:pt x="537" y="3"/>
                    <a:pt x="540" y="0"/>
                    <a:pt x="544" y="0"/>
                  </a:cubicBezTo>
                  <a:cubicBezTo>
                    <a:pt x="549" y="0"/>
                    <a:pt x="552" y="3"/>
                    <a:pt x="552" y="8"/>
                  </a:cubicBezTo>
                  <a:close/>
                  <a:moveTo>
                    <a:pt x="512" y="47"/>
                  </a:moveTo>
                  <a:cubicBezTo>
                    <a:pt x="511" y="50"/>
                    <a:pt x="511" y="54"/>
                    <a:pt x="511" y="59"/>
                  </a:cubicBezTo>
                  <a:cubicBezTo>
                    <a:pt x="511" y="64"/>
                    <a:pt x="511" y="68"/>
                    <a:pt x="512" y="70"/>
                  </a:cubicBezTo>
                  <a:cubicBezTo>
                    <a:pt x="514" y="76"/>
                    <a:pt x="518" y="79"/>
                    <a:pt x="524" y="79"/>
                  </a:cubicBezTo>
                  <a:cubicBezTo>
                    <a:pt x="530" y="79"/>
                    <a:pt x="534" y="76"/>
                    <a:pt x="536" y="70"/>
                  </a:cubicBezTo>
                  <a:cubicBezTo>
                    <a:pt x="537" y="68"/>
                    <a:pt x="537" y="64"/>
                    <a:pt x="537" y="59"/>
                  </a:cubicBezTo>
                  <a:cubicBezTo>
                    <a:pt x="537" y="54"/>
                    <a:pt x="537" y="50"/>
                    <a:pt x="536" y="47"/>
                  </a:cubicBezTo>
                  <a:cubicBezTo>
                    <a:pt x="534" y="41"/>
                    <a:pt x="530" y="39"/>
                    <a:pt x="524" y="39"/>
                  </a:cubicBezTo>
                  <a:cubicBezTo>
                    <a:pt x="518" y="39"/>
                    <a:pt x="514" y="41"/>
                    <a:pt x="512" y="47"/>
                  </a:cubicBezTo>
                  <a:close/>
                  <a:moveTo>
                    <a:pt x="606" y="114"/>
                  </a:moveTo>
                  <a:cubicBezTo>
                    <a:pt x="602" y="114"/>
                    <a:pt x="599" y="111"/>
                    <a:pt x="599" y="108"/>
                  </a:cubicBezTo>
                  <a:cubicBezTo>
                    <a:pt x="599" y="104"/>
                    <a:pt x="602" y="101"/>
                    <a:pt x="606" y="101"/>
                  </a:cubicBezTo>
                  <a:cubicBezTo>
                    <a:pt x="611" y="101"/>
                    <a:pt x="613" y="100"/>
                    <a:pt x="616" y="93"/>
                  </a:cubicBezTo>
                  <a:cubicBezTo>
                    <a:pt x="617" y="88"/>
                    <a:pt x="617" y="88"/>
                    <a:pt x="617" y="88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96" y="36"/>
                    <a:pt x="596" y="35"/>
                    <a:pt x="596" y="33"/>
                  </a:cubicBezTo>
                  <a:cubicBezTo>
                    <a:pt x="596" y="30"/>
                    <a:pt x="599" y="27"/>
                    <a:pt x="603" y="27"/>
                  </a:cubicBezTo>
                  <a:cubicBezTo>
                    <a:pt x="607" y="27"/>
                    <a:pt x="609" y="28"/>
                    <a:pt x="610" y="32"/>
                  </a:cubicBezTo>
                  <a:cubicBezTo>
                    <a:pt x="624" y="70"/>
                    <a:pt x="624" y="70"/>
                    <a:pt x="624" y="70"/>
                  </a:cubicBezTo>
                  <a:cubicBezTo>
                    <a:pt x="625" y="70"/>
                    <a:pt x="625" y="70"/>
                    <a:pt x="625" y="70"/>
                  </a:cubicBezTo>
                  <a:cubicBezTo>
                    <a:pt x="638" y="32"/>
                    <a:pt x="638" y="32"/>
                    <a:pt x="638" y="32"/>
                  </a:cubicBezTo>
                  <a:cubicBezTo>
                    <a:pt x="639" y="28"/>
                    <a:pt x="642" y="27"/>
                    <a:pt x="645" y="27"/>
                  </a:cubicBezTo>
                  <a:cubicBezTo>
                    <a:pt x="649" y="27"/>
                    <a:pt x="652" y="30"/>
                    <a:pt x="652" y="33"/>
                  </a:cubicBezTo>
                  <a:cubicBezTo>
                    <a:pt x="652" y="35"/>
                    <a:pt x="652" y="36"/>
                    <a:pt x="651" y="37"/>
                  </a:cubicBezTo>
                  <a:cubicBezTo>
                    <a:pt x="628" y="96"/>
                    <a:pt x="628" y="96"/>
                    <a:pt x="628" y="96"/>
                  </a:cubicBezTo>
                  <a:cubicBezTo>
                    <a:pt x="623" y="110"/>
                    <a:pt x="617" y="114"/>
                    <a:pt x="607" y="114"/>
                  </a:cubicBezTo>
                  <a:lnTo>
                    <a:pt x="606" y="114"/>
                  </a:lnTo>
                  <a:close/>
                  <a:moveTo>
                    <a:pt x="662" y="74"/>
                  </a:moveTo>
                  <a:cubicBezTo>
                    <a:pt x="660" y="70"/>
                    <a:pt x="660" y="66"/>
                    <a:pt x="660" y="59"/>
                  </a:cubicBezTo>
                  <a:cubicBezTo>
                    <a:pt x="660" y="52"/>
                    <a:pt x="660" y="48"/>
                    <a:pt x="662" y="43"/>
                  </a:cubicBezTo>
                  <a:cubicBezTo>
                    <a:pt x="665" y="32"/>
                    <a:pt x="675" y="26"/>
                    <a:pt x="688" y="26"/>
                  </a:cubicBezTo>
                  <a:cubicBezTo>
                    <a:pt x="701" y="26"/>
                    <a:pt x="710" y="32"/>
                    <a:pt x="714" y="43"/>
                  </a:cubicBezTo>
                  <a:cubicBezTo>
                    <a:pt x="715" y="48"/>
                    <a:pt x="716" y="52"/>
                    <a:pt x="716" y="59"/>
                  </a:cubicBezTo>
                  <a:cubicBezTo>
                    <a:pt x="716" y="66"/>
                    <a:pt x="715" y="70"/>
                    <a:pt x="714" y="74"/>
                  </a:cubicBezTo>
                  <a:cubicBezTo>
                    <a:pt x="710" y="86"/>
                    <a:pt x="701" y="92"/>
                    <a:pt x="688" y="92"/>
                  </a:cubicBezTo>
                  <a:cubicBezTo>
                    <a:pt x="675" y="92"/>
                    <a:pt x="665" y="86"/>
                    <a:pt x="662" y="74"/>
                  </a:cubicBezTo>
                  <a:close/>
                  <a:moveTo>
                    <a:pt x="700" y="71"/>
                  </a:moveTo>
                  <a:cubicBezTo>
                    <a:pt x="701" y="67"/>
                    <a:pt x="701" y="64"/>
                    <a:pt x="701" y="59"/>
                  </a:cubicBezTo>
                  <a:cubicBezTo>
                    <a:pt x="701" y="53"/>
                    <a:pt x="701" y="51"/>
                    <a:pt x="700" y="47"/>
                  </a:cubicBezTo>
                  <a:cubicBezTo>
                    <a:pt x="698" y="42"/>
                    <a:pt x="694" y="39"/>
                    <a:pt x="688" y="39"/>
                  </a:cubicBezTo>
                  <a:cubicBezTo>
                    <a:pt x="682" y="39"/>
                    <a:pt x="678" y="42"/>
                    <a:pt x="676" y="47"/>
                  </a:cubicBezTo>
                  <a:cubicBezTo>
                    <a:pt x="675" y="51"/>
                    <a:pt x="675" y="53"/>
                    <a:pt x="675" y="59"/>
                  </a:cubicBezTo>
                  <a:cubicBezTo>
                    <a:pt x="675" y="64"/>
                    <a:pt x="675" y="67"/>
                    <a:pt x="676" y="71"/>
                  </a:cubicBezTo>
                  <a:cubicBezTo>
                    <a:pt x="678" y="76"/>
                    <a:pt x="682" y="79"/>
                    <a:pt x="688" y="79"/>
                  </a:cubicBezTo>
                  <a:cubicBezTo>
                    <a:pt x="694" y="79"/>
                    <a:pt x="698" y="76"/>
                    <a:pt x="700" y="71"/>
                  </a:cubicBezTo>
                  <a:close/>
                  <a:moveTo>
                    <a:pt x="767" y="85"/>
                  </a:moveTo>
                  <a:cubicBezTo>
                    <a:pt x="767" y="85"/>
                    <a:pt x="767" y="85"/>
                    <a:pt x="767" y="85"/>
                  </a:cubicBezTo>
                  <a:cubicBezTo>
                    <a:pt x="764" y="89"/>
                    <a:pt x="758" y="92"/>
                    <a:pt x="751" y="92"/>
                  </a:cubicBezTo>
                  <a:cubicBezTo>
                    <a:pt x="737" y="92"/>
                    <a:pt x="729" y="82"/>
                    <a:pt x="729" y="68"/>
                  </a:cubicBezTo>
                  <a:cubicBezTo>
                    <a:pt x="729" y="34"/>
                    <a:pt x="729" y="34"/>
                    <a:pt x="729" y="34"/>
                  </a:cubicBezTo>
                  <a:cubicBezTo>
                    <a:pt x="729" y="29"/>
                    <a:pt x="732" y="27"/>
                    <a:pt x="736" y="27"/>
                  </a:cubicBezTo>
                  <a:cubicBezTo>
                    <a:pt x="741" y="27"/>
                    <a:pt x="744" y="29"/>
                    <a:pt x="744" y="34"/>
                  </a:cubicBezTo>
                  <a:cubicBezTo>
                    <a:pt x="744" y="65"/>
                    <a:pt x="744" y="65"/>
                    <a:pt x="744" y="65"/>
                  </a:cubicBezTo>
                  <a:cubicBezTo>
                    <a:pt x="744" y="73"/>
                    <a:pt x="747" y="79"/>
                    <a:pt x="755" y="79"/>
                  </a:cubicBezTo>
                  <a:cubicBezTo>
                    <a:pt x="763" y="79"/>
                    <a:pt x="767" y="73"/>
                    <a:pt x="767" y="65"/>
                  </a:cubicBezTo>
                  <a:cubicBezTo>
                    <a:pt x="767" y="34"/>
                    <a:pt x="767" y="34"/>
                    <a:pt x="767" y="34"/>
                  </a:cubicBezTo>
                  <a:cubicBezTo>
                    <a:pt x="767" y="29"/>
                    <a:pt x="770" y="27"/>
                    <a:pt x="775" y="27"/>
                  </a:cubicBezTo>
                  <a:cubicBezTo>
                    <a:pt x="779" y="27"/>
                    <a:pt x="782" y="29"/>
                    <a:pt x="782" y="34"/>
                  </a:cubicBezTo>
                  <a:cubicBezTo>
                    <a:pt x="782" y="83"/>
                    <a:pt x="782" y="83"/>
                    <a:pt x="782" y="83"/>
                  </a:cubicBezTo>
                  <a:cubicBezTo>
                    <a:pt x="782" y="88"/>
                    <a:pt x="779" y="91"/>
                    <a:pt x="775" y="91"/>
                  </a:cubicBezTo>
                  <a:cubicBezTo>
                    <a:pt x="770" y="91"/>
                    <a:pt x="768" y="88"/>
                    <a:pt x="767" y="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1023"/>
            <p:cNvSpPr>
              <a:spLocks noEditPoints="1"/>
            </p:cNvSpPr>
            <p:nvPr/>
          </p:nvSpPr>
          <p:spPr bwMode="auto">
            <a:xfrm>
              <a:off x="627063" y="8543925"/>
              <a:ext cx="134938" cy="76200"/>
            </a:xfrm>
            <a:custGeom>
              <a:avLst/>
              <a:gdLst>
                <a:gd name="T0" fmla="*/ 2 w 36"/>
                <a:gd name="T1" fmla="*/ 3 h 20"/>
                <a:gd name="T2" fmla="*/ 0 w 36"/>
                <a:gd name="T3" fmla="*/ 2 h 20"/>
                <a:gd name="T4" fmla="*/ 2 w 36"/>
                <a:gd name="T5" fmla="*/ 0 h 20"/>
                <a:gd name="T6" fmla="*/ 14 w 36"/>
                <a:gd name="T7" fmla="*/ 0 h 20"/>
                <a:gd name="T8" fmla="*/ 15 w 36"/>
                <a:gd name="T9" fmla="*/ 2 h 20"/>
                <a:gd name="T10" fmla="*/ 14 w 36"/>
                <a:gd name="T11" fmla="*/ 3 h 20"/>
                <a:gd name="T12" fmla="*/ 10 w 36"/>
                <a:gd name="T13" fmla="*/ 3 h 20"/>
                <a:gd name="T14" fmla="*/ 9 w 36"/>
                <a:gd name="T15" fmla="*/ 3 h 20"/>
                <a:gd name="T16" fmla="*/ 9 w 36"/>
                <a:gd name="T17" fmla="*/ 18 h 20"/>
                <a:gd name="T18" fmla="*/ 8 w 36"/>
                <a:gd name="T19" fmla="*/ 20 h 20"/>
                <a:gd name="T20" fmla="*/ 6 w 36"/>
                <a:gd name="T21" fmla="*/ 18 h 20"/>
                <a:gd name="T22" fmla="*/ 6 w 36"/>
                <a:gd name="T23" fmla="*/ 3 h 20"/>
                <a:gd name="T24" fmla="*/ 6 w 36"/>
                <a:gd name="T25" fmla="*/ 3 h 20"/>
                <a:gd name="T26" fmla="*/ 2 w 36"/>
                <a:gd name="T27" fmla="*/ 3 h 20"/>
                <a:gd name="T28" fmla="*/ 19 w 36"/>
                <a:gd name="T29" fmla="*/ 2 h 20"/>
                <a:gd name="T30" fmla="*/ 21 w 36"/>
                <a:gd name="T31" fmla="*/ 0 h 20"/>
                <a:gd name="T32" fmla="*/ 23 w 36"/>
                <a:gd name="T33" fmla="*/ 2 h 20"/>
                <a:gd name="T34" fmla="*/ 28 w 36"/>
                <a:gd name="T35" fmla="*/ 13 h 20"/>
                <a:gd name="T36" fmla="*/ 28 w 36"/>
                <a:gd name="T37" fmla="*/ 13 h 20"/>
                <a:gd name="T38" fmla="*/ 33 w 36"/>
                <a:gd name="T39" fmla="*/ 2 h 20"/>
                <a:gd name="T40" fmla="*/ 35 w 36"/>
                <a:gd name="T41" fmla="*/ 0 h 20"/>
                <a:gd name="T42" fmla="*/ 36 w 36"/>
                <a:gd name="T43" fmla="*/ 2 h 20"/>
                <a:gd name="T44" fmla="*/ 36 w 36"/>
                <a:gd name="T45" fmla="*/ 18 h 20"/>
                <a:gd name="T46" fmla="*/ 35 w 36"/>
                <a:gd name="T47" fmla="*/ 20 h 20"/>
                <a:gd name="T48" fmla="*/ 33 w 36"/>
                <a:gd name="T49" fmla="*/ 18 h 20"/>
                <a:gd name="T50" fmla="*/ 33 w 36"/>
                <a:gd name="T51" fmla="*/ 7 h 20"/>
                <a:gd name="T52" fmla="*/ 33 w 36"/>
                <a:gd name="T53" fmla="*/ 7 h 20"/>
                <a:gd name="T54" fmla="*/ 29 w 36"/>
                <a:gd name="T55" fmla="*/ 16 h 20"/>
                <a:gd name="T56" fmla="*/ 28 w 36"/>
                <a:gd name="T57" fmla="*/ 17 h 20"/>
                <a:gd name="T58" fmla="*/ 26 w 36"/>
                <a:gd name="T59" fmla="*/ 16 h 20"/>
                <a:gd name="T60" fmla="*/ 22 w 36"/>
                <a:gd name="T61" fmla="*/ 7 h 20"/>
                <a:gd name="T62" fmla="*/ 22 w 36"/>
                <a:gd name="T63" fmla="*/ 7 h 20"/>
                <a:gd name="T64" fmla="*/ 22 w 36"/>
                <a:gd name="T65" fmla="*/ 18 h 20"/>
                <a:gd name="T66" fmla="*/ 20 w 36"/>
                <a:gd name="T67" fmla="*/ 20 h 20"/>
                <a:gd name="T68" fmla="*/ 19 w 36"/>
                <a:gd name="T69" fmla="*/ 18 h 20"/>
                <a:gd name="T70" fmla="*/ 19 w 36"/>
                <a:gd name="T71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" h="20">
                  <a:moveTo>
                    <a:pt x="2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2"/>
                  </a:cubicBezTo>
                  <a:cubicBezTo>
                    <a:pt x="15" y="2"/>
                    <a:pt x="15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20"/>
                    <a:pt x="8" y="20"/>
                  </a:cubicBezTo>
                  <a:cubicBezTo>
                    <a:pt x="7" y="20"/>
                    <a:pt x="6" y="19"/>
                    <a:pt x="6" y="18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3"/>
                  </a:lnTo>
                  <a:close/>
                  <a:moveTo>
                    <a:pt x="19" y="2"/>
                  </a:moveTo>
                  <a:cubicBezTo>
                    <a:pt x="19" y="1"/>
                    <a:pt x="19" y="0"/>
                    <a:pt x="21" y="0"/>
                  </a:cubicBezTo>
                  <a:cubicBezTo>
                    <a:pt x="22" y="0"/>
                    <a:pt x="22" y="0"/>
                    <a:pt x="23" y="2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4" y="0"/>
                    <a:pt x="35" y="0"/>
                  </a:cubicBezTo>
                  <a:cubicBezTo>
                    <a:pt x="36" y="0"/>
                    <a:pt x="36" y="1"/>
                    <a:pt x="36" y="2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19"/>
                    <a:pt x="36" y="20"/>
                    <a:pt x="35" y="20"/>
                  </a:cubicBezTo>
                  <a:cubicBezTo>
                    <a:pt x="34" y="20"/>
                    <a:pt x="33" y="19"/>
                    <a:pt x="33" y="1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8" y="17"/>
                    <a:pt x="28" y="17"/>
                  </a:cubicBezTo>
                  <a:cubicBezTo>
                    <a:pt x="27" y="17"/>
                    <a:pt x="26" y="17"/>
                    <a:pt x="26" y="1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9"/>
                    <a:pt x="21" y="20"/>
                    <a:pt x="20" y="20"/>
                  </a:cubicBezTo>
                  <a:cubicBezTo>
                    <a:pt x="19" y="20"/>
                    <a:pt x="19" y="19"/>
                    <a:pt x="19" y="18"/>
                  </a:cubicBezTo>
                  <a:lnTo>
                    <a:pt x="1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1024"/>
            <p:cNvSpPr>
              <a:spLocks noEditPoints="1"/>
            </p:cNvSpPr>
            <p:nvPr/>
          </p:nvSpPr>
          <p:spPr bwMode="auto">
            <a:xfrm>
              <a:off x="-3670300" y="7745412"/>
              <a:ext cx="4319588" cy="1035050"/>
            </a:xfrm>
            <a:custGeom>
              <a:avLst/>
              <a:gdLst>
                <a:gd name="T0" fmla="*/ 350 w 1152"/>
                <a:gd name="T1" fmla="*/ 235 h 276"/>
                <a:gd name="T2" fmla="*/ 245 w 1152"/>
                <a:gd name="T3" fmla="*/ 108 h 276"/>
                <a:gd name="T4" fmla="*/ 401 w 1152"/>
                <a:gd name="T5" fmla="*/ 16 h 276"/>
                <a:gd name="T6" fmla="*/ 413 w 1152"/>
                <a:gd name="T7" fmla="*/ 37 h 276"/>
                <a:gd name="T8" fmla="*/ 378 w 1152"/>
                <a:gd name="T9" fmla="*/ 57 h 276"/>
                <a:gd name="T10" fmla="*/ 350 w 1152"/>
                <a:gd name="T11" fmla="*/ 50 h 276"/>
                <a:gd name="T12" fmla="*/ 292 w 1152"/>
                <a:gd name="T13" fmla="*/ 129 h 276"/>
                <a:gd name="T14" fmla="*/ 408 w 1152"/>
                <a:gd name="T15" fmla="*/ 129 h 276"/>
                <a:gd name="T16" fmla="*/ 405 w 1152"/>
                <a:gd name="T17" fmla="*/ 90 h 276"/>
                <a:gd name="T18" fmla="*/ 428 w 1152"/>
                <a:gd name="T19" fmla="*/ 59 h 276"/>
                <a:gd name="T20" fmla="*/ 450 w 1152"/>
                <a:gd name="T21" fmla="*/ 76 h 276"/>
                <a:gd name="T22" fmla="*/ 456 w 1152"/>
                <a:gd name="T23" fmla="*/ 129 h 276"/>
                <a:gd name="T24" fmla="*/ 731 w 1152"/>
                <a:gd name="T25" fmla="*/ 5 h 276"/>
                <a:gd name="T26" fmla="*/ 800 w 1152"/>
                <a:gd name="T27" fmla="*/ 220 h 276"/>
                <a:gd name="T28" fmla="*/ 843 w 1152"/>
                <a:gd name="T29" fmla="*/ 201 h 276"/>
                <a:gd name="T30" fmla="*/ 833 w 1152"/>
                <a:gd name="T31" fmla="*/ 128 h 276"/>
                <a:gd name="T32" fmla="*/ 877 w 1152"/>
                <a:gd name="T33" fmla="*/ 147 h 276"/>
                <a:gd name="T34" fmla="*/ 913 w 1152"/>
                <a:gd name="T35" fmla="*/ 5 h 276"/>
                <a:gd name="T36" fmla="*/ 833 w 1152"/>
                <a:gd name="T37" fmla="*/ 128 h 276"/>
                <a:gd name="T38" fmla="*/ 704 w 1152"/>
                <a:gd name="T39" fmla="*/ 91 h 276"/>
                <a:gd name="T40" fmla="*/ 494 w 1152"/>
                <a:gd name="T41" fmla="*/ 108 h 276"/>
                <a:gd name="T42" fmla="*/ 518 w 1152"/>
                <a:gd name="T43" fmla="*/ 235 h 276"/>
                <a:gd name="T44" fmla="*/ 542 w 1152"/>
                <a:gd name="T45" fmla="*/ 108 h 276"/>
                <a:gd name="T46" fmla="*/ 657 w 1152"/>
                <a:gd name="T47" fmla="*/ 99 h 276"/>
                <a:gd name="T48" fmla="*/ 680 w 1152"/>
                <a:gd name="T49" fmla="*/ 119 h 276"/>
                <a:gd name="T50" fmla="*/ 704 w 1152"/>
                <a:gd name="T51" fmla="*/ 91 h 276"/>
                <a:gd name="T52" fmla="*/ 117 w 1152"/>
                <a:gd name="T53" fmla="*/ 187 h 276"/>
                <a:gd name="T54" fmla="*/ 105 w 1152"/>
                <a:gd name="T55" fmla="*/ 187 h 276"/>
                <a:gd name="T56" fmla="*/ 47 w 1152"/>
                <a:gd name="T57" fmla="*/ 108 h 276"/>
                <a:gd name="T58" fmla="*/ 163 w 1152"/>
                <a:gd name="T59" fmla="*/ 108 h 276"/>
                <a:gd name="T60" fmla="*/ 163 w 1152"/>
                <a:gd name="T61" fmla="*/ 170 h 276"/>
                <a:gd name="T62" fmla="*/ 211 w 1152"/>
                <a:gd name="T63" fmla="*/ 170 h 276"/>
                <a:gd name="T64" fmla="*/ 105 w 1152"/>
                <a:gd name="T65" fmla="*/ 3 h 276"/>
                <a:gd name="T66" fmla="*/ 0 w 1152"/>
                <a:gd name="T67" fmla="*/ 129 h 276"/>
                <a:gd name="T68" fmla="*/ 105 w 1152"/>
                <a:gd name="T69" fmla="*/ 235 h 276"/>
                <a:gd name="T70" fmla="*/ 167 w 1152"/>
                <a:gd name="T71" fmla="*/ 262 h 276"/>
                <a:gd name="T72" fmla="*/ 196 w 1152"/>
                <a:gd name="T73" fmla="*/ 272 h 276"/>
                <a:gd name="T74" fmla="*/ 207 w 1152"/>
                <a:gd name="T75" fmla="*/ 237 h 276"/>
                <a:gd name="T76" fmla="*/ 946 w 1152"/>
                <a:gd name="T77" fmla="*/ 162 h 276"/>
                <a:gd name="T78" fmla="*/ 969 w 1152"/>
                <a:gd name="T79" fmla="*/ 179 h 276"/>
                <a:gd name="T80" fmla="*/ 992 w 1152"/>
                <a:gd name="T81" fmla="*/ 148 h 276"/>
                <a:gd name="T82" fmla="*/ 989 w 1152"/>
                <a:gd name="T83" fmla="*/ 108 h 276"/>
                <a:gd name="T84" fmla="*/ 1105 w 1152"/>
                <a:gd name="T85" fmla="*/ 108 h 276"/>
                <a:gd name="T86" fmla="*/ 1047 w 1152"/>
                <a:gd name="T87" fmla="*/ 187 h 276"/>
                <a:gd name="T88" fmla="*/ 1019 w 1152"/>
                <a:gd name="T89" fmla="*/ 180 h 276"/>
                <a:gd name="T90" fmla="*/ 983 w 1152"/>
                <a:gd name="T91" fmla="*/ 201 h 276"/>
                <a:gd name="T92" fmla="*/ 996 w 1152"/>
                <a:gd name="T93" fmla="*/ 222 h 276"/>
                <a:gd name="T94" fmla="*/ 1152 w 1152"/>
                <a:gd name="T95" fmla="*/ 129 h 276"/>
                <a:gd name="T96" fmla="*/ 1047 w 1152"/>
                <a:gd name="T97" fmla="*/ 3 h 276"/>
                <a:gd name="T98" fmla="*/ 941 w 1152"/>
                <a:gd name="T99" fmla="*/ 129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2" h="276">
                  <a:moveTo>
                    <a:pt x="456" y="129"/>
                  </a:moveTo>
                  <a:cubicBezTo>
                    <a:pt x="456" y="188"/>
                    <a:pt x="408" y="235"/>
                    <a:pt x="350" y="235"/>
                  </a:cubicBezTo>
                  <a:cubicBezTo>
                    <a:pt x="292" y="235"/>
                    <a:pt x="245" y="188"/>
                    <a:pt x="245" y="129"/>
                  </a:cubicBezTo>
                  <a:cubicBezTo>
                    <a:pt x="245" y="108"/>
                    <a:pt x="245" y="108"/>
                    <a:pt x="245" y="108"/>
                  </a:cubicBezTo>
                  <a:cubicBezTo>
                    <a:pt x="245" y="50"/>
                    <a:pt x="292" y="3"/>
                    <a:pt x="350" y="3"/>
                  </a:cubicBezTo>
                  <a:cubicBezTo>
                    <a:pt x="369" y="3"/>
                    <a:pt x="386" y="8"/>
                    <a:pt x="401" y="16"/>
                  </a:cubicBezTo>
                  <a:cubicBezTo>
                    <a:pt x="401" y="16"/>
                    <a:pt x="401" y="16"/>
                    <a:pt x="401" y="16"/>
                  </a:cubicBezTo>
                  <a:cubicBezTo>
                    <a:pt x="408" y="20"/>
                    <a:pt x="413" y="28"/>
                    <a:pt x="413" y="37"/>
                  </a:cubicBezTo>
                  <a:cubicBezTo>
                    <a:pt x="413" y="50"/>
                    <a:pt x="403" y="60"/>
                    <a:pt x="390" y="60"/>
                  </a:cubicBezTo>
                  <a:cubicBezTo>
                    <a:pt x="385" y="60"/>
                    <a:pt x="381" y="59"/>
                    <a:pt x="378" y="57"/>
                  </a:cubicBezTo>
                  <a:cubicBezTo>
                    <a:pt x="378" y="57"/>
                    <a:pt x="378" y="57"/>
                    <a:pt x="378" y="57"/>
                  </a:cubicBezTo>
                  <a:cubicBezTo>
                    <a:pt x="370" y="53"/>
                    <a:pt x="360" y="50"/>
                    <a:pt x="350" y="50"/>
                  </a:cubicBezTo>
                  <a:cubicBezTo>
                    <a:pt x="318" y="50"/>
                    <a:pt x="292" y="76"/>
                    <a:pt x="292" y="108"/>
                  </a:cubicBezTo>
                  <a:cubicBezTo>
                    <a:pt x="292" y="129"/>
                    <a:pt x="292" y="129"/>
                    <a:pt x="292" y="129"/>
                  </a:cubicBezTo>
                  <a:cubicBezTo>
                    <a:pt x="292" y="161"/>
                    <a:pt x="318" y="187"/>
                    <a:pt x="350" y="187"/>
                  </a:cubicBezTo>
                  <a:cubicBezTo>
                    <a:pt x="382" y="187"/>
                    <a:pt x="408" y="161"/>
                    <a:pt x="408" y="129"/>
                  </a:cubicBezTo>
                  <a:cubicBezTo>
                    <a:pt x="408" y="108"/>
                    <a:pt x="408" y="108"/>
                    <a:pt x="408" y="108"/>
                  </a:cubicBezTo>
                  <a:cubicBezTo>
                    <a:pt x="408" y="102"/>
                    <a:pt x="407" y="95"/>
                    <a:pt x="405" y="90"/>
                  </a:cubicBezTo>
                  <a:cubicBezTo>
                    <a:pt x="405" y="90"/>
                    <a:pt x="404" y="85"/>
                    <a:pt x="404" y="83"/>
                  </a:cubicBezTo>
                  <a:cubicBezTo>
                    <a:pt x="404" y="70"/>
                    <a:pt x="415" y="59"/>
                    <a:pt x="428" y="59"/>
                  </a:cubicBezTo>
                  <a:cubicBezTo>
                    <a:pt x="438" y="59"/>
                    <a:pt x="447" y="66"/>
                    <a:pt x="450" y="75"/>
                  </a:cubicBezTo>
                  <a:cubicBezTo>
                    <a:pt x="450" y="75"/>
                    <a:pt x="450" y="76"/>
                    <a:pt x="450" y="76"/>
                  </a:cubicBezTo>
                  <a:cubicBezTo>
                    <a:pt x="454" y="86"/>
                    <a:pt x="456" y="97"/>
                    <a:pt x="456" y="108"/>
                  </a:cubicBezTo>
                  <a:lnTo>
                    <a:pt x="456" y="129"/>
                  </a:lnTo>
                  <a:close/>
                  <a:moveTo>
                    <a:pt x="762" y="17"/>
                  </a:moveTo>
                  <a:cubicBezTo>
                    <a:pt x="757" y="5"/>
                    <a:pt x="743" y="0"/>
                    <a:pt x="731" y="5"/>
                  </a:cubicBezTo>
                  <a:cubicBezTo>
                    <a:pt x="719" y="10"/>
                    <a:pt x="713" y="24"/>
                    <a:pt x="719" y="37"/>
                  </a:cubicBezTo>
                  <a:cubicBezTo>
                    <a:pt x="800" y="220"/>
                    <a:pt x="800" y="220"/>
                    <a:pt x="800" y="220"/>
                  </a:cubicBezTo>
                  <a:cubicBezTo>
                    <a:pt x="805" y="232"/>
                    <a:pt x="819" y="238"/>
                    <a:pt x="832" y="233"/>
                  </a:cubicBezTo>
                  <a:cubicBezTo>
                    <a:pt x="844" y="227"/>
                    <a:pt x="849" y="213"/>
                    <a:pt x="843" y="201"/>
                  </a:cubicBezTo>
                  <a:cubicBezTo>
                    <a:pt x="843" y="201"/>
                    <a:pt x="762" y="17"/>
                    <a:pt x="762" y="17"/>
                  </a:cubicBezTo>
                  <a:close/>
                  <a:moveTo>
                    <a:pt x="833" y="128"/>
                  </a:moveTo>
                  <a:cubicBezTo>
                    <a:pt x="827" y="140"/>
                    <a:pt x="833" y="155"/>
                    <a:pt x="845" y="160"/>
                  </a:cubicBezTo>
                  <a:cubicBezTo>
                    <a:pt x="857" y="165"/>
                    <a:pt x="871" y="160"/>
                    <a:pt x="877" y="147"/>
                  </a:cubicBezTo>
                  <a:cubicBezTo>
                    <a:pt x="925" y="37"/>
                    <a:pt x="925" y="37"/>
                    <a:pt x="925" y="37"/>
                  </a:cubicBezTo>
                  <a:cubicBezTo>
                    <a:pt x="931" y="24"/>
                    <a:pt x="925" y="10"/>
                    <a:pt x="913" y="5"/>
                  </a:cubicBezTo>
                  <a:cubicBezTo>
                    <a:pt x="901" y="0"/>
                    <a:pt x="887" y="5"/>
                    <a:pt x="882" y="18"/>
                  </a:cubicBezTo>
                  <a:cubicBezTo>
                    <a:pt x="882" y="18"/>
                    <a:pt x="833" y="128"/>
                    <a:pt x="833" y="128"/>
                  </a:cubicBezTo>
                  <a:close/>
                  <a:moveTo>
                    <a:pt x="704" y="91"/>
                  </a:moveTo>
                  <a:cubicBezTo>
                    <a:pt x="704" y="91"/>
                    <a:pt x="704" y="91"/>
                    <a:pt x="704" y="91"/>
                  </a:cubicBezTo>
                  <a:cubicBezTo>
                    <a:pt x="695" y="41"/>
                    <a:pt x="652" y="3"/>
                    <a:pt x="600" y="3"/>
                  </a:cubicBezTo>
                  <a:cubicBezTo>
                    <a:pt x="542" y="3"/>
                    <a:pt x="494" y="50"/>
                    <a:pt x="494" y="108"/>
                  </a:cubicBezTo>
                  <a:cubicBezTo>
                    <a:pt x="494" y="108"/>
                    <a:pt x="494" y="211"/>
                    <a:pt x="494" y="211"/>
                  </a:cubicBezTo>
                  <a:cubicBezTo>
                    <a:pt x="494" y="224"/>
                    <a:pt x="505" y="235"/>
                    <a:pt x="518" y="235"/>
                  </a:cubicBezTo>
                  <a:cubicBezTo>
                    <a:pt x="531" y="235"/>
                    <a:pt x="542" y="224"/>
                    <a:pt x="542" y="211"/>
                  </a:cubicBezTo>
                  <a:cubicBezTo>
                    <a:pt x="542" y="211"/>
                    <a:pt x="542" y="108"/>
                    <a:pt x="542" y="108"/>
                  </a:cubicBezTo>
                  <a:cubicBezTo>
                    <a:pt x="542" y="76"/>
                    <a:pt x="568" y="50"/>
                    <a:pt x="600" y="50"/>
                  </a:cubicBezTo>
                  <a:cubicBezTo>
                    <a:pt x="629" y="50"/>
                    <a:pt x="652" y="71"/>
                    <a:pt x="657" y="99"/>
                  </a:cubicBezTo>
                  <a:cubicBezTo>
                    <a:pt x="657" y="99"/>
                    <a:pt x="657" y="99"/>
                    <a:pt x="657" y="99"/>
                  </a:cubicBezTo>
                  <a:cubicBezTo>
                    <a:pt x="659" y="110"/>
                    <a:pt x="669" y="119"/>
                    <a:pt x="680" y="119"/>
                  </a:cubicBezTo>
                  <a:cubicBezTo>
                    <a:pt x="693" y="119"/>
                    <a:pt x="704" y="108"/>
                    <a:pt x="704" y="95"/>
                  </a:cubicBezTo>
                  <a:cubicBezTo>
                    <a:pt x="704" y="94"/>
                    <a:pt x="704" y="92"/>
                    <a:pt x="704" y="91"/>
                  </a:cubicBezTo>
                  <a:close/>
                  <a:moveTo>
                    <a:pt x="207" y="237"/>
                  </a:moveTo>
                  <a:cubicBezTo>
                    <a:pt x="187" y="205"/>
                    <a:pt x="153" y="187"/>
                    <a:pt x="117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73" y="187"/>
                    <a:pt x="47" y="161"/>
                    <a:pt x="47" y="129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7" y="76"/>
                    <a:pt x="73" y="50"/>
                    <a:pt x="105" y="50"/>
                  </a:cubicBezTo>
                  <a:cubicBezTo>
                    <a:pt x="137" y="50"/>
                    <a:pt x="163" y="76"/>
                    <a:pt x="163" y="108"/>
                  </a:cubicBezTo>
                  <a:cubicBezTo>
                    <a:pt x="163" y="108"/>
                    <a:pt x="163" y="170"/>
                    <a:pt x="163" y="170"/>
                  </a:cubicBezTo>
                  <a:cubicBezTo>
                    <a:pt x="163" y="170"/>
                    <a:pt x="163" y="170"/>
                    <a:pt x="163" y="170"/>
                  </a:cubicBezTo>
                  <a:cubicBezTo>
                    <a:pt x="163" y="183"/>
                    <a:pt x="174" y="194"/>
                    <a:pt x="187" y="194"/>
                  </a:cubicBezTo>
                  <a:cubicBezTo>
                    <a:pt x="200" y="194"/>
                    <a:pt x="211" y="183"/>
                    <a:pt x="211" y="170"/>
                  </a:cubicBezTo>
                  <a:cubicBezTo>
                    <a:pt x="211" y="170"/>
                    <a:pt x="211" y="108"/>
                    <a:pt x="211" y="108"/>
                  </a:cubicBezTo>
                  <a:cubicBezTo>
                    <a:pt x="211" y="50"/>
                    <a:pt x="164" y="3"/>
                    <a:pt x="105" y="3"/>
                  </a:cubicBezTo>
                  <a:cubicBezTo>
                    <a:pt x="47" y="3"/>
                    <a:pt x="0" y="50"/>
                    <a:pt x="0" y="10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87"/>
                    <a:pt x="47" y="234"/>
                    <a:pt x="105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37" y="235"/>
                    <a:pt x="156" y="245"/>
                    <a:pt x="167" y="262"/>
                  </a:cubicBezTo>
                  <a:cubicBezTo>
                    <a:pt x="167" y="262"/>
                    <a:pt x="167" y="262"/>
                    <a:pt x="167" y="262"/>
                  </a:cubicBezTo>
                  <a:cubicBezTo>
                    <a:pt x="173" y="272"/>
                    <a:pt x="185" y="276"/>
                    <a:pt x="196" y="272"/>
                  </a:cubicBezTo>
                  <a:cubicBezTo>
                    <a:pt x="208" y="267"/>
                    <a:pt x="214" y="253"/>
                    <a:pt x="209" y="241"/>
                  </a:cubicBezTo>
                  <a:cubicBezTo>
                    <a:pt x="208" y="239"/>
                    <a:pt x="208" y="238"/>
                    <a:pt x="207" y="237"/>
                  </a:cubicBezTo>
                  <a:close/>
                  <a:moveTo>
                    <a:pt x="941" y="129"/>
                  </a:moveTo>
                  <a:cubicBezTo>
                    <a:pt x="941" y="140"/>
                    <a:pt x="943" y="152"/>
                    <a:pt x="946" y="162"/>
                  </a:cubicBezTo>
                  <a:cubicBezTo>
                    <a:pt x="946" y="162"/>
                    <a:pt x="946" y="162"/>
                    <a:pt x="946" y="162"/>
                  </a:cubicBezTo>
                  <a:cubicBezTo>
                    <a:pt x="949" y="172"/>
                    <a:pt x="958" y="179"/>
                    <a:pt x="969" y="179"/>
                  </a:cubicBezTo>
                  <a:cubicBezTo>
                    <a:pt x="982" y="179"/>
                    <a:pt x="993" y="168"/>
                    <a:pt x="993" y="155"/>
                  </a:cubicBezTo>
                  <a:cubicBezTo>
                    <a:pt x="993" y="152"/>
                    <a:pt x="992" y="148"/>
                    <a:pt x="992" y="148"/>
                  </a:cubicBezTo>
                  <a:cubicBezTo>
                    <a:pt x="990" y="142"/>
                    <a:pt x="989" y="136"/>
                    <a:pt x="989" y="129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89" y="76"/>
                    <a:pt x="1015" y="50"/>
                    <a:pt x="1047" y="50"/>
                  </a:cubicBezTo>
                  <a:cubicBezTo>
                    <a:pt x="1079" y="50"/>
                    <a:pt x="1105" y="76"/>
                    <a:pt x="1105" y="108"/>
                  </a:cubicBezTo>
                  <a:cubicBezTo>
                    <a:pt x="1105" y="129"/>
                    <a:pt x="1105" y="129"/>
                    <a:pt x="1105" y="129"/>
                  </a:cubicBezTo>
                  <a:cubicBezTo>
                    <a:pt x="1105" y="161"/>
                    <a:pt x="1079" y="187"/>
                    <a:pt x="1047" y="187"/>
                  </a:cubicBezTo>
                  <a:cubicBezTo>
                    <a:pt x="1036" y="187"/>
                    <a:pt x="1027" y="185"/>
                    <a:pt x="1019" y="180"/>
                  </a:cubicBezTo>
                  <a:cubicBezTo>
                    <a:pt x="1019" y="180"/>
                    <a:pt x="1019" y="180"/>
                    <a:pt x="1019" y="180"/>
                  </a:cubicBezTo>
                  <a:cubicBezTo>
                    <a:pt x="1015" y="178"/>
                    <a:pt x="1011" y="177"/>
                    <a:pt x="1007" y="177"/>
                  </a:cubicBezTo>
                  <a:cubicBezTo>
                    <a:pt x="994" y="177"/>
                    <a:pt x="983" y="188"/>
                    <a:pt x="983" y="201"/>
                  </a:cubicBezTo>
                  <a:cubicBezTo>
                    <a:pt x="983" y="210"/>
                    <a:pt x="988" y="218"/>
                    <a:pt x="996" y="222"/>
                  </a:cubicBezTo>
                  <a:cubicBezTo>
                    <a:pt x="996" y="222"/>
                    <a:pt x="996" y="222"/>
                    <a:pt x="996" y="222"/>
                  </a:cubicBezTo>
                  <a:cubicBezTo>
                    <a:pt x="1011" y="230"/>
                    <a:pt x="1028" y="235"/>
                    <a:pt x="1047" y="235"/>
                  </a:cubicBezTo>
                  <a:cubicBezTo>
                    <a:pt x="1105" y="235"/>
                    <a:pt x="1152" y="188"/>
                    <a:pt x="1152" y="129"/>
                  </a:cubicBezTo>
                  <a:cubicBezTo>
                    <a:pt x="1152" y="108"/>
                    <a:pt x="1152" y="108"/>
                    <a:pt x="1152" y="108"/>
                  </a:cubicBezTo>
                  <a:cubicBezTo>
                    <a:pt x="1152" y="50"/>
                    <a:pt x="1105" y="3"/>
                    <a:pt x="1047" y="3"/>
                  </a:cubicBezTo>
                  <a:cubicBezTo>
                    <a:pt x="988" y="3"/>
                    <a:pt x="941" y="50"/>
                    <a:pt x="941" y="108"/>
                  </a:cubicBezTo>
                  <a:lnTo>
                    <a:pt x="941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1" name="TextBox 260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68691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Blac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8"/>
          <p:cNvSpPr>
            <a:spLocks/>
          </p:cNvSpPr>
          <p:nvPr/>
        </p:nvSpPr>
        <p:spPr bwMode="auto">
          <a:xfrm>
            <a:off x="6131013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4" name="Group 473"/>
          <p:cNvGrpSpPr/>
          <p:nvPr/>
        </p:nvGrpSpPr>
        <p:grpSpPr>
          <a:xfrm>
            <a:off x="6131013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7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1" name="Freeform 188"/>
          <p:cNvSpPr>
            <a:spLocks/>
          </p:cNvSpPr>
          <p:nvPr/>
        </p:nvSpPr>
        <p:spPr bwMode="auto">
          <a:xfrm>
            <a:off x="7408134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2" name="Freeform 189"/>
          <p:cNvSpPr>
            <a:spLocks/>
          </p:cNvSpPr>
          <p:nvPr/>
        </p:nvSpPr>
        <p:spPr bwMode="auto">
          <a:xfrm>
            <a:off x="7043272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6" name="Group 485"/>
          <p:cNvGrpSpPr/>
          <p:nvPr/>
        </p:nvGrpSpPr>
        <p:grpSpPr>
          <a:xfrm>
            <a:off x="7043271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87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2" name="Freeform 84"/>
          <p:cNvSpPr>
            <a:spLocks/>
          </p:cNvSpPr>
          <p:nvPr/>
        </p:nvSpPr>
        <p:spPr bwMode="auto">
          <a:xfrm flipH="1" flipV="1">
            <a:off x="11385534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3" name="Freeform 85"/>
          <p:cNvSpPr>
            <a:spLocks/>
          </p:cNvSpPr>
          <p:nvPr/>
        </p:nvSpPr>
        <p:spPr bwMode="auto">
          <a:xfrm flipH="1" flipV="1">
            <a:off x="11385534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4" name="Freeform 56"/>
          <p:cNvSpPr>
            <a:spLocks/>
          </p:cNvSpPr>
          <p:nvPr/>
        </p:nvSpPr>
        <p:spPr bwMode="auto">
          <a:xfrm flipH="1" flipV="1">
            <a:off x="11862805" y="3064492"/>
            <a:ext cx="184273" cy="177065"/>
          </a:xfrm>
          <a:custGeom>
            <a:avLst/>
            <a:gdLst>
              <a:gd name="T0" fmla="*/ 17 w 42"/>
              <a:gd name="T1" fmla="*/ 37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7 h 42"/>
              <a:gd name="T20" fmla="*/ 17 w 42"/>
              <a:gd name="T21" fmla="*/ 37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7"/>
                </a:moveTo>
                <a:cubicBezTo>
                  <a:pt x="17" y="37"/>
                  <a:pt x="17" y="37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1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7"/>
                </a:cubicBezTo>
                <a:cubicBezTo>
                  <a:pt x="31" y="42"/>
                  <a:pt x="22" y="42"/>
                  <a:pt x="17" y="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5" name="Freeform 57"/>
          <p:cNvSpPr>
            <a:spLocks/>
          </p:cNvSpPr>
          <p:nvPr/>
        </p:nvSpPr>
        <p:spPr bwMode="auto">
          <a:xfrm flipH="1" flipV="1">
            <a:off x="11376322" y="3098473"/>
            <a:ext cx="639430" cy="617047"/>
          </a:xfrm>
          <a:custGeom>
            <a:avLst/>
            <a:gdLst>
              <a:gd name="T0" fmla="*/ 121 w 147"/>
              <a:gd name="T1" fmla="*/ 141 h 146"/>
              <a:gd name="T2" fmla="*/ 121 w 147"/>
              <a:gd name="T3" fmla="*/ 141 h 146"/>
              <a:gd name="T4" fmla="*/ 6 w 147"/>
              <a:gd name="T5" fmla="*/ 25 h 146"/>
              <a:gd name="T6" fmla="*/ 6 w 147"/>
              <a:gd name="T7" fmla="*/ 25 h 146"/>
              <a:gd name="T8" fmla="*/ 6 w 147"/>
              <a:gd name="T9" fmla="*/ 6 h 146"/>
              <a:gd name="T10" fmla="*/ 26 w 147"/>
              <a:gd name="T11" fmla="*/ 6 h 146"/>
              <a:gd name="T12" fmla="*/ 26 w 147"/>
              <a:gd name="T13" fmla="*/ 6 h 146"/>
              <a:gd name="T14" fmla="*/ 141 w 147"/>
              <a:gd name="T15" fmla="*/ 121 h 146"/>
              <a:gd name="T16" fmla="*/ 141 w 147"/>
              <a:gd name="T17" fmla="*/ 121 h 146"/>
              <a:gd name="T18" fmla="*/ 141 w 147"/>
              <a:gd name="T19" fmla="*/ 141 h 146"/>
              <a:gd name="T20" fmla="*/ 121 w 147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7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7" y="127"/>
                  <a:pt x="147" y="135"/>
                  <a:pt x="141" y="141"/>
                </a:cubicBezTo>
                <a:cubicBezTo>
                  <a:pt x="136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6" name="Freeform 82"/>
          <p:cNvSpPr>
            <a:spLocks/>
          </p:cNvSpPr>
          <p:nvPr/>
        </p:nvSpPr>
        <p:spPr bwMode="auto">
          <a:xfrm flipH="1" flipV="1">
            <a:off x="11385534" y="5186521"/>
            <a:ext cx="121620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7" name="Freeform 83"/>
          <p:cNvSpPr>
            <a:spLocks/>
          </p:cNvSpPr>
          <p:nvPr/>
        </p:nvSpPr>
        <p:spPr bwMode="auto">
          <a:xfrm flipH="1" flipV="1">
            <a:off x="11750397" y="5186521"/>
            <a:ext cx="121620" cy="638509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22" y="0"/>
                  <a:pt x="28" y="6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8" name="Freeform 62"/>
          <p:cNvSpPr>
            <a:spLocks/>
          </p:cNvSpPr>
          <p:nvPr/>
        </p:nvSpPr>
        <p:spPr bwMode="auto">
          <a:xfrm flipH="1" flipV="1">
            <a:off x="11385534" y="3770046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9" name="Freeform 63"/>
          <p:cNvSpPr>
            <a:spLocks/>
          </p:cNvSpPr>
          <p:nvPr/>
        </p:nvSpPr>
        <p:spPr bwMode="auto">
          <a:xfrm flipH="1" flipV="1">
            <a:off x="11385534" y="3770046"/>
            <a:ext cx="294838" cy="291531"/>
          </a:xfrm>
          <a:custGeom>
            <a:avLst/>
            <a:gdLst>
              <a:gd name="T0" fmla="*/ 1 w 68"/>
              <a:gd name="T1" fmla="*/ 55 h 69"/>
              <a:gd name="T2" fmla="*/ 1 w 68"/>
              <a:gd name="T3" fmla="*/ 55 h 69"/>
              <a:gd name="T4" fmla="*/ 17 w 68"/>
              <a:gd name="T5" fmla="*/ 17 h 69"/>
              <a:gd name="T6" fmla="*/ 54 w 68"/>
              <a:gd name="T7" fmla="*/ 2 h 69"/>
              <a:gd name="T8" fmla="*/ 68 w 68"/>
              <a:gd name="T9" fmla="*/ 16 h 69"/>
              <a:gd name="T10" fmla="*/ 54 w 68"/>
              <a:gd name="T11" fmla="*/ 30 h 69"/>
              <a:gd name="T12" fmla="*/ 53 w 68"/>
              <a:gd name="T13" fmla="*/ 30 h 69"/>
              <a:gd name="T14" fmla="*/ 36 w 68"/>
              <a:gd name="T15" fmla="*/ 37 h 69"/>
              <a:gd name="T16" fmla="*/ 29 w 68"/>
              <a:gd name="T17" fmla="*/ 54 h 69"/>
              <a:gd name="T18" fmla="*/ 29 w 68"/>
              <a:gd name="T19" fmla="*/ 55 h 69"/>
              <a:gd name="T20" fmla="*/ 15 w 68"/>
              <a:gd name="T21" fmla="*/ 69 h 69"/>
              <a:gd name="T22" fmla="*/ 1 w 68"/>
              <a:gd name="T23" fmla="*/ 5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1" y="55"/>
                </a:moveTo>
                <a:cubicBezTo>
                  <a:pt x="1" y="55"/>
                  <a:pt x="1" y="55"/>
                  <a:pt x="1" y="55"/>
                </a:cubicBezTo>
                <a:cubicBezTo>
                  <a:pt x="1" y="55"/>
                  <a:pt x="0" y="34"/>
                  <a:pt x="17" y="17"/>
                </a:cubicBezTo>
                <a:cubicBezTo>
                  <a:pt x="33" y="0"/>
                  <a:pt x="54" y="2"/>
                  <a:pt x="54" y="2"/>
                </a:cubicBezTo>
                <a:cubicBezTo>
                  <a:pt x="62" y="2"/>
                  <a:pt x="68" y="8"/>
                  <a:pt x="68" y="16"/>
                </a:cubicBezTo>
                <a:cubicBezTo>
                  <a:pt x="68" y="23"/>
                  <a:pt x="62" y="30"/>
                  <a:pt x="54" y="30"/>
                </a:cubicBezTo>
                <a:cubicBezTo>
                  <a:pt x="54" y="30"/>
                  <a:pt x="54" y="30"/>
                  <a:pt x="53" y="30"/>
                </a:cubicBezTo>
                <a:cubicBezTo>
                  <a:pt x="51" y="30"/>
                  <a:pt x="43" y="30"/>
                  <a:pt x="36" y="37"/>
                </a:cubicBezTo>
                <a:cubicBezTo>
                  <a:pt x="29" y="44"/>
                  <a:pt x="29" y="52"/>
                  <a:pt x="29" y="54"/>
                </a:cubicBezTo>
                <a:cubicBezTo>
                  <a:pt x="29" y="54"/>
                  <a:pt x="29" y="54"/>
                  <a:pt x="29" y="55"/>
                </a:cubicBezTo>
                <a:cubicBezTo>
                  <a:pt x="29" y="62"/>
                  <a:pt x="23" y="69"/>
                  <a:pt x="15" y="69"/>
                </a:cubicBezTo>
                <a:cubicBezTo>
                  <a:pt x="7" y="69"/>
                  <a:pt x="1" y="62"/>
                  <a:pt x="1" y="5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0" name="Freeform 60"/>
          <p:cNvSpPr>
            <a:spLocks/>
          </p:cNvSpPr>
          <p:nvPr/>
        </p:nvSpPr>
        <p:spPr bwMode="auto">
          <a:xfrm flipH="1" flipV="1">
            <a:off x="11385534" y="4480966"/>
            <a:ext cx="656015" cy="638509"/>
          </a:xfrm>
          <a:custGeom>
            <a:avLst/>
            <a:gdLst>
              <a:gd name="T0" fmla="*/ 123 w 151"/>
              <a:gd name="T1" fmla="*/ 14 h 151"/>
              <a:gd name="T2" fmla="*/ 137 w 151"/>
              <a:gd name="T3" fmla="*/ 0 h 151"/>
              <a:gd name="T4" fmla="*/ 151 w 151"/>
              <a:gd name="T5" fmla="*/ 14 h 151"/>
              <a:gd name="T6" fmla="*/ 111 w 151"/>
              <a:gd name="T7" fmla="*/ 111 h 151"/>
              <a:gd name="T8" fmla="*/ 14 w 151"/>
              <a:gd name="T9" fmla="*/ 151 h 151"/>
              <a:gd name="T10" fmla="*/ 0 w 151"/>
              <a:gd name="T11" fmla="*/ 137 h 151"/>
              <a:gd name="T12" fmla="*/ 14 w 151"/>
              <a:gd name="T13" fmla="*/ 123 h 151"/>
              <a:gd name="T14" fmla="*/ 91 w 151"/>
              <a:gd name="T15" fmla="*/ 91 h 151"/>
              <a:gd name="T16" fmla="*/ 123 w 151"/>
              <a:gd name="T17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23" y="14"/>
                </a:moveTo>
                <a:cubicBezTo>
                  <a:pt x="123" y="6"/>
                  <a:pt x="12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51"/>
                  <a:pt x="136" y="86"/>
                  <a:pt x="111" y="111"/>
                </a:cubicBezTo>
                <a:cubicBezTo>
                  <a:pt x="86" y="135"/>
                  <a:pt x="5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129"/>
                  <a:pt x="6" y="123"/>
                  <a:pt x="14" y="123"/>
                </a:cubicBezTo>
                <a:cubicBezTo>
                  <a:pt x="44" y="123"/>
                  <a:pt x="71" y="110"/>
                  <a:pt x="91" y="91"/>
                </a:cubicBezTo>
                <a:cubicBezTo>
                  <a:pt x="111" y="71"/>
                  <a:pt x="123" y="44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" name="Freeform 61"/>
          <p:cNvSpPr>
            <a:spLocks/>
          </p:cNvSpPr>
          <p:nvPr/>
        </p:nvSpPr>
        <p:spPr bwMode="auto">
          <a:xfrm flipH="1" flipV="1">
            <a:off x="11746712" y="4831522"/>
            <a:ext cx="294838" cy="287954"/>
          </a:xfrm>
          <a:custGeom>
            <a:avLst/>
            <a:gdLst>
              <a:gd name="T0" fmla="*/ 67 w 68"/>
              <a:gd name="T1" fmla="*/ 14 h 68"/>
              <a:gd name="T2" fmla="*/ 67 w 68"/>
              <a:gd name="T3" fmla="*/ 14 h 68"/>
              <a:gd name="T4" fmla="*/ 52 w 68"/>
              <a:gd name="T5" fmla="*/ 51 h 68"/>
              <a:gd name="T6" fmla="*/ 14 w 68"/>
              <a:gd name="T7" fmla="*/ 67 h 68"/>
              <a:gd name="T8" fmla="*/ 0 w 68"/>
              <a:gd name="T9" fmla="*/ 53 h 68"/>
              <a:gd name="T10" fmla="*/ 14 w 68"/>
              <a:gd name="T11" fmla="*/ 39 h 68"/>
              <a:gd name="T12" fmla="*/ 15 w 68"/>
              <a:gd name="T13" fmla="*/ 39 h 68"/>
              <a:gd name="T14" fmla="*/ 32 w 68"/>
              <a:gd name="T15" fmla="*/ 31 h 68"/>
              <a:gd name="T16" fmla="*/ 39 w 68"/>
              <a:gd name="T17" fmla="*/ 14 h 68"/>
              <a:gd name="T18" fmla="*/ 39 w 68"/>
              <a:gd name="T19" fmla="*/ 14 h 68"/>
              <a:gd name="T20" fmla="*/ 53 w 68"/>
              <a:gd name="T21" fmla="*/ 0 h 68"/>
              <a:gd name="T22" fmla="*/ 67 w 68"/>
              <a:gd name="T23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67" y="14"/>
                </a:moveTo>
                <a:cubicBezTo>
                  <a:pt x="67" y="14"/>
                  <a:pt x="67" y="14"/>
                  <a:pt x="67" y="14"/>
                </a:cubicBezTo>
                <a:cubicBezTo>
                  <a:pt x="67" y="14"/>
                  <a:pt x="68" y="34"/>
                  <a:pt x="52" y="51"/>
                </a:cubicBezTo>
                <a:cubicBezTo>
                  <a:pt x="35" y="68"/>
                  <a:pt x="14" y="67"/>
                  <a:pt x="14" y="67"/>
                </a:cubicBezTo>
                <a:cubicBezTo>
                  <a:pt x="6" y="67"/>
                  <a:pt x="0" y="60"/>
                  <a:pt x="0" y="53"/>
                </a:cubicBezTo>
                <a:cubicBezTo>
                  <a:pt x="0" y="45"/>
                  <a:pt x="6" y="39"/>
                  <a:pt x="14" y="39"/>
                </a:cubicBezTo>
                <a:cubicBezTo>
                  <a:pt x="14" y="39"/>
                  <a:pt x="15" y="39"/>
                  <a:pt x="15" y="39"/>
                </a:cubicBezTo>
                <a:cubicBezTo>
                  <a:pt x="18" y="39"/>
                  <a:pt x="25" y="38"/>
                  <a:pt x="32" y="31"/>
                </a:cubicBezTo>
                <a:cubicBezTo>
                  <a:pt x="39" y="24"/>
                  <a:pt x="39" y="16"/>
                  <a:pt x="39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6"/>
                  <a:pt x="46" y="0"/>
                  <a:pt x="53" y="0"/>
                </a:cubicBezTo>
                <a:cubicBezTo>
                  <a:pt x="61" y="0"/>
                  <a:pt x="67" y="6"/>
                  <a:pt x="67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02" name="Group 501"/>
          <p:cNvGrpSpPr/>
          <p:nvPr/>
        </p:nvGrpSpPr>
        <p:grpSpPr>
          <a:xfrm>
            <a:off x="11555067" y="2358940"/>
            <a:ext cx="486481" cy="642086"/>
            <a:chOff x="11542713" y="2365770"/>
            <a:chExt cx="486481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2" name="Freeform 50"/>
            <p:cNvSpPr>
              <a:spLocks/>
            </p:cNvSpPr>
            <p:nvPr/>
          </p:nvSpPr>
          <p:spPr bwMode="auto">
            <a:xfrm flipH="1" flipV="1">
              <a:off x="11907574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1"/>
            <p:cNvSpPr>
              <a:spLocks/>
            </p:cNvSpPr>
            <p:nvPr/>
          </p:nvSpPr>
          <p:spPr bwMode="auto">
            <a:xfrm flipH="1" flipV="1">
              <a:off x="11542713" y="2365770"/>
              <a:ext cx="121620" cy="661542"/>
            </a:xfrm>
            <a:custGeom>
              <a:avLst/>
              <a:gdLst>
                <a:gd name="T0" fmla="*/ 0 w 28"/>
                <a:gd name="T1" fmla="*/ 138 h 152"/>
                <a:gd name="T2" fmla="*/ 0 w 28"/>
                <a:gd name="T3" fmla="*/ 138 h 152"/>
                <a:gd name="T4" fmla="*/ 0 w 28"/>
                <a:gd name="T5" fmla="*/ 15 h 152"/>
                <a:gd name="T6" fmla="*/ 0 w 28"/>
                <a:gd name="T7" fmla="*/ 15 h 152"/>
                <a:gd name="T8" fmla="*/ 14 w 28"/>
                <a:gd name="T9" fmla="*/ 0 h 152"/>
                <a:gd name="T10" fmla="*/ 28 w 28"/>
                <a:gd name="T11" fmla="*/ 15 h 152"/>
                <a:gd name="T12" fmla="*/ 28 w 28"/>
                <a:gd name="T13" fmla="*/ 15 h 152"/>
                <a:gd name="T14" fmla="*/ 28 w 28"/>
                <a:gd name="T15" fmla="*/ 138 h 152"/>
                <a:gd name="T16" fmla="*/ 28 w 28"/>
                <a:gd name="T17" fmla="*/ 138 h 152"/>
                <a:gd name="T18" fmla="*/ 14 w 28"/>
                <a:gd name="T19" fmla="*/ 152 h 152"/>
                <a:gd name="T20" fmla="*/ 0 w 28"/>
                <a:gd name="T21" fmla="*/ 13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2">
                  <a:moveTo>
                    <a:pt x="0" y="138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8" y="145"/>
                    <a:pt x="2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3" name="Group 502"/>
          <p:cNvGrpSpPr/>
          <p:nvPr/>
        </p:nvGrpSpPr>
        <p:grpSpPr>
          <a:xfrm>
            <a:off x="11380007" y="938890"/>
            <a:ext cx="667071" cy="651029"/>
            <a:chOff x="11367653" y="902691"/>
            <a:chExt cx="667071" cy="6707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10" name="Freeform 68"/>
            <p:cNvSpPr>
              <a:spLocks/>
            </p:cNvSpPr>
            <p:nvPr/>
          </p:nvSpPr>
          <p:spPr bwMode="auto">
            <a:xfrm flipH="1" flipV="1">
              <a:off x="11367653" y="1391017"/>
              <a:ext cx="182430" cy="182430"/>
            </a:xfrm>
            <a:custGeom>
              <a:avLst/>
              <a:gdLst>
                <a:gd name="T0" fmla="*/ 25 w 42"/>
                <a:gd name="T1" fmla="*/ 5 h 42"/>
                <a:gd name="T2" fmla="*/ 25 w 42"/>
                <a:gd name="T3" fmla="*/ 6 h 42"/>
                <a:gd name="T4" fmla="*/ 37 w 42"/>
                <a:gd name="T5" fmla="*/ 17 h 42"/>
                <a:gd name="T6" fmla="*/ 37 w 42"/>
                <a:gd name="T7" fmla="*/ 17 h 42"/>
                <a:gd name="T8" fmla="*/ 37 w 42"/>
                <a:gd name="T9" fmla="*/ 37 h 42"/>
                <a:gd name="T10" fmla="*/ 17 w 42"/>
                <a:gd name="T11" fmla="*/ 37 h 42"/>
                <a:gd name="T12" fmla="*/ 17 w 42"/>
                <a:gd name="T13" fmla="*/ 37 h 42"/>
                <a:gd name="T14" fmla="*/ 6 w 42"/>
                <a:gd name="T15" fmla="*/ 25 h 42"/>
                <a:gd name="T16" fmla="*/ 6 w 42"/>
                <a:gd name="T17" fmla="*/ 25 h 42"/>
                <a:gd name="T18" fmla="*/ 6 w 42"/>
                <a:gd name="T19" fmla="*/ 5 h 42"/>
                <a:gd name="T20" fmla="*/ 25 w 42"/>
                <a:gd name="T21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25" y="5"/>
                  </a:moveTo>
                  <a:cubicBezTo>
                    <a:pt x="25" y="6"/>
                    <a:pt x="25" y="6"/>
                    <a:pt x="25" y="6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2" y="23"/>
                    <a:pt x="42" y="31"/>
                    <a:pt x="37" y="37"/>
                  </a:cubicBezTo>
                  <a:cubicBezTo>
                    <a:pt x="32" y="42"/>
                    <a:pt x="23" y="42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20"/>
                    <a:pt x="0" y="11"/>
                    <a:pt x="6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9"/>
            <p:cNvSpPr>
              <a:spLocks/>
            </p:cNvSpPr>
            <p:nvPr/>
          </p:nvSpPr>
          <p:spPr bwMode="auto">
            <a:xfrm flipH="1" flipV="1">
              <a:off x="11398981" y="902691"/>
              <a:ext cx="635743" cy="635744"/>
            </a:xfrm>
            <a:custGeom>
              <a:avLst/>
              <a:gdLst>
                <a:gd name="T0" fmla="*/ 25 w 146"/>
                <a:gd name="T1" fmla="*/ 5 h 146"/>
                <a:gd name="T2" fmla="*/ 25 w 146"/>
                <a:gd name="T3" fmla="*/ 5 h 146"/>
                <a:gd name="T4" fmla="*/ 141 w 146"/>
                <a:gd name="T5" fmla="*/ 121 h 146"/>
                <a:gd name="T6" fmla="*/ 141 w 146"/>
                <a:gd name="T7" fmla="*/ 121 h 146"/>
                <a:gd name="T8" fmla="*/ 141 w 146"/>
                <a:gd name="T9" fmla="*/ 140 h 146"/>
                <a:gd name="T10" fmla="*/ 121 w 146"/>
                <a:gd name="T11" fmla="*/ 140 h 146"/>
                <a:gd name="T12" fmla="*/ 121 w 146"/>
                <a:gd name="T13" fmla="*/ 140 h 146"/>
                <a:gd name="T14" fmla="*/ 5 w 146"/>
                <a:gd name="T15" fmla="*/ 25 h 146"/>
                <a:gd name="T16" fmla="*/ 5 w 146"/>
                <a:gd name="T17" fmla="*/ 25 h 146"/>
                <a:gd name="T18" fmla="*/ 5 w 146"/>
                <a:gd name="T19" fmla="*/ 5 h 146"/>
                <a:gd name="T20" fmla="*/ 25 w 146"/>
                <a:gd name="T21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6" y="126"/>
                    <a:pt x="146" y="135"/>
                    <a:pt x="141" y="140"/>
                  </a:cubicBezTo>
                  <a:cubicBezTo>
                    <a:pt x="135" y="146"/>
                    <a:pt x="126" y="146"/>
                    <a:pt x="121" y="14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0" y="19"/>
                    <a:pt x="0" y="11"/>
                    <a:pt x="5" y="5"/>
                  </a:cubicBezTo>
                  <a:cubicBezTo>
                    <a:pt x="11" y="0"/>
                    <a:pt x="20" y="0"/>
                    <a:pt x="2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11385534" y="1653385"/>
            <a:ext cx="656016" cy="642086"/>
            <a:chOff x="11373180" y="1638836"/>
            <a:chExt cx="656016" cy="661542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8" name="Freeform 66"/>
            <p:cNvSpPr>
              <a:spLocks/>
            </p:cNvSpPr>
            <p:nvPr/>
          </p:nvSpPr>
          <p:spPr bwMode="auto">
            <a:xfrm flipH="1" flipV="1">
              <a:off x="11373180" y="1638836"/>
              <a:ext cx="656015" cy="661542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67"/>
            <p:cNvSpPr>
              <a:spLocks/>
            </p:cNvSpPr>
            <p:nvPr/>
          </p:nvSpPr>
          <p:spPr bwMode="auto">
            <a:xfrm flipH="1" flipV="1">
              <a:off x="11734358" y="2000012"/>
              <a:ext cx="294838" cy="300366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5" name="Group 504"/>
          <p:cNvGrpSpPr/>
          <p:nvPr/>
        </p:nvGrpSpPr>
        <p:grpSpPr>
          <a:xfrm>
            <a:off x="11385534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0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5" name="Freeform 170"/>
          <p:cNvSpPr>
            <a:spLocks/>
          </p:cNvSpPr>
          <p:nvPr/>
        </p:nvSpPr>
        <p:spPr bwMode="auto">
          <a:xfrm flipH="1" flipV="1">
            <a:off x="10629919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" name="Freeform 171"/>
          <p:cNvSpPr>
            <a:spLocks/>
          </p:cNvSpPr>
          <p:nvPr/>
        </p:nvSpPr>
        <p:spPr bwMode="auto">
          <a:xfrm flipH="1" flipV="1">
            <a:off x="10629919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28" name="Group 527"/>
          <p:cNvGrpSpPr/>
          <p:nvPr/>
        </p:nvGrpSpPr>
        <p:grpSpPr>
          <a:xfrm>
            <a:off x="10629919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29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8" name="Freeform 8"/>
          <p:cNvSpPr>
            <a:spLocks/>
          </p:cNvSpPr>
          <p:nvPr/>
        </p:nvSpPr>
        <p:spPr bwMode="auto">
          <a:xfrm>
            <a:off x="3152740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2" name="Group 541"/>
          <p:cNvGrpSpPr/>
          <p:nvPr/>
        </p:nvGrpSpPr>
        <p:grpSpPr>
          <a:xfrm>
            <a:off x="3152740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43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49" name="Freeform 188"/>
          <p:cNvSpPr>
            <a:spLocks/>
          </p:cNvSpPr>
          <p:nvPr/>
        </p:nvSpPr>
        <p:spPr bwMode="auto">
          <a:xfrm>
            <a:off x="4429861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0" name="Freeform 189"/>
          <p:cNvSpPr>
            <a:spLocks/>
          </p:cNvSpPr>
          <p:nvPr/>
        </p:nvSpPr>
        <p:spPr bwMode="auto">
          <a:xfrm>
            <a:off x="4064999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4" name="Group 553"/>
          <p:cNvGrpSpPr/>
          <p:nvPr/>
        </p:nvGrpSpPr>
        <p:grpSpPr>
          <a:xfrm>
            <a:off x="4064998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55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0" name="Freeform 84"/>
          <p:cNvSpPr>
            <a:spLocks/>
          </p:cNvSpPr>
          <p:nvPr/>
        </p:nvSpPr>
        <p:spPr bwMode="auto">
          <a:xfrm flipH="1" flipV="1">
            <a:off x="5384601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1" name="Freeform 85"/>
          <p:cNvSpPr>
            <a:spLocks/>
          </p:cNvSpPr>
          <p:nvPr/>
        </p:nvSpPr>
        <p:spPr bwMode="auto">
          <a:xfrm flipH="1" flipV="1">
            <a:off x="5384601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65" name="Group 564"/>
          <p:cNvGrpSpPr/>
          <p:nvPr/>
        </p:nvGrpSpPr>
        <p:grpSpPr>
          <a:xfrm>
            <a:off x="5384601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66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1" name="Freeform 170"/>
          <p:cNvSpPr>
            <a:spLocks/>
          </p:cNvSpPr>
          <p:nvPr/>
        </p:nvSpPr>
        <p:spPr bwMode="auto">
          <a:xfrm flipH="1" flipV="1">
            <a:off x="4636349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2" name="Freeform 171"/>
          <p:cNvSpPr>
            <a:spLocks/>
          </p:cNvSpPr>
          <p:nvPr/>
        </p:nvSpPr>
        <p:spPr bwMode="auto">
          <a:xfrm flipH="1" flipV="1">
            <a:off x="4636349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6" name="Group 575"/>
          <p:cNvGrpSpPr/>
          <p:nvPr/>
        </p:nvGrpSpPr>
        <p:grpSpPr>
          <a:xfrm>
            <a:off x="4636349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77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2" name="Freeform 8"/>
          <p:cNvSpPr>
            <a:spLocks/>
          </p:cNvSpPr>
          <p:nvPr/>
        </p:nvSpPr>
        <p:spPr bwMode="auto">
          <a:xfrm>
            <a:off x="143142" y="5897463"/>
            <a:ext cx="657858" cy="636721"/>
          </a:xfrm>
          <a:custGeom>
            <a:avLst/>
            <a:gdLst>
              <a:gd name="T0" fmla="*/ 14 w 151"/>
              <a:gd name="T1" fmla="*/ 28 h 151"/>
              <a:gd name="T2" fmla="*/ 0 w 151"/>
              <a:gd name="T3" fmla="*/ 14 h 151"/>
              <a:gd name="T4" fmla="*/ 14 w 151"/>
              <a:gd name="T5" fmla="*/ 0 h 151"/>
              <a:gd name="T6" fmla="*/ 111 w 151"/>
              <a:gd name="T7" fmla="*/ 40 h 151"/>
              <a:gd name="T8" fmla="*/ 151 w 151"/>
              <a:gd name="T9" fmla="*/ 137 h 151"/>
              <a:gd name="T10" fmla="*/ 137 w 151"/>
              <a:gd name="T11" fmla="*/ 151 h 151"/>
              <a:gd name="T12" fmla="*/ 123 w 151"/>
              <a:gd name="T13" fmla="*/ 137 h 151"/>
              <a:gd name="T14" fmla="*/ 91 w 151"/>
              <a:gd name="T15" fmla="*/ 60 h 151"/>
              <a:gd name="T16" fmla="*/ 14 w 151"/>
              <a:gd name="T17" fmla="*/ 28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14" y="28"/>
                </a:move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52" y="0"/>
                  <a:pt x="86" y="16"/>
                  <a:pt x="111" y="40"/>
                </a:cubicBezTo>
                <a:cubicBezTo>
                  <a:pt x="136" y="65"/>
                  <a:pt x="151" y="100"/>
                  <a:pt x="151" y="137"/>
                </a:cubicBezTo>
                <a:cubicBezTo>
                  <a:pt x="151" y="145"/>
                  <a:pt x="145" y="151"/>
                  <a:pt x="137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07"/>
                  <a:pt x="111" y="80"/>
                  <a:pt x="91" y="60"/>
                </a:cubicBezTo>
                <a:cubicBezTo>
                  <a:pt x="71" y="41"/>
                  <a:pt x="44" y="28"/>
                  <a:pt x="14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" name="Freeform 32"/>
          <p:cNvSpPr>
            <a:spLocks/>
          </p:cNvSpPr>
          <p:nvPr/>
        </p:nvSpPr>
        <p:spPr bwMode="auto">
          <a:xfrm>
            <a:off x="143142" y="3069883"/>
            <a:ext cx="657858" cy="642086"/>
          </a:xfrm>
          <a:custGeom>
            <a:avLst/>
            <a:gdLst>
              <a:gd name="T0" fmla="*/ 123 w 151"/>
              <a:gd name="T1" fmla="*/ 15 h 152"/>
              <a:gd name="T2" fmla="*/ 137 w 151"/>
              <a:gd name="T3" fmla="*/ 0 h 152"/>
              <a:gd name="T4" fmla="*/ 151 w 151"/>
              <a:gd name="T5" fmla="*/ 15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4 h 152"/>
              <a:gd name="T14" fmla="*/ 91 w 151"/>
              <a:gd name="T15" fmla="*/ 92 h 152"/>
              <a:gd name="T16" fmla="*/ 123 w 151"/>
              <a:gd name="T17" fmla="*/ 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5"/>
                </a:moveTo>
                <a:cubicBezTo>
                  <a:pt x="123" y="7"/>
                  <a:pt x="129" y="0"/>
                  <a:pt x="137" y="0"/>
                </a:cubicBezTo>
                <a:cubicBezTo>
                  <a:pt x="145" y="0"/>
                  <a:pt x="151" y="7"/>
                  <a:pt x="151" y="15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0"/>
                  <a:pt x="6" y="124"/>
                  <a:pt x="14" y="124"/>
                </a:cubicBezTo>
                <a:cubicBezTo>
                  <a:pt x="44" y="124"/>
                  <a:pt x="71" y="111"/>
                  <a:pt x="91" y="92"/>
                </a:cubicBezTo>
                <a:cubicBezTo>
                  <a:pt x="111" y="72"/>
                  <a:pt x="123" y="45"/>
                  <a:pt x="123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" name="Freeform 33"/>
          <p:cNvSpPr>
            <a:spLocks/>
          </p:cNvSpPr>
          <p:nvPr/>
        </p:nvSpPr>
        <p:spPr bwMode="auto">
          <a:xfrm>
            <a:off x="143142" y="3069883"/>
            <a:ext cx="294838" cy="291532"/>
          </a:xfrm>
          <a:custGeom>
            <a:avLst/>
            <a:gdLst>
              <a:gd name="T0" fmla="*/ 67 w 68"/>
              <a:gd name="T1" fmla="*/ 15 h 69"/>
              <a:gd name="T2" fmla="*/ 67 w 68"/>
              <a:gd name="T3" fmla="*/ 15 h 69"/>
              <a:gd name="T4" fmla="*/ 51 w 68"/>
              <a:gd name="T5" fmla="*/ 52 h 69"/>
              <a:gd name="T6" fmla="*/ 14 w 68"/>
              <a:gd name="T7" fmla="*/ 68 h 69"/>
              <a:gd name="T8" fmla="*/ 0 w 68"/>
              <a:gd name="T9" fmla="*/ 53 h 69"/>
              <a:gd name="T10" fmla="*/ 14 w 68"/>
              <a:gd name="T11" fmla="*/ 39 h 69"/>
              <a:gd name="T12" fmla="*/ 15 w 68"/>
              <a:gd name="T13" fmla="*/ 40 h 69"/>
              <a:gd name="T14" fmla="*/ 32 w 68"/>
              <a:gd name="T15" fmla="*/ 32 h 69"/>
              <a:gd name="T16" fmla="*/ 39 w 68"/>
              <a:gd name="T17" fmla="*/ 15 h 69"/>
              <a:gd name="T18" fmla="*/ 39 w 68"/>
              <a:gd name="T19" fmla="*/ 15 h 69"/>
              <a:gd name="T20" fmla="*/ 53 w 68"/>
              <a:gd name="T21" fmla="*/ 0 h 69"/>
              <a:gd name="T22" fmla="*/ 67 w 68"/>
              <a:gd name="T23" fmla="*/ 1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9">
                <a:moveTo>
                  <a:pt x="67" y="15"/>
                </a:moveTo>
                <a:cubicBezTo>
                  <a:pt x="67" y="15"/>
                  <a:pt x="67" y="15"/>
                  <a:pt x="67" y="15"/>
                </a:cubicBezTo>
                <a:cubicBezTo>
                  <a:pt x="67" y="15"/>
                  <a:pt x="68" y="35"/>
                  <a:pt x="51" y="52"/>
                </a:cubicBezTo>
                <a:cubicBezTo>
                  <a:pt x="35" y="69"/>
                  <a:pt x="14" y="68"/>
                  <a:pt x="14" y="68"/>
                </a:cubicBezTo>
                <a:cubicBezTo>
                  <a:pt x="6" y="68"/>
                  <a:pt x="0" y="61"/>
                  <a:pt x="0" y="53"/>
                </a:cubicBezTo>
                <a:cubicBezTo>
                  <a:pt x="0" y="46"/>
                  <a:pt x="6" y="39"/>
                  <a:pt x="14" y="39"/>
                </a:cubicBezTo>
                <a:cubicBezTo>
                  <a:pt x="14" y="39"/>
                  <a:pt x="15" y="39"/>
                  <a:pt x="15" y="40"/>
                </a:cubicBezTo>
                <a:cubicBezTo>
                  <a:pt x="17" y="40"/>
                  <a:pt x="25" y="39"/>
                  <a:pt x="32" y="32"/>
                </a:cubicBezTo>
                <a:cubicBezTo>
                  <a:pt x="39" y="25"/>
                  <a:pt x="39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7"/>
                  <a:pt x="45" y="0"/>
                  <a:pt x="53" y="0"/>
                </a:cubicBezTo>
                <a:cubicBezTo>
                  <a:pt x="61" y="0"/>
                  <a:pt x="67" y="7"/>
                  <a:pt x="67" y="1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5" name="Freeform 10"/>
          <p:cNvSpPr>
            <a:spLocks/>
          </p:cNvSpPr>
          <p:nvPr/>
        </p:nvSpPr>
        <p:spPr bwMode="auto">
          <a:xfrm>
            <a:off x="143142" y="5707012"/>
            <a:ext cx="657858" cy="119832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6" name="Freeform 11"/>
          <p:cNvSpPr>
            <a:spLocks/>
          </p:cNvSpPr>
          <p:nvPr/>
        </p:nvSpPr>
        <p:spPr bwMode="auto">
          <a:xfrm>
            <a:off x="143142" y="5352881"/>
            <a:ext cx="657858" cy="118043"/>
          </a:xfrm>
          <a:custGeom>
            <a:avLst/>
            <a:gdLst>
              <a:gd name="T0" fmla="*/ 137 w 151"/>
              <a:gd name="T1" fmla="*/ 28 h 28"/>
              <a:gd name="T2" fmla="*/ 137 w 151"/>
              <a:gd name="T3" fmla="*/ 28 h 28"/>
              <a:gd name="T4" fmla="*/ 14 w 151"/>
              <a:gd name="T5" fmla="*/ 28 h 28"/>
              <a:gd name="T6" fmla="*/ 14 w 151"/>
              <a:gd name="T7" fmla="*/ 28 h 28"/>
              <a:gd name="T8" fmla="*/ 0 w 151"/>
              <a:gd name="T9" fmla="*/ 14 h 28"/>
              <a:gd name="T10" fmla="*/ 14 w 151"/>
              <a:gd name="T11" fmla="*/ 0 h 28"/>
              <a:gd name="T12" fmla="*/ 14 w 151"/>
              <a:gd name="T13" fmla="*/ 0 h 28"/>
              <a:gd name="T14" fmla="*/ 137 w 151"/>
              <a:gd name="T15" fmla="*/ 0 h 28"/>
              <a:gd name="T16" fmla="*/ 137 w 151"/>
              <a:gd name="T17" fmla="*/ 0 h 28"/>
              <a:gd name="T18" fmla="*/ 151 w 151"/>
              <a:gd name="T19" fmla="*/ 14 h 28"/>
              <a:gd name="T20" fmla="*/ 137 w 151"/>
              <a:gd name="T21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1" h="28">
                <a:moveTo>
                  <a:pt x="137" y="28"/>
                </a:moveTo>
                <a:cubicBezTo>
                  <a:pt x="137" y="28"/>
                  <a:pt x="137" y="28"/>
                  <a:pt x="137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7" name="Freeform 30"/>
          <p:cNvSpPr>
            <a:spLocks/>
          </p:cNvSpPr>
          <p:nvPr/>
        </p:nvSpPr>
        <p:spPr bwMode="auto">
          <a:xfrm>
            <a:off x="677536" y="3771860"/>
            <a:ext cx="123463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" name="Freeform 31"/>
          <p:cNvSpPr>
            <a:spLocks/>
          </p:cNvSpPr>
          <p:nvPr/>
        </p:nvSpPr>
        <p:spPr bwMode="auto">
          <a:xfrm>
            <a:off x="312674" y="3771860"/>
            <a:ext cx="121620" cy="642086"/>
          </a:xfrm>
          <a:custGeom>
            <a:avLst/>
            <a:gdLst>
              <a:gd name="T0" fmla="*/ 28 w 28"/>
              <a:gd name="T1" fmla="*/ 14 h 152"/>
              <a:gd name="T2" fmla="*/ 28 w 28"/>
              <a:gd name="T3" fmla="*/ 15 h 152"/>
              <a:gd name="T4" fmla="*/ 28 w 28"/>
              <a:gd name="T5" fmla="*/ 137 h 152"/>
              <a:gd name="T6" fmla="*/ 28 w 28"/>
              <a:gd name="T7" fmla="*/ 138 h 152"/>
              <a:gd name="T8" fmla="*/ 14 w 28"/>
              <a:gd name="T9" fmla="*/ 152 h 152"/>
              <a:gd name="T10" fmla="*/ 0 w 28"/>
              <a:gd name="T11" fmla="*/ 138 h 152"/>
              <a:gd name="T12" fmla="*/ 0 w 28"/>
              <a:gd name="T13" fmla="*/ 137 h 152"/>
              <a:gd name="T14" fmla="*/ 0 w 28"/>
              <a:gd name="T15" fmla="*/ 15 h 152"/>
              <a:gd name="T16" fmla="*/ 0 w 28"/>
              <a:gd name="T17" fmla="*/ 14 h 152"/>
              <a:gd name="T18" fmla="*/ 14 w 28"/>
              <a:gd name="T19" fmla="*/ 0 h 152"/>
              <a:gd name="T20" fmla="*/ 28 w 28"/>
              <a:gd name="T21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2">
                <a:moveTo>
                  <a:pt x="28" y="14"/>
                </a:moveTo>
                <a:cubicBezTo>
                  <a:pt x="28" y="15"/>
                  <a:pt x="28" y="15"/>
                  <a:pt x="28" y="15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8" y="145"/>
                  <a:pt x="22" y="152"/>
                  <a:pt x="14" y="152"/>
                </a:cubicBezTo>
                <a:cubicBezTo>
                  <a:pt x="6" y="152"/>
                  <a:pt x="0" y="145"/>
                  <a:pt x="0" y="138"/>
                </a:cubicBezTo>
                <a:cubicBezTo>
                  <a:pt x="0" y="138"/>
                  <a:pt x="0" y="137"/>
                  <a:pt x="0" y="1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9" name="Freeform 28"/>
          <p:cNvSpPr>
            <a:spLocks/>
          </p:cNvSpPr>
          <p:nvPr/>
        </p:nvSpPr>
        <p:spPr bwMode="auto">
          <a:xfrm>
            <a:off x="137614" y="4949591"/>
            <a:ext cx="184274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19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2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0" name="Freeform 29"/>
          <p:cNvSpPr>
            <a:spLocks/>
          </p:cNvSpPr>
          <p:nvPr/>
        </p:nvSpPr>
        <p:spPr bwMode="auto">
          <a:xfrm>
            <a:off x="168940" y="4477414"/>
            <a:ext cx="635744" cy="617046"/>
          </a:xfrm>
          <a:custGeom>
            <a:avLst/>
            <a:gdLst>
              <a:gd name="T0" fmla="*/ 121 w 146"/>
              <a:gd name="T1" fmla="*/ 141 h 146"/>
              <a:gd name="T2" fmla="*/ 121 w 146"/>
              <a:gd name="T3" fmla="*/ 141 h 146"/>
              <a:gd name="T4" fmla="*/ 6 w 146"/>
              <a:gd name="T5" fmla="*/ 25 h 146"/>
              <a:gd name="T6" fmla="*/ 6 w 146"/>
              <a:gd name="T7" fmla="*/ 25 h 146"/>
              <a:gd name="T8" fmla="*/ 6 w 146"/>
              <a:gd name="T9" fmla="*/ 6 h 146"/>
              <a:gd name="T10" fmla="*/ 25 w 146"/>
              <a:gd name="T11" fmla="*/ 6 h 146"/>
              <a:gd name="T12" fmla="*/ 25 w 146"/>
              <a:gd name="T13" fmla="*/ 6 h 146"/>
              <a:gd name="T14" fmla="*/ 141 w 146"/>
              <a:gd name="T15" fmla="*/ 121 h 146"/>
              <a:gd name="T16" fmla="*/ 141 w 146"/>
              <a:gd name="T17" fmla="*/ 121 h 146"/>
              <a:gd name="T18" fmla="*/ 141 w 146"/>
              <a:gd name="T19" fmla="*/ 141 h 146"/>
              <a:gd name="T20" fmla="*/ 121 w 146"/>
              <a:gd name="T21" fmla="*/ 14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" h="146">
                <a:moveTo>
                  <a:pt x="121" y="141"/>
                </a:moveTo>
                <a:cubicBezTo>
                  <a:pt x="121" y="141"/>
                  <a:pt x="121" y="141"/>
                  <a:pt x="121" y="141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0" y="20"/>
                  <a:pt x="0" y="11"/>
                  <a:pt x="6" y="6"/>
                </a:cubicBezTo>
                <a:cubicBezTo>
                  <a:pt x="11" y="0"/>
                  <a:pt x="20" y="0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1" y="121"/>
                  <a:pt x="141" y="121"/>
                  <a:pt x="141" y="121"/>
                </a:cubicBezTo>
                <a:cubicBezTo>
                  <a:pt x="146" y="127"/>
                  <a:pt x="146" y="135"/>
                  <a:pt x="141" y="141"/>
                </a:cubicBezTo>
                <a:cubicBezTo>
                  <a:pt x="135" y="146"/>
                  <a:pt x="127" y="146"/>
                  <a:pt x="121" y="141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1" name="Group 590"/>
          <p:cNvGrpSpPr/>
          <p:nvPr/>
        </p:nvGrpSpPr>
        <p:grpSpPr>
          <a:xfrm>
            <a:off x="143142" y="2364330"/>
            <a:ext cx="657858" cy="636722"/>
            <a:chOff x="9129365" y="2371296"/>
            <a:chExt cx="657858" cy="65601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2" name="Freeform 34"/>
            <p:cNvSpPr>
              <a:spLocks/>
            </p:cNvSpPr>
            <p:nvPr/>
          </p:nvSpPr>
          <p:spPr bwMode="auto">
            <a:xfrm>
              <a:off x="9129365" y="2371296"/>
              <a:ext cx="657858" cy="656015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0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4"/>
                    <a:pt x="22" y="151"/>
                    <a:pt x="14" y="151"/>
                  </a:cubicBezTo>
                  <a:cubicBezTo>
                    <a:pt x="6" y="151"/>
                    <a:pt x="0" y="144"/>
                    <a:pt x="0" y="137"/>
                  </a:cubicBezTo>
                  <a:cubicBezTo>
                    <a:pt x="0" y="99"/>
                    <a:pt x="15" y="64"/>
                    <a:pt x="40" y="40"/>
                  </a:cubicBezTo>
                  <a:cubicBezTo>
                    <a:pt x="65" y="15"/>
                    <a:pt x="99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07" y="28"/>
                    <a:pt x="80" y="40"/>
                    <a:pt x="60" y="60"/>
                  </a:cubicBezTo>
                  <a:cubicBezTo>
                    <a:pt x="40" y="79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35"/>
            <p:cNvSpPr>
              <a:spLocks/>
            </p:cNvSpPr>
            <p:nvPr/>
          </p:nvSpPr>
          <p:spPr bwMode="auto">
            <a:xfrm>
              <a:off x="9490541" y="2726943"/>
              <a:ext cx="296680" cy="300366"/>
            </a:xfrm>
            <a:custGeom>
              <a:avLst/>
              <a:gdLst>
                <a:gd name="T0" fmla="*/ 1 w 68"/>
                <a:gd name="T1" fmla="*/ 55 h 69"/>
                <a:gd name="T2" fmla="*/ 1 w 68"/>
                <a:gd name="T3" fmla="*/ 55 h 69"/>
                <a:gd name="T4" fmla="*/ 17 w 68"/>
                <a:gd name="T5" fmla="*/ 17 h 69"/>
                <a:gd name="T6" fmla="*/ 54 w 68"/>
                <a:gd name="T7" fmla="*/ 2 h 69"/>
                <a:gd name="T8" fmla="*/ 68 w 68"/>
                <a:gd name="T9" fmla="*/ 16 h 69"/>
                <a:gd name="T10" fmla="*/ 54 w 68"/>
                <a:gd name="T11" fmla="*/ 30 h 69"/>
                <a:gd name="T12" fmla="*/ 53 w 68"/>
                <a:gd name="T13" fmla="*/ 30 h 69"/>
                <a:gd name="T14" fmla="*/ 36 w 68"/>
                <a:gd name="T15" fmla="*/ 37 h 69"/>
                <a:gd name="T16" fmla="*/ 29 w 68"/>
                <a:gd name="T17" fmla="*/ 54 h 69"/>
                <a:gd name="T18" fmla="*/ 29 w 68"/>
                <a:gd name="T19" fmla="*/ 55 h 69"/>
                <a:gd name="T20" fmla="*/ 15 w 68"/>
                <a:gd name="T21" fmla="*/ 69 h 69"/>
                <a:gd name="T22" fmla="*/ 1 w 68"/>
                <a:gd name="T23" fmla="*/ 5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" y="55"/>
                  </a:move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0" y="34"/>
                    <a:pt x="17" y="17"/>
                  </a:cubicBezTo>
                  <a:cubicBezTo>
                    <a:pt x="33" y="0"/>
                    <a:pt x="54" y="2"/>
                    <a:pt x="54" y="2"/>
                  </a:cubicBezTo>
                  <a:cubicBezTo>
                    <a:pt x="62" y="2"/>
                    <a:pt x="68" y="8"/>
                    <a:pt x="68" y="16"/>
                  </a:cubicBezTo>
                  <a:cubicBezTo>
                    <a:pt x="68" y="23"/>
                    <a:pt x="62" y="30"/>
                    <a:pt x="54" y="30"/>
                  </a:cubicBezTo>
                  <a:cubicBezTo>
                    <a:pt x="54" y="30"/>
                    <a:pt x="53" y="30"/>
                    <a:pt x="53" y="30"/>
                  </a:cubicBezTo>
                  <a:cubicBezTo>
                    <a:pt x="51" y="30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5"/>
                  </a:cubicBezTo>
                  <a:cubicBezTo>
                    <a:pt x="29" y="62"/>
                    <a:pt x="23" y="69"/>
                    <a:pt x="15" y="69"/>
                  </a:cubicBezTo>
                  <a:cubicBezTo>
                    <a:pt x="7" y="69"/>
                    <a:pt x="1" y="62"/>
                    <a:pt x="1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2" name="Group 591"/>
          <p:cNvGrpSpPr/>
          <p:nvPr/>
        </p:nvGrpSpPr>
        <p:grpSpPr>
          <a:xfrm>
            <a:off x="143142" y="947858"/>
            <a:ext cx="657858" cy="473962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00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3" name="Group 592"/>
          <p:cNvGrpSpPr/>
          <p:nvPr/>
        </p:nvGrpSpPr>
        <p:grpSpPr>
          <a:xfrm>
            <a:off x="137614" y="1649834"/>
            <a:ext cx="667070" cy="651026"/>
            <a:chOff x="9123837" y="1635150"/>
            <a:chExt cx="667070" cy="67075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8" name="Freeform 36"/>
            <p:cNvSpPr>
              <a:spLocks/>
            </p:cNvSpPr>
            <p:nvPr/>
          </p:nvSpPr>
          <p:spPr bwMode="auto">
            <a:xfrm>
              <a:off x="9608477" y="2123473"/>
              <a:ext cx="182430" cy="182430"/>
            </a:xfrm>
            <a:custGeom>
              <a:avLst/>
              <a:gdLst>
                <a:gd name="T0" fmla="*/ 37 w 42"/>
                <a:gd name="T1" fmla="*/ 25 h 42"/>
                <a:gd name="T2" fmla="*/ 37 w 42"/>
                <a:gd name="T3" fmla="*/ 25 h 42"/>
                <a:gd name="T4" fmla="*/ 25 w 42"/>
                <a:gd name="T5" fmla="*/ 36 h 42"/>
                <a:gd name="T6" fmla="*/ 25 w 42"/>
                <a:gd name="T7" fmla="*/ 36 h 42"/>
                <a:gd name="T8" fmla="*/ 6 w 42"/>
                <a:gd name="T9" fmla="*/ 36 h 42"/>
                <a:gd name="T10" fmla="*/ 6 w 42"/>
                <a:gd name="T11" fmla="*/ 17 h 42"/>
                <a:gd name="T12" fmla="*/ 6 w 42"/>
                <a:gd name="T13" fmla="*/ 17 h 42"/>
                <a:gd name="T14" fmla="*/ 17 w 42"/>
                <a:gd name="T15" fmla="*/ 5 h 42"/>
                <a:gd name="T16" fmla="*/ 17 w 42"/>
                <a:gd name="T17" fmla="*/ 5 h 42"/>
                <a:gd name="T18" fmla="*/ 37 w 42"/>
                <a:gd name="T19" fmla="*/ 5 h 42"/>
                <a:gd name="T20" fmla="*/ 37 w 42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2" y="11"/>
                    <a:pt x="42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37"/>
            <p:cNvSpPr>
              <a:spLocks/>
            </p:cNvSpPr>
            <p:nvPr/>
          </p:nvSpPr>
          <p:spPr bwMode="auto">
            <a:xfrm>
              <a:off x="9123837" y="1635150"/>
              <a:ext cx="635744" cy="635744"/>
            </a:xfrm>
            <a:custGeom>
              <a:avLst/>
              <a:gdLst>
                <a:gd name="T0" fmla="*/ 140 w 146"/>
                <a:gd name="T1" fmla="*/ 25 h 146"/>
                <a:gd name="T2" fmla="*/ 140 w 146"/>
                <a:gd name="T3" fmla="*/ 26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0 w 146"/>
                <a:gd name="T19" fmla="*/ 6 h 146"/>
                <a:gd name="T20" fmla="*/ 140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0" y="25"/>
                  </a:moveTo>
                  <a:cubicBezTo>
                    <a:pt x="140" y="26"/>
                    <a:pt x="140" y="26"/>
                    <a:pt x="140" y="26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9" y="146"/>
                    <a:pt x="11" y="146"/>
                    <a:pt x="5" y="141"/>
                  </a:cubicBezTo>
                  <a:cubicBezTo>
                    <a:pt x="0" y="136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0" y="6"/>
                  </a:cubicBezTo>
                  <a:cubicBezTo>
                    <a:pt x="146" y="11"/>
                    <a:pt x="146" y="20"/>
                    <a:pt x="14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143142" y="249457"/>
            <a:ext cx="657858" cy="6284727"/>
            <a:chOff x="9129365" y="192340"/>
            <a:chExt cx="657858" cy="6475161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95" name="Freeform 72"/>
            <p:cNvSpPr>
              <a:spLocks/>
            </p:cNvSpPr>
            <p:nvPr/>
          </p:nvSpPr>
          <p:spPr bwMode="auto">
            <a:xfrm>
              <a:off x="9129365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3"/>
            <p:cNvSpPr>
              <a:spLocks/>
            </p:cNvSpPr>
            <p:nvPr/>
          </p:nvSpPr>
          <p:spPr bwMode="auto">
            <a:xfrm>
              <a:off x="9129365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3"/>
            <p:cNvSpPr>
              <a:spLocks/>
            </p:cNvSpPr>
            <p:nvPr/>
          </p:nvSpPr>
          <p:spPr bwMode="auto">
            <a:xfrm>
              <a:off x="9129365" y="6367135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5" name="Freeform 188"/>
          <p:cNvSpPr>
            <a:spLocks/>
          </p:cNvSpPr>
          <p:nvPr/>
        </p:nvSpPr>
        <p:spPr bwMode="auto">
          <a:xfrm>
            <a:off x="1429475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" name="Freeform 189"/>
          <p:cNvSpPr>
            <a:spLocks/>
          </p:cNvSpPr>
          <p:nvPr/>
        </p:nvSpPr>
        <p:spPr bwMode="auto">
          <a:xfrm>
            <a:off x="1064613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3" name="Freeform 207"/>
          <p:cNvSpPr>
            <a:spLocks/>
          </p:cNvSpPr>
          <p:nvPr/>
        </p:nvSpPr>
        <p:spPr bwMode="auto">
          <a:xfrm>
            <a:off x="889552" y="4949591"/>
            <a:ext cx="184273" cy="178854"/>
          </a:xfrm>
          <a:custGeom>
            <a:avLst/>
            <a:gdLst>
              <a:gd name="T0" fmla="*/ 17 w 42"/>
              <a:gd name="T1" fmla="*/ 36 h 42"/>
              <a:gd name="T2" fmla="*/ 17 w 42"/>
              <a:gd name="T3" fmla="*/ 36 h 42"/>
              <a:gd name="T4" fmla="*/ 5 w 42"/>
              <a:gd name="T5" fmla="*/ 25 h 42"/>
              <a:gd name="T6" fmla="*/ 5 w 42"/>
              <a:gd name="T7" fmla="*/ 25 h 42"/>
              <a:gd name="T8" fmla="*/ 5 w 42"/>
              <a:gd name="T9" fmla="*/ 5 h 42"/>
              <a:gd name="T10" fmla="*/ 25 w 42"/>
              <a:gd name="T11" fmla="*/ 5 h 42"/>
              <a:gd name="T12" fmla="*/ 25 w 42"/>
              <a:gd name="T13" fmla="*/ 5 h 42"/>
              <a:gd name="T14" fmla="*/ 37 w 42"/>
              <a:gd name="T15" fmla="*/ 17 h 42"/>
              <a:gd name="T16" fmla="*/ 37 w 42"/>
              <a:gd name="T17" fmla="*/ 17 h 42"/>
              <a:gd name="T18" fmla="*/ 37 w 42"/>
              <a:gd name="T19" fmla="*/ 36 h 42"/>
              <a:gd name="T20" fmla="*/ 17 w 42"/>
              <a:gd name="T21" fmla="*/ 3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" h="42">
                <a:moveTo>
                  <a:pt x="17" y="36"/>
                </a:moveTo>
                <a:cubicBezTo>
                  <a:pt x="17" y="36"/>
                  <a:pt x="17" y="36"/>
                  <a:pt x="17" y="36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0" y="19"/>
                  <a:pt x="0" y="10"/>
                  <a:pt x="5" y="5"/>
                </a:cubicBezTo>
                <a:cubicBezTo>
                  <a:pt x="11" y="0"/>
                  <a:pt x="20" y="0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42" y="22"/>
                  <a:pt x="42" y="31"/>
                  <a:pt x="37" y="36"/>
                </a:cubicBezTo>
                <a:cubicBezTo>
                  <a:pt x="31" y="42"/>
                  <a:pt x="23" y="42"/>
                  <a:pt x="17" y="36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18" name="Group 617"/>
          <p:cNvGrpSpPr/>
          <p:nvPr/>
        </p:nvGrpSpPr>
        <p:grpSpPr>
          <a:xfrm>
            <a:off x="1064612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19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8" name="Freeform 84"/>
          <p:cNvSpPr>
            <a:spLocks/>
          </p:cNvSpPr>
          <p:nvPr/>
        </p:nvSpPr>
        <p:spPr bwMode="auto">
          <a:xfrm flipH="1" flipV="1">
            <a:off x="2406328" y="5895648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9" name="Freeform 85"/>
          <p:cNvSpPr>
            <a:spLocks/>
          </p:cNvSpPr>
          <p:nvPr/>
        </p:nvSpPr>
        <p:spPr bwMode="auto">
          <a:xfrm flipH="1" flipV="1">
            <a:off x="2406328" y="5895648"/>
            <a:ext cx="294838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6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6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3" name="Group 632"/>
          <p:cNvGrpSpPr/>
          <p:nvPr/>
        </p:nvGrpSpPr>
        <p:grpSpPr>
          <a:xfrm>
            <a:off x="2406328" y="247645"/>
            <a:ext cx="656015" cy="638509"/>
            <a:chOff x="11373180" y="190501"/>
            <a:chExt cx="656015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34" name="Freeform 58"/>
            <p:cNvSpPr>
              <a:spLocks/>
            </p:cNvSpPr>
            <p:nvPr/>
          </p:nvSpPr>
          <p:spPr bwMode="auto">
            <a:xfrm flipH="1" flipV="1">
              <a:off x="11373180" y="190501"/>
              <a:ext cx="656015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59"/>
            <p:cNvSpPr>
              <a:spLocks/>
            </p:cNvSpPr>
            <p:nvPr/>
          </p:nvSpPr>
          <p:spPr bwMode="auto">
            <a:xfrm flipH="1" flipV="1">
              <a:off x="11373180" y="190501"/>
              <a:ext cx="294838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6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6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0" name="Freeform 188"/>
          <p:cNvSpPr>
            <a:spLocks/>
          </p:cNvSpPr>
          <p:nvPr/>
        </p:nvSpPr>
        <p:spPr bwMode="auto">
          <a:xfrm>
            <a:off x="10405003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1" name="Freeform 189"/>
          <p:cNvSpPr>
            <a:spLocks/>
          </p:cNvSpPr>
          <p:nvPr/>
        </p:nvSpPr>
        <p:spPr bwMode="auto">
          <a:xfrm>
            <a:off x="10040141" y="5897463"/>
            <a:ext cx="121620" cy="636721"/>
          </a:xfrm>
          <a:custGeom>
            <a:avLst/>
            <a:gdLst>
              <a:gd name="T0" fmla="*/ 28 w 28"/>
              <a:gd name="T1" fmla="*/ 14 h 151"/>
              <a:gd name="T2" fmla="*/ 28 w 28"/>
              <a:gd name="T3" fmla="*/ 14 h 151"/>
              <a:gd name="T4" fmla="*/ 28 w 28"/>
              <a:gd name="T5" fmla="*/ 137 h 151"/>
              <a:gd name="T6" fmla="*/ 28 w 28"/>
              <a:gd name="T7" fmla="*/ 137 h 151"/>
              <a:gd name="T8" fmla="*/ 14 w 28"/>
              <a:gd name="T9" fmla="*/ 151 h 151"/>
              <a:gd name="T10" fmla="*/ 0 w 28"/>
              <a:gd name="T11" fmla="*/ 137 h 151"/>
              <a:gd name="T12" fmla="*/ 0 w 28"/>
              <a:gd name="T13" fmla="*/ 137 h 151"/>
              <a:gd name="T14" fmla="*/ 0 w 28"/>
              <a:gd name="T15" fmla="*/ 14 h 151"/>
              <a:gd name="T16" fmla="*/ 0 w 28"/>
              <a:gd name="T17" fmla="*/ 14 h 151"/>
              <a:gd name="T18" fmla="*/ 14 w 28"/>
              <a:gd name="T19" fmla="*/ 0 h 151"/>
              <a:gd name="T20" fmla="*/ 28 w 28"/>
              <a:gd name="T21" fmla="*/ 1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151"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37"/>
                  <a:pt x="28" y="137"/>
                  <a:pt x="28" y="137"/>
                </a:cubicBez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7" y="0"/>
                  <a:pt x="14" y="0"/>
                </a:cubicBezTo>
                <a:cubicBezTo>
                  <a:pt x="22" y="0"/>
                  <a:pt x="28" y="7"/>
                  <a:pt x="2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3" name="Group 642"/>
          <p:cNvGrpSpPr/>
          <p:nvPr/>
        </p:nvGrpSpPr>
        <p:grpSpPr>
          <a:xfrm>
            <a:off x="10040140" y="249457"/>
            <a:ext cx="486482" cy="638509"/>
            <a:chOff x="10043149" y="192340"/>
            <a:chExt cx="486482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4" name="Freeform 253"/>
            <p:cNvSpPr>
              <a:spLocks/>
            </p:cNvSpPr>
            <p:nvPr/>
          </p:nvSpPr>
          <p:spPr bwMode="auto">
            <a:xfrm>
              <a:off x="10408011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254"/>
            <p:cNvSpPr>
              <a:spLocks/>
            </p:cNvSpPr>
            <p:nvPr/>
          </p:nvSpPr>
          <p:spPr bwMode="auto">
            <a:xfrm>
              <a:off x="10043149" y="192340"/>
              <a:ext cx="121620" cy="657856"/>
            </a:xfrm>
            <a:custGeom>
              <a:avLst/>
              <a:gdLst>
                <a:gd name="T0" fmla="*/ 28 w 28"/>
                <a:gd name="T1" fmla="*/ 14 h 151"/>
                <a:gd name="T2" fmla="*/ 28 w 28"/>
                <a:gd name="T3" fmla="*/ 14 h 151"/>
                <a:gd name="T4" fmla="*/ 28 w 28"/>
                <a:gd name="T5" fmla="*/ 137 h 151"/>
                <a:gd name="T6" fmla="*/ 28 w 28"/>
                <a:gd name="T7" fmla="*/ 137 h 151"/>
                <a:gd name="T8" fmla="*/ 14 w 28"/>
                <a:gd name="T9" fmla="*/ 151 h 151"/>
                <a:gd name="T10" fmla="*/ 0 w 28"/>
                <a:gd name="T11" fmla="*/ 137 h 151"/>
                <a:gd name="T12" fmla="*/ 0 w 28"/>
                <a:gd name="T13" fmla="*/ 137 h 151"/>
                <a:gd name="T14" fmla="*/ 0 w 28"/>
                <a:gd name="T15" fmla="*/ 14 h 151"/>
                <a:gd name="T16" fmla="*/ 0 w 28"/>
                <a:gd name="T17" fmla="*/ 14 h 151"/>
                <a:gd name="T18" fmla="*/ 14 w 28"/>
                <a:gd name="T19" fmla="*/ 0 h 151"/>
                <a:gd name="T20" fmla="*/ 28 w 28"/>
                <a:gd name="T21" fmla="*/ 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51"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37"/>
                    <a:pt x="28" y="137"/>
                    <a:pt x="28" y="137"/>
                  </a:cubicBezTo>
                  <a:cubicBezTo>
                    <a:pt x="28" y="144"/>
                    <a:pt x="22" y="151"/>
                    <a:pt x="14" y="151"/>
                  </a:cubicBezTo>
                  <a:cubicBezTo>
                    <a:pt x="7" y="151"/>
                    <a:pt x="0" y="144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1" name="Freeform 219"/>
          <p:cNvSpPr>
            <a:spLocks/>
          </p:cNvSpPr>
          <p:nvPr/>
        </p:nvSpPr>
        <p:spPr bwMode="auto">
          <a:xfrm rot="10800000">
            <a:off x="9118499" y="5892074"/>
            <a:ext cx="656015" cy="642086"/>
          </a:xfrm>
          <a:custGeom>
            <a:avLst/>
            <a:gdLst>
              <a:gd name="T0" fmla="*/ 123 w 151"/>
              <a:gd name="T1" fmla="*/ 14 h 152"/>
              <a:gd name="T2" fmla="*/ 137 w 151"/>
              <a:gd name="T3" fmla="*/ 0 h 152"/>
              <a:gd name="T4" fmla="*/ 151 w 151"/>
              <a:gd name="T5" fmla="*/ 14 h 152"/>
              <a:gd name="T6" fmla="*/ 111 w 151"/>
              <a:gd name="T7" fmla="*/ 111 h 152"/>
              <a:gd name="T8" fmla="*/ 14 w 151"/>
              <a:gd name="T9" fmla="*/ 152 h 152"/>
              <a:gd name="T10" fmla="*/ 0 w 151"/>
              <a:gd name="T11" fmla="*/ 138 h 152"/>
              <a:gd name="T12" fmla="*/ 14 w 151"/>
              <a:gd name="T13" fmla="*/ 123 h 152"/>
              <a:gd name="T14" fmla="*/ 91 w 151"/>
              <a:gd name="T15" fmla="*/ 92 h 152"/>
              <a:gd name="T16" fmla="*/ 123 w 151"/>
              <a:gd name="T17" fmla="*/ 1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2">
                <a:moveTo>
                  <a:pt x="123" y="14"/>
                </a:moveTo>
                <a:cubicBezTo>
                  <a:pt x="123" y="7"/>
                  <a:pt x="13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52"/>
                  <a:pt x="136" y="87"/>
                  <a:pt x="111" y="111"/>
                </a:cubicBezTo>
                <a:cubicBezTo>
                  <a:pt x="86" y="136"/>
                  <a:pt x="52" y="152"/>
                  <a:pt x="14" y="152"/>
                </a:cubicBezTo>
                <a:cubicBezTo>
                  <a:pt x="7" y="152"/>
                  <a:pt x="0" y="145"/>
                  <a:pt x="0" y="138"/>
                </a:cubicBezTo>
                <a:cubicBezTo>
                  <a:pt x="0" y="130"/>
                  <a:pt x="7" y="123"/>
                  <a:pt x="14" y="123"/>
                </a:cubicBezTo>
                <a:cubicBezTo>
                  <a:pt x="44" y="123"/>
                  <a:pt x="72" y="111"/>
                  <a:pt x="91" y="92"/>
                </a:cubicBezTo>
                <a:cubicBezTo>
                  <a:pt x="111" y="72"/>
                  <a:pt x="123" y="45"/>
                  <a:pt x="123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2" name="Freeform 220"/>
          <p:cNvSpPr>
            <a:spLocks/>
          </p:cNvSpPr>
          <p:nvPr/>
        </p:nvSpPr>
        <p:spPr bwMode="auto">
          <a:xfrm rot="10800000">
            <a:off x="9474148" y="6242629"/>
            <a:ext cx="300366" cy="291531"/>
          </a:xfrm>
          <a:custGeom>
            <a:avLst/>
            <a:gdLst>
              <a:gd name="T0" fmla="*/ 68 w 69"/>
              <a:gd name="T1" fmla="*/ 14 h 69"/>
              <a:gd name="T2" fmla="*/ 68 w 69"/>
              <a:gd name="T3" fmla="*/ 14 h 69"/>
              <a:gd name="T4" fmla="*/ 52 w 69"/>
              <a:gd name="T5" fmla="*/ 52 h 69"/>
              <a:gd name="T6" fmla="*/ 14 w 69"/>
              <a:gd name="T7" fmla="*/ 67 h 69"/>
              <a:gd name="T8" fmla="*/ 0 w 69"/>
              <a:gd name="T9" fmla="*/ 53 h 69"/>
              <a:gd name="T10" fmla="*/ 14 w 69"/>
              <a:gd name="T11" fmla="*/ 39 h 69"/>
              <a:gd name="T12" fmla="*/ 15 w 69"/>
              <a:gd name="T13" fmla="*/ 39 h 69"/>
              <a:gd name="T14" fmla="*/ 32 w 69"/>
              <a:gd name="T15" fmla="*/ 32 h 69"/>
              <a:gd name="T16" fmla="*/ 40 w 69"/>
              <a:gd name="T17" fmla="*/ 15 h 69"/>
              <a:gd name="T18" fmla="*/ 39 w 69"/>
              <a:gd name="T19" fmla="*/ 14 h 69"/>
              <a:gd name="T20" fmla="*/ 53 w 69"/>
              <a:gd name="T21" fmla="*/ 0 h 69"/>
              <a:gd name="T22" fmla="*/ 68 w 69"/>
              <a:gd name="T23" fmla="*/ 1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" h="69">
                <a:moveTo>
                  <a:pt x="68" y="14"/>
                </a:moveTo>
                <a:cubicBezTo>
                  <a:pt x="68" y="14"/>
                  <a:pt x="68" y="14"/>
                  <a:pt x="68" y="14"/>
                </a:cubicBezTo>
                <a:cubicBezTo>
                  <a:pt x="68" y="14"/>
                  <a:pt x="69" y="35"/>
                  <a:pt x="52" y="52"/>
                </a:cubicBezTo>
                <a:cubicBezTo>
                  <a:pt x="35" y="69"/>
                  <a:pt x="14" y="67"/>
                  <a:pt x="14" y="67"/>
                </a:cubicBezTo>
                <a:cubicBezTo>
                  <a:pt x="7" y="67"/>
                  <a:pt x="0" y="61"/>
                  <a:pt x="0" y="53"/>
                </a:cubicBezTo>
                <a:cubicBezTo>
                  <a:pt x="0" y="46"/>
                  <a:pt x="7" y="39"/>
                  <a:pt x="14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8" y="40"/>
                  <a:pt x="25" y="39"/>
                  <a:pt x="32" y="32"/>
                </a:cubicBezTo>
                <a:cubicBezTo>
                  <a:pt x="39" y="25"/>
                  <a:pt x="40" y="17"/>
                  <a:pt x="40" y="15"/>
                </a:cubicBezTo>
                <a:cubicBezTo>
                  <a:pt x="39" y="15"/>
                  <a:pt x="39" y="15"/>
                  <a:pt x="39" y="14"/>
                </a:cubicBezTo>
                <a:cubicBezTo>
                  <a:pt x="39" y="7"/>
                  <a:pt x="46" y="0"/>
                  <a:pt x="53" y="0"/>
                </a:cubicBezTo>
                <a:cubicBezTo>
                  <a:pt x="61" y="0"/>
                  <a:pt x="68" y="7"/>
                  <a:pt x="68" y="1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68" name="Group 667"/>
          <p:cNvGrpSpPr/>
          <p:nvPr/>
        </p:nvGrpSpPr>
        <p:grpSpPr>
          <a:xfrm>
            <a:off x="9109456" y="247883"/>
            <a:ext cx="670756" cy="651027"/>
            <a:chOff x="9868089" y="2362084"/>
            <a:chExt cx="670756" cy="67075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69" name="Freeform 204"/>
            <p:cNvSpPr>
              <a:spLocks/>
            </p:cNvSpPr>
            <p:nvPr/>
          </p:nvSpPr>
          <p:spPr bwMode="auto">
            <a:xfrm>
              <a:off x="10352729" y="2850408"/>
              <a:ext cx="186116" cy="182430"/>
            </a:xfrm>
            <a:custGeom>
              <a:avLst/>
              <a:gdLst>
                <a:gd name="T0" fmla="*/ 37 w 43"/>
                <a:gd name="T1" fmla="*/ 25 h 42"/>
                <a:gd name="T2" fmla="*/ 37 w 43"/>
                <a:gd name="T3" fmla="*/ 25 h 42"/>
                <a:gd name="T4" fmla="*/ 26 w 43"/>
                <a:gd name="T5" fmla="*/ 36 h 42"/>
                <a:gd name="T6" fmla="*/ 26 w 43"/>
                <a:gd name="T7" fmla="*/ 36 h 42"/>
                <a:gd name="T8" fmla="*/ 6 w 43"/>
                <a:gd name="T9" fmla="*/ 36 h 42"/>
                <a:gd name="T10" fmla="*/ 6 w 43"/>
                <a:gd name="T11" fmla="*/ 17 h 42"/>
                <a:gd name="T12" fmla="*/ 6 w 43"/>
                <a:gd name="T13" fmla="*/ 17 h 42"/>
                <a:gd name="T14" fmla="*/ 17 w 43"/>
                <a:gd name="T15" fmla="*/ 5 h 42"/>
                <a:gd name="T16" fmla="*/ 17 w 43"/>
                <a:gd name="T17" fmla="*/ 5 h 42"/>
                <a:gd name="T18" fmla="*/ 37 w 43"/>
                <a:gd name="T19" fmla="*/ 5 h 42"/>
                <a:gd name="T20" fmla="*/ 37 w 43"/>
                <a:gd name="T21" fmla="*/ 2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42">
                  <a:moveTo>
                    <a:pt x="37" y="25"/>
                  </a:moveTo>
                  <a:cubicBezTo>
                    <a:pt x="37" y="25"/>
                    <a:pt x="37" y="25"/>
                    <a:pt x="37" y="25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0" y="42"/>
                    <a:pt x="11" y="42"/>
                    <a:pt x="6" y="36"/>
                  </a:cubicBezTo>
                  <a:cubicBezTo>
                    <a:pt x="0" y="31"/>
                    <a:pt x="0" y="22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3" y="0"/>
                    <a:pt x="32" y="0"/>
                    <a:pt x="37" y="5"/>
                  </a:cubicBezTo>
                  <a:cubicBezTo>
                    <a:pt x="43" y="11"/>
                    <a:pt x="43" y="19"/>
                    <a:pt x="37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205"/>
            <p:cNvSpPr>
              <a:spLocks/>
            </p:cNvSpPr>
            <p:nvPr/>
          </p:nvSpPr>
          <p:spPr bwMode="auto">
            <a:xfrm>
              <a:off x="9868089" y="2362084"/>
              <a:ext cx="635743" cy="635744"/>
            </a:xfrm>
            <a:custGeom>
              <a:avLst/>
              <a:gdLst>
                <a:gd name="T0" fmla="*/ 141 w 146"/>
                <a:gd name="T1" fmla="*/ 25 h 146"/>
                <a:gd name="T2" fmla="*/ 141 w 146"/>
                <a:gd name="T3" fmla="*/ 25 h 146"/>
                <a:gd name="T4" fmla="*/ 25 w 146"/>
                <a:gd name="T5" fmla="*/ 141 h 146"/>
                <a:gd name="T6" fmla="*/ 25 w 146"/>
                <a:gd name="T7" fmla="*/ 141 h 146"/>
                <a:gd name="T8" fmla="*/ 5 w 146"/>
                <a:gd name="T9" fmla="*/ 141 h 146"/>
                <a:gd name="T10" fmla="*/ 5 w 146"/>
                <a:gd name="T11" fmla="*/ 121 h 146"/>
                <a:gd name="T12" fmla="*/ 5 w 146"/>
                <a:gd name="T13" fmla="*/ 121 h 146"/>
                <a:gd name="T14" fmla="*/ 121 w 146"/>
                <a:gd name="T15" fmla="*/ 6 h 146"/>
                <a:gd name="T16" fmla="*/ 121 w 146"/>
                <a:gd name="T17" fmla="*/ 6 h 146"/>
                <a:gd name="T18" fmla="*/ 141 w 146"/>
                <a:gd name="T19" fmla="*/ 6 h 146"/>
                <a:gd name="T20" fmla="*/ 141 w 146"/>
                <a:gd name="T21" fmla="*/ 2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6" h="146">
                  <a:moveTo>
                    <a:pt x="141" y="25"/>
                  </a:moveTo>
                  <a:cubicBezTo>
                    <a:pt x="141" y="25"/>
                    <a:pt x="141" y="25"/>
                    <a:pt x="141" y="25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20" y="146"/>
                    <a:pt x="11" y="146"/>
                    <a:pt x="5" y="141"/>
                  </a:cubicBezTo>
                  <a:cubicBezTo>
                    <a:pt x="0" y="135"/>
                    <a:pt x="0" y="127"/>
                    <a:pt x="5" y="121"/>
                  </a:cubicBezTo>
                  <a:cubicBezTo>
                    <a:pt x="5" y="121"/>
                    <a:pt x="5" y="121"/>
                    <a:pt x="5" y="121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6" y="0"/>
                    <a:pt x="135" y="0"/>
                    <a:pt x="141" y="6"/>
                  </a:cubicBezTo>
                  <a:cubicBezTo>
                    <a:pt x="146" y="11"/>
                    <a:pt x="146" y="20"/>
                    <a:pt x="141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7" name="Group 676"/>
          <p:cNvGrpSpPr/>
          <p:nvPr/>
        </p:nvGrpSpPr>
        <p:grpSpPr>
          <a:xfrm rot="10800000">
            <a:off x="7620149" y="250393"/>
            <a:ext cx="656015" cy="473963"/>
            <a:chOff x="9873619" y="1644363"/>
            <a:chExt cx="656015" cy="488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5" name="Freeform 200"/>
            <p:cNvSpPr>
              <a:spLocks/>
            </p:cNvSpPr>
            <p:nvPr/>
          </p:nvSpPr>
          <p:spPr bwMode="auto">
            <a:xfrm>
              <a:off x="9873619" y="1644363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201"/>
            <p:cNvSpPr>
              <a:spLocks/>
            </p:cNvSpPr>
            <p:nvPr/>
          </p:nvSpPr>
          <p:spPr bwMode="auto">
            <a:xfrm>
              <a:off x="9873619" y="2011068"/>
              <a:ext cx="656015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9" name="Group 678"/>
          <p:cNvGrpSpPr/>
          <p:nvPr/>
        </p:nvGrpSpPr>
        <p:grpSpPr>
          <a:xfrm rot="10800000">
            <a:off x="7618306" y="6122939"/>
            <a:ext cx="657858" cy="473963"/>
            <a:chOff x="9129365" y="911903"/>
            <a:chExt cx="657858" cy="48832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83" name="Freeform 38"/>
            <p:cNvSpPr>
              <a:spLocks/>
            </p:cNvSpPr>
            <p:nvPr/>
          </p:nvSpPr>
          <p:spPr bwMode="auto">
            <a:xfrm>
              <a:off x="9129365" y="911903"/>
              <a:ext cx="657858" cy="123463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39"/>
            <p:cNvSpPr>
              <a:spLocks/>
            </p:cNvSpPr>
            <p:nvPr/>
          </p:nvSpPr>
          <p:spPr bwMode="auto">
            <a:xfrm>
              <a:off x="9129365" y="1278607"/>
              <a:ext cx="657858" cy="121620"/>
            </a:xfrm>
            <a:custGeom>
              <a:avLst/>
              <a:gdLst>
                <a:gd name="T0" fmla="*/ 14 w 151"/>
                <a:gd name="T1" fmla="*/ 0 h 28"/>
                <a:gd name="T2" fmla="*/ 14 w 151"/>
                <a:gd name="T3" fmla="*/ 0 h 28"/>
                <a:gd name="T4" fmla="*/ 137 w 151"/>
                <a:gd name="T5" fmla="*/ 0 h 28"/>
                <a:gd name="T6" fmla="*/ 137 w 151"/>
                <a:gd name="T7" fmla="*/ 0 h 28"/>
                <a:gd name="T8" fmla="*/ 151 w 151"/>
                <a:gd name="T9" fmla="*/ 14 h 28"/>
                <a:gd name="T10" fmla="*/ 137 w 151"/>
                <a:gd name="T11" fmla="*/ 28 h 28"/>
                <a:gd name="T12" fmla="*/ 137 w 151"/>
                <a:gd name="T13" fmla="*/ 28 h 28"/>
                <a:gd name="T14" fmla="*/ 14 w 151"/>
                <a:gd name="T15" fmla="*/ 28 h 28"/>
                <a:gd name="T16" fmla="*/ 14 w 151"/>
                <a:gd name="T17" fmla="*/ 28 h 28"/>
                <a:gd name="T18" fmla="*/ 0 w 151"/>
                <a:gd name="T19" fmla="*/ 14 h 28"/>
                <a:gd name="T20" fmla="*/ 14 w 151"/>
                <a:gd name="T2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8"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5" y="0"/>
                    <a:pt x="151" y="6"/>
                    <a:pt x="151" y="14"/>
                  </a:cubicBezTo>
                  <a:cubicBezTo>
                    <a:pt x="151" y="21"/>
                    <a:pt x="145" y="28"/>
                    <a:pt x="137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9" name="Freeform 217"/>
          <p:cNvSpPr>
            <a:spLocks/>
          </p:cNvSpPr>
          <p:nvPr/>
        </p:nvSpPr>
        <p:spPr bwMode="auto">
          <a:xfrm rot="10800000">
            <a:off x="8367482" y="5895675"/>
            <a:ext cx="656015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1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5"/>
                  <a:pt x="22" y="151"/>
                  <a:pt x="14" y="151"/>
                </a:cubicBezTo>
                <a:cubicBezTo>
                  <a:pt x="7" y="151"/>
                  <a:pt x="0" y="145"/>
                  <a:pt x="0" y="137"/>
                </a:cubicBezTo>
                <a:cubicBezTo>
                  <a:pt x="0" y="100"/>
                  <a:pt x="16" y="65"/>
                  <a:pt x="40" y="41"/>
                </a:cubicBezTo>
                <a:cubicBezTo>
                  <a:pt x="65" y="16"/>
                  <a:pt x="100" y="0"/>
                  <a:pt x="137" y="0"/>
                </a:cubicBezTo>
                <a:cubicBezTo>
                  <a:pt x="145" y="0"/>
                  <a:pt x="151" y="7"/>
                  <a:pt x="151" y="14"/>
                </a:cubicBezTo>
                <a:cubicBezTo>
                  <a:pt x="151" y="22"/>
                  <a:pt x="145" y="28"/>
                  <a:pt x="137" y="28"/>
                </a:cubicBezTo>
                <a:cubicBezTo>
                  <a:pt x="107" y="28"/>
                  <a:pt x="80" y="41"/>
                  <a:pt x="60" y="60"/>
                </a:cubicBezTo>
                <a:cubicBezTo>
                  <a:pt x="40" y="80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0" name="Freeform 218"/>
          <p:cNvSpPr>
            <a:spLocks/>
          </p:cNvSpPr>
          <p:nvPr/>
        </p:nvSpPr>
        <p:spPr bwMode="auto">
          <a:xfrm rot="10800000">
            <a:off x="8367483" y="5895674"/>
            <a:ext cx="294838" cy="287955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7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7 h 68"/>
              <a:gd name="T16" fmla="*/ 29 w 68"/>
              <a:gd name="T17" fmla="*/ 54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4"/>
                  <a:pt x="17" y="17"/>
                </a:cubicBezTo>
                <a:cubicBezTo>
                  <a:pt x="34" y="0"/>
                  <a:pt x="54" y="1"/>
                  <a:pt x="54" y="1"/>
                </a:cubicBezTo>
                <a:cubicBezTo>
                  <a:pt x="62" y="1"/>
                  <a:pt x="68" y="8"/>
                  <a:pt x="68" y="15"/>
                </a:cubicBezTo>
                <a:cubicBezTo>
                  <a:pt x="68" y="23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4" y="30"/>
                  <a:pt x="37" y="37"/>
                </a:cubicBezTo>
                <a:cubicBezTo>
                  <a:pt x="30" y="44"/>
                  <a:pt x="29" y="52"/>
                  <a:pt x="29" y="54"/>
                </a:cubicBezTo>
                <a:cubicBezTo>
                  <a:pt x="29" y="54"/>
                  <a:pt x="29" y="54"/>
                  <a:pt x="29" y="54"/>
                </a:cubicBezTo>
                <a:cubicBezTo>
                  <a:pt x="29" y="62"/>
                  <a:pt x="23" y="68"/>
                  <a:pt x="15" y="68"/>
                </a:cubicBezTo>
                <a:cubicBezTo>
                  <a:pt x="7" y="68"/>
                  <a:pt x="1" y="62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1" name="Group 690"/>
          <p:cNvGrpSpPr/>
          <p:nvPr/>
        </p:nvGrpSpPr>
        <p:grpSpPr>
          <a:xfrm>
            <a:off x="8366560" y="249457"/>
            <a:ext cx="657858" cy="638511"/>
            <a:chOff x="-1743776" y="192340"/>
            <a:chExt cx="657858" cy="65785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95" name="Freeform 72"/>
            <p:cNvSpPr>
              <a:spLocks/>
            </p:cNvSpPr>
            <p:nvPr/>
          </p:nvSpPr>
          <p:spPr bwMode="auto">
            <a:xfrm>
              <a:off x="-1743776" y="192340"/>
              <a:ext cx="657858" cy="657858"/>
            </a:xfrm>
            <a:custGeom>
              <a:avLst/>
              <a:gdLst>
                <a:gd name="T0" fmla="*/ 14 w 151"/>
                <a:gd name="T1" fmla="*/ 28 h 151"/>
                <a:gd name="T2" fmla="*/ 0 w 151"/>
                <a:gd name="T3" fmla="*/ 14 h 151"/>
                <a:gd name="T4" fmla="*/ 14 w 151"/>
                <a:gd name="T5" fmla="*/ 0 h 151"/>
                <a:gd name="T6" fmla="*/ 111 w 151"/>
                <a:gd name="T7" fmla="*/ 40 h 151"/>
                <a:gd name="T8" fmla="*/ 151 w 151"/>
                <a:gd name="T9" fmla="*/ 137 h 151"/>
                <a:gd name="T10" fmla="*/ 137 w 151"/>
                <a:gd name="T11" fmla="*/ 151 h 151"/>
                <a:gd name="T12" fmla="*/ 123 w 151"/>
                <a:gd name="T13" fmla="*/ 137 h 151"/>
                <a:gd name="T14" fmla="*/ 91 w 151"/>
                <a:gd name="T15" fmla="*/ 60 h 151"/>
                <a:gd name="T16" fmla="*/ 14 w 151"/>
                <a:gd name="T17" fmla="*/ 2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14" y="28"/>
                  </a:move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2" y="0"/>
                    <a:pt x="86" y="15"/>
                    <a:pt x="111" y="40"/>
                  </a:cubicBezTo>
                  <a:cubicBezTo>
                    <a:pt x="136" y="65"/>
                    <a:pt x="151" y="99"/>
                    <a:pt x="151" y="137"/>
                  </a:cubicBezTo>
                  <a:cubicBezTo>
                    <a:pt x="151" y="144"/>
                    <a:pt x="145" y="151"/>
                    <a:pt x="137" y="151"/>
                  </a:cubicBezTo>
                  <a:cubicBezTo>
                    <a:pt x="129" y="151"/>
                    <a:pt x="123" y="144"/>
                    <a:pt x="123" y="137"/>
                  </a:cubicBezTo>
                  <a:cubicBezTo>
                    <a:pt x="123" y="107"/>
                    <a:pt x="111" y="79"/>
                    <a:pt x="91" y="60"/>
                  </a:cubicBezTo>
                  <a:cubicBezTo>
                    <a:pt x="71" y="40"/>
                    <a:pt x="44" y="28"/>
                    <a:pt x="14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73"/>
            <p:cNvSpPr>
              <a:spLocks/>
            </p:cNvSpPr>
            <p:nvPr/>
          </p:nvSpPr>
          <p:spPr bwMode="auto">
            <a:xfrm>
              <a:off x="-1743776" y="549832"/>
              <a:ext cx="294838" cy="300366"/>
            </a:xfrm>
            <a:custGeom>
              <a:avLst/>
              <a:gdLst>
                <a:gd name="T0" fmla="*/ 14 w 68"/>
                <a:gd name="T1" fmla="*/ 1 h 69"/>
                <a:gd name="T2" fmla="*/ 14 w 68"/>
                <a:gd name="T3" fmla="*/ 1 h 69"/>
                <a:gd name="T4" fmla="*/ 51 w 68"/>
                <a:gd name="T5" fmla="*/ 17 h 69"/>
                <a:gd name="T6" fmla="*/ 67 w 68"/>
                <a:gd name="T7" fmla="*/ 55 h 69"/>
                <a:gd name="T8" fmla="*/ 53 w 68"/>
                <a:gd name="T9" fmla="*/ 69 h 69"/>
                <a:gd name="T10" fmla="*/ 39 w 68"/>
                <a:gd name="T11" fmla="*/ 55 h 69"/>
                <a:gd name="T12" fmla="*/ 39 w 68"/>
                <a:gd name="T13" fmla="*/ 54 h 69"/>
                <a:gd name="T14" fmla="*/ 32 w 68"/>
                <a:gd name="T15" fmla="*/ 37 h 69"/>
                <a:gd name="T16" fmla="*/ 15 w 68"/>
                <a:gd name="T17" fmla="*/ 29 h 69"/>
                <a:gd name="T18" fmla="*/ 14 w 68"/>
                <a:gd name="T19" fmla="*/ 30 h 69"/>
                <a:gd name="T20" fmla="*/ 0 w 68"/>
                <a:gd name="T21" fmla="*/ 16 h 69"/>
                <a:gd name="T22" fmla="*/ 14 w 68"/>
                <a:gd name="T2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35" y="0"/>
                    <a:pt x="51" y="17"/>
                  </a:cubicBezTo>
                  <a:cubicBezTo>
                    <a:pt x="68" y="34"/>
                    <a:pt x="67" y="55"/>
                    <a:pt x="67" y="55"/>
                  </a:cubicBezTo>
                  <a:cubicBezTo>
                    <a:pt x="67" y="62"/>
                    <a:pt x="61" y="69"/>
                    <a:pt x="53" y="69"/>
                  </a:cubicBezTo>
                  <a:cubicBezTo>
                    <a:pt x="45" y="69"/>
                    <a:pt x="39" y="62"/>
                    <a:pt x="39" y="55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1"/>
                    <a:pt x="39" y="44"/>
                    <a:pt x="32" y="37"/>
                  </a:cubicBezTo>
                  <a:cubicBezTo>
                    <a:pt x="25" y="30"/>
                    <a:pt x="17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23"/>
                    <a:pt x="0" y="16"/>
                  </a:cubicBezTo>
                  <a:cubicBezTo>
                    <a:pt x="0" y="8"/>
                    <a:pt x="6" y="1"/>
                    <a:pt x="14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2" name="Freeform 170"/>
          <p:cNvSpPr>
            <a:spLocks/>
          </p:cNvSpPr>
          <p:nvPr/>
        </p:nvSpPr>
        <p:spPr bwMode="auto">
          <a:xfrm flipH="1" flipV="1">
            <a:off x="1651626" y="5895648"/>
            <a:ext cx="657856" cy="638509"/>
          </a:xfrm>
          <a:custGeom>
            <a:avLst/>
            <a:gdLst>
              <a:gd name="T0" fmla="*/ 28 w 151"/>
              <a:gd name="T1" fmla="*/ 137 h 151"/>
              <a:gd name="T2" fmla="*/ 14 w 151"/>
              <a:gd name="T3" fmla="*/ 151 h 151"/>
              <a:gd name="T4" fmla="*/ 0 w 151"/>
              <a:gd name="T5" fmla="*/ 137 h 151"/>
              <a:gd name="T6" fmla="*/ 40 w 151"/>
              <a:gd name="T7" fmla="*/ 40 h 151"/>
              <a:gd name="T8" fmla="*/ 137 w 151"/>
              <a:gd name="T9" fmla="*/ 0 h 151"/>
              <a:gd name="T10" fmla="*/ 151 w 151"/>
              <a:gd name="T11" fmla="*/ 14 h 151"/>
              <a:gd name="T12" fmla="*/ 137 w 151"/>
              <a:gd name="T13" fmla="*/ 28 h 151"/>
              <a:gd name="T14" fmla="*/ 60 w 151"/>
              <a:gd name="T15" fmla="*/ 60 h 151"/>
              <a:gd name="T16" fmla="*/ 28 w 151"/>
              <a:gd name="T17" fmla="*/ 13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1">
                <a:moveTo>
                  <a:pt x="28" y="137"/>
                </a:moveTo>
                <a:cubicBezTo>
                  <a:pt x="28" y="144"/>
                  <a:pt x="22" y="151"/>
                  <a:pt x="14" y="151"/>
                </a:cubicBezTo>
                <a:cubicBezTo>
                  <a:pt x="6" y="151"/>
                  <a:pt x="0" y="144"/>
                  <a:pt x="0" y="137"/>
                </a:cubicBezTo>
                <a:cubicBezTo>
                  <a:pt x="0" y="99"/>
                  <a:pt x="15" y="65"/>
                  <a:pt x="40" y="40"/>
                </a:cubicBezTo>
                <a:cubicBezTo>
                  <a:pt x="65" y="15"/>
                  <a:pt x="99" y="0"/>
                  <a:pt x="137" y="0"/>
                </a:cubicBezTo>
                <a:cubicBezTo>
                  <a:pt x="145" y="0"/>
                  <a:pt x="151" y="6"/>
                  <a:pt x="151" y="14"/>
                </a:cubicBezTo>
                <a:cubicBezTo>
                  <a:pt x="151" y="21"/>
                  <a:pt x="145" y="28"/>
                  <a:pt x="137" y="28"/>
                </a:cubicBezTo>
                <a:cubicBezTo>
                  <a:pt x="107" y="28"/>
                  <a:pt x="80" y="40"/>
                  <a:pt x="60" y="60"/>
                </a:cubicBezTo>
                <a:cubicBezTo>
                  <a:pt x="40" y="79"/>
                  <a:pt x="28" y="107"/>
                  <a:pt x="28" y="137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3" name="Freeform 171"/>
          <p:cNvSpPr>
            <a:spLocks/>
          </p:cNvSpPr>
          <p:nvPr/>
        </p:nvSpPr>
        <p:spPr bwMode="auto">
          <a:xfrm flipH="1" flipV="1">
            <a:off x="1651626" y="5895648"/>
            <a:ext cx="296680" cy="287954"/>
          </a:xfrm>
          <a:custGeom>
            <a:avLst/>
            <a:gdLst>
              <a:gd name="T0" fmla="*/ 1 w 68"/>
              <a:gd name="T1" fmla="*/ 54 h 68"/>
              <a:gd name="T2" fmla="*/ 1 w 68"/>
              <a:gd name="T3" fmla="*/ 54 h 68"/>
              <a:gd name="T4" fmla="*/ 17 w 68"/>
              <a:gd name="T5" fmla="*/ 16 h 68"/>
              <a:gd name="T6" fmla="*/ 54 w 68"/>
              <a:gd name="T7" fmla="*/ 1 h 68"/>
              <a:gd name="T8" fmla="*/ 68 w 68"/>
              <a:gd name="T9" fmla="*/ 15 h 68"/>
              <a:gd name="T10" fmla="*/ 54 w 68"/>
              <a:gd name="T11" fmla="*/ 29 h 68"/>
              <a:gd name="T12" fmla="*/ 53 w 68"/>
              <a:gd name="T13" fmla="*/ 29 h 68"/>
              <a:gd name="T14" fmla="*/ 37 w 68"/>
              <a:gd name="T15" fmla="*/ 36 h 68"/>
              <a:gd name="T16" fmla="*/ 29 w 68"/>
              <a:gd name="T17" fmla="*/ 53 h 68"/>
              <a:gd name="T18" fmla="*/ 29 w 68"/>
              <a:gd name="T19" fmla="*/ 54 h 68"/>
              <a:gd name="T20" fmla="*/ 15 w 68"/>
              <a:gd name="T21" fmla="*/ 68 h 68"/>
              <a:gd name="T22" fmla="*/ 1 w 68"/>
              <a:gd name="T23" fmla="*/ 5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68">
                <a:moveTo>
                  <a:pt x="1" y="54"/>
                </a:moveTo>
                <a:cubicBezTo>
                  <a:pt x="1" y="54"/>
                  <a:pt x="1" y="54"/>
                  <a:pt x="1" y="54"/>
                </a:cubicBezTo>
                <a:cubicBezTo>
                  <a:pt x="1" y="54"/>
                  <a:pt x="0" y="33"/>
                  <a:pt x="17" y="16"/>
                </a:cubicBezTo>
                <a:cubicBezTo>
                  <a:pt x="33" y="0"/>
                  <a:pt x="54" y="1"/>
                  <a:pt x="54" y="1"/>
                </a:cubicBezTo>
                <a:cubicBezTo>
                  <a:pt x="62" y="1"/>
                  <a:pt x="68" y="7"/>
                  <a:pt x="68" y="15"/>
                </a:cubicBezTo>
                <a:cubicBezTo>
                  <a:pt x="68" y="22"/>
                  <a:pt x="62" y="29"/>
                  <a:pt x="54" y="29"/>
                </a:cubicBezTo>
                <a:cubicBezTo>
                  <a:pt x="54" y="29"/>
                  <a:pt x="54" y="29"/>
                  <a:pt x="53" y="29"/>
                </a:cubicBezTo>
                <a:cubicBezTo>
                  <a:pt x="51" y="29"/>
                  <a:pt x="43" y="29"/>
                  <a:pt x="37" y="36"/>
                </a:cubicBezTo>
                <a:cubicBezTo>
                  <a:pt x="29" y="43"/>
                  <a:pt x="29" y="51"/>
                  <a:pt x="29" y="53"/>
                </a:cubicBezTo>
                <a:cubicBezTo>
                  <a:pt x="29" y="53"/>
                  <a:pt x="29" y="54"/>
                  <a:pt x="29" y="54"/>
                </a:cubicBezTo>
                <a:cubicBezTo>
                  <a:pt x="29" y="61"/>
                  <a:pt x="23" y="68"/>
                  <a:pt x="15" y="68"/>
                </a:cubicBezTo>
                <a:cubicBezTo>
                  <a:pt x="7" y="68"/>
                  <a:pt x="1" y="61"/>
                  <a:pt x="1" y="54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07" name="Group 706"/>
          <p:cNvGrpSpPr/>
          <p:nvPr/>
        </p:nvGrpSpPr>
        <p:grpSpPr>
          <a:xfrm>
            <a:off x="1651626" y="247645"/>
            <a:ext cx="657856" cy="638509"/>
            <a:chOff x="10625243" y="190501"/>
            <a:chExt cx="657856" cy="65785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20" name="Freeform 92"/>
            <p:cNvSpPr>
              <a:spLocks/>
            </p:cNvSpPr>
            <p:nvPr/>
          </p:nvSpPr>
          <p:spPr bwMode="auto">
            <a:xfrm flipH="1" flipV="1">
              <a:off x="10625243" y="190501"/>
              <a:ext cx="657856" cy="657856"/>
            </a:xfrm>
            <a:custGeom>
              <a:avLst/>
              <a:gdLst>
                <a:gd name="T0" fmla="*/ 28 w 151"/>
                <a:gd name="T1" fmla="*/ 137 h 151"/>
                <a:gd name="T2" fmla="*/ 14 w 151"/>
                <a:gd name="T3" fmla="*/ 151 h 151"/>
                <a:gd name="T4" fmla="*/ 0 w 151"/>
                <a:gd name="T5" fmla="*/ 137 h 151"/>
                <a:gd name="T6" fmla="*/ 40 w 151"/>
                <a:gd name="T7" fmla="*/ 41 h 151"/>
                <a:gd name="T8" fmla="*/ 137 w 151"/>
                <a:gd name="T9" fmla="*/ 0 h 151"/>
                <a:gd name="T10" fmla="*/ 151 w 151"/>
                <a:gd name="T11" fmla="*/ 14 h 151"/>
                <a:gd name="T12" fmla="*/ 137 w 151"/>
                <a:gd name="T13" fmla="*/ 28 h 151"/>
                <a:gd name="T14" fmla="*/ 60 w 151"/>
                <a:gd name="T15" fmla="*/ 60 h 151"/>
                <a:gd name="T16" fmla="*/ 28 w 151"/>
                <a:gd name="T17" fmla="*/ 13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1">
                  <a:moveTo>
                    <a:pt x="28" y="137"/>
                  </a:moveTo>
                  <a:cubicBezTo>
                    <a:pt x="28" y="145"/>
                    <a:pt x="22" y="151"/>
                    <a:pt x="14" y="151"/>
                  </a:cubicBezTo>
                  <a:cubicBezTo>
                    <a:pt x="6" y="151"/>
                    <a:pt x="0" y="145"/>
                    <a:pt x="0" y="137"/>
                  </a:cubicBezTo>
                  <a:cubicBezTo>
                    <a:pt x="0" y="100"/>
                    <a:pt x="15" y="65"/>
                    <a:pt x="40" y="41"/>
                  </a:cubicBezTo>
                  <a:cubicBezTo>
                    <a:pt x="65" y="16"/>
                    <a:pt x="9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22"/>
                    <a:pt x="145" y="28"/>
                    <a:pt x="137" y="28"/>
                  </a:cubicBezTo>
                  <a:cubicBezTo>
                    <a:pt x="107" y="28"/>
                    <a:pt x="80" y="41"/>
                    <a:pt x="60" y="60"/>
                  </a:cubicBezTo>
                  <a:cubicBezTo>
                    <a:pt x="40" y="80"/>
                    <a:pt x="28" y="107"/>
                    <a:pt x="28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93"/>
            <p:cNvSpPr>
              <a:spLocks/>
            </p:cNvSpPr>
            <p:nvPr/>
          </p:nvSpPr>
          <p:spPr bwMode="auto">
            <a:xfrm flipH="1" flipV="1">
              <a:off x="10625243" y="190501"/>
              <a:ext cx="296680" cy="296680"/>
            </a:xfrm>
            <a:custGeom>
              <a:avLst/>
              <a:gdLst>
                <a:gd name="T0" fmla="*/ 1 w 68"/>
                <a:gd name="T1" fmla="*/ 54 h 68"/>
                <a:gd name="T2" fmla="*/ 1 w 68"/>
                <a:gd name="T3" fmla="*/ 54 h 68"/>
                <a:gd name="T4" fmla="*/ 17 w 68"/>
                <a:gd name="T5" fmla="*/ 17 h 68"/>
                <a:gd name="T6" fmla="*/ 54 w 68"/>
                <a:gd name="T7" fmla="*/ 1 h 68"/>
                <a:gd name="T8" fmla="*/ 68 w 68"/>
                <a:gd name="T9" fmla="*/ 15 h 68"/>
                <a:gd name="T10" fmla="*/ 54 w 68"/>
                <a:gd name="T11" fmla="*/ 29 h 68"/>
                <a:gd name="T12" fmla="*/ 53 w 68"/>
                <a:gd name="T13" fmla="*/ 29 h 68"/>
                <a:gd name="T14" fmla="*/ 37 w 68"/>
                <a:gd name="T15" fmla="*/ 37 h 68"/>
                <a:gd name="T16" fmla="*/ 29 w 68"/>
                <a:gd name="T17" fmla="*/ 54 h 68"/>
                <a:gd name="T18" fmla="*/ 29 w 68"/>
                <a:gd name="T19" fmla="*/ 54 h 68"/>
                <a:gd name="T20" fmla="*/ 15 w 68"/>
                <a:gd name="T21" fmla="*/ 68 h 68"/>
                <a:gd name="T22" fmla="*/ 1 w 68"/>
                <a:gd name="T23" fmla="*/ 5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8">
                  <a:moveTo>
                    <a:pt x="1" y="54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" y="54"/>
                    <a:pt x="0" y="34"/>
                    <a:pt x="17" y="17"/>
                  </a:cubicBezTo>
                  <a:cubicBezTo>
                    <a:pt x="33" y="0"/>
                    <a:pt x="54" y="1"/>
                    <a:pt x="54" y="1"/>
                  </a:cubicBezTo>
                  <a:cubicBezTo>
                    <a:pt x="62" y="1"/>
                    <a:pt x="68" y="8"/>
                    <a:pt x="68" y="15"/>
                  </a:cubicBezTo>
                  <a:cubicBezTo>
                    <a:pt x="68" y="23"/>
                    <a:pt x="62" y="29"/>
                    <a:pt x="54" y="29"/>
                  </a:cubicBezTo>
                  <a:cubicBezTo>
                    <a:pt x="54" y="29"/>
                    <a:pt x="54" y="29"/>
                    <a:pt x="53" y="29"/>
                  </a:cubicBezTo>
                  <a:cubicBezTo>
                    <a:pt x="51" y="29"/>
                    <a:pt x="43" y="30"/>
                    <a:pt x="37" y="37"/>
                  </a:cubicBezTo>
                  <a:cubicBezTo>
                    <a:pt x="29" y="44"/>
                    <a:pt x="29" y="52"/>
                    <a:pt x="29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62"/>
                    <a:pt x="23" y="68"/>
                    <a:pt x="15" y="68"/>
                  </a:cubicBezTo>
                  <a:cubicBezTo>
                    <a:pt x="7" y="68"/>
                    <a:pt x="1" y="62"/>
                    <a:pt x="1" y="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5" name="Freeform 724"/>
          <p:cNvSpPr>
            <a:spLocks noEditPoints="1"/>
          </p:cNvSpPr>
          <p:nvPr/>
        </p:nvSpPr>
        <p:spPr bwMode="auto">
          <a:xfrm>
            <a:off x="4991643" y="3724921"/>
            <a:ext cx="2135025" cy="312103"/>
          </a:xfrm>
          <a:custGeom>
            <a:avLst/>
            <a:gdLst>
              <a:gd name="T0" fmla="*/ 42 w 782"/>
              <a:gd name="T1" fmla="*/ 85 h 114"/>
              <a:gd name="T2" fmla="*/ 25 w 782"/>
              <a:gd name="T3" fmla="*/ 53 h 114"/>
              <a:gd name="T4" fmla="*/ 25 w 782"/>
              <a:gd name="T5" fmla="*/ 38 h 114"/>
              <a:gd name="T6" fmla="*/ 7 w 782"/>
              <a:gd name="T7" fmla="*/ 30 h 114"/>
              <a:gd name="T8" fmla="*/ 54 w 782"/>
              <a:gd name="T9" fmla="*/ 77 h 114"/>
              <a:gd name="T10" fmla="*/ 39 w 782"/>
              <a:gd name="T11" fmla="*/ 64 h 114"/>
              <a:gd name="T12" fmla="*/ 25 w 782"/>
              <a:gd name="T13" fmla="*/ 80 h 114"/>
              <a:gd name="T14" fmla="*/ 69 w 782"/>
              <a:gd name="T15" fmla="*/ 8 h 114"/>
              <a:gd name="T16" fmla="*/ 89 w 782"/>
              <a:gd name="T17" fmla="*/ 78 h 114"/>
              <a:gd name="T18" fmla="*/ 124 w 782"/>
              <a:gd name="T19" fmla="*/ 91 h 114"/>
              <a:gd name="T20" fmla="*/ 121 w 782"/>
              <a:gd name="T21" fmla="*/ 8 h 114"/>
              <a:gd name="T22" fmla="*/ 125 w 782"/>
              <a:gd name="T23" fmla="*/ 91 h 114"/>
              <a:gd name="T24" fmla="*/ 216 w 782"/>
              <a:gd name="T25" fmla="*/ 88 h 114"/>
              <a:gd name="T26" fmla="*/ 172 w 782"/>
              <a:gd name="T27" fmla="*/ 73 h 114"/>
              <a:gd name="T28" fmla="*/ 211 w 782"/>
              <a:gd name="T29" fmla="*/ 50 h 114"/>
              <a:gd name="T30" fmla="*/ 176 w 782"/>
              <a:gd name="T31" fmla="*/ 36 h 114"/>
              <a:gd name="T32" fmla="*/ 225 w 782"/>
              <a:gd name="T33" fmla="*/ 70 h 114"/>
              <a:gd name="T34" fmla="*/ 211 w 782"/>
              <a:gd name="T35" fmla="*/ 70 h 114"/>
              <a:gd name="T36" fmla="*/ 186 w 782"/>
              <a:gd name="T37" fmla="*/ 72 h 114"/>
              <a:gd name="T38" fmla="*/ 257 w 782"/>
              <a:gd name="T39" fmla="*/ 35 h 114"/>
              <a:gd name="T40" fmla="*/ 278 w 782"/>
              <a:gd name="T41" fmla="*/ 41 h 114"/>
              <a:gd name="T42" fmla="*/ 257 w 782"/>
              <a:gd name="T43" fmla="*/ 83 h 114"/>
              <a:gd name="T44" fmla="*/ 250 w 782"/>
              <a:gd name="T45" fmla="*/ 27 h 114"/>
              <a:gd name="T46" fmla="*/ 289 w 782"/>
              <a:gd name="T47" fmla="*/ 59 h 114"/>
              <a:gd name="T48" fmla="*/ 345 w 782"/>
              <a:gd name="T49" fmla="*/ 59 h 114"/>
              <a:gd name="T50" fmla="*/ 329 w 782"/>
              <a:gd name="T51" fmla="*/ 71 h 114"/>
              <a:gd name="T52" fmla="*/ 305 w 782"/>
              <a:gd name="T53" fmla="*/ 47 h 114"/>
              <a:gd name="T54" fmla="*/ 329 w 782"/>
              <a:gd name="T55" fmla="*/ 71 h 114"/>
              <a:gd name="T56" fmla="*/ 359 w 782"/>
              <a:gd name="T57" fmla="*/ 68 h 114"/>
              <a:gd name="T58" fmla="*/ 374 w 782"/>
              <a:gd name="T59" fmla="*/ 65 h 114"/>
              <a:gd name="T60" fmla="*/ 405 w 782"/>
              <a:gd name="T61" fmla="*/ 27 h 114"/>
              <a:gd name="T62" fmla="*/ 397 w 782"/>
              <a:gd name="T63" fmla="*/ 85 h 114"/>
              <a:gd name="T64" fmla="*/ 483 w 782"/>
              <a:gd name="T65" fmla="*/ 83 h 114"/>
              <a:gd name="T66" fmla="*/ 456 w 782"/>
              <a:gd name="T67" fmla="*/ 39 h 114"/>
              <a:gd name="T68" fmla="*/ 429 w 782"/>
              <a:gd name="T69" fmla="*/ 83 h 114"/>
              <a:gd name="T70" fmla="*/ 552 w 782"/>
              <a:gd name="T71" fmla="*/ 8 h 114"/>
              <a:gd name="T72" fmla="*/ 537 w 782"/>
              <a:gd name="T73" fmla="*/ 84 h 114"/>
              <a:gd name="T74" fmla="*/ 498 w 782"/>
              <a:gd name="T75" fmla="*/ 42 h 114"/>
              <a:gd name="T76" fmla="*/ 537 w 782"/>
              <a:gd name="T77" fmla="*/ 8 h 114"/>
              <a:gd name="T78" fmla="*/ 511 w 782"/>
              <a:gd name="T79" fmla="*/ 59 h 114"/>
              <a:gd name="T80" fmla="*/ 537 w 782"/>
              <a:gd name="T81" fmla="*/ 59 h 114"/>
              <a:gd name="T82" fmla="*/ 606 w 782"/>
              <a:gd name="T83" fmla="*/ 114 h 114"/>
              <a:gd name="T84" fmla="*/ 617 w 782"/>
              <a:gd name="T85" fmla="*/ 88 h 114"/>
              <a:gd name="T86" fmla="*/ 610 w 782"/>
              <a:gd name="T87" fmla="*/ 32 h 114"/>
              <a:gd name="T88" fmla="*/ 645 w 782"/>
              <a:gd name="T89" fmla="*/ 27 h 114"/>
              <a:gd name="T90" fmla="*/ 607 w 782"/>
              <a:gd name="T91" fmla="*/ 114 h 114"/>
              <a:gd name="T92" fmla="*/ 662 w 782"/>
              <a:gd name="T93" fmla="*/ 43 h 114"/>
              <a:gd name="T94" fmla="*/ 714 w 782"/>
              <a:gd name="T95" fmla="*/ 74 h 114"/>
              <a:gd name="T96" fmla="*/ 701 w 782"/>
              <a:gd name="T97" fmla="*/ 59 h 114"/>
              <a:gd name="T98" fmla="*/ 675 w 782"/>
              <a:gd name="T99" fmla="*/ 59 h 114"/>
              <a:gd name="T100" fmla="*/ 767 w 782"/>
              <a:gd name="T101" fmla="*/ 85 h 114"/>
              <a:gd name="T102" fmla="*/ 729 w 782"/>
              <a:gd name="T103" fmla="*/ 34 h 114"/>
              <a:gd name="T104" fmla="*/ 755 w 782"/>
              <a:gd name="T105" fmla="*/ 79 h 114"/>
              <a:gd name="T106" fmla="*/ 782 w 782"/>
              <a:gd name="T107" fmla="*/ 3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82" h="114">
                <a:moveTo>
                  <a:pt x="58" y="84"/>
                </a:moveTo>
                <a:cubicBezTo>
                  <a:pt x="58" y="88"/>
                  <a:pt x="54" y="91"/>
                  <a:pt x="50" y="91"/>
                </a:cubicBezTo>
                <a:cubicBezTo>
                  <a:pt x="48" y="91"/>
                  <a:pt x="45" y="90"/>
                  <a:pt x="44" y="88"/>
                </a:cubicBezTo>
                <a:cubicBezTo>
                  <a:pt x="42" y="85"/>
                  <a:pt x="42" y="85"/>
                  <a:pt x="42" y="85"/>
                </a:cubicBezTo>
                <a:cubicBezTo>
                  <a:pt x="42" y="85"/>
                  <a:pt x="42" y="85"/>
                  <a:pt x="42" y="85"/>
                </a:cubicBezTo>
                <a:cubicBezTo>
                  <a:pt x="38" y="89"/>
                  <a:pt x="32" y="92"/>
                  <a:pt x="23" y="92"/>
                </a:cubicBezTo>
                <a:cubicBezTo>
                  <a:pt x="8" y="92"/>
                  <a:pt x="0" y="85"/>
                  <a:pt x="0" y="73"/>
                </a:cubicBezTo>
                <a:cubicBezTo>
                  <a:pt x="0" y="59"/>
                  <a:pt x="10" y="53"/>
                  <a:pt x="25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9" y="53"/>
                  <a:pt x="39" y="52"/>
                  <a:pt x="39" y="52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43"/>
                  <a:pt x="35" y="38"/>
                  <a:pt x="25" y="38"/>
                </a:cubicBezTo>
                <a:cubicBezTo>
                  <a:pt x="21" y="38"/>
                  <a:pt x="16" y="40"/>
                  <a:pt x="13" y="41"/>
                </a:cubicBezTo>
                <a:cubicBezTo>
                  <a:pt x="12" y="42"/>
                  <a:pt x="11" y="42"/>
                  <a:pt x="10" y="42"/>
                </a:cubicBezTo>
                <a:cubicBezTo>
                  <a:pt x="6" y="42"/>
                  <a:pt x="4" y="40"/>
                  <a:pt x="4" y="36"/>
                </a:cubicBezTo>
                <a:cubicBezTo>
                  <a:pt x="4" y="34"/>
                  <a:pt x="5" y="31"/>
                  <a:pt x="7" y="30"/>
                </a:cubicBezTo>
                <a:cubicBezTo>
                  <a:pt x="11" y="28"/>
                  <a:pt x="18" y="26"/>
                  <a:pt x="27" y="26"/>
                </a:cubicBezTo>
                <a:cubicBezTo>
                  <a:pt x="45" y="26"/>
                  <a:pt x="53" y="35"/>
                  <a:pt x="53" y="5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4"/>
                  <a:pt x="54" y="75"/>
                  <a:pt x="54" y="77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1"/>
                  <a:pt x="58" y="83"/>
                  <a:pt x="58" y="84"/>
                </a:cubicBezTo>
                <a:close/>
                <a:moveTo>
                  <a:pt x="39" y="70"/>
                </a:moveTo>
                <a:cubicBezTo>
                  <a:pt x="39" y="64"/>
                  <a:pt x="39" y="64"/>
                  <a:pt x="39" y="64"/>
                </a:cubicBezTo>
                <a:cubicBezTo>
                  <a:pt x="39" y="64"/>
                  <a:pt x="39" y="64"/>
                  <a:pt x="38" y="64"/>
                </a:cubicBezTo>
                <a:cubicBezTo>
                  <a:pt x="28" y="64"/>
                  <a:pt x="28" y="64"/>
                  <a:pt x="28" y="64"/>
                </a:cubicBezTo>
                <a:cubicBezTo>
                  <a:pt x="18" y="64"/>
                  <a:pt x="14" y="66"/>
                  <a:pt x="14" y="72"/>
                </a:cubicBezTo>
                <a:cubicBezTo>
                  <a:pt x="14" y="77"/>
                  <a:pt x="18" y="80"/>
                  <a:pt x="25" y="80"/>
                </a:cubicBezTo>
                <a:cubicBezTo>
                  <a:pt x="34" y="80"/>
                  <a:pt x="39" y="77"/>
                  <a:pt x="39" y="70"/>
                </a:cubicBezTo>
                <a:close/>
                <a:moveTo>
                  <a:pt x="87" y="91"/>
                </a:moveTo>
                <a:cubicBezTo>
                  <a:pt x="74" y="91"/>
                  <a:pt x="69" y="85"/>
                  <a:pt x="69" y="73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3"/>
                  <a:pt x="72" y="0"/>
                  <a:pt x="77" y="0"/>
                </a:cubicBezTo>
                <a:cubicBezTo>
                  <a:pt x="81" y="0"/>
                  <a:pt x="84" y="3"/>
                  <a:pt x="84" y="8"/>
                </a:cubicBezTo>
                <a:cubicBezTo>
                  <a:pt x="84" y="72"/>
                  <a:pt x="84" y="72"/>
                  <a:pt x="84" y="72"/>
                </a:cubicBezTo>
                <a:cubicBezTo>
                  <a:pt x="84" y="76"/>
                  <a:pt x="86" y="78"/>
                  <a:pt x="89" y="78"/>
                </a:cubicBezTo>
                <a:cubicBezTo>
                  <a:pt x="94" y="79"/>
                  <a:pt x="95" y="81"/>
                  <a:pt x="95" y="85"/>
                </a:cubicBezTo>
                <a:cubicBezTo>
                  <a:pt x="95" y="88"/>
                  <a:pt x="93" y="91"/>
                  <a:pt x="88" y="91"/>
                </a:cubicBezTo>
                <a:lnTo>
                  <a:pt x="87" y="91"/>
                </a:lnTo>
                <a:close/>
                <a:moveTo>
                  <a:pt x="124" y="91"/>
                </a:moveTo>
                <a:cubicBezTo>
                  <a:pt x="111" y="91"/>
                  <a:pt x="106" y="85"/>
                  <a:pt x="106" y="73"/>
                </a:cubicBezTo>
                <a:cubicBezTo>
                  <a:pt x="106" y="8"/>
                  <a:pt x="106" y="8"/>
                  <a:pt x="106" y="8"/>
                </a:cubicBezTo>
                <a:cubicBezTo>
                  <a:pt x="106" y="3"/>
                  <a:pt x="109" y="0"/>
                  <a:pt x="114" y="0"/>
                </a:cubicBezTo>
                <a:cubicBezTo>
                  <a:pt x="118" y="0"/>
                  <a:pt x="121" y="3"/>
                  <a:pt x="121" y="8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21" y="76"/>
                  <a:pt x="123" y="78"/>
                  <a:pt x="126" y="78"/>
                </a:cubicBezTo>
                <a:cubicBezTo>
                  <a:pt x="131" y="79"/>
                  <a:pt x="132" y="81"/>
                  <a:pt x="132" y="85"/>
                </a:cubicBezTo>
                <a:cubicBezTo>
                  <a:pt x="132" y="88"/>
                  <a:pt x="130" y="91"/>
                  <a:pt x="125" y="91"/>
                </a:cubicBezTo>
                <a:lnTo>
                  <a:pt x="124" y="91"/>
                </a:lnTo>
                <a:close/>
                <a:moveTo>
                  <a:pt x="230" y="84"/>
                </a:moveTo>
                <a:cubicBezTo>
                  <a:pt x="230" y="88"/>
                  <a:pt x="226" y="91"/>
                  <a:pt x="222" y="91"/>
                </a:cubicBezTo>
                <a:cubicBezTo>
                  <a:pt x="220" y="91"/>
                  <a:pt x="217" y="90"/>
                  <a:pt x="216" y="88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0" y="89"/>
                  <a:pt x="204" y="92"/>
                  <a:pt x="195" y="92"/>
                </a:cubicBezTo>
                <a:cubicBezTo>
                  <a:pt x="180" y="92"/>
                  <a:pt x="172" y="85"/>
                  <a:pt x="172" y="73"/>
                </a:cubicBezTo>
                <a:cubicBezTo>
                  <a:pt x="172" y="59"/>
                  <a:pt x="182" y="53"/>
                  <a:pt x="197" y="53"/>
                </a:cubicBezTo>
                <a:cubicBezTo>
                  <a:pt x="210" y="53"/>
                  <a:pt x="210" y="53"/>
                  <a:pt x="210" y="53"/>
                </a:cubicBezTo>
                <a:cubicBezTo>
                  <a:pt x="211" y="53"/>
                  <a:pt x="211" y="52"/>
                  <a:pt x="211" y="52"/>
                </a:cubicBezTo>
                <a:cubicBezTo>
                  <a:pt x="211" y="50"/>
                  <a:pt x="211" y="50"/>
                  <a:pt x="211" y="50"/>
                </a:cubicBezTo>
                <a:cubicBezTo>
                  <a:pt x="211" y="43"/>
                  <a:pt x="207" y="38"/>
                  <a:pt x="197" y="38"/>
                </a:cubicBezTo>
                <a:cubicBezTo>
                  <a:pt x="192" y="38"/>
                  <a:pt x="188" y="40"/>
                  <a:pt x="185" y="41"/>
                </a:cubicBezTo>
                <a:cubicBezTo>
                  <a:pt x="184" y="42"/>
                  <a:pt x="183" y="42"/>
                  <a:pt x="182" y="42"/>
                </a:cubicBezTo>
                <a:cubicBezTo>
                  <a:pt x="178" y="42"/>
                  <a:pt x="176" y="40"/>
                  <a:pt x="176" y="36"/>
                </a:cubicBezTo>
                <a:cubicBezTo>
                  <a:pt x="176" y="34"/>
                  <a:pt x="177" y="31"/>
                  <a:pt x="179" y="30"/>
                </a:cubicBezTo>
                <a:cubicBezTo>
                  <a:pt x="183" y="28"/>
                  <a:pt x="190" y="26"/>
                  <a:pt x="199" y="26"/>
                </a:cubicBezTo>
                <a:cubicBezTo>
                  <a:pt x="217" y="26"/>
                  <a:pt x="225" y="35"/>
                  <a:pt x="225" y="50"/>
                </a:cubicBezTo>
                <a:cubicBezTo>
                  <a:pt x="225" y="70"/>
                  <a:pt x="225" y="70"/>
                  <a:pt x="225" y="70"/>
                </a:cubicBezTo>
                <a:cubicBezTo>
                  <a:pt x="225" y="74"/>
                  <a:pt x="225" y="75"/>
                  <a:pt x="226" y="77"/>
                </a:cubicBezTo>
                <a:cubicBezTo>
                  <a:pt x="228" y="80"/>
                  <a:pt x="228" y="80"/>
                  <a:pt x="228" y="80"/>
                </a:cubicBezTo>
                <a:cubicBezTo>
                  <a:pt x="229" y="81"/>
                  <a:pt x="230" y="83"/>
                  <a:pt x="230" y="84"/>
                </a:cubicBezTo>
                <a:close/>
                <a:moveTo>
                  <a:pt x="211" y="70"/>
                </a:moveTo>
                <a:cubicBezTo>
                  <a:pt x="211" y="64"/>
                  <a:pt x="211" y="64"/>
                  <a:pt x="211" y="64"/>
                </a:cubicBezTo>
                <a:cubicBezTo>
                  <a:pt x="211" y="64"/>
                  <a:pt x="211" y="64"/>
                  <a:pt x="210" y="64"/>
                </a:cubicBezTo>
                <a:cubicBezTo>
                  <a:pt x="200" y="64"/>
                  <a:pt x="200" y="64"/>
                  <a:pt x="200" y="64"/>
                </a:cubicBezTo>
                <a:cubicBezTo>
                  <a:pt x="190" y="64"/>
                  <a:pt x="186" y="66"/>
                  <a:pt x="186" y="72"/>
                </a:cubicBezTo>
                <a:cubicBezTo>
                  <a:pt x="186" y="77"/>
                  <a:pt x="190" y="80"/>
                  <a:pt x="197" y="80"/>
                </a:cubicBezTo>
                <a:cubicBezTo>
                  <a:pt x="206" y="80"/>
                  <a:pt x="211" y="77"/>
                  <a:pt x="211" y="70"/>
                </a:cubicBezTo>
                <a:close/>
                <a:moveTo>
                  <a:pt x="257" y="35"/>
                </a:moveTo>
                <a:cubicBezTo>
                  <a:pt x="257" y="35"/>
                  <a:pt x="257" y="35"/>
                  <a:pt x="257" y="35"/>
                </a:cubicBezTo>
                <a:cubicBezTo>
                  <a:pt x="260" y="30"/>
                  <a:pt x="266" y="26"/>
                  <a:pt x="273" y="26"/>
                </a:cubicBezTo>
                <a:cubicBezTo>
                  <a:pt x="277" y="26"/>
                  <a:pt x="279" y="27"/>
                  <a:pt x="281" y="27"/>
                </a:cubicBezTo>
                <a:cubicBezTo>
                  <a:pt x="284" y="29"/>
                  <a:pt x="285" y="31"/>
                  <a:pt x="285" y="33"/>
                </a:cubicBezTo>
                <a:cubicBezTo>
                  <a:pt x="285" y="38"/>
                  <a:pt x="282" y="41"/>
                  <a:pt x="278" y="41"/>
                </a:cubicBezTo>
                <a:cubicBezTo>
                  <a:pt x="277" y="41"/>
                  <a:pt x="276" y="41"/>
                  <a:pt x="274" y="40"/>
                </a:cubicBezTo>
                <a:cubicBezTo>
                  <a:pt x="273" y="40"/>
                  <a:pt x="271" y="39"/>
                  <a:pt x="269" y="39"/>
                </a:cubicBezTo>
                <a:cubicBezTo>
                  <a:pt x="260" y="39"/>
                  <a:pt x="257" y="46"/>
                  <a:pt x="257" y="55"/>
                </a:cubicBezTo>
                <a:cubicBezTo>
                  <a:pt x="257" y="83"/>
                  <a:pt x="257" y="83"/>
                  <a:pt x="257" y="83"/>
                </a:cubicBezTo>
                <a:cubicBezTo>
                  <a:pt x="257" y="88"/>
                  <a:pt x="254" y="91"/>
                  <a:pt x="250" y="91"/>
                </a:cubicBezTo>
                <a:cubicBezTo>
                  <a:pt x="245" y="91"/>
                  <a:pt x="242" y="88"/>
                  <a:pt x="242" y="83"/>
                </a:cubicBezTo>
                <a:cubicBezTo>
                  <a:pt x="242" y="34"/>
                  <a:pt x="242" y="34"/>
                  <a:pt x="242" y="34"/>
                </a:cubicBezTo>
                <a:cubicBezTo>
                  <a:pt x="242" y="29"/>
                  <a:pt x="245" y="27"/>
                  <a:pt x="250" y="27"/>
                </a:cubicBezTo>
                <a:cubicBezTo>
                  <a:pt x="254" y="27"/>
                  <a:pt x="257" y="29"/>
                  <a:pt x="257" y="34"/>
                </a:cubicBezTo>
                <a:lnTo>
                  <a:pt x="257" y="35"/>
                </a:lnTo>
                <a:close/>
                <a:moveTo>
                  <a:pt x="291" y="74"/>
                </a:moveTo>
                <a:cubicBezTo>
                  <a:pt x="289" y="70"/>
                  <a:pt x="289" y="66"/>
                  <a:pt x="289" y="59"/>
                </a:cubicBezTo>
                <a:cubicBezTo>
                  <a:pt x="289" y="52"/>
                  <a:pt x="289" y="48"/>
                  <a:pt x="291" y="43"/>
                </a:cubicBezTo>
                <a:cubicBezTo>
                  <a:pt x="294" y="32"/>
                  <a:pt x="304" y="26"/>
                  <a:pt x="317" y="26"/>
                </a:cubicBezTo>
                <a:cubicBezTo>
                  <a:pt x="330" y="26"/>
                  <a:pt x="339" y="32"/>
                  <a:pt x="343" y="43"/>
                </a:cubicBezTo>
                <a:cubicBezTo>
                  <a:pt x="344" y="48"/>
                  <a:pt x="345" y="52"/>
                  <a:pt x="345" y="59"/>
                </a:cubicBezTo>
                <a:cubicBezTo>
                  <a:pt x="345" y="66"/>
                  <a:pt x="344" y="70"/>
                  <a:pt x="343" y="74"/>
                </a:cubicBezTo>
                <a:cubicBezTo>
                  <a:pt x="339" y="86"/>
                  <a:pt x="330" y="92"/>
                  <a:pt x="317" y="92"/>
                </a:cubicBezTo>
                <a:cubicBezTo>
                  <a:pt x="304" y="92"/>
                  <a:pt x="294" y="86"/>
                  <a:pt x="291" y="74"/>
                </a:cubicBezTo>
                <a:close/>
                <a:moveTo>
                  <a:pt x="329" y="71"/>
                </a:moveTo>
                <a:cubicBezTo>
                  <a:pt x="330" y="67"/>
                  <a:pt x="330" y="64"/>
                  <a:pt x="330" y="59"/>
                </a:cubicBezTo>
                <a:cubicBezTo>
                  <a:pt x="330" y="53"/>
                  <a:pt x="330" y="51"/>
                  <a:pt x="329" y="47"/>
                </a:cubicBezTo>
                <a:cubicBezTo>
                  <a:pt x="327" y="42"/>
                  <a:pt x="323" y="39"/>
                  <a:pt x="317" y="39"/>
                </a:cubicBezTo>
                <a:cubicBezTo>
                  <a:pt x="311" y="39"/>
                  <a:pt x="307" y="42"/>
                  <a:pt x="305" y="47"/>
                </a:cubicBezTo>
                <a:cubicBezTo>
                  <a:pt x="304" y="51"/>
                  <a:pt x="304" y="53"/>
                  <a:pt x="304" y="59"/>
                </a:cubicBezTo>
                <a:cubicBezTo>
                  <a:pt x="304" y="64"/>
                  <a:pt x="304" y="67"/>
                  <a:pt x="305" y="71"/>
                </a:cubicBezTo>
                <a:cubicBezTo>
                  <a:pt x="307" y="76"/>
                  <a:pt x="311" y="79"/>
                  <a:pt x="317" y="79"/>
                </a:cubicBezTo>
                <a:cubicBezTo>
                  <a:pt x="323" y="79"/>
                  <a:pt x="327" y="76"/>
                  <a:pt x="329" y="71"/>
                </a:cubicBezTo>
                <a:close/>
                <a:moveTo>
                  <a:pt x="397" y="85"/>
                </a:moveTo>
                <a:cubicBezTo>
                  <a:pt x="397" y="85"/>
                  <a:pt x="397" y="85"/>
                  <a:pt x="397" y="85"/>
                </a:cubicBezTo>
                <a:cubicBezTo>
                  <a:pt x="394" y="89"/>
                  <a:pt x="388" y="92"/>
                  <a:pt x="381" y="92"/>
                </a:cubicBezTo>
                <a:cubicBezTo>
                  <a:pt x="367" y="92"/>
                  <a:pt x="359" y="82"/>
                  <a:pt x="359" y="68"/>
                </a:cubicBezTo>
                <a:cubicBezTo>
                  <a:pt x="359" y="34"/>
                  <a:pt x="359" y="34"/>
                  <a:pt x="359" y="34"/>
                </a:cubicBezTo>
                <a:cubicBezTo>
                  <a:pt x="359" y="29"/>
                  <a:pt x="362" y="27"/>
                  <a:pt x="366" y="27"/>
                </a:cubicBezTo>
                <a:cubicBezTo>
                  <a:pt x="371" y="27"/>
                  <a:pt x="374" y="29"/>
                  <a:pt x="374" y="34"/>
                </a:cubicBezTo>
                <a:cubicBezTo>
                  <a:pt x="374" y="65"/>
                  <a:pt x="374" y="65"/>
                  <a:pt x="374" y="65"/>
                </a:cubicBezTo>
                <a:cubicBezTo>
                  <a:pt x="374" y="73"/>
                  <a:pt x="377" y="79"/>
                  <a:pt x="385" y="79"/>
                </a:cubicBezTo>
                <a:cubicBezTo>
                  <a:pt x="393" y="79"/>
                  <a:pt x="397" y="73"/>
                  <a:pt x="397" y="65"/>
                </a:cubicBezTo>
                <a:cubicBezTo>
                  <a:pt x="397" y="34"/>
                  <a:pt x="397" y="34"/>
                  <a:pt x="397" y="34"/>
                </a:cubicBezTo>
                <a:cubicBezTo>
                  <a:pt x="397" y="29"/>
                  <a:pt x="400" y="27"/>
                  <a:pt x="405" y="27"/>
                </a:cubicBezTo>
                <a:cubicBezTo>
                  <a:pt x="409" y="27"/>
                  <a:pt x="412" y="29"/>
                  <a:pt x="412" y="34"/>
                </a:cubicBezTo>
                <a:cubicBezTo>
                  <a:pt x="412" y="83"/>
                  <a:pt x="412" y="83"/>
                  <a:pt x="412" y="83"/>
                </a:cubicBezTo>
                <a:cubicBezTo>
                  <a:pt x="412" y="88"/>
                  <a:pt x="409" y="91"/>
                  <a:pt x="405" y="91"/>
                </a:cubicBezTo>
                <a:cubicBezTo>
                  <a:pt x="400" y="91"/>
                  <a:pt x="398" y="88"/>
                  <a:pt x="397" y="85"/>
                </a:cubicBezTo>
                <a:close/>
                <a:moveTo>
                  <a:pt x="444" y="33"/>
                </a:moveTo>
                <a:cubicBezTo>
                  <a:pt x="447" y="28"/>
                  <a:pt x="453" y="26"/>
                  <a:pt x="461" y="26"/>
                </a:cubicBezTo>
                <a:cubicBezTo>
                  <a:pt x="474" y="26"/>
                  <a:pt x="483" y="36"/>
                  <a:pt x="483" y="49"/>
                </a:cubicBezTo>
                <a:cubicBezTo>
                  <a:pt x="483" y="83"/>
                  <a:pt x="483" y="83"/>
                  <a:pt x="483" y="83"/>
                </a:cubicBezTo>
                <a:cubicBezTo>
                  <a:pt x="483" y="88"/>
                  <a:pt x="480" y="91"/>
                  <a:pt x="475" y="91"/>
                </a:cubicBezTo>
                <a:cubicBezTo>
                  <a:pt x="471" y="91"/>
                  <a:pt x="468" y="88"/>
                  <a:pt x="468" y="83"/>
                </a:cubicBezTo>
                <a:cubicBezTo>
                  <a:pt x="468" y="53"/>
                  <a:pt x="468" y="53"/>
                  <a:pt x="468" y="53"/>
                </a:cubicBezTo>
                <a:cubicBezTo>
                  <a:pt x="468" y="45"/>
                  <a:pt x="464" y="39"/>
                  <a:pt x="456" y="39"/>
                </a:cubicBezTo>
                <a:cubicBezTo>
                  <a:pt x="448" y="39"/>
                  <a:pt x="444" y="45"/>
                  <a:pt x="444" y="53"/>
                </a:cubicBezTo>
                <a:cubicBezTo>
                  <a:pt x="444" y="83"/>
                  <a:pt x="444" y="83"/>
                  <a:pt x="444" y="83"/>
                </a:cubicBezTo>
                <a:cubicBezTo>
                  <a:pt x="444" y="88"/>
                  <a:pt x="441" y="91"/>
                  <a:pt x="437" y="91"/>
                </a:cubicBezTo>
                <a:cubicBezTo>
                  <a:pt x="432" y="91"/>
                  <a:pt x="429" y="88"/>
                  <a:pt x="429" y="83"/>
                </a:cubicBezTo>
                <a:cubicBezTo>
                  <a:pt x="429" y="34"/>
                  <a:pt x="429" y="34"/>
                  <a:pt x="429" y="34"/>
                </a:cubicBezTo>
                <a:cubicBezTo>
                  <a:pt x="429" y="29"/>
                  <a:pt x="432" y="27"/>
                  <a:pt x="437" y="27"/>
                </a:cubicBezTo>
                <a:cubicBezTo>
                  <a:pt x="441" y="27"/>
                  <a:pt x="443" y="29"/>
                  <a:pt x="444" y="33"/>
                </a:cubicBezTo>
                <a:close/>
                <a:moveTo>
                  <a:pt x="552" y="8"/>
                </a:moveTo>
                <a:cubicBezTo>
                  <a:pt x="552" y="83"/>
                  <a:pt x="552" y="83"/>
                  <a:pt x="552" y="83"/>
                </a:cubicBezTo>
                <a:cubicBezTo>
                  <a:pt x="552" y="88"/>
                  <a:pt x="549" y="91"/>
                  <a:pt x="544" y="91"/>
                </a:cubicBezTo>
                <a:cubicBezTo>
                  <a:pt x="540" y="91"/>
                  <a:pt x="538" y="89"/>
                  <a:pt x="537" y="84"/>
                </a:cubicBezTo>
                <a:cubicBezTo>
                  <a:pt x="537" y="84"/>
                  <a:pt x="537" y="84"/>
                  <a:pt x="537" y="84"/>
                </a:cubicBezTo>
                <a:cubicBezTo>
                  <a:pt x="534" y="89"/>
                  <a:pt x="529" y="92"/>
                  <a:pt x="520" y="92"/>
                </a:cubicBezTo>
                <a:cubicBezTo>
                  <a:pt x="509" y="92"/>
                  <a:pt x="501" y="86"/>
                  <a:pt x="498" y="76"/>
                </a:cubicBezTo>
                <a:cubicBezTo>
                  <a:pt x="497" y="71"/>
                  <a:pt x="496" y="66"/>
                  <a:pt x="496" y="59"/>
                </a:cubicBezTo>
                <a:cubicBezTo>
                  <a:pt x="496" y="52"/>
                  <a:pt x="497" y="47"/>
                  <a:pt x="498" y="42"/>
                </a:cubicBezTo>
                <a:cubicBezTo>
                  <a:pt x="501" y="32"/>
                  <a:pt x="509" y="26"/>
                  <a:pt x="520" y="26"/>
                </a:cubicBezTo>
                <a:cubicBezTo>
                  <a:pt x="529" y="26"/>
                  <a:pt x="534" y="29"/>
                  <a:pt x="537" y="33"/>
                </a:cubicBezTo>
                <a:cubicBezTo>
                  <a:pt x="537" y="33"/>
                  <a:pt x="537" y="33"/>
                  <a:pt x="537" y="33"/>
                </a:cubicBezTo>
                <a:cubicBezTo>
                  <a:pt x="537" y="8"/>
                  <a:pt x="537" y="8"/>
                  <a:pt x="537" y="8"/>
                </a:cubicBezTo>
                <a:cubicBezTo>
                  <a:pt x="537" y="3"/>
                  <a:pt x="540" y="0"/>
                  <a:pt x="544" y="0"/>
                </a:cubicBezTo>
                <a:cubicBezTo>
                  <a:pt x="549" y="0"/>
                  <a:pt x="552" y="3"/>
                  <a:pt x="552" y="8"/>
                </a:cubicBezTo>
                <a:close/>
                <a:moveTo>
                  <a:pt x="512" y="47"/>
                </a:moveTo>
                <a:cubicBezTo>
                  <a:pt x="511" y="50"/>
                  <a:pt x="511" y="54"/>
                  <a:pt x="511" y="59"/>
                </a:cubicBezTo>
                <a:cubicBezTo>
                  <a:pt x="511" y="64"/>
                  <a:pt x="511" y="68"/>
                  <a:pt x="512" y="70"/>
                </a:cubicBezTo>
                <a:cubicBezTo>
                  <a:pt x="514" y="76"/>
                  <a:pt x="518" y="79"/>
                  <a:pt x="524" y="79"/>
                </a:cubicBezTo>
                <a:cubicBezTo>
                  <a:pt x="530" y="79"/>
                  <a:pt x="534" y="76"/>
                  <a:pt x="536" y="70"/>
                </a:cubicBezTo>
                <a:cubicBezTo>
                  <a:pt x="537" y="68"/>
                  <a:pt x="537" y="64"/>
                  <a:pt x="537" y="59"/>
                </a:cubicBezTo>
                <a:cubicBezTo>
                  <a:pt x="537" y="54"/>
                  <a:pt x="537" y="50"/>
                  <a:pt x="536" y="47"/>
                </a:cubicBezTo>
                <a:cubicBezTo>
                  <a:pt x="534" y="41"/>
                  <a:pt x="530" y="39"/>
                  <a:pt x="524" y="39"/>
                </a:cubicBezTo>
                <a:cubicBezTo>
                  <a:pt x="518" y="39"/>
                  <a:pt x="514" y="41"/>
                  <a:pt x="512" y="47"/>
                </a:cubicBezTo>
                <a:close/>
                <a:moveTo>
                  <a:pt x="606" y="114"/>
                </a:moveTo>
                <a:cubicBezTo>
                  <a:pt x="602" y="114"/>
                  <a:pt x="599" y="111"/>
                  <a:pt x="599" y="108"/>
                </a:cubicBezTo>
                <a:cubicBezTo>
                  <a:pt x="599" y="104"/>
                  <a:pt x="602" y="101"/>
                  <a:pt x="606" y="101"/>
                </a:cubicBezTo>
                <a:cubicBezTo>
                  <a:pt x="611" y="101"/>
                  <a:pt x="613" y="100"/>
                  <a:pt x="616" y="93"/>
                </a:cubicBezTo>
                <a:cubicBezTo>
                  <a:pt x="617" y="88"/>
                  <a:pt x="617" y="88"/>
                  <a:pt x="617" y="88"/>
                </a:cubicBezTo>
                <a:cubicBezTo>
                  <a:pt x="597" y="37"/>
                  <a:pt x="597" y="37"/>
                  <a:pt x="597" y="37"/>
                </a:cubicBezTo>
                <a:cubicBezTo>
                  <a:pt x="596" y="36"/>
                  <a:pt x="596" y="35"/>
                  <a:pt x="596" y="33"/>
                </a:cubicBezTo>
                <a:cubicBezTo>
                  <a:pt x="596" y="30"/>
                  <a:pt x="599" y="27"/>
                  <a:pt x="603" y="27"/>
                </a:cubicBezTo>
                <a:cubicBezTo>
                  <a:pt x="607" y="27"/>
                  <a:pt x="609" y="28"/>
                  <a:pt x="610" y="32"/>
                </a:cubicBezTo>
                <a:cubicBezTo>
                  <a:pt x="624" y="70"/>
                  <a:pt x="624" y="70"/>
                  <a:pt x="624" y="70"/>
                </a:cubicBezTo>
                <a:cubicBezTo>
                  <a:pt x="625" y="70"/>
                  <a:pt x="625" y="70"/>
                  <a:pt x="625" y="70"/>
                </a:cubicBezTo>
                <a:cubicBezTo>
                  <a:pt x="638" y="32"/>
                  <a:pt x="638" y="32"/>
                  <a:pt x="638" y="32"/>
                </a:cubicBezTo>
                <a:cubicBezTo>
                  <a:pt x="639" y="28"/>
                  <a:pt x="642" y="27"/>
                  <a:pt x="645" y="27"/>
                </a:cubicBezTo>
                <a:cubicBezTo>
                  <a:pt x="649" y="27"/>
                  <a:pt x="652" y="30"/>
                  <a:pt x="652" y="33"/>
                </a:cubicBezTo>
                <a:cubicBezTo>
                  <a:pt x="652" y="35"/>
                  <a:pt x="652" y="36"/>
                  <a:pt x="651" y="37"/>
                </a:cubicBezTo>
                <a:cubicBezTo>
                  <a:pt x="628" y="96"/>
                  <a:pt x="628" y="96"/>
                  <a:pt x="628" y="96"/>
                </a:cubicBezTo>
                <a:cubicBezTo>
                  <a:pt x="623" y="110"/>
                  <a:pt x="617" y="114"/>
                  <a:pt x="607" y="114"/>
                </a:cubicBezTo>
                <a:lnTo>
                  <a:pt x="606" y="114"/>
                </a:lnTo>
                <a:close/>
                <a:moveTo>
                  <a:pt x="662" y="74"/>
                </a:moveTo>
                <a:cubicBezTo>
                  <a:pt x="660" y="70"/>
                  <a:pt x="660" y="66"/>
                  <a:pt x="660" y="59"/>
                </a:cubicBezTo>
                <a:cubicBezTo>
                  <a:pt x="660" y="52"/>
                  <a:pt x="660" y="48"/>
                  <a:pt x="662" y="43"/>
                </a:cubicBezTo>
                <a:cubicBezTo>
                  <a:pt x="665" y="32"/>
                  <a:pt x="675" y="26"/>
                  <a:pt x="688" y="26"/>
                </a:cubicBezTo>
                <a:cubicBezTo>
                  <a:pt x="701" y="26"/>
                  <a:pt x="710" y="32"/>
                  <a:pt x="714" y="43"/>
                </a:cubicBezTo>
                <a:cubicBezTo>
                  <a:pt x="715" y="48"/>
                  <a:pt x="716" y="52"/>
                  <a:pt x="716" y="59"/>
                </a:cubicBezTo>
                <a:cubicBezTo>
                  <a:pt x="716" y="66"/>
                  <a:pt x="715" y="70"/>
                  <a:pt x="714" y="74"/>
                </a:cubicBezTo>
                <a:cubicBezTo>
                  <a:pt x="710" y="86"/>
                  <a:pt x="701" y="92"/>
                  <a:pt x="688" y="92"/>
                </a:cubicBezTo>
                <a:cubicBezTo>
                  <a:pt x="675" y="92"/>
                  <a:pt x="665" y="86"/>
                  <a:pt x="662" y="74"/>
                </a:cubicBezTo>
                <a:close/>
                <a:moveTo>
                  <a:pt x="700" y="71"/>
                </a:moveTo>
                <a:cubicBezTo>
                  <a:pt x="701" y="67"/>
                  <a:pt x="701" y="64"/>
                  <a:pt x="701" y="59"/>
                </a:cubicBezTo>
                <a:cubicBezTo>
                  <a:pt x="701" y="53"/>
                  <a:pt x="701" y="51"/>
                  <a:pt x="700" y="47"/>
                </a:cubicBezTo>
                <a:cubicBezTo>
                  <a:pt x="698" y="42"/>
                  <a:pt x="694" y="39"/>
                  <a:pt x="688" y="39"/>
                </a:cubicBezTo>
                <a:cubicBezTo>
                  <a:pt x="682" y="39"/>
                  <a:pt x="678" y="42"/>
                  <a:pt x="676" y="47"/>
                </a:cubicBezTo>
                <a:cubicBezTo>
                  <a:pt x="675" y="51"/>
                  <a:pt x="675" y="53"/>
                  <a:pt x="675" y="59"/>
                </a:cubicBezTo>
                <a:cubicBezTo>
                  <a:pt x="675" y="64"/>
                  <a:pt x="675" y="67"/>
                  <a:pt x="676" y="71"/>
                </a:cubicBezTo>
                <a:cubicBezTo>
                  <a:pt x="678" y="76"/>
                  <a:pt x="682" y="79"/>
                  <a:pt x="688" y="79"/>
                </a:cubicBezTo>
                <a:cubicBezTo>
                  <a:pt x="694" y="79"/>
                  <a:pt x="698" y="76"/>
                  <a:pt x="700" y="71"/>
                </a:cubicBezTo>
                <a:close/>
                <a:moveTo>
                  <a:pt x="767" y="85"/>
                </a:moveTo>
                <a:cubicBezTo>
                  <a:pt x="767" y="85"/>
                  <a:pt x="767" y="85"/>
                  <a:pt x="767" y="85"/>
                </a:cubicBezTo>
                <a:cubicBezTo>
                  <a:pt x="764" y="89"/>
                  <a:pt x="758" y="92"/>
                  <a:pt x="751" y="92"/>
                </a:cubicBezTo>
                <a:cubicBezTo>
                  <a:pt x="737" y="92"/>
                  <a:pt x="729" y="82"/>
                  <a:pt x="729" y="68"/>
                </a:cubicBezTo>
                <a:cubicBezTo>
                  <a:pt x="729" y="34"/>
                  <a:pt x="729" y="34"/>
                  <a:pt x="729" y="34"/>
                </a:cubicBezTo>
                <a:cubicBezTo>
                  <a:pt x="729" y="29"/>
                  <a:pt x="732" y="27"/>
                  <a:pt x="736" y="27"/>
                </a:cubicBezTo>
                <a:cubicBezTo>
                  <a:pt x="741" y="27"/>
                  <a:pt x="744" y="29"/>
                  <a:pt x="744" y="34"/>
                </a:cubicBezTo>
                <a:cubicBezTo>
                  <a:pt x="744" y="65"/>
                  <a:pt x="744" y="65"/>
                  <a:pt x="744" y="65"/>
                </a:cubicBezTo>
                <a:cubicBezTo>
                  <a:pt x="744" y="73"/>
                  <a:pt x="747" y="79"/>
                  <a:pt x="755" y="79"/>
                </a:cubicBezTo>
                <a:cubicBezTo>
                  <a:pt x="763" y="79"/>
                  <a:pt x="767" y="73"/>
                  <a:pt x="767" y="65"/>
                </a:cubicBezTo>
                <a:cubicBezTo>
                  <a:pt x="767" y="34"/>
                  <a:pt x="767" y="34"/>
                  <a:pt x="767" y="34"/>
                </a:cubicBezTo>
                <a:cubicBezTo>
                  <a:pt x="767" y="29"/>
                  <a:pt x="770" y="27"/>
                  <a:pt x="775" y="27"/>
                </a:cubicBezTo>
                <a:cubicBezTo>
                  <a:pt x="779" y="27"/>
                  <a:pt x="782" y="29"/>
                  <a:pt x="782" y="34"/>
                </a:cubicBezTo>
                <a:cubicBezTo>
                  <a:pt x="782" y="83"/>
                  <a:pt x="782" y="83"/>
                  <a:pt x="782" y="83"/>
                </a:cubicBezTo>
                <a:cubicBezTo>
                  <a:pt x="782" y="88"/>
                  <a:pt x="779" y="91"/>
                  <a:pt x="775" y="91"/>
                </a:cubicBezTo>
                <a:cubicBezTo>
                  <a:pt x="770" y="91"/>
                  <a:pt x="768" y="88"/>
                  <a:pt x="767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6" name="Freeform 725"/>
          <p:cNvSpPr>
            <a:spLocks noEditPoints="1"/>
          </p:cNvSpPr>
          <p:nvPr/>
        </p:nvSpPr>
        <p:spPr bwMode="auto">
          <a:xfrm>
            <a:off x="7609852" y="3402413"/>
            <a:ext cx="98255" cy="55485"/>
          </a:xfrm>
          <a:custGeom>
            <a:avLst/>
            <a:gdLst>
              <a:gd name="T0" fmla="*/ 2 w 36"/>
              <a:gd name="T1" fmla="*/ 3 h 20"/>
              <a:gd name="T2" fmla="*/ 0 w 36"/>
              <a:gd name="T3" fmla="*/ 2 h 20"/>
              <a:gd name="T4" fmla="*/ 2 w 36"/>
              <a:gd name="T5" fmla="*/ 0 h 20"/>
              <a:gd name="T6" fmla="*/ 14 w 36"/>
              <a:gd name="T7" fmla="*/ 0 h 20"/>
              <a:gd name="T8" fmla="*/ 15 w 36"/>
              <a:gd name="T9" fmla="*/ 2 h 20"/>
              <a:gd name="T10" fmla="*/ 14 w 36"/>
              <a:gd name="T11" fmla="*/ 3 h 20"/>
              <a:gd name="T12" fmla="*/ 10 w 36"/>
              <a:gd name="T13" fmla="*/ 3 h 20"/>
              <a:gd name="T14" fmla="*/ 9 w 36"/>
              <a:gd name="T15" fmla="*/ 3 h 20"/>
              <a:gd name="T16" fmla="*/ 9 w 36"/>
              <a:gd name="T17" fmla="*/ 18 h 20"/>
              <a:gd name="T18" fmla="*/ 8 w 36"/>
              <a:gd name="T19" fmla="*/ 20 h 20"/>
              <a:gd name="T20" fmla="*/ 6 w 36"/>
              <a:gd name="T21" fmla="*/ 18 h 20"/>
              <a:gd name="T22" fmla="*/ 6 w 36"/>
              <a:gd name="T23" fmla="*/ 3 h 20"/>
              <a:gd name="T24" fmla="*/ 6 w 36"/>
              <a:gd name="T25" fmla="*/ 3 h 20"/>
              <a:gd name="T26" fmla="*/ 2 w 36"/>
              <a:gd name="T27" fmla="*/ 3 h 20"/>
              <a:gd name="T28" fmla="*/ 19 w 36"/>
              <a:gd name="T29" fmla="*/ 2 h 20"/>
              <a:gd name="T30" fmla="*/ 21 w 36"/>
              <a:gd name="T31" fmla="*/ 0 h 20"/>
              <a:gd name="T32" fmla="*/ 23 w 36"/>
              <a:gd name="T33" fmla="*/ 2 h 20"/>
              <a:gd name="T34" fmla="*/ 28 w 36"/>
              <a:gd name="T35" fmla="*/ 13 h 20"/>
              <a:gd name="T36" fmla="*/ 28 w 36"/>
              <a:gd name="T37" fmla="*/ 13 h 20"/>
              <a:gd name="T38" fmla="*/ 33 w 36"/>
              <a:gd name="T39" fmla="*/ 2 h 20"/>
              <a:gd name="T40" fmla="*/ 35 w 36"/>
              <a:gd name="T41" fmla="*/ 0 h 20"/>
              <a:gd name="T42" fmla="*/ 36 w 36"/>
              <a:gd name="T43" fmla="*/ 2 h 20"/>
              <a:gd name="T44" fmla="*/ 36 w 36"/>
              <a:gd name="T45" fmla="*/ 18 h 20"/>
              <a:gd name="T46" fmla="*/ 35 w 36"/>
              <a:gd name="T47" fmla="*/ 20 h 20"/>
              <a:gd name="T48" fmla="*/ 33 w 36"/>
              <a:gd name="T49" fmla="*/ 18 h 20"/>
              <a:gd name="T50" fmla="*/ 33 w 36"/>
              <a:gd name="T51" fmla="*/ 7 h 20"/>
              <a:gd name="T52" fmla="*/ 33 w 36"/>
              <a:gd name="T53" fmla="*/ 7 h 20"/>
              <a:gd name="T54" fmla="*/ 29 w 36"/>
              <a:gd name="T55" fmla="*/ 16 h 20"/>
              <a:gd name="T56" fmla="*/ 28 w 36"/>
              <a:gd name="T57" fmla="*/ 17 h 20"/>
              <a:gd name="T58" fmla="*/ 26 w 36"/>
              <a:gd name="T59" fmla="*/ 16 h 20"/>
              <a:gd name="T60" fmla="*/ 22 w 36"/>
              <a:gd name="T61" fmla="*/ 7 h 20"/>
              <a:gd name="T62" fmla="*/ 22 w 36"/>
              <a:gd name="T63" fmla="*/ 7 h 20"/>
              <a:gd name="T64" fmla="*/ 22 w 36"/>
              <a:gd name="T65" fmla="*/ 18 h 20"/>
              <a:gd name="T66" fmla="*/ 20 w 36"/>
              <a:gd name="T67" fmla="*/ 20 h 20"/>
              <a:gd name="T68" fmla="*/ 19 w 36"/>
              <a:gd name="T69" fmla="*/ 18 h 20"/>
              <a:gd name="T70" fmla="*/ 19 w 36"/>
              <a:gd name="T71" fmla="*/ 2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6" h="20">
                <a:moveTo>
                  <a:pt x="2" y="3"/>
                </a:moveTo>
                <a:cubicBezTo>
                  <a:pt x="1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2"/>
                  <a:pt x="15" y="3"/>
                  <a:pt x="14" y="3"/>
                </a:cubicBezTo>
                <a:cubicBezTo>
                  <a:pt x="10" y="3"/>
                  <a:pt x="10" y="3"/>
                  <a:pt x="10" y="3"/>
                </a:cubicBezTo>
                <a:cubicBezTo>
                  <a:pt x="10" y="3"/>
                  <a:pt x="9" y="3"/>
                  <a:pt x="9" y="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9"/>
                  <a:pt x="9" y="20"/>
                  <a:pt x="8" y="20"/>
                </a:cubicBezTo>
                <a:cubicBezTo>
                  <a:pt x="7" y="20"/>
                  <a:pt x="6" y="19"/>
                  <a:pt x="6" y="18"/>
                </a:cubicBezTo>
                <a:cubicBezTo>
                  <a:pt x="6" y="3"/>
                  <a:pt x="6" y="3"/>
                  <a:pt x="6" y="3"/>
                </a:cubicBezTo>
                <a:cubicBezTo>
                  <a:pt x="6" y="3"/>
                  <a:pt x="6" y="3"/>
                  <a:pt x="6" y="3"/>
                </a:cubicBezTo>
                <a:lnTo>
                  <a:pt x="2" y="3"/>
                </a:lnTo>
                <a:close/>
                <a:moveTo>
                  <a:pt x="19" y="2"/>
                </a:moveTo>
                <a:cubicBezTo>
                  <a:pt x="19" y="1"/>
                  <a:pt x="19" y="0"/>
                  <a:pt x="21" y="0"/>
                </a:cubicBezTo>
                <a:cubicBezTo>
                  <a:pt x="22" y="0"/>
                  <a:pt x="22" y="0"/>
                  <a:pt x="23" y="2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0"/>
                  <a:pt x="34" y="0"/>
                  <a:pt x="35" y="0"/>
                </a:cubicBezTo>
                <a:cubicBezTo>
                  <a:pt x="36" y="0"/>
                  <a:pt x="36" y="1"/>
                  <a:pt x="36" y="2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9"/>
                  <a:pt x="36" y="20"/>
                  <a:pt x="35" y="20"/>
                </a:cubicBezTo>
                <a:cubicBezTo>
                  <a:pt x="34" y="20"/>
                  <a:pt x="33" y="19"/>
                  <a:pt x="33" y="18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8" y="17"/>
                  <a:pt x="28" y="17"/>
                </a:cubicBezTo>
                <a:cubicBezTo>
                  <a:pt x="27" y="17"/>
                  <a:pt x="26" y="17"/>
                  <a:pt x="26" y="16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18"/>
                  <a:pt x="22" y="18"/>
                  <a:pt x="22" y="18"/>
                </a:cubicBezTo>
                <a:cubicBezTo>
                  <a:pt x="22" y="19"/>
                  <a:pt x="21" y="20"/>
                  <a:pt x="20" y="20"/>
                </a:cubicBezTo>
                <a:cubicBezTo>
                  <a:pt x="19" y="20"/>
                  <a:pt x="19" y="19"/>
                  <a:pt x="19" y="18"/>
                </a:cubicBezTo>
                <a:lnTo>
                  <a:pt x="19" y="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" name="Freeform 726"/>
          <p:cNvSpPr>
            <a:spLocks noEditPoints="1"/>
          </p:cNvSpPr>
          <p:nvPr/>
        </p:nvSpPr>
        <p:spPr bwMode="auto">
          <a:xfrm>
            <a:off x="4480717" y="2820976"/>
            <a:ext cx="3145318" cy="753672"/>
          </a:xfrm>
          <a:custGeom>
            <a:avLst/>
            <a:gdLst>
              <a:gd name="T0" fmla="*/ 350 w 1152"/>
              <a:gd name="T1" fmla="*/ 235 h 276"/>
              <a:gd name="T2" fmla="*/ 245 w 1152"/>
              <a:gd name="T3" fmla="*/ 108 h 276"/>
              <a:gd name="T4" fmla="*/ 401 w 1152"/>
              <a:gd name="T5" fmla="*/ 16 h 276"/>
              <a:gd name="T6" fmla="*/ 413 w 1152"/>
              <a:gd name="T7" fmla="*/ 37 h 276"/>
              <a:gd name="T8" fmla="*/ 378 w 1152"/>
              <a:gd name="T9" fmla="*/ 57 h 276"/>
              <a:gd name="T10" fmla="*/ 350 w 1152"/>
              <a:gd name="T11" fmla="*/ 50 h 276"/>
              <a:gd name="T12" fmla="*/ 292 w 1152"/>
              <a:gd name="T13" fmla="*/ 129 h 276"/>
              <a:gd name="T14" fmla="*/ 408 w 1152"/>
              <a:gd name="T15" fmla="*/ 129 h 276"/>
              <a:gd name="T16" fmla="*/ 405 w 1152"/>
              <a:gd name="T17" fmla="*/ 90 h 276"/>
              <a:gd name="T18" fmla="*/ 428 w 1152"/>
              <a:gd name="T19" fmla="*/ 59 h 276"/>
              <a:gd name="T20" fmla="*/ 450 w 1152"/>
              <a:gd name="T21" fmla="*/ 76 h 276"/>
              <a:gd name="T22" fmla="*/ 456 w 1152"/>
              <a:gd name="T23" fmla="*/ 129 h 276"/>
              <a:gd name="T24" fmla="*/ 731 w 1152"/>
              <a:gd name="T25" fmla="*/ 5 h 276"/>
              <a:gd name="T26" fmla="*/ 800 w 1152"/>
              <a:gd name="T27" fmla="*/ 220 h 276"/>
              <a:gd name="T28" fmla="*/ 843 w 1152"/>
              <a:gd name="T29" fmla="*/ 201 h 276"/>
              <a:gd name="T30" fmla="*/ 833 w 1152"/>
              <a:gd name="T31" fmla="*/ 128 h 276"/>
              <a:gd name="T32" fmla="*/ 877 w 1152"/>
              <a:gd name="T33" fmla="*/ 147 h 276"/>
              <a:gd name="T34" fmla="*/ 913 w 1152"/>
              <a:gd name="T35" fmla="*/ 5 h 276"/>
              <a:gd name="T36" fmla="*/ 833 w 1152"/>
              <a:gd name="T37" fmla="*/ 128 h 276"/>
              <a:gd name="T38" fmla="*/ 704 w 1152"/>
              <a:gd name="T39" fmla="*/ 91 h 276"/>
              <a:gd name="T40" fmla="*/ 494 w 1152"/>
              <a:gd name="T41" fmla="*/ 108 h 276"/>
              <a:gd name="T42" fmla="*/ 518 w 1152"/>
              <a:gd name="T43" fmla="*/ 235 h 276"/>
              <a:gd name="T44" fmla="*/ 542 w 1152"/>
              <a:gd name="T45" fmla="*/ 108 h 276"/>
              <a:gd name="T46" fmla="*/ 657 w 1152"/>
              <a:gd name="T47" fmla="*/ 99 h 276"/>
              <a:gd name="T48" fmla="*/ 680 w 1152"/>
              <a:gd name="T49" fmla="*/ 119 h 276"/>
              <a:gd name="T50" fmla="*/ 704 w 1152"/>
              <a:gd name="T51" fmla="*/ 91 h 276"/>
              <a:gd name="T52" fmla="*/ 117 w 1152"/>
              <a:gd name="T53" fmla="*/ 187 h 276"/>
              <a:gd name="T54" fmla="*/ 105 w 1152"/>
              <a:gd name="T55" fmla="*/ 187 h 276"/>
              <a:gd name="T56" fmla="*/ 47 w 1152"/>
              <a:gd name="T57" fmla="*/ 108 h 276"/>
              <a:gd name="T58" fmla="*/ 163 w 1152"/>
              <a:gd name="T59" fmla="*/ 108 h 276"/>
              <a:gd name="T60" fmla="*/ 163 w 1152"/>
              <a:gd name="T61" fmla="*/ 170 h 276"/>
              <a:gd name="T62" fmla="*/ 211 w 1152"/>
              <a:gd name="T63" fmla="*/ 170 h 276"/>
              <a:gd name="T64" fmla="*/ 105 w 1152"/>
              <a:gd name="T65" fmla="*/ 3 h 276"/>
              <a:gd name="T66" fmla="*/ 0 w 1152"/>
              <a:gd name="T67" fmla="*/ 129 h 276"/>
              <a:gd name="T68" fmla="*/ 105 w 1152"/>
              <a:gd name="T69" fmla="*/ 235 h 276"/>
              <a:gd name="T70" fmla="*/ 167 w 1152"/>
              <a:gd name="T71" fmla="*/ 262 h 276"/>
              <a:gd name="T72" fmla="*/ 196 w 1152"/>
              <a:gd name="T73" fmla="*/ 272 h 276"/>
              <a:gd name="T74" fmla="*/ 207 w 1152"/>
              <a:gd name="T75" fmla="*/ 237 h 276"/>
              <a:gd name="T76" fmla="*/ 946 w 1152"/>
              <a:gd name="T77" fmla="*/ 162 h 276"/>
              <a:gd name="T78" fmla="*/ 969 w 1152"/>
              <a:gd name="T79" fmla="*/ 179 h 276"/>
              <a:gd name="T80" fmla="*/ 992 w 1152"/>
              <a:gd name="T81" fmla="*/ 148 h 276"/>
              <a:gd name="T82" fmla="*/ 989 w 1152"/>
              <a:gd name="T83" fmla="*/ 108 h 276"/>
              <a:gd name="T84" fmla="*/ 1105 w 1152"/>
              <a:gd name="T85" fmla="*/ 108 h 276"/>
              <a:gd name="T86" fmla="*/ 1047 w 1152"/>
              <a:gd name="T87" fmla="*/ 187 h 276"/>
              <a:gd name="T88" fmla="*/ 1019 w 1152"/>
              <a:gd name="T89" fmla="*/ 180 h 276"/>
              <a:gd name="T90" fmla="*/ 983 w 1152"/>
              <a:gd name="T91" fmla="*/ 201 h 276"/>
              <a:gd name="T92" fmla="*/ 996 w 1152"/>
              <a:gd name="T93" fmla="*/ 222 h 276"/>
              <a:gd name="T94" fmla="*/ 1152 w 1152"/>
              <a:gd name="T95" fmla="*/ 129 h 276"/>
              <a:gd name="T96" fmla="*/ 1047 w 1152"/>
              <a:gd name="T97" fmla="*/ 3 h 276"/>
              <a:gd name="T98" fmla="*/ 941 w 1152"/>
              <a:gd name="T99" fmla="*/ 12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52" h="276">
                <a:moveTo>
                  <a:pt x="456" y="129"/>
                </a:moveTo>
                <a:cubicBezTo>
                  <a:pt x="456" y="188"/>
                  <a:pt x="408" y="235"/>
                  <a:pt x="350" y="235"/>
                </a:cubicBezTo>
                <a:cubicBezTo>
                  <a:pt x="292" y="235"/>
                  <a:pt x="245" y="188"/>
                  <a:pt x="245" y="129"/>
                </a:cubicBezTo>
                <a:cubicBezTo>
                  <a:pt x="245" y="108"/>
                  <a:pt x="245" y="108"/>
                  <a:pt x="245" y="108"/>
                </a:cubicBezTo>
                <a:cubicBezTo>
                  <a:pt x="245" y="50"/>
                  <a:pt x="292" y="3"/>
                  <a:pt x="350" y="3"/>
                </a:cubicBezTo>
                <a:cubicBezTo>
                  <a:pt x="369" y="3"/>
                  <a:pt x="386" y="8"/>
                  <a:pt x="401" y="16"/>
                </a:cubicBezTo>
                <a:cubicBezTo>
                  <a:pt x="401" y="16"/>
                  <a:pt x="401" y="16"/>
                  <a:pt x="401" y="16"/>
                </a:cubicBezTo>
                <a:cubicBezTo>
                  <a:pt x="408" y="20"/>
                  <a:pt x="413" y="28"/>
                  <a:pt x="413" y="37"/>
                </a:cubicBezTo>
                <a:cubicBezTo>
                  <a:pt x="413" y="50"/>
                  <a:pt x="403" y="60"/>
                  <a:pt x="390" y="60"/>
                </a:cubicBezTo>
                <a:cubicBezTo>
                  <a:pt x="385" y="60"/>
                  <a:pt x="381" y="59"/>
                  <a:pt x="378" y="57"/>
                </a:cubicBezTo>
                <a:cubicBezTo>
                  <a:pt x="378" y="57"/>
                  <a:pt x="378" y="57"/>
                  <a:pt x="378" y="57"/>
                </a:cubicBezTo>
                <a:cubicBezTo>
                  <a:pt x="370" y="53"/>
                  <a:pt x="360" y="50"/>
                  <a:pt x="350" y="50"/>
                </a:cubicBezTo>
                <a:cubicBezTo>
                  <a:pt x="318" y="50"/>
                  <a:pt x="292" y="76"/>
                  <a:pt x="292" y="108"/>
                </a:cubicBezTo>
                <a:cubicBezTo>
                  <a:pt x="292" y="129"/>
                  <a:pt x="292" y="129"/>
                  <a:pt x="292" y="129"/>
                </a:cubicBezTo>
                <a:cubicBezTo>
                  <a:pt x="292" y="161"/>
                  <a:pt x="318" y="187"/>
                  <a:pt x="350" y="187"/>
                </a:cubicBezTo>
                <a:cubicBezTo>
                  <a:pt x="382" y="187"/>
                  <a:pt x="408" y="161"/>
                  <a:pt x="408" y="129"/>
                </a:cubicBezTo>
                <a:cubicBezTo>
                  <a:pt x="408" y="108"/>
                  <a:pt x="408" y="108"/>
                  <a:pt x="408" y="108"/>
                </a:cubicBezTo>
                <a:cubicBezTo>
                  <a:pt x="408" y="102"/>
                  <a:pt x="407" y="95"/>
                  <a:pt x="405" y="90"/>
                </a:cubicBezTo>
                <a:cubicBezTo>
                  <a:pt x="405" y="90"/>
                  <a:pt x="404" y="85"/>
                  <a:pt x="404" y="83"/>
                </a:cubicBezTo>
                <a:cubicBezTo>
                  <a:pt x="404" y="70"/>
                  <a:pt x="415" y="59"/>
                  <a:pt x="428" y="59"/>
                </a:cubicBezTo>
                <a:cubicBezTo>
                  <a:pt x="438" y="59"/>
                  <a:pt x="447" y="66"/>
                  <a:pt x="450" y="75"/>
                </a:cubicBezTo>
                <a:cubicBezTo>
                  <a:pt x="450" y="75"/>
                  <a:pt x="450" y="76"/>
                  <a:pt x="450" y="76"/>
                </a:cubicBezTo>
                <a:cubicBezTo>
                  <a:pt x="454" y="86"/>
                  <a:pt x="456" y="97"/>
                  <a:pt x="456" y="108"/>
                </a:cubicBezTo>
                <a:lnTo>
                  <a:pt x="456" y="129"/>
                </a:lnTo>
                <a:close/>
                <a:moveTo>
                  <a:pt x="762" y="17"/>
                </a:moveTo>
                <a:cubicBezTo>
                  <a:pt x="757" y="5"/>
                  <a:pt x="743" y="0"/>
                  <a:pt x="731" y="5"/>
                </a:cubicBezTo>
                <a:cubicBezTo>
                  <a:pt x="719" y="10"/>
                  <a:pt x="713" y="24"/>
                  <a:pt x="719" y="37"/>
                </a:cubicBezTo>
                <a:cubicBezTo>
                  <a:pt x="800" y="220"/>
                  <a:pt x="800" y="220"/>
                  <a:pt x="800" y="220"/>
                </a:cubicBezTo>
                <a:cubicBezTo>
                  <a:pt x="805" y="232"/>
                  <a:pt x="819" y="238"/>
                  <a:pt x="832" y="233"/>
                </a:cubicBezTo>
                <a:cubicBezTo>
                  <a:pt x="844" y="227"/>
                  <a:pt x="849" y="213"/>
                  <a:pt x="843" y="201"/>
                </a:cubicBezTo>
                <a:cubicBezTo>
                  <a:pt x="843" y="201"/>
                  <a:pt x="762" y="17"/>
                  <a:pt x="762" y="17"/>
                </a:cubicBezTo>
                <a:close/>
                <a:moveTo>
                  <a:pt x="833" y="128"/>
                </a:moveTo>
                <a:cubicBezTo>
                  <a:pt x="827" y="140"/>
                  <a:pt x="833" y="155"/>
                  <a:pt x="845" y="160"/>
                </a:cubicBezTo>
                <a:cubicBezTo>
                  <a:pt x="857" y="165"/>
                  <a:pt x="871" y="160"/>
                  <a:pt x="877" y="147"/>
                </a:cubicBezTo>
                <a:cubicBezTo>
                  <a:pt x="925" y="37"/>
                  <a:pt x="925" y="37"/>
                  <a:pt x="925" y="37"/>
                </a:cubicBezTo>
                <a:cubicBezTo>
                  <a:pt x="931" y="24"/>
                  <a:pt x="925" y="10"/>
                  <a:pt x="913" y="5"/>
                </a:cubicBezTo>
                <a:cubicBezTo>
                  <a:pt x="901" y="0"/>
                  <a:pt x="887" y="5"/>
                  <a:pt x="882" y="18"/>
                </a:cubicBezTo>
                <a:cubicBezTo>
                  <a:pt x="882" y="18"/>
                  <a:pt x="833" y="128"/>
                  <a:pt x="833" y="128"/>
                </a:cubicBezTo>
                <a:close/>
                <a:moveTo>
                  <a:pt x="704" y="91"/>
                </a:moveTo>
                <a:cubicBezTo>
                  <a:pt x="704" y="91"/>
                  <a:pt x="704" y="91"/>
                  <a:pt x="704" y="91"/>
                </a:cubicBezTo>
                <a:cubicBezTo>
                  <a:pt x="695" y="41"/>
                  <a:pt x="652" y="3"/>
                  <a:pt x="600" y="3"/>
                </a:cubicBezTo>
                <a:cubicBezTo>
                  <a:pt x="542" y="3"/>
                  <a:pt x="494" y="50"/>
                  <a:pt x="494" y="108"/>
                </a:cubicBezTo>
                <a:cubicBezTo>
                  <a:pt x="494" y="108"/>
                  <a:pt x="494" y="211"/>
                  <a:pt x="494" y="211"/>
                </a:cubicBezTo>
                <a:cubicBezTo>
                  <a:pt x="494" y="224"/>
                  <a:pt x="505" y="235"/>
                  <a:pt x="518" y="235"/>
                </a:cubicBezTo>
                <a:cubicBezTo>
                  <a:pt x="531" y="235"/>
                  <a:pt x="542" y="224"/>
                  <a:pt x="542" y="211"/>
                </a:cubicBezTo>
                <a:cubicBezTo>
                  <a:pt x="542" y="211"/>
                  <a:pt x="542" y="108"/>
                  <a:pt x="542" y="108"/>
                </a:cubicBezTo>
                <a:cubicBezTo>
                  <a:pt x="542" y="76"/>
                  <a:pt x="568" y="50"/>
                  <a:pt x="600" y="50"/>
                </a:cubicBezTo>
                <a:cubicBezTo>
                  <a:pt x="629" y="50"/>
                  <a:pt x="652" y="71"/>
                  <a:pt x="657" y="99"/>
                </a:cubicBezTo>
                <a:cubicBezTo>
                  <a:pt x="657" y="99"/>
                  <a:pt x="657" y="99"/>
                  <a:pt x="657" y="99"/>
                </a:cubicBezTo>
                <a:cubicBezTo>
                  <a:pt x="659" y="110"/>
                  <a:pt x="669" y="119"/>
                  <a:pt x="680" y="119"/>
                </a:cubicBezTo>
                <a:cubicBezTo>
                  <a:pt x="693" y="119"/>
                  <a:pt x="704" y="108"/>
                  <a:pt x="704" y="95"/>
                </a:cubicBezTo>
                <a:cubicBezTo>
                  <a:pt x="704" y="94"/>
                  <a:pt x="704" y="92"/>
                  <a:pt x="704" y="91"/>
                </a:cubicBezTo>
                <a:close/>
                <a:moveTo>
                  <a:pt x="207" y="237"/>
                </a:moveTo>
                <a:cubicBezTo>
                  <a:pt x="187" y="205"/>
                  <a:pt x="153" y="187"/>
                  <a:pt x="117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105" y="187"/>
                  <a:pt x="105" y="187"/>
                  <a:pt x="105" y="187"/>
                </a:cubicBezTo>
                <a:cubicBezTo>
                  <a:pt x="73" y="187"/>
                  <a:pt x="47" y="161"/>
                  <a:pt x="47" y="129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47" y="76"/>
                  <a:pt x="73" y="50"/>
                  <a:pt x="105" y="50"/>
                </a:cubicBezTo>
                <a:cubicBezTo>
                  <a:pt x="137" y="50"/>
                  <a:pt x="163" y="76"/>
                  <a:pt x="163" y="108"/>
                </a:cubicBezTo>
                <a:cubicBezTo>
                  <a:pt x="163" y="108"/>
                  <a:pt x="163" y="170"/>
                  <a:pt x="163" y="170"/>
                </a:cubicBezTo>
                <a:cubicBezTo>
                  <a:pt x="163" y="170"/>
                  <a:pt x="163" y="170"/>
                  <a:pt x="163" y="170"/>
                </a:cubicBezTo>
                <a:cubicBezTo>
                  <a:pt x="163" y="183"/>
                  <a:pt x="174" y="194"/>
                  <a:pt x="187" y="194"/>
                </a:cubicBezTo>
                <a:cubicBezTo>
                  <a:pt x="200" y="194"/>
                  <a:pt x="211" y="183"/>
                  <a:pt x="211" y="170"/>
                </a:cubicBezTo>
                <a:cubicBezTo>
                  <a:pt x="211" y="170"/>
                  <a:pt x="211" y="108"/>
                  <a:pt x="211" y="108"/>
                </a:cubicBezTo>
                <a:cubicBezTo>
                  <a:pt x="211" y="50"/>
                  <a:pt x="164" y="3"/>
                  <a:pt x="105" y="3"/>
                </a:cubicBezTo>
                <a:cubicBezTo>
                  <a:pt x="47" y="3"/>
                  <a:pt x="0" y="50"/>
                  <a:pt x="0" y="108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87"/>
                  <a:pt x="47" y="234"/>
                  <a:pt x="105" y="235"/>
                </a:cubicBezTo>
                <a:cubicBezTo>
                  <a:pt x="105" y="235"/>
                  <a:pt x="105" y="235"/>
                  <a:pt x="105" y="235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37" y="235"/>
                  <a:pt x="156" y="245"/>
                  <a:pt x="167" y="262"/>
                </a:cubicBezTo>
                <a:cubicBezTo>
                  <a:pt x="167" y="262"/>
                  <a:pt x="167" y="262"/>
                  <a:pt x="167" y="262"/>
                </a:cubicBezTo>
                <a:cubicBezTo>
                  <a:pt x="173" y="272"/>
                  <a:pt x="185" y="276"/>
                  <a:pt x="196" y="272"/>
                </a:cubicBezTo>
                <a:cubicBezTo>
                  <a:pt x="208" y="267"/>
                  <a:pt x="214" y="253"/>
                  <a:pt x="209" y="241"/>
                </a:cubicBezTo>
                <a:cubicBezTo>
                  <a:pt x="208" y="239"/>
                  <a:pt x="208" y="238"/>
                  <a:pt x="207" y="237"/>
                </a:cubicBezTo>
                <a:close/>
                <a:moveTo>
                  <a:pt x="941" y="129"/>
                </a:moveTo>
                <a:cubicBezTo>
                  <a:pt x="941" y="140"/>
                  <a:pt x="943" y="152"/>
                  <a:pt x="946" y="162"/>
                </a:cubicBezTo>
                <a:cubicBezTo>
                  <a:pt x="946" y="162"/>
                  <a:pt x="946" y="162"/>
                  <a:pt x="946" y="162"/>
                </a:cubicBezTo>
                <a:cubicBezTo>
                  <a:pt x="949" y="172"/>
                  <a:pt x="958" y="179"/>
                  <a:pt x="969" y="179"/>
                </a:cubicBezTo>
                <a:cubicBezTo>
                  <a:pt x="982" y="179"/>
                  <a:pt x="993" y="168"/>
                  <a:pt x="993" y="155"/>
                </a:cubicBezTo>
                <a:cubicBezTo>
                  <a:pt x="993" y="152"/>
                  <a:pt x="992" y="148"/>
                  <a:pt x="992" y="148"/>
                </a:cubicBezTo>
                <a:cubicBezTo>
                  <a:pt x="990" y="142"/>
                  <a:pt x="989" y="136"/>
                  <a:pt x="989" y="129"/>
                </a:cubicBezTo>
                <a:cubicBezTo>
                  <a:pt x="989" y="108"/>
                  <a:pt x="989" y="108"/>
                  <a:pt x="989" y="108"/>
                </a:cubicBezTo>
                <a:cubicBezTo>
                  <a:pt x="989" y="76"/>
                  <a:pt x="1015" y="50"/>
                  <a:pt x="1047" y="50"/>
                </a:cubicBezTo>
                <a:cubicBezTo>
                  <a:pt x="1079" y="50"/>
                  <a:pt x="1105" y="76"/>
                  <a:pt x="1105" y="108"/>
                </a:cubicBezTo>
                <a:cubicBezTo>
                  <a:pt x="1105" y="129"/>
                  <a:pt x="1105" y="129"/>
                  <a:pt x="1105" y="129"/>
                </a:cubicBezTo>
                <a:cubicBezTo>
                  <a:pt x="1105" y="161"/>
                  <a:pt x="1079" y="187"/>
                  <a:pt x="1047" y="187"/>
                </a:cubicBezTo>
                <a:cubicBezTo>
                  <a:pt x="1036" y="187"/>
                  <a:pt x="1027" y="185"/>
                  <a:pt x="1019" y="180"/>
                </a:cubicBezTo>
                <a:cubicBezTo>
                  <a:pt x="1019" y="180"/>
                  <a:pt x="1019" y="180"/>
                  <a:pt x="1019" y="180"/>
                </a:cubicBezTo>
                <a:cubicBezTo>
                  <a:pt x="1015" y="178"/>
                  <a:pt x="1011" y="177"/>
                  <a:pt x="1007" y="177"/>
                </a:cubicBezTo>
                <a:cubicBezTo>
                  <a:pt x="994" y="177"/>
                  <a:pt x="983" y="188"/>
                  <a:pt x="983" y="201"/>
                </a:cubicBezTo>
                <a:cubicBezTo>
                  <a:pt x="983" y="210"/>
                  <a:pt x="988" y="218"/>
                  <a:pt x="996" y="222"/>
                </a:cubicBezTo>
                <a:cubicBezTo>
                  <a:pt x="996" y="222"/>
                  <a:pt x="996" y="222"/>
                  <a:pt x="996" y="222"/>
                </a:cubicBezTo>
                <a:cubicBezTo>
                  <a:pt x="1011" y="230"/>
                  <a:pt x="1028" y="235"/>
                  <a:pt x="1047" y="235"/>
                </a:cubicBezTo>
                <a:cubicBezTo>
                  <a:pt x="1105" y="235"/>
                  <a:pt x="1152" y="188"/>
                  <a:pt x="1152" y="129"/>
                </a:cubicBezTo>
                <a:cubicBezTo>
                  <a:pt x="1152" y="108"/>
                  <a:pt x="1152" y="108"/>
                  <a:pt x="1152" y="108"/>
                </a:cubicBezTo>
                <a:cubicBezTo>
                  <a:pt x="1152" y="50"/>
                  <a:pt x="1105" y="3"/>
                  <a:pt x="1047" y="3"/>
                </a:cubicBezTo>
                <a:cubicBezTo>
                  <a:pt x="988" y="3"/>
                  <a:pt x="941" y="50"/>
                  <a:pt x="941" y="108"/>
                </a:cubicBezTo>
                <a:lnTo>
                  <a:pt x="941" y="1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4387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rgbClr val="000000"/>
                </a:solidFill>
              </a:rPr>
              <a:t>Qorvo</a:t>
            </a:r>
            <a:r>
              <a:rPr lang="en-US" sz="800" b="0" cap="none" baseline="30000" dirty="0" err="1">
                <a:solidFill>
                  <a:srgbClr val="000000"/>
                </a:solidFill>
              </a:rPr>
              <a:t>TM</a:t>
            </a:r>
            <a:r>
              <a:rPr lang="en-US" sz="800" b="0" cap="none" baseline="0" dirty="0">
                <a:solidFill>
                  <a:srgbClr val="000000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rgbClr val="000000"/>
                </a:solidFill>
              </a:rPr>
            </a:br>
            <a:r>
              <a:rPr lang="en-US" sz="800" b="0" cap="none" baseline="0" dirty="0">
                <a:solidFill>
                  <a:srgbClr val="000000"/>
                </a:solidFill>
              </a:rPr>
              <a:t>© 2015  </a:t>
            </a:r>
            <a:r>
              <a:rPr lang="en-US" sz="800" b="0" cap="none" baseline="0" dirty="0" err="1">
                <a:solidFill>
                  <a:srgbClr val="000000"/>
                </a:solidFill>
              </a:rPr>
              <a:t>Qorvo</a:t>
            </a:r>
            <a:r>
              <a:rPr lang="en-US" sz="800" b="0" cap="none" baseline="0" dirty="0">
                <a:solidFill>
                  <a:srgbClr val="000000"/>
                </a:solidFill>
              </a:rPr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30736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753474" y="6589315"/>
            <a:ext cx="2623890" cy="209288"/>
          </a:xfrm>
        </p:spPr>
        <p:txBody>
          <a:bodyPr wrap="square" rIns="91440" anchor="ctr">
            <a:noAutofit/>
          </a:bodyPr>
          <a:lstStyle>
            <a:lvl1pPr marL="232779" indent="-232779" algn="r">
              <a:buFont typeface="Arial" panose="020B0604020202020204" pitchFamily="34" charset="0"/>
              <a:buNone/>
              <a:defRPr lang="en-US" sz="8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sz="900" dirty="0"/>
            </a:lvl5pPr>
          </a:lstStyle>
          <a:p>
            <a:pPr marL="0" lvl="0" indent="0" algn="r" defTabSz="1218915">
              <a:spcBef>
                <a:spcPts val="75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61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28936"/>
            <a:ext cx="12188825" cy="4431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990374" y="6488668"/>
            <a:ext cx="420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CAP5610 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722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/n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9088" y="799302"/>
            <a:ext cx="11549062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7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18176" y="799302"/>
            <a:ext cx="11569024" cy="43894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 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4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title 2"/>
          <p:cNvSpPr>
            <a:spLocks noGrp="1"/>
          </p:cNvSpPr>
          <p:nvPr>
            <p:ph type="subTitle" idx="13"/>
          </p:nvPr>
        </p:nvSpPr>
        <p:spPr>
          <a:xfrm>
            <a:off x="318175" y="799302"/>
            <a:ext cx="11552355" cy="443198"/>
          </a:xfrm>
          <a:prstGeom prst="rect">
            <a:avLst/>
          </a:prstGeom>
          <a:noFill/>
        </p:spPr>
        <p:txBody>
          <a:bodyPr wrap="square" lIns="0">
            <a:sp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609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666875"/>
            <a:ext cx="560468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baseline="0" dirty="0" smtClean="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49017" y="1669257"/>
            <a:ext cx="5607000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666875"/>
            <a:ext cx="5604681" cy="449124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baseline="0" dirty="0" smtClean="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249017" y="1669257"/>
            <a:ext cx="5607000" cy="448904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sz="2200" dirty="0" smtClean="0"/>
            </a:lvl1pPr>
            <a:lvl2pPr>
              <a:defRPr lang="en-US" sz="20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8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1" y="6437569"/>
            <a:ext cx="12188826" cy="4286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50960" y="6499981"/>
            <a:ext cx="5158615" cy="369300"/>
          </a:xfrm>
          <a:prstGeom prst="rect">
            <a:avLst/>
          </a:prstGeom>
          <a:noFill/>
        </p:spPr>
        <p:txBody>
          <a:bodyPr vert="horz" wrap="square" lIns="121888" tIns="60944" rIns="121888" bIns="60944" rtlCol="0" anchor="ctr">
            <a:spAutoFit/>
          </a:bodyPr>
          <a:lstStyle>
            <a:defPPr>
              <a:defRPr lang="en-US"/>
            </a:defPPr>
            <a:lvl1pPr algn="r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ctr"/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30000" dirty="0" err="1">
                <a:solidFill>
                  <a:schemeClr val="bg1"/>
                </a:solidFill>
              </a:rPr>
              <a:t>TM</a:t>
            </a:r>
            <a:r>
              <a:rPr lang="en-US" sz="800" b="0" cap="none" baseline="0" dirty="0">
                <a:solidFill>
                  <a:schemeClr val="bg1"/>
                </a:solidFill>
              </a:rPr>
              <a:t> Confidential &amp; Proprietary Information </a:t>
            </a:r>
            <a:br>
              <a:rPr lang="en-US" sz="800" b="0" cap="none" baseline="0" dirty="0">
                <a:solidFill>
                  <a:schemeClr val="bg1"/>
                </a:solidFill>
              </a:rPr>
            </a:br>
            <a:r>
              <a:rPr lang="en-US" sz="800" b="0" cap="none" baseline="0" dirty="0">
                <a:solidFill>
                  <a:schemeClr val="bg1"/>
                </a:solidFill>
              </a:rPr>
              <a:t>© 2015  </a:t>
            </a:r>
            <a:r>
              <a:rPr lang="en-US" sz="800" b="0" cap="none" baseline="0" dirty="0" err="1">
                <a:solidFill>
                  <a:schemeClr val="bg1"/>
                </a:solidFill>
              </a:rPr>
              <a:t>Qorvo</a:t>
            </a:r>
            <a:r>
              <a:rPr lang="en-US" sz="800" b="0" cap="none" baseline="0" dirty="0">
                <a:solidFill>
                  <a:schemeClr val="bg1"/>
                </a:solidFill>
              </a:rPr>
              <a:t>, Inc.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384312" y="6538108"/>
            <a:ext cx="467289" cy="240033"/>
          </a:xfrm>
          <a:prstGeom prst="rect">
            <a:avLst/>
          </a:prstGeom>
        </p:spPr>
        <p:txBody>
          <a:bodyPr vert="horz" wrap="square" lIns="0" tIns="60944" rIns="121888" bIns="60944" rtlCol="0" anchor="ctr">
            <a:spAutoFit/>
          </a:bodyPr>
          <a:lstStyle>
            <a:lvl1pPr lvl="0" indent="-47638" algn="r">
              <a:lnSpc>
                <a:spcPct val="95000"/>
              </a:lnSpc>
              <a:spcBef>
                <a:spcPts val="750"/>
              </a:spcBef>
              <a:buFont typeface="Arial Rounded MT Bold" panose="020F0704030504030204" pitchFamily="34" charset="0"/>
              <a:buChar char=" "/>
              <a:tabLst/>
              <a:defRPr lang="en-US" sz="600" cap="none" baseline="0" dirty="0" smtClean="0">
                <a:solidFill>
                  <a:schemeClr val="tx1">
                    <a:tint val="75000"/>
                  </a:schemeClr>
                </a:solidFill>
              </a:defRPr>
            </a:lvl1pPr>
            <a:lvl2pPr marL="385871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dirty="0" smtClean="0"/>
            </a:lvl2pPr>
            <a:lvl3pPr marL="557370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 Rounded MT Bold" panose="020F0704030504030204" pitchFamily="34" charset="0"/>
              <a:buChar char="–"/>
              <a:defRPr lang="en-US" dirty="0" smtClean="0"/>
            </a:lvl3pPr>
            <a:lvl4pPr marL="728869" indent="-214373" defTabSz="685994">
              <a:lnSpc>
                <a:spcPct val="95000"/>
              </a:lnSpc>
              <a:spcBef>
                <a:spcPct val="2000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dirty="0" smtClean="0"/>
            </a:lvl4pPr>
            <a:lvl5pPr marL="260821" indent="-171499" defTabSz="685994">
              <a:lnSpc>
                <a:spcPct val="95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»"/>
              <a:defRPr sz="900" cap="all" baseline="0">
                <a:solidFill>
                  <a:schemeClr val="tx2"/>
                </a:solidFill>
              </a:defRPr>
            </a:lvl5pPr>
            <a:lvl6pPr marL="1886484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6pPr>
            <a:lvl7pPr marL="2229481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7pPr>
            <a:lvl8pPr marL="2572479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8pPr>
            <a:lvl9pPr marL="2915475" indent="-171499" defTabSz="685994">
              <a:spcBef>
                <a:spcPct val="20000"/>
              </a:spcBef>
              <a:buFont typeface="Arial" panose="020B0604020202020204" pitchFamily="34" charset="0"/>
              <a:buChar char="•"/>
              <a:defRPr sz="1500"/>
            </a:lvl9pPr>
          </a:lstStyle>
          <a:p>
            <a:pPr lvl="0" algn="l"/>
            <a:fld id="{57A7D335-1DCF-4649-93B6-E5DC0CCDBE1F}" type="slidenum">
              <a:rPr lang="en-US" sz="800" smtClean="0">
                <a:solidFill>
                  <a:schemeClr val="bg1"/>
                </a:solidFill>
              </a:rPr>
              <a:pPr lvl="0" algn="l"/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1384312" y="6602713"/>
            <a:ext cx="0" cy="109115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18176" y="1663639"/>
            <a:ext cx="11552473" cy="4495861"/>
          </a:xfrm>
          <a:prstGeom prst="rect">
            <a:avLst/>
          </a:prstGeom>
        </p:spPr>
        <p:txBody>
          <a:bodyPr vert="horz" lIns="0" tIns="45720" rIns="18288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37228" y="6583227"/>
            <a:ext cx="792522" cy="190299"/>
          </a:xfrm>
          <a:custGeom>
            <a:avLst/>
            <a:gdLst>
              <a:gd name="T0" fmla="*/ 704 w 857"/>
              <a:gd name="T1" fmla="*/ 120 h 206"/>
              <a:gd name="T2" fmla="*/ 721 w 857"/>
              <a:gd name="T3" fmla="*/ 133 h 206"/>
              <a:gd name="T4" fmla="*/ 738 w 857"/>
              <a:gd name="T5" fmla="*/ 110 h 206"/>
              <a:gd name="T6" fmla="*/ 736 w 857"/>
              <a:gd name="T7" fmla="*/ 81 h 206"/>
              <a:gd name="T8" fmla="*/ 822 w 857"/>
              <a:gd name="T9" fmla="*/ 81 h 206"/>
              <a:gd name="T10" fmla="*/ 779 w 857"/>
              <a:gd name="T11" fmla="*/ 139 h 206"/>
              <a:gd name="T12" fmla="*/ 749 w 857"/>
              <a:gd name="T13" fmla="*/ 132 h 206"/>
              <a:gd name="T14" fmla="*/ 741 w 857"/>
              <a:gd name="T15" fmla="*/ 165 h 206"/>
              <a:gd name="T16" fmla="*/ 857 w 857"/>
              <a:gd name="T17" fmla="*/ 96 h 206"/>
              <a:gd name="T18" fmla="*/ 779 w 857"/>
              <a:gd name="T19" fmla="*/ 2 h 206"/>
              <a:gd name="T20" fmla="*/ 700 w 857"/>
              <a:gd name="T21" fmla="*/ 96 h 206"/>
              <a:gd name="T22" fmla="*/ 87 w 857"/>
              <a:gd name="T23" fmla="*/ 139 h 206"/>
              <a:gd name="T24" fmla="*/ 78 w 857"/>
              <a:gd name="T25" fmla="*/ 139 h 206"/>
              <a:gd name="T26" fmla="*/ 35 w 857"/>
              <a:gd name="T27" fmla="*/ 81 h 206"/>
              <a:gd name="T28" fmla="*/ 121 w 857"/>
              <a:gd name="T29" fmla="*/ 81 h 206"/>
              <a:gd name="T30" fmla="*/ 121 w 857"/>
              <a:gd name="T31" fmla="*/ 127 h 206"/>
              <a:gd name="T32" fmla="*/ 157 w 857"/>
              <a:gd name="T33" fmla="*/ 127 h 206"/>
              <a:gd name="T34" fmla="*/ 78 w 857"/>
              <a:gd name="T35" fmla="*/ 2 h 206"/>
              <a:gd name="T36" fmla="*/ 0 w 857"/>
              <a:gd name="T37" fmla="*/ 96 h 206"/>
              <a:gd name="T38" fmla="*/ 78 w 857"/>
              <a:gd name="T39" fmla="*/ 175 h 206"/>
              <a:gd name="T40" fmla="*/ 124 w 857"/>
              <a:gd name="T41" fmla="*/ 195 h 206"/>
              <a:gd name="T42" fmla="*/ 146 w 857"/>
              <a:gd name="T43" fmla="*/ 202 h 206"/>
              <a:gd name="T44" fmla="*/ 154 w 857"/>
              <a:gd name="T45" fmla="*/ 176 h 206"/>
              <a:gd name="T46" fmla="*/ 524 w 857"/>
              <a:gd name="T47" fmla="*/ 67 h 206"/>
              <a:gd name="T48" fmla="*/ 368 w 857"/>
              <a:gd name="T49" fmla="*/ 81 h 206"/>
              <a:gd name="T50" fmla="*/ 385 w 857"/>
              <a:gd name="T51" fmla="*/ 175 h 206"/>
              <a:gd name="T52" fmla="*/ 403 w 857"/>
              <a:gd name="T53" fmla="*/ 81 h 206"/>
              <a:gd name="T54" fmla="*/ 489 w 857"/>
              <a:gd name="T55" fmla="*/ 74 h 206"/>
              <a:gd name="T56" fmla="*/ 506 w 857"/>
              <a:gd name="T57" fmla="*/ 88 h 206"/>
              <a:gd name="T58" fmla="*/ 523 w 857"/>
              <a:gd name="T59" fmla="*/ 67 h 206"/>
              <a:gd name="T60" fmla="*/ 629 w 857"/>
              <a:gd name="T61" fmla="*/ 119 h 206"/>
              <a:gd name="T62" fmla="*/ 689 w 857"/>
              <a:gd name="T63" fmla="*/ 27 h 206"/>
              <a:gd name="T64" fmla="*/ 656 w 857"/>
              <a:gd name="T65" fmla="*/ 13 h 206"/>
              <a:gd name="T66" fmla="*/ 567 w 857"/>
              <a:gd name="T67" fmla="*/ 13 h 206"/>
              <a:gd name="T68" fmla="*/ 535 w 857"/>
              <a:gd name="T69" fmla="*/ 27 h 206"/>
              <a:gd name="T70" fmla="*/ 619 w 857"/>
              <a:gd name="T71" fmla="*/ 173 h 206"/>
              <a:gd name="T72" fmla="*/ 567 w 857"/>
              <a:gd name="T73" fmla="*/ 13 h 206"/>
              <a:gd name="T74" fmla="*/ 260 w 857"/>
              <a:gd name="T75" fmla="*/ 175 h 206"/>
              <a:gd name="T76" fmla="*/ 182 w 857"/>
              <a:gd name="T77" fmla="*/ 81 h 206"/>
              <a:gd name="T78" fmla="*/ 298 w 857"/>
              <a:gd name="T79" fmla="*/ 12 h 206"/>
              <a:gd name="T80" fmla="*/ 290 w 857"/>
              <a:gd name="T81" fmla="*/ 45 h 206"/>
              <a:gd name="T82" fmla="*/ 260 w 857"/>
              <a:gd name="T83" fmla="*/ 37 h 206"/>
              <a:gd name="T84" fmla="*/ 217 w 857"/>
              <a:gd name="T85" fmla="*/ 96 h 206"/>
              <a:gd name="T86" fmla="*/ 303 w 857"/>
              <a:gd name="T87" fmla="*/ 96 h 206"/>
              <a:gd name="T88" fmla="*/ 301 w 857"/>
              <a:gd name="T89" fmla="*/ 67 h 206"/>
              <a:gd name="T90" fmla="*/ 318 w 857"/>
              <a:gd name="T91" fmla="*/ 44 h 206"/>
              <a:gd name="T92" fmla="*/ 335 w 857"/>
              <a:gd name="T93" fmla="*/ 56 h 206"/>
              <a:gd name="T94" fmla="*/ 339 w 857"/>
              <a:gd name="T95" fmla="*/ 9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7" h="206">
                <a:moveTo>
                  <a:pt x="700" y="96"/>
                </a:moveTo>
                <a:cubicBezTo>
                  <a:pt x="700" y="104"/>
                  <a:pt x="702" y="113"/>
                  <a:pt x="704" y="120"/>
                </a:cubicBezTo>
                <a:cubicBezTo>
                  <a:pt x="704" y="120"/>
                  <a:pt x="704" y="121"/>
                  <a:pt x="704" y="121"/>
                </a:cubicBezTo>
                <a:cubicBezTo>
                  <a:pt x="706" y="128"/>
                  <a:pt x="713" y="133"/>
                  <a:pt x="721" y="133"/>
                </a:cubicBezTo>
                <a:cubicBezTo>
                  <a:pt x="731" y="133"/>
                  <a:pt x="739" y="125"/>
                  <a:pt x="739" y="115"/>
                </a:cubicBezTo>
                <a:cubicBezTo>
                  <a:pt x="739" y="113"/>
                  <a:pt x="738" y="110"/>
                  <a:pt x="738" y="110"/>
                </a:cubicBezTo>
                <a:cubicBezTo>
                  <a:pt x="736" y="106"/>
                  <a:pt x="736" y="101"/>
                  <a:pt x="736" y="96"/>
                </a:cubicBezTo>
                <a:cubicBezTo>
                  <a:pt x="736" y="81"/>
                  <a:pt x="736" y="81"/>
                  <a:pt x="736" y="81"/>
                </a:cubicBezTo>
                <a:cubicBezTo>
                  <a:pt x="736" y="57"/>
                  <a:pt x="755" y="37"/>
                  <a:pt x="779" y="37"/>
                </a:cubicBezTo>
                <a:cubicBezTo>
                  <a:pt x="803" y="37"/>
                  <a:pt x="822" y="57"/>
                  <a:pt x="822" y="81"/>
                </a:cubicBezTo>
                <a:cubicBezTo>
                  <a:pt x="822" y="96"/>
                  <a:pt x="822" y="96"/>
                  <a:pt x="822" y="96"/>
                </a:cubicBezTo>
                <a:cubicBezTo>
                  <a:pt x="822" y="120"/>
                  <a:pt x="803" y="139"/>
                  <a:pt x="779" y="139"/>
                </a:cubicBezTo>
                <a:cubicBezTo>
                  <a:pt x="771" y="139"/>
                  <a:pt x="764" y="138"/>
                  <a:pt x="758" y="134"/>
                </a:cubicBezTo>
                <a:cubicBezTo>
                  <a:pt x="755" y="133"/>
                  <a:pt x="752" y="132"/>
                  <a:pt x="749" y="132"/>
                </a:cubicBezTo>
                <a:cubicBezTo>
                  <a:pt x="740" y="132"/>
                  <a:pt x="732" y="140"/>
                  <a:pt x="732" y="149"/>
                </a:cubicBezTo>
                <a:cubicBezTo>
                  <a:pt x="732" y="156"/>
                  <a:pt x="735" y="162"/>
                  <a:pt x="741" y="165"/>
                </a:cubicBezTo>
                <a:cubicBezTo>
                  <a:pt x="752" y="171"/>
                  <a:pt x="765" y="175"/>
                  <a:pt x="779" y="175"/>
                </a:cubicBezTo>
                <a:cubicBezTo>
                  <a:pt x="822" y="175"/>
                  <a:pt x="857" y="140"/>
                  <a:pt x="857" y="96"/>
                </a:cubicBezTo>
                <a:cubicBezTo>
                  <a:pt x="857" y="81"/>
                  <a:pt x="857" y="81"/>
                  <a:pt x="857" y="81"/>
                </a:cubicBezTo>
                <a:cubicBezTo>
                  <a:pt x="857" y="37"/>
                  <a:pt x="822" y="2"/>
                  <a:pt x="779" y="2"/>
                </a:cubicBezTo>
                <a:cubicBezTo>
                  <a:pt x="735" y="2"/>
                  <a:pt x="700" y="37"/>
                  <a:pt x="700" y="81"/>
                </a:cubicBezTo>
                <a:lnTo>
                  <a:pt x="700" y="96"/>
                </a:lnTo>
                <a:close/>
                <a:moveTo>
                  <a:pt x="154" y="176"/>
                </a:moveTo>
                <a:cubicBezTo>
                  <a:pt x="139" y="153"/>
                  <a:pt x="113" y="139"/>
                  <a:pt x="87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4" y="139"/>
                  <a:pt x="35" y="120"/>
                  <a:pt x="35" y="96"/>
                </a:cubicBezTo>
                <a:cubicBezTo>
                  <a:pt x="35" y="81"/>
                  <a:pt x="35" y="81"/>
                  <a:pt x="35" y="81"/>
                </a:cubicBezTo>
                <a:cubicBezTo>
                  <a:pt x="35" y="57"/>
                  <a:pt x="54" y="37"/>
                  <a:pt x="78" y="37"/>
                </a:cubicBezTo>
                <a:cubicBezTo>
                  <a:pt x="102" y="37"/>
                  <a:pt x="121" y="57"/>
                  <a:pt x="121" y="81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21" y="137"/>
                  <a:pt x="129" y="144"/>
                  <a:pt x="139" y="144"/>
                </a:cubicBezTo>
                <a:cubicBezTo>
                  <a:pt x="149" y="144"/>
                  <a:pt x="157" y="137"/>
                  <a:pt x="157" y="127"/>
                </a:cubicBezTo>
                <a:cubicBezTo>
                  <a:pt x="157" y="81"/>
                  <a:pt x="157" y="81"/>
                  <a:pt x="157" y="81"/>
                </a:cubicBezTo>
                <a:cubicBezTo>
                  <a:pt x="157" y="37"/>
                  <a:pt x="122" y="2"/>
                  <a:pt x="78" y="2"/>
                </a:cubicBezTo>
                <a:cubicBezTo>
                  <a:pt x="35" y="2"/>
                  <a:pt x="0" y="37"/>
                  <a:pt x="0" y="81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39"/>
                  <a:pt x="35" y="174"/>
                  <a:pt x="78" y="175"/>
                </a:cubicBezTo>
                <a:cubicBezTo>
                  <a:pt x="78" y="175"/>
                  <a:pt x="78" y="175"/>
                  <a:pt x="78" y="175"/>
                </a:cubicBezTo>
                <a:cubicBezTo>
                  <a:pt x="87" y="175"/>
                  <a:pt x="87" y="175"/>
                  <a:pt x="87" y="175"/>
                </a:cubicBezTo>
                <a:cubicBezTo>
                  <a:pt x="102" y="175"/>
                  <a:pt x="116" y="182"/>
                  <a:pt x="124" y="195"/>
                </a:cubicBezTo>
                <a:cubicBezTo>
                  <a:pt x="124" y="195"/>
                  <a:pt x="124" y="195"/>
                  <a:pt x="124" y="195"/>
                </a:cubicBezTo>
                <a:cubicBezTo>
                  <a:pt x="128" y="202"/>
                  <a:pt x="138" y="206"/>
                  <a:pt x="146" y="202"/>
                </a:cubicBezTo>
                <a:cubicBezTo>
                  <a:pt x="155" y="198"/>
                  <a:pt x="159" y="188"/>
                  <a:pt x="155" y="179"/>
                </a:cubicBezTo>
                <a:cubicBezTo>
                  <a:pt x="155" y="178"/>
                  <a:pt x="154" y="177"/>
                  <a:pt x="154" y="176"/>
                </a:cubicBezTo>
                <a:moveTo>
                  <a:pt x="523" y="67"/>
                </a:moveTo>
                <a:cubicBezTo>
                  <a:pt x="524" y="67"/>
                  <a:pt x="524" y="67"/>
                  <a:pt x="524" y="67"/>
                </a:cubicBezTo>
                <a:cubicBezTo>
                  <a:pt x="517" y="30"/>
                  <a:pt x="485" y="2"/>
                  <a:pt x="446" y="2"/>
                </a:cubicBezTo>
                <a:cubicBezTo>
                  <a:pt x="403" y="2"/>
                  <a:pt x="368" y="37"/>
                  <a:pt x="368" y="81"/>
                </a:cubicBezTo>
                <a:cubicBezTo>
                  <a:pt x="368" y="157"/>
                  <a:pt x="368" y="157"/>
                  <a:pt x="368" y="157"/>
                </a:cubicBezTo>
                <a:cubicBezTo>
                  <a:pt x="368" y="167"/>
                  <a:pt x="376" y="175"/>
                  <a:pt x="385" y="175"/>
                </a:cubicBezTo>
                <a:cubicBezTo>
                  <a:pt x="395" y="175"/>
                  <a:pt x="403" y="167"/>
                  <a:pt x="403" y="157"/>
                </a:cubicBezTo>
                <a:cubicBezTo>
                  <a:pt x="403" y="81"/>
                  <a:pt x="403" y="81"/>
                  <a:pt x="403" y="81"/>
                </a:cubicBezTo>
                <a:cubicBezTo>
                  <a:pt x="403" y="57"/>
                  <a:pt x="422" y="37"/>
                  <a:pt x="446" y="37"/>
                </a:cubicBezTo>
                <a:cubicBezTo>
                  <a:pt x="468" y="37"/>
                  <a:pt x="485" y="53"/>
                  <a:pt x="489" y="74"/>
                </a:cubicBezTo>
                <a:cubicBezTo>
                  <a:pt x="489" y="74"/>
                  <a:pt x="489" y="74"/>
                  <a:pt x="489" y="74"/>
                </a:cubicBezTo>
                <a:cubicBezTo>
                  <a:pt x="490" y="82"/>
                  <a:pt x="497" y="88"/>
                  <a:pt x="506" y="88"/>
                </a:cubicBezTo>
                <a:cubicBezTo>
                  <a:pt x="516" y="88"/>
                  <a:pt x="524" y="81"/>
                  <a:pt x="524" y="71"/>
                </a:cubicBezTo>
                <a:cubicBezTo>
                  <a:pt x="524" y="70"/>
                  <a:pt x="524" y="68"/>
                  <a:pt x="523" y="67"/>
                </a:cubicBezTo>
                <a:moveTo>
                  <a:pt x="620" y="95"/>
                </a:moveTo>
                <a:cubicBezTo>
                  <a:pt x="616" y="104"/>
                  <a:pt x="620" y="115"/>
                  <a:pt x="629" y="119"/>
                </a:cubicBezTo>
                <a:cubicBezTo>
                  <a:pt x="638" y="123"/>
                  <a:pt x="648" y="119"/>
                  <a:pt x="652" y="110"/>
                </a:cubicBezTo>
                <a:cubicBezTo>
                  <a:pt x="689" y="27"/>
                  <a:pt x="689" y="27"/>
                  <a:pt x="689" y="27"/>
                </a:cubicBezTo>
                <a:cubicBezTo>
                  <a:pt x="693" y="18"/>
                  <a:pt x="689" y="8"/>
                  <a:pt x="680" y="4"/>
                </a:cubicBezTo>
                <a:cubicBezTo>
                  <a:pt x="671" y="0"/>
                  <a:pt x="660" y="4"/>
                  <a:pt x="656" y="13"/>
                </a:cubicBezTo>
                <a:cubicBezTo>
                  <a:pt x="656" y="13"/>
                  <a:pt x="620" y="95"/>
                  <a:pt x="620" y="95"/>
                </a:cubicBezTo>
                <a:moveTo>
                  <a:pt x="567" y="13"/>
                </a:moveTo>
                <a:cubicBezTo>
                  <a:pt x="563" y="4"/>
                  <a:pt x="553" y="0"/>
                  <a:pt x="544" y="4"/>
                </a:cubicBezTo>
                <a:cubicBezTo>
                  <a:pt x="535" y="8"/>
                  <a:pt x="531" y="18"/>
                  <a:pt x="535" y="27"/>
                </a:cubicBezTo>
                <a:cubicBezTo>
                  <a:pt x="595" y="164"/>
                  <a:pt x="595" y="164"/>
                  <a:pt x="595" y="164"/>
                </a:cubicBezTo>
                <a:cubicBezTo>
                  <a:pt x="599" y="173"/>
                  <a:pt x="610" y="177"/>
                  <a:pt x="619" y="173"/>
                </a:cubicBezTo>
                <a:cubicBezTo>
                  <a:pt x="628" y="169"/>
                  <a:pt x="632" y="159"/>
                  <a:pt x="628" y="149"/>
                </a:cubicBezTo>
                <a:cubicBezTo>
                  <a:pt x="627" y="149"/>
                  <a:pt x="567" y="13"/>
                  <a:pt x="567" y="13"/>
                </a:cubicBezTo>
                <a:moveTo>
                  <a:pt x="339" y="96"/>
                </a:moveTo>
                <a:cubicBezTo>
                  <a:pt x="339" y="140"/>
                  <a:pt x="304" y="175"/>
                  <a:pt x="260" y="175"/>
                </a:cubicBezTo>
                <a:cubicBezTo>
                  <a:pt x="217" y="175"/>
                  <a:pt x="182" y="140"/>
                  <a:pt x="182" y="96"/>
                </a:cubicBezTo>
                <a:cubicBezTo>
                  <a:pt x="182" y="81"/>
                  <a:pt x="182" y="81"/>
                  <a:pt x="182" y="81"/>
                </a:cubicBezTo>
                <a:cubicBezTo>
                  <a:pt x="182" y="37"/>
                  <a:pt x="217" y="2"/>
                  <a:pt x="260" y="2"/>
                </a:cubicBezTo>
                <a:cubicBezTo>
                  <a:pt x="274" y="2"/>
                  <a:pt x="287" y="6"/>
                  <a:pt x="298" y="12"/>
                </a:cubicBezTo>
                <a:cubicBezTo>
                  <a:pt x="304" y="15"/>
                  <a:pt x="307" y="21"/>
                  <a:pt x="307" y="27"/>
                </a:cubicBezTo>
                <a:cubicBezTo>
                  <a:pt x="307" y="37"/>
                  <a:pt x="299" y="45"/>
                  <a:pt x="290" y="45"/>
                </a:cubicBezTo>
                <a:cubicBezTo>
                  <a:pt x="287" y="45"/>
                  <a:pt x="284" y="44"/>
                  <a:pt x="281" y="43"/>
                </a:cubicBezTo>
                <a:cubicBezTo>
                  <a:pt x="275" y="39"/>
                  <a:pt x="268" y="37"/>
                  <a:pt x="260" y="37"/>
                </a:cubicBezTo>
                <a:cubicBezTo>
                  <a:pt x="236" y="37"/>
                  <a:pt x="217" y="57"/>
                  <a:pt x="217" y="81"/>
                </a:cubicBezTo>
                <a:cubicBezTo>
                  <a:pt x="217" y="96"/>
                  <a:pt x="217" y="96"/>
                  <a:pt x="217" y="96"/>
                </a:cubicBezTo>
                <a:cubicBezTo>
                  <a:pt x="217" y="120"/>
                  <a:pt x="236" y="139"/>
                  <a:pt x="260" y="139"/>
                </a:cubicBezTo>
                <a:cubicBezTo>
                  <a:pt x="284" y="139"/>
                  <a:pt x="303" y="120"/>
                  <a:pt x="303" y="96"/>
                </a:cubicBezTo>
                <a:cubicBezTo>
                  <a:pt x="303" y="81"/>
                  <a:pt x="303" y="81"/>
                  <a:pt x="303" y="81"/>
                </a:cubicBezTo>
                <a:cubicBezTo>
                  <a:pt x="303" y="76"/>
                  <a:pt x="303" y="71"/>
                  <a:pt x="301" y="67"/>
                </a:cubicBezTo>
                <a:cubicBezTo>
                  <a:pt x="301" y="67"/>
                  <a:pt x="300" y="63"/>
                  <a:pt x="300" y="62"/>
                </a:cubicBezTo>
                <a:cubicBezTo>
                  <a:pt x="300" y="52"/>
                  <a:pt x="308" y="44"/>
                  <a:pt x="318" y="44"/>
                </a:cubicBezTo>
                <a:cubicBezTo>
                  <a:pt x="326" y="44"/>
                  <a:pt x="333" y="49"/>
                  <a:pt x="335" y="56"/>
                </a:cubicBezTo>
                <a:cubicBezTo>
                  <a:pt x="335" y="56"/>
                  <a:pt x="335" y="56"/>
                  <a:pt x="335" y="56"/>
                </a:cubicBezTo>
                <a:cubicBezTo>
                  <a:pt x="337" y="64"/>
                  <a:pt x="339" y="72"/>
                  <a:pt x="339" y="81"/>
                </a:cubicBezTo>
                <a:lnTo>
                  <a:pt x="339" y="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807957" y="6502454"/>
            <a:ext cx="285720" cy="288126"/>
            <a:chOff x="11377364" y="1644961"/>
            <a:chExt cx="637986" cy="643360"/>
          </a:xfrm>
          <a:solidFill>
            <a:schemeClr val="bg1"/>
          </a:solidFill>
        </p:grpSpPr>
        <p:sp>
          <p:nvSpPr>
            <p:cNvPr id="21" name="Freeform 66"/>
            <p:cNvSpPr>
              <a:spLocks/>
            </p:cNvSpPr>
            <p:nvPr/>
          </p:nvSpPr>
          <p:spPr bwMode="auto">
            <a:xfrm flipH="1" flipV="1">
              <a:off x="11377364" y="1644961"/>
              <a:ext cx="637985" cy="643360"/>
            </a:xfrm>
            <a:custGeom>
              <a:avLst/>
              <a:gdLst>
                <a:gd name="T0" fmla="*/ 123 w 151"/>
                <a:gd name="T1" fmla="*/ 14 h 152"/>
                <a:gd name="T2" fmla="*/ 137 w 151"/>
                <a:gd name="T3" fmla="*/ 0 h 152"/>
                <a:gd name="T4" fmla="*/ 151 w 151"/>
                <a:gd name="T5" fmla="*/ 14 h 152"/>
                <a:gd name="T6" fmla="*/ 111 w 151"/>
                <a:gd name="T7" fmla="*/ 111 h 152"/>
                <a:gd name="T8" fmla="*/ 14 w 151"/>
                <a:gd name="T9" fmla="*/ 152 h 152"/>
                <a:gd name="T10" fmla="*/ 0 w 151"/>
                <a:gd name="T11" fmla="*/ 138 h 152"/>
                <a:gd name="T12" fmla="*/ 14 w 151"/>
                <a:gd name="T13" fmla="*/ 123 h 152"/>
                <a:gd name="T14" fmla="*/ 91 w 151"/>
                <a:gd name="T15" fmla="*/ 92 h 152"/>
                <a:gd name="T16" fmla="*/ 123 w 151"/>
                <a:gd name="T17" fmla="*/ 1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52">
                  <a:moveTo>
                    <a:pt x="123" y="14"/>
                  </a:moveTo>
                  <a:cubicBezTo>
                    <a:pt x="123" y="7"/>
                    <a:pt x="129" y="0"/>
                    <a:pt x="137" y="0"/>
                  </a:cubicBezTo>
                  <a:cubicBezTo>
                    <a:pt x="145" y="0"/>
                    <a:pt x="151" y="7"/>
                    <a:pt x="151" y="14"/>
                  </a:cubicBezTo>
                  <a:cubicBezTo>
                    <a:pt x="151" y="52"/>
                    <a:pt x="136" y="87"/>
                    <a:pt x="111" y="111"/>
                  </a:cubicBezTo>
                  <a:cubicBezTo>
                    <a:pt x="86" y="136"/>
                    <a:pt x="52" y="152"/>
                    <a:pt x="14" y="152"/>
                  </a:cubicBezTo>
                  <a:cubicBezTo>
                    <a:pt x="6" y="152"/>
                    <a:pt x="0" y="145"/>
                    <a:pt x="0" y="138"/>
                  </a:cubicBezTo>
                  <a:cubicBezTo>
                    <a:pt x="0" y="130"/>
                    <a:pt x="6" y="123"/>
                    <a:pt x="14" y="123"/>
                  </a:cubicBezTo>
                  <a:cubicBezTo>
                    <a:pt x="44" y="123"/>
                    <a:pt x="71" y="111"/>
                    <a:pt x="91" y="92"/>
                  </a:cubicBezTo>
                  <a:cubicBezTo>
                    <a:pt x="111" y="72"/>
                    <a:pt x="123" y="45"/>
                    <a:pt x="123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 flipH="1" flipV="1">
              <a:off x="11728615" y="1996210"/>
              <a:ext cx="286735" cy="292111"/>
            </a:xfrm>
            <a:custGeom>
              <a:avLst/>
              <a:gdLst>
                <a:gd name="T0" fmla="*/ 67 w 68"/>
                <a:gd name="T1" fmla="*/ 14 h 69"/>
                <a:gd name="T2" fmla="*/ 67 w 68"/>
                <a:gd name="T3" fmla="*/ 14 h 69"/>
                <a:gd name="T4" fmla="*/ 52 w 68"/>
                <a:gd name="T5" fmla="*/ 52 h 69"/>
                <a:gd name="T6" fmla="*/ 14 w 68"/>
                <a:gd name="T7" fmla="*/ 67 h 69"/>
                <a:gd name="T8" fmla="*/ 0 w 68"/>
                <a:gd name="T9" fmla="*/ 53 h 69"/>
                <a:gd name="T10" fmla="*/ 14 w 68"/>
                <a:gd name="T11" fmla="*/ 39 h 69"/>
                <a:gd name="T12" fmla="*/ 15 w 68"/>
                <a:gd name="T13" fmla="*/ 39 h 69"/>
                <a:gd name="T14" fmla="*/ 32 w 68"/>
                <a:gd name="T15" fmla="*/ 32 h 69"/>
                <a:gd name="T16" fmla="*/ 39 w 68"/>
                <a:gd name="T17" fmla="*/ 15 h 69"/>
                <a:gd name="T18" fmla="*/ 39 w 68"/>
                <a:gd name="T19" fmla="*/ 14 h 69"/>
                <a:gd name="T20" fmla="*/ 53 w 68"/>
                <a:gd name="T21" fmla="*/ 0 h 69"/>
                <a:gd name="T22" fmla="*/ 67 w 68"/>
                <a:gd name="T23" fmla="*/ 1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69"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8" y="35"/>
                    <a:pt x="52" y="52"/>
                  </a:cubicBezTo>
                  <a:cubicBezTo>
                    <a:pt x="35" y="69"/>
                    <a:pt x="14" y="67"/>
                    <a:pt x="14" y="67"/>
                  </a:cubicBezTo>
                  <a:cubicBezTo>
                    <a:pt x="6" y="67"/>
                    <a:pt x="0" y="61"/>
                    <a:pt x="0" y="53"/>
                  </a:cubicBezTo>
                  <a:cubicBezTo>
                    <a:pt x="0" y="46"/>
                    <a:pt x="6" y="39"/>
                    <a:pt x="14" y="39"/>
                  </a:cubicBezTo>
                  <a:cubicBezTo>
                    <a:pt x="14" y="39"/>
                    <a:pt x="15" y="39"/>
                    <a:pt x="15" y="39"/>
                  </a:cubicBezTo>
                  <a:cubicBezTo>
                    <a:pt x="18" y="40"/>
                    <a:pt x="25" y="39"/>
                    <a:pt x="32" y="32"/>
                  </a:cubicBezTo>
                  <a:cubicBezTo>
                    <a:pt x="39" y="25"/>
                    <a:pt x="39" y="17"/>
                    <a:pt x="39" y="15"/>
                  </a:cubicBezTo>
                  <a:cubicBezTo>
                    <a:pt x="39" y="15"/>
                    <a:pt x="39" y="15"/>
                    <a:pt x="39" y="14"/>
                  </a:cubicBezTo>
                  <a:cubicBezTo>
                    <a:pt x="39" y="7"/>
                    <a:pt x="46" y="0"/>
                    <a:pt x="53" y="0"/>
                  </a:cubicBezTo>
                  <a:cubicBezTo>
                    <a:pt x="61" y="0"/>
                    <a:pt x="67" y="7"/>
                    <a:pt x="67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417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704" r:id="rId3"/>
    <p:sldLayoutId id="2147483706" r:id="rId4"/>
    <p:sldLayoutId id="2147483703" r:id="rId5"/>
    <p:sldLayoutId id="2147483675" r:id="rId6"/>
    <p:sldLayoutId id="2147483707" r:id="rId7"/>
    <p:sldLayoutId id="2147483676" r:id="rId8"/>
    <p:sldLayoutId id="2147483708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701" r:id="rId33"/>
    <p:sldLayoutId id="2147483702" r:id="rId34"/>
    <p:sldLayoutId id="2147483705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45" rtl="0" eaLnBrk="1" latinLnBrk="0" hangingPunct="1">
        <a:lnSpc>
          <a:spcPct val="90000"/>
        </a:lnSpc>
        <a:spcBef>
          <a:spcPct val="0"/>
        </a:spcBef>
        <a:buNone/>
        <a:defRPr lang="en-US" sz="3600" b="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779" indent="-232779" algn="l" defTabSz="914445" rtl="0" eaLnBrk="1" latinLnBrk="0" hangingPunct="1">
        <a:lnSpc>
          <a:spcPct val="95000"/>
        </a:lnSpc>
        <a:spcBef>
          <a:spcPts val="1000"/>
        </a:spcBef>
        <a:buFontTx/>
        <a:buBlip>
          <a:blip r:embed="rId37"/>
        </a:buBlip>
        <a:tabLst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5425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Clr>
          <a:schemeClr val="accent1"/>
        </a:buClr>
        <a:buSzPct val="85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89873" indent="-232779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Arial Rounded MT Bold" panose="020F0704030504030204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45" rtl="0" eaLnBrk="1" latinLnBrk="0" hangingPunct="1">
        <a:lnSpc>
          <a:spcPct val="9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36538" algn="l" defTabSz="914445" rtl="0" eaLnBrk="1" latinLnBrk="0" hangingPunct="1">
        <a:lnSpc>
          <a:spcPct val="95000"/>
        </a:lnSpc>
        <a:spcBef>
          <a:spcPts val="432"/>
        </a:spcBef>
        <a:spcAft>
          <a:spcPts val="600"/>
        </a:spcAft>
        <a:buFont typeface="Arial"/>
        <a:buChar char="•"/>
        <a:defRPr lang="en-US" sz="1800" kern="1200" cap="none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724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7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2" indent="-228612" algn="l" defTabSz="9144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1" algn="l" defTabSz="9144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s229.stanford.edu/proj2013/DaiZhang-MachineLearningInStockPriceTrendForecasting.pdf" TargetMode="External"/><Relationship Id="rId2" Type="http://schemas.openxmlformats.org/officeDocument/2006/relationships/hyperlink" Target="http://cs229.stanford.edu/proj2014/Xinjie%20Di,%20Stock%20Trend%20Prediction%20with%20Technical%20Indicators%20using%20SVM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cs.princeton.edu/sites/default/files/uploads/saahil_madge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Features : Trends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896" y="1252026"/>
            <a:ext cx="8662088" cy="3657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5869329" y="2883878"/>
            <a:ext cx="225083" cy="37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6940" y="32637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SMA50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01662" y="3073791"/>
            <a:ext cx="511796" cy="27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8816" y="2587765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SMA5</a:t>
            </a:r>
          </a:p>
          <a:p>
            <a:r>
              <a:rPr lang="en-US" dirty="0">
                <a:solidFill>
                  <a:srgbClr val="FF0000"/>
                </a:solidFill>
              </a:rPr>
              <a:t>EMA5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5638" y="5210986"/>
            <a:ext cx="507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SMA</a:t>
            </a:r>
            <a:r>
              <a:rPr lang="en-US" dirty="0"/>
              <a:t> : Simple Moving Average For ‘D’ days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463611" y="5022152"/>
                <a:ext cx="1486882" cy="74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611" y="5022152"/>
                <a:ext cx="1486882" cy="74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645896" y="5580318"/>
            <a:ext cx="560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EMA</a:t>
            </a:r>
            <a:r>
              <a:rPr lang="en-US" dirty="0"/>
              <a:t> : Exponential Moving Average For ‘D’ days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7579" y="5957985"/>
            <a:ext cx="1013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 EMA gives more weightage to recent prices while SMA doesn’t.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50283" y="643707"/>
                <a:ext cx="35085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>
                    <a:solidFill>
                      <a:srgbClr val="FF3399"/>
                    </a:solidFill>
                    <a:latin typeface="+mj-lt"/>
                  </a:rPr>
                  <a:t>SMA3, EMA3, EMA6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83" y="643707"/>
                <a:ext cx="350852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97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SMA/EMA Crossovers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96" y="1252026"/>
            <a:ext cx="8662088" cy="36576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155795" y="3178098"/>
            <a:ext cx="11151" cy="5018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098343" y="3507059"/>
            <a:ext cx="11151" cy="5018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324870" y="2042532"/>
            <a:ext cx="11151" cy="5018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9045767" y="1150434"/>
            <a:ext cx="11151" cy="5018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869329" y="2883878"/>
            <a:ext cx="225083" cy="379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76940" y="326370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SMA50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01662" y="3073791"/>
            <a:ext cx="511796" cy="276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1817" y="2691022"/>
            <a:ext cx="835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SMA5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0517" y="5171665"/>
            <a:ext cx="442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Shorter term moving average = SMA5</a:t>
            </a:r>
          </a:p>
          <a:p>
            <a:r>
              <a:rPr lang="en-IN" dirty="0"/>
              <a:t>Longer term moving average = SMA50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0517" y="5895369"/>
            <a:ext cx="864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At crossover points, traders decide either to buy / sell – important indicators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130" y="2335107"/>
            <a:ext cx="1053057" cy="93045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7020359" y="2084205"/>
            <a:ext cx="11151" cy="50180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683" y="2679998"/>
            <a:ext cx="1082069" cy="967412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7031510" y="2544336"/>
            <a:ext cx="317144" cy="33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1645896" y="1252026"/>
            <a:ext cx="8662088" cy="3657600"/>
            <a:chOff x="1645896" y="1252026"/>
            <a:chExt cx="8662088" cy="3657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896" y="1252026"/>
              <a:ext cx="8662088" cy="365760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3155795" y="3178098"/>
              <a:ext cx="11151" cy="5018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4098343" y="3507059"/>
              <a:ext cx="11151" cy="5018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6324870" y="2042532"/>
              <a:ext cx="11151" cy="5018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5869329" y="2883878"/>
              <a:ext cx="225083" cy="3798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76940" y="3263705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SMA50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501662" y="3073791"/>
              <a:ext cx="511796" cy="276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020359" y="2084205"/>
              <a:ext cx="11151" cy="50180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031510" y="2544336"/>
              <a:ext cx="317144" cy="339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817324" y="2486767"/>
              <a:ext cx="8354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333CC"/>
                  </a:solidFill>
                </a:rPr>
                <a:t>SMA5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EMA5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5050" y="2860919"/>
              <a:ext cx="52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err="1"/>
                <a:t>ve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33247" y="3271597"/>
              <a:ext cx="57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</a:t>
              </a:r>
              <a:r>
                <a:rPr lang="en-IN" dirty="0" err="1"/>
                <a:t>ve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3313" y="1734006"/>
              <a:ext cx="52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err="1"/>
                <a:t>ve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4802" y="1703868"/>
              <a:ext cx="57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+</a:t>
              </a:r>
              <a:r>
                <a:rPr lang="en-IN" dirty="0" err="1"/>
                <a:t>ve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Indicators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986866" y="793352"/>
            <a:ext cx="8015778" cy="5209366"/>
            <a:chOff x="2031471" y="723083"/>
            <a:chExt cx="8495280" cy="5411833"/>
          </a:xfrm>
        </p:grpSpPr>
        <p:grpSp>
          <p:nvGrpSpPr>
            <p:cNvPr id="16" name="Group 15"/>
            <p:cNvGrpSpPr/>
            <p:nvPr/>
          </p:nvGrpSpPr>
          <p:grpSpPr>
            <a:xfrm>
              <a:off x="2031471" y="723083"/>
              <a:ext cx="8394918" cy="5411833"/>
              <a:chOff x="2031471" y="723083"/>
              <a:chExt cx="8394918" cy="5411833"/>
            </a:xfrm>
          </p:grpSpPr>
          <p:sp>
            <p:nvSpPr>
              <p:cNvPr id="17" name="Freeform: Shape 16"/>
              <p:cNvSpPr/>
              <p:nvPr/>
            </p:nvSpPr>
            <p:spPr>
              <a:xfrm>
                <a:off x="4956788" y="853489"/>
                <a:ext cx="5469601" cy="1043245"/>
              </a:xfrm>
              <a:custGeom>
                <a:avLst/>
                <a:gdLst>
                  <a:gd name="connsiteX0" fmla="*/ 173878 w 1043245"/>
                  <a:gd name="connsiteY0" fmla="*/ 0 h 5200565"/>
                  <a:gd name="connsiteX1" fmla="*/ 869367 w 1043245"/>
                  <a:gd name="connsiteY1" fmla="*/ 0 h 5200565"/>
                  <a:gd name="connsiteX2" fmla="*/ 1043245 w 1043245"/>
                  <a:gd name="connsiteY2" fmla="*/ 173878 h 5200565"/>
                  <a:gd name="connsiteX3" fmla="*/ 1043245 w 1043245"/>
                  <a:gd name="connsiteY3" fmla="*/ 5200565 h 5200565"/>
                  <a:gd name="connsiteX4" fmla="*/ 1043245 w 1043245"/>
                  <a:gd name="connsiteY4" fmla="*/ 5200565 h 5200565"/>
                  <a:gd name="connsiteX5" fmla="*/ 0 w 1043245"/>
                  <a:gd name="connsiteY5" fmla="*/ 5200565 h 5200565"/>
                  <a:gd name="connsiteX6" fmla="*/ 0 w 1043245"/>
                  <a:gd name="connsiteY6" fmla="*/ 5200565 h 5200565"/>
                  <a:gd name="connsiteX7" fmla="*/ 0 w 1043245"/>
                  <a:gd name="connsiteY7" fmla="*/ 173878 h 5200565"/>
                  <a:gd name="connsiteX8" fmla="*/ 173878 w 1043245"/>
                  <a:gd name="connsiteY8" fmla="*/ 0 h 520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245" h="5200565">
                    <a:moveTo>
                      <a:pt x="1043245" y="866782"/>
                    </a:moveTo>
                    <a:lnTo>
                      <a:pt x="1043245" y="4333783"/>
                    </a:lnTo>
                    <a:cubicBezTo>
                      <a:pt x="1043245" y="4812491"/>
                      <a:pt x="1027629" y="5200563"/>
                      <a:pt x="1008365" y="5200563"/>
                    </a:cubicBezTo>
                    <a:lnTo>
                      <a:pt x="0" y="5200563"/>
                    </a:lnTo>
                    <a:lnTo>
                      <a:pt x="0" y="520056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08365" y="2"/>
                    </a:lnTo>
                    <a:cubicBezTo>
                      <a:pt x="1027629" y="2"/>
                      <a:pt x="1043245" y="388074"/>
                      <a:pt x="1043245" y="86678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1" tIns="104266" rIns="157606" bIns="104268" numCol="1" spcCol="1270" anchor="ctr" anchorCtr="0">
                <a:noAutofit/>
              </a:bodyPr>
              <a:lstStyle/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2031471" y="723083"/>
                <a:ext cx="2925317" cy="1304056"/>
              </a:xfrm>
              <a:custGeom>
                <a:avLst/>
                <a:gdLst>
                  <a:gd name="connsiteX0" fmla="*/ 0 w 2925317"/>
                  <a:gd name="connsiteY0" fmla="*/ 217347 h 1304056"/>
                  <a:gd name="connsiteX1" fmla="*/ 217347 w 2925317"/>
                  <a:gd name="connsiteY1" fmla="*/ 0 h 1304056"/>
                  <a:gd name="connsiteX2" fmla="*/ 2707970 w 2925317"/>
                  <a:gd name="connsiteY2" fmla="*/ 0 h 1304056"/>
                  <a:gd name="connsiteX3" fmla="*/ 2925317 w 2925317"/>
                  <a:gd name="connsiteY3" fmla="*/ 217347 h 1304056"/>
                  <a:gd name="connsiteX4" fmla="*/ 2925317 w 2925317"/>
                  <a:gd name="connsiteY4" fmla="*/ 1086709 h 1304056"/>
                  <a:gd name="connsiteX5" fmla="*/ 2707970 w 2925317"/>
                  <a:gd name="connsiteY5" fmla="*/ 1304056 h 1304056"/>
                  <a:gd name="connsiteX6" fmla="*/ 217347 w 2925317"/>
                  <a:gd name="connsiteY6" fmla="*/ 1304056 h 1304056"/>
                  <a:gd name="connsiteX7" fmla="*/ 0 w 2925317"/>
                  <a:gd name="connsiteY7" fmla="*/ 1086709 h 1304056"/>
                  <a:gd name="connsiteX8" fmla="*/ 0 w 2925317"/>
                  <a:gd name="connsiteY8" fmla="*/ 217347 h 13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5317" h="1304056">
                    <a:moveTo>
                      <a:pt x="0" y="217347"/>
                    </a:moveTo>
                    <a:cubicBezTo>
                      <a:pt x="0" y="97310"/>
                      <a:pt x="97310" y="0"/>
                      <a:pt x="217347" y="0"/>
                    </a:cubicBezTo>
                    <a:lnTo>
                      <a:pt x="2707970" y="0"/>
                    </a:lnTo>
                    <a:cubicBezTo>
                      <a:pt x="2828007" y="0"/>
                      <a:pt x="2925317" y="97310"/>
                      <a:pt x="2925317" y="217347"/>
                    </a:cubicBezTo>
                    <a:lnTo>
                      <a:pt x="2925317" y="1086709"/>
                    </a:lnTo>
                    <a:cubicBezTo>
                      <a:pt x="2925317" y="1206746"/>
                      <a:pt x="2828007" y="1304056"/>
                      <a:pt x="2707970" y="1304056"/>
                    </a:cubicBezTo>
                    <a:lnTo>
                      <a:pt x="217347" y="1304056"/>
                    </a:lnTo>
                    <a:cubicBezTo>
                      <a:pt x="97310" y="1304056"/>
                      <a:pt x="0" y="1206746"/>
                      <a:pt x="0" y="1086709"/>
                    </a:cubicBezTo>
                    <a:lnTo>
                      <a:pt x="0" y="21734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9879" tIns="181769" rIns="299879" bIns="181769" numCol="1" spcCol="1270" anchor="ctr" anchorCtr="0">
                <a:noAutofit/>
              </a:bodyPr>
              <a:lstStyle/>
              <a:p>
                <a:pPr marL="0" lvl="0" indent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0" kern="1200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4956788" y="2222748"/>
                <a:ext cx="5469601" cy="1043245"/>
              </a:xfrm>
              <a:custGeom>
                <a:avLst/>
                <a:gdLst>
                  <a:gd name="connsiteX0" fmla="*/ 173878 w 1043245"/>
                  <a:gd name="connsiteY0" fmla="*/ 0 h 5200565"/>
                  <a:gd name="connsiteX1" fmla="*/ 869367 w 1043245"/>
                  <a:gd name="connsiteY1" fmla="*/ 0 h 5200565"/>
                  <a:gd name="connsiteX2" fmla="*/ 1043245 w 1043245"/>
                  <a:gd name="connsiteY2" fmla="*/ 173878 h 5200565"/>
                  <a:gd name="connsiteX3" fmla="*/ 1043245 w 1043245"/>
                  <a:gd name="connsiteY3" fmla="*/ 5200565 h 5200565"/>
                  <a:gd name="connsiteX4" fmla="*/ 1043245 w 1043245"/>
                  <a:gd name="connsiteY4" fmla="*/ 5200565 h 5200565"/>
                  <a:gd name="connsiteX5" fmla="*/ 0 w 1043245"/>
                  <a:gd name="connsiteY5" fmla="*/ 5200565 h 5200565"/>
                  <a:gd name="connsiteX6" fmla="*/ 0 w 1043245"/>
                  <a:gd name="connsiteY6" fmla="*/ 5200565 h 5200565"/>
                  <a:gd name="connsiteX7" fmla="*/ 0 w 1043245"/>
                  <a:gd name="connsiteY7" fmla="*/ 173878 h 5200565"/>
                  <a:gd name="connsiteX8" fmla="*/ 173878 w 1043245"/>
                  <a:gd name="connsiteY8" fmla="*/ 0 h 520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245" h="5200565">
                    <a:moveTo>
                      <a:pt x="1043245" y="866782"/>
                    </a:moveTo>
                    <a:lnTo>
                      <a:pt x="1043245" y="4333783"/>
                    </a:lnTo>
                    <a:cubicBezTo>
                      <a:pt x="1043245" y="4812491"/>
                      <a:pt x="1027629" y="5200563"/>
                      <a:pt x="1008365" y="5200563"/>
                    </a:cubicBezTo>
                    <a:lnTo>
                      <a:pt x="0" y="5200563"/>
                    </a:lnTo>
                    <a:lnTo>
                      <a:pt x="0" y="520056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08365" y="2"/>
                    </a:lnTo>
                    <a:cubicBezTo>
                      <a:pt x="1027629" y="2"/>
                      <a:pt x="1043245" y="388074"/>
                      <a:pt x="1043245" y="86678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tint val="40000"/>
                  <a:alpha val="90000"/>
                  <a:hueOff val="-6109740"/>
                  <a:satOff val="36029"/>
                  <a:lumOff val="-411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-6109740"/>
                  <a:satOff val="36029"/>
                  <a:lumOff val="-411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-6109740"/>
                  <a:satOff val="36029"/>
                  <a:lumOff val="-411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1" tIns="104266" rIns="157606" bIns="104268" numCol="1" spcCol="1270" anchor="ctr" anchorCtr="0">
                <a:noAutofit/>
              </a:bodyPr>
              <a:lstStyle/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2031471" y="2092342"/>
                <a:ext cx="2925317" cy="1304056"/>
              </a:xfrm>
              <a:custGeom>
                <a:avLst/>
                <a:gdLst>
                  <a:gd name="connsiteX0" fmla="*/ 0 w 2925317"/>
                  <a:gd name="connsiteY0" fmla="*/ 217347 h 1304056"/>
                  <a:gd name="connsiteX1" fmla="*/ 217347 w 2925317"/>
                  <a:gd name="connsiteY1" fmla="*/ 0 h 1304056"/>
                  <a:gd name="connsiteX2" fmla="*/ 2707970 w 2925317"/>
                  <a:gd name="connsiteY2" fmla="*/ 0 h 1304056"/>
                  <a:gd name="connsiteX3" fmla="*/ 2925317 w 2925317"/>
                  <a:gd name="connsiteY3" fmla="*/ 217347 h 1304056"/>
                  <a:gd name="connsiteX4" fmla="*/ 2925317 w 2925317"/>
                  <a:gd name="connsiteY4" fmla="*/ 1086709 h 1304056"/>
                  <a:gd name="connsiteX5" fmla="*/ 2707970 w 2925317"/>
                  <a:gd name="connsiteY5" fmla="*/ 1304056 h 1304056"/>
                  <a:gd name="connsiteX6" fmla="*/ 217347 w 2925317"/>
                  <a:gd name="connsiteY6" fmla="*/ 1304056 h 1304056"/>
                  <a:gd name="connsiteX7" fmla="*/ 0 w 2925317"/>
                  <a:gd name="connsiteY7" fmla="*/ 1086709 h 1304056"/>
                  <a:gd name="connsiteX8" fmla="*/ 0 w 2925317"/>
                  <a:gd name="connsiteY8" fmla="*/ 217347 h 13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5317" h="1304056">
                    <a:moveTo>
                      <a:pt x="0" y="217347"/>
                    </a:moveTo>
                    <a:cubicBezTo>
                      <a:pt x="0" y="97310"/>
                      <a:pt x="97310" y="0"/>
                      <a:pt x="217347" y="0"/>
                    </a:cubicBezTo>
                    <a:lnTo>
                      <a:pt x="2707970" y="0"/>
                    </a:lnTo>
                    <a:cubicBezTo>
                      <a:pt x="2828007" y="0"/>
                      <a:pt x="2925317" y="97310"/>
                      <a:pt x="2925317" y="217347"/>
                    </a:cubicBezTo>
                    <a:lnTo>
                      <a:pt x="2925317" y="1086709"/>
                    </a:lnTo>
                    <a:cubicBezTo>
                      <a:pt x="2925317" y="1206746"/>
                      <a:pt x="2828007" y="1304056"/>
                      <a:pt x="2707970" y="1304056"/>
                    </a:cubicBezTo>
                    <a:lnTo>
                      <a:pt x="217347" y="1304056"/>
                    </a:lnTo>
                    <a:cubicBezTo>
                      <a:pt x="97310" y="1304056"/>
                      <a:pt x="0" y="1206746"/>
                      <a:pt x="0" y="1086709"/>
                    </a:cubicBezTo>
                    <a:lnTo>
                      <a:pt x="0" y="21734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-3753649"/>
                  <a:satOff val="28889"/>
                  <a:lumOff val="-7647"/>
                  <a:alphaOff val="0"/>
                </a:schemeClr>
              </a:fillRef>
              <a:effectRef idx="0">
                <a:schemeClr val="accent3">
                  <a:hueOff val="-3753649"/>
                  <a:satOff val="28889"/>
                  <a:lumOff val="-764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9879" tIns="181769" rIns="299879" bIns="181769" numCol="1" spcCol="1270" anchor="ctr" anchorCtr="0">
                <a:noAutofit/>
              </a:bodyPr>
              <a:lstStyle/>
              <a:p>
                <a:pPr marL="0" lvl="0" indent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0" kern="1200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4912177" y="4952461"/>
                <a:ext cx="5514212" cy="1043245"/>
              </a:xfrm>
              <a:custGeom>
                <a:avLst/>
                <a:gdLst>
                  <a:gd name="connsiteX0" fmla="*/ 173878 w 1043245"/>
                  <a:gd name="connsiteY0" fmla="*/ 0 h 5200565"/>
                  <a:gd name="connsiteX1" fmla="*/ 869367 w 1043245"/>
                  <a:gd name="connsiteY1" fmla="*/ 0 h 5200565"/>
                  <a:gd name="connsiteX2" fmla="*/ 1043245 w 1043245"/>
                  <a:gd name="connsiteY2" fmla="*/ 173878 h 5200565"/>
                  <a:gd name="connsiteX3" fmla="*/ 1043245 w 1043245"/>
                  <a:gd name="connsiteY3" fmla="*/ 5200565 h 5200565"/>
                  <a:gd name="connsiteX4" fmla="*/ 1043245 w 1043245"/>
                  <a:gd name="connsiteY4" fmla="*/ 5200565 h 5200565"/>
                  <a:gd name="connsiteX5" fmla="*/ 0 w 1043245"/>
                  <a:gd name="connsiteY5" fmla="*/ 5200565 h 5200565"/>
                  <a:gd name="connsiteX6" fmla="*/ 0 w 1043245"/>
                  <a:gd name="connsiteY6" fmla="*/ 5200565 h 5200565"/>
                  <a:gd name="connsiteX7" fmla="*/ 0 w 1043245"/>
                  <a:gd name="connsiteY7" fmla="*/ 173878 h 5200565"/>
                  <a:gd name="connsiteX8" fmla="*/ 173878 w 1043245"/>
                  <a:gd name="connsiteY8" fmla="*/ 0 h 520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3245" h="5200565">
                    <a:moveTo>
                      <a:pt x="1043245" y="866782"/>
                    </a:moveTo>
                    <a:lnTo>
                      <a:pt x="1043245" y="4333783"/>
                    </a:lnTo>
                    <a:cubicBezTo>
                      <a:pt x="1043245" y="4812491"/>
                      <a:pt x="1027629" y="5200563"/>
                      <a:pt x="1008365" y="5200563"/>
                    </a:cubicBezTo>
                    <a:lnTo>
                      <a:pt x="0" y="5200563"/>
                    </a:lnTo>
                    <a:lnTo>
                      <a:pt x="0" y="520056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008365" y="2"/>
                    </a:lnTo>
                    <a:cubicBezTo>
                      <a:pt x="1027629" y="2"/>
                      <a:pt x="1043245" y="388074"/>
                      <a:pt x="1043245" y="866782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tint val="40000"/>
                  <a:alpha val="90000"/>
                  <a:hueOff val="-12219480"/>
                  <a:satOff val="72058"/>
                  <a:lumOff val="-822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-12219480"/>
                  <a:satOff val="72058"/>
                  <a:lumOff val="-822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-12219480"/>
                  <a:satOff val="72058"/>
                  <a:lumOff val="-822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6681" tIns="104267" rIns="157606" bIns="104267" numCol="1" spcCol="1270" anchor="ctr" anchorCtr="0">
                <a:noAutofit/>
              </a:bodyPr>
              <a:lstStyle/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  <a:p>
                <a:pPr marL="285750" lvl="1" indent="-285750" algn="l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2400" kern="1200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2031471" y="3461601"/>
                <a:ext cx="2925317" cy="1304056"/>
              </a:xfrm>
              <a:custGeom>
                <a:avLst/>
                <a:gdLst>
                  <a:gd name="connsiteX0" fmla="*/ 0 w 2925317"/>
                  <a:gd name="connsiteY0" fmla="*/ 217347 h 1304056"/>
                  <a:gd name="connsiteX1" fmla="*/ 217347 w 2925317"/>
                  <a:gd name="connsiteY1" fmla="*/ 0 h 1304056"/>
                  <a:gd name="connsiteX2" fmla="*/ 2707970 w 2925317"/>
                  <a:gd name="connsiteY2" fmla="*/ 0 h 1304056"/>
                  <a:gd name="connsiteX3" fmla="*/ 2925317 w 2925317"/>
                  <a:gd name="connsiteY3" fmla="*/ 217347 h 1304056"/>
                  <a:gd name="connsiteX4" fmla="*/ 2925317 w 2925317"/>
                  <a:gd name="connsiteY4" fmla="*/ 1086709 h 1304056"/>
                  <a:gd name="connsiteX5" fmla="*/ 2707970 w 2925317"/>
                  <a:gd name="connsiteY5" fmla="*/ 1304056 h 1304056"/>
                  <a:gd name="connsiteX6" fmla="*/ 217347 w 2925317"/>
                  <a:gd name="connsiteY6" fmla="*/ 1304056 h 1304056"/>
                  <a:gd name="connsiteX7" fmla="*/ 0 w 2925317"/>
                  <a:gd name="connsiteY7" fmla="*/ 1086709 h 1304056"/>
                  <a:gd name="connsiteX8" fmla="*/ 0 w 2925317"/>
                  <a:gd name="connsiteY8" fmla="*/ 217347 h 13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5317" h="1304056">
                    <a:moveTo>
                      <a:pt x="0" y="217347"/>
                    </a:moveTo>
                    <a:cubicBezTo>
                      <a:pt x="0" y="97310"/>
                      <a:pt x="97310" y="0"/>
                      <a:pt x="217347" y="0"/>
                    </a:cubicBezTo>
                    <a:lnTo>
                      <a:pt x="2707970" y="0"/>
                    </a:lnTo>
                    <a:cubicBezTo>
                      <a:pt x="2828007" y="0"/>
                      <a:pt x="2925317" y="97310"/>
                      <a:pt x="2925317" y="217347"/>
                    </a:cubicBezTo>
                    <a:lnTo>
                      <a:pt x="2925317" y="1086709"/>
                    </a:lnTo>
                    <a:cubicBezTo>
                      <a:pt x="2925317" y="1206746"/>
                      <a:pt x="2828007" y="1304056"/>
                      <a:pt x="2707970" y="1304056"/>
                    </a:cubicBezTo>
                    <a:lnTo>
                      <a:pt x="217347" y="1304056"/>
                    </a:lnTo>
                    <a:cubicBezTo>
                      <a:pt x="97310" y="1304056"/>
                      <a:pt x="0" y="1206746"/>
                      <a:pt x="0" y="1086709"/>
                    </a:cubicBezTo>
                    <a:lnTo>
                      <a:pt x="0" y="21734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-7507298"/>
                  <a:satOff val="57778"/>
                  <a:lumOff val="-15294"/>
                  <a:alphaOff val="0"/>
                </a:schemeClr>
              </a:fillRef>
              <a:effectRef idx="0">
                <a:schemeClr val="accent3">
                  <a:hueOff val="-7507298"/>
                  <a:satOff val="57778"/>
                  <a:lumOff val="-1529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99879" tIns="181769" rIns="299879" bIns="181769" numCol="1" spcCol="1270" anchor="ctr" anchorCtr="0">
                <a:noAutofit/>
              </a:bodyPr>
              <a:lstStyle/>
              <a:p>
                <a:pPr marL="0" lvl="0" indent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0" kern="1200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2031471" y="4830860"/>
                <a:ext cx="2925317" cy="1304056"/>
              </a:xfrm>
              <a:custGeom>
                <a:avLst/>
                <a:gdLst>
                  <a:gd name="connsiteX0" fmla="*/ 0 w 2925317"/>
                  <a:gd name="connsiteY0" fmla="*/ 217347 h 1304056"/>
                  <a:gd name="connsiteX1" fmla="*/ 217347 w 2925317"/>
                  <a:gd name="connsiteY1" fmla="*/ 0 h 1304056"/>
                  <a:gd name="connsiteX2" fmla="*/ 2707970 w 2925317"/>
                  <a:gd name="connsiteY2" fmla="*/ 0 h 1304056"/>
                  <a:gd name="connsiteX3" fmla="*/ 2925317 w 2925317"/>
                  <a:gd name="connsiteY3" fmla="*/ 217347 h 1304056"/>
                  <a:gd name="connsiteX4" fmla="*/ 2925317 w 2925317"/>
                  <a:gd name="connsiteY4" fmla="*/ 1086709 h 1304056"/>
                  <a:gd name="connsiteX5" fmla="*/ 2707970 w 2925317"/>
                  <a:gd name="connsiteY5" fmla="*/ 1304056 h 1304056"/>
                  <a:gd name="connsiteX6" fmla="*/ 217347 w 2925317"/>
                  <a:gd name="connsiteY6" fmla="*/ 1304056 h 1304056"/>
                  <a:gd name="connsiteX7" fmla="*/ 0 w 2925317"/>
                  <a:gd name="connsiteY7" fmla="*/ 1086709 h 1304056"/>
                  <a:gd name="connsiteX8" fmla="*/ 0 w 2925317"/>
                  <a:gd name="connsiteY8" fmla="*/ 217347 h 13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5317" h="1304056">
                    <a:moveTo>
                      <a:pt x="0" y="217347"/>
                    </a:moveTo>
                    <a:cubicBezTo>
                      <a:pt x="0" y="97310"/>
                      <a:pt x="97310" y="0"/>
                      <a:pt x="217347" y="0"/>
                    </a:cubicBezTo>
                    <a:lnTo>
                      <a:pt x="2707970" y="0"/>
                    </a:lnTo>
                    <a:cubicBezTo>
                      <a:pt x="2828007" y="0"/>
                      <a:pt x="2925317" y="97310"/>
                      <a:pt x="2925317" y="217347"/>
                    </a:cubicBezTo>
                    <a:lnTo>
                      <a:pt x="2925317" y="1086709"/>
                    </a:lnTo>
                    <a:cubicBezTo>
                      <a:pt x="2925317" y="1206746"/>
                      <a:pt x="2828007" y="1304056"/>
                      <a:pt x="2707970" y="1304056"/>
                    </a:cubicBezTo>
                    <a:lnTo>
                      <a:pt x="217347" y="1304056"/>
                    </a:lnTo>
                    <a:cubicBezTo>
                      <a:pt x="97310" y="1304056"/>
                      <a:pt x="0" y="1206746"/>
                      <a:pt x="0" y="1086709"/>
                    </a:cubicBezTo>
                    <a:lnTo>
                      <a:pt x="0" y="217347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-11260947"/>
                  <a:satOff val="86667"/>
                  <a:lumOff val="-22941"/>
                  <a:alphaOff val="0"/>
                </a:schemeClr>
              </a:fillRef>
              <a:effectRef idx="0">
                <a:schemeClr val="accent3">
                  <a:hueOff val="-11260947"/>
                  <a:satOff val="86667"/>
                  <a:lumOff val="-22941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11309" tIns="187484" rIns="311309" bIns="187484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6000" kern="1200"/>
              </a:p>
            </p:txBody>
          </p:sp>
        </p:grpSp>
        <p:sp>
          <p:nvSpPr>
            <p:cNvPr id="24" name="Freeform: Shape 23"/>
            <p:cNvSpPr/>
            <p:nvPr/>
          </p:nvSpPr>
          <p:spPr>
            <a:xfrm>
              <a:off x="4956788" y="3579552"/>
              <a:ext cx="5469601" cy="1043245"/>
            </a:xfrm>
            <a:custGeom>
              <a:avLst/>
              <a:gdLst>
                <a:gd name="connsiteX0" fmla="*/ 173878 w 1043245"/>
                <a:gd name="connsiteY0" fmla="*/ 0 h 5200565"/>
                <a:gd name="connsiteX1" fmla="*/ 869367 w 1043245"/>
                <a:gd name="connsiteY1" fmla="*/ 0 h 5200565"/>
                <a:gd name="connsiteX2" fmla="*/ 1043245 w 1043245"/>
                <a:gd name="connsiteY2" fmla="*/ 173878 h 5200565"/>
                <a:gd name="connsiteX3" fmla="*/ 1043245 w 1043245"/>
                <a:gd name="connsiteY3" fmla="*/ 5200565 h 5200565"/>
                <a:gd name="connsiteX4" fmla="*/ 1043245 w 1043245"/>
                <a:gd name="connsiteY4" fmla="*/ 5200565 h 5200565"/>
                <a:gd name="connsiteX5" fmla="*/ 0 w 1043245"/>
                <a:gd name="connsiteY5" fmla="*/ 5200565 h 5200565"/>
                <a:gd name="connsiteX6" fmla="*/ 0 w 1043245"/>
                <a:gd name="connsiteY6" fmla="*/ 5200565 h 5200565"/>
                <a:gd name="connsiteX7" fmla="*/ 0 w 1043245"/>
                <a:gd name="connsiteY7" fmla="*/ 173878 h 5200565"/>
                <a:gd name="connsiteX8" fmla="*/ 173878 w 1043245"/>
                <a:gd name="connsiteY8" fmla="*/ 0 h 520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3245" h="5200565">
                  <a:moveTo>
                    <a:pt x="1043245" y="866782"/>
                  </a:moveTo>
                  <a:lnTo>
                    <a:pt x="1043245" y="4333783"/>
                  </a:lnTo>
                  <a:cubicBezTo>
                    <a:pt x="1043245" y="4812491"/>
                    <a:pt x="1027629" y="5200563"/>
                    <a:pt x="1008365" y="5200563"/>
                  </a:cubicBezTo>
                  <a:lnTo>
                    <a:pt x="0" y="5200563"/>
                  </a:lnTo>
                  <a:lnTo>
                    <a:pt x="0" y="520056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008365" y="2"/>
                  </a:lnTo>
                  <a:cubicBezTo>
                    <a:pt x="1027629" y="2"/>
                    <a:pt x="1043245" y="388074"/>
                    <a:pt x="1043245" y="866782"/>
                  </a:cubicBezTo>
                  <a:close/>
                </a:path>
              </a:pathLst>
            </a:custGeom>
            <a:solidFill>
              <a:srgbClr val="FF00FF">
                <a:alpha val="30000"/>
              </a:srgbClr>
            </a:solidFill>
          </p:spPr>
          <p:style>
            <a:lnRef idx="2">
              <a:schemeClr val="accent3">
                <a:tint val="40000"/>
                <a:alpha val="90000"/>
                <a:hueOff val="-12219480"/>
                <a:satOff val="72058"/>
                <a:lumOff val="-822"/>
                <a:alphaOff val="0"/>
              </a:schemeClr>
            </a:lnRef>
            <a:fillRef idx="1">
              <a:schemeClr val="accent3">
                <a:tint val="40000"/>
                <a:alpha val="90000"/>
                <a:hueOff val="-12219480"/>
                <a:satOff val="72058"/>
                <a:lumOff val="-822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-12219480"/>
                <a:satOff val="72058"/>
                <a:lumOff val="-82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1" tIns="104267" rIns="157606" bIns="104267" numCol="1" spcCol="1270" anchor="ctr" anchorCtr="0">
              <a:noAutofit/>
            </a:bodyPr>
            <a:lstStyle/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400" kern="12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6788" y="5067818"/>
              <a:ext cx="5155954" cy="671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/>
                <a:t>Sector averages (NASDAQ for tech, S&amp;P for small-cap etc.)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3226" y="5221278"/>
              <a:ext cx="2423575" cy="4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Market-Driven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9785" y="3850821"/>
              <a:ext cx="1628968" cy="4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Volatility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74980" y="2482760"/>
              <a:ext cx="2227387" cy="4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Trend-Based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69696" y="1101595"/>
              <a:ext cx="1945574" cy="479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solidFill>
                    <a:schemeClr val="bg1"/>
                  </a:solidFill>
                </a:rPr>
                <a:t>Momentum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086884" y="3710858"/>
              <a:ext cx="5339504" cy="671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/>
                <a:t>Based on std. dev. of daily trend: ATR (true range), ADX (directional)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56788" y="2346083"/>
              <a:ext cx="5569963" cy="671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/>
                <a:t>SMA &amp; EMA (3-day &amp; 14 day); MACD, time-series regression (TSF)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56788" y="968849"/>
              <a:ext cx="5339504" cy="6714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2000" dirty="0"/>
                <a:t>Rate of changes (ROCR, MOM); Williams % R – slope of time series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96271" y="6065481"/>
            <a:ext cx="9596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We calculate 27 features for comprehensive analysis : Summarized in report</a:t>
            </a:r>
          </a:p>
        </p:txBody>
      </p:sp>
    </p:spTree>
    <p:extLst>
      <p:ext uri="{BB962C8B-B14F-4D97-AF65-F5344CB8AC3E}">
        <p14:creationId xmlns:p14="http://schemas.microsoft.com/office/powerpoint/2010/main" val="351372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Summary of Features Extracted: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7029" y="1330972"/>
                <a:ext cx="94983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400" b="1" dirty="0">
                    <a:solidFill>
                      <a:srgbClr val="3333CC"/>
                    </a:solidFill>
                    <a:latin typeface="+mj-lt"/>
                  </a:rPr>
                  <a:t>ROCR3, ROCR12, MOM1, MOM3, WILLR, RSI6, RS112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b="1" dirty="0">
                    <a:solidFill>
                      <a:srgbClr val="FF3399"/>
                    </a:solidFill>
                  </a:rPr>
                  <a:t>SMA3, EMA3, EMA6, TRIX,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ATR</a:t>
                </a:r>
                <a:r>
                  <a:rPr lang="en-US" sz="2400" b="1" dirty="0"/>
                  <a:t>,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MACD,…..</a:t>
                </a:r>
                <a:r>
                  <a:rPr lang="en-US" sz="2400" b="1" dirty="0"/>
                  <a:t>} </a:t>
                </a:r>
                <a:r>
                  <a:rPr lang="en-US" sz="2400" b="1" dirty="0">
                    <a:sym typeface="Wingdings" panose="05000000000000000000" pitchFamily="2" charset="2"/>
                  </a:rPr>
                  <a:t> </a:t>
                </a:r>
                <a:r>
                  <a:rPr lang="en-US" sz="2400" b="1" dirty="0">
                    <a:solidFill>
                      <a:srgbClr val="009900"/>
                    </a:solidFill>
                    <a:sym typeface="Wingdings" panose="05000000000000000000" pitchFamily="2" charset="2"/>
                  </a:rPr>
                  <a:t>27 features</a:t>
                </a:r>
                <a:endParaRPr lang="en-US" sz="2400" b="1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29" y="1330972"/>
                <a:ext cx="9498306" cy="830997"/>
              </a:xfrm>
              <a:prstGeom prst="rect">
                <a:avLst/>
              </a:prstGeom>
              <a:blipFill>
                <a:blip r:embed="rId2"/>
                <a:stretch>
                  <a:fillRect l="-193" t="-5839" r="-193" b="-16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65909" y="3361082"/>
                <a:ext cx="8963415" cy="1844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en-US" sz="4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/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09" y="3361082"/>
                <a:ext cx="8963415" cy="1844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16200000">
            <a:off x="4477789" y="1956422"/>
            <a:ext cx="555674" cy="23915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9872" y="2357309"/>
            <a:ext cx="2794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Xi (t) for the stock</a:t>
            </a:r>
          </a:p>
        </p:txBody>
      </p:sp>
      <p:sp>
        <p:nvSpPr>
          <p:cNvPr id="7" name="Right Brace 6"/>
          <p:cNvSpPr/>
          <p:nvPr/>
        </p:nvSpPr>
        <p:spPr>
          <a:xfrm rot="16200000">
            <a:off x="7442079" y="1924769"/>
            <a:ext cx="555674" cy="23915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51082" y="2372839"/>
            <a:ext cx="325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Xi (t) for the S&amp;P 500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786" y="5648243"/>
            <a:ext cx="1148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stock, we also add S&amp;P 500 which captures overall trend of market</a:t>
            </a:r>
            <a:endParaRPr lang="en-US" sz="2400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011860" y="3430014"/>
            <a:ext cx="0" cy="1688396"/>
          </a:xfrm>
          <a:prstGeom prst="straightConnector1">
            <a:avLst/>
          </a:prstGeom>
          <a:ln w="4445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1860" y="4043379"/>
            <a:ext cx="128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Date (t)</a:t>
            </a:r>
          </a:p>
        </p:txBody>
      </p:sp>
    </p:spTree>
    <p:extLst>
      <p:ext uri="{BB962C8B-B14F-4D97-AF65-F5344CB8AC3E}">
        <p14:creationId xmlns:p14="http://schemas.microsoft.com/office/powerpoint/2010/main" val="28475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0303" y="2592879"/>
            <a:ext cx="6092825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/>
              <a:t>Feature Generation</a:t>
            </a:r>
          </a:p>
          <a:p>
            <a:pPr algn="ctr"/>
            <a:r>
              <a:rPr lang="en-US" sz="3200" dirty="0">
                <a:solidFill>
                  <a:srgbClr val="3333CC"/>
                </a:solidFill>
              </a:rPr>
              <a:t>Part-2: Feature Ranking</a:t>
            </a:r>
          </a:p>
        </p:txBody>
      </p:sp>
    </p:spTree>
    <p:extLst>
      <p:ext uri="{BB962C8B-B14F-4D97-AF65-F5344CB8AC3E}">
        <p14:creationId xmlns:p14="http://schemas.microsoft.com/office/powerpoint/2010/main" val="257650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Ranking – Tech Stocks (I)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0" y="1381430"/>
            <a:ext cx="8048221" cy="4378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4917" y="5936463"/>
            <a:ext cx="62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ranking features for 10 tech stocks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56422" y="2217368"/>
            <a:ext cx="12878" cy="240834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237" y="4625717"/>
            <a:ext cx="116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StockID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42293" y="793352"/>
            <a:ext cx="6840625" cy="947002"/>
            <a:chOff x="2842293" y="793352"/>
            <a:chExt cx="6840625" cy="94700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8848579" y="1158057"/>
              <a:ext cx="0" cy="540093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260734" y="805912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Momentum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42293" y="1077387"/>
              <a:ext cx="11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Volatility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584917" y="1381430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80955" y="1080805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S&amp;P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314540" y="1381430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840337" y="1049380"/>
              <a:ext cx="1142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Volatility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031544" y="1381430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558646" y="1361203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07376" y="1035725"/>
              <a:ext cx="83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Trend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7287824" y="1143989"/>
              <a:ext cx="3929" cy="576138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567897" y="793352"/>
              <a:ext cx="1422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Momentum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8087336" y="1327719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652576" y="1005100"/>
              <a:ext cx="83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Trend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786788" y="1361203"/>
              <a:ext cx="0" cy="35892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315" y="2278368"/>
            <a:ext cx="1382642" cy="129247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1321447" y="1792424"/>
            <a:ext cx="1242406" cy="166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06818" y="1250082"/>
            <a:ext cx="1272977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63853" y="1942653"/>
            <a:ext cx="6735767" cy="457121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2512549" y="3079423"/>
            <a:ext cx="6735767" cy="359428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5" name="Rounded Rectangle 44"/>
          <p:cNvSpPr/>
          <p:nvPr/>
        </p:nvSpPr>
        <p:spPr>
          <a:xfrm>
            <a:off x="2512549" y="3784556"/>
            <a:ext cx="6735767" cy="457121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84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" y="23207"/>
            <a:ext cx="11552473" cy="503633"/>
          </a:xfrm>
        </p:spPr>
        <p:txBody>
          <a:bodyPr/>
          <a:lstStyle/>
          <a:p>
            <a:r>
              <a:rPr lang="en-US" dirty="0"/>
              <a:t>Feature Ranking – Tech Stocks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4917" y="5936463"/>
            <a:ext cx="62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ranking features for 10 tech stocks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5237" y="793352"/>
            <a:ext cx="10654720" cy="4966895"/>
            <a:chOff x="1075237" y="793352"/>
            <a:chExt cx="10654720" cy="4966895"/>
          </a:xfrm>
        </p:grpSpPr>
        <p:pic>
          <p:nvPicPr>
            <p:cNvPr id="3" name="Picture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8350" y="1381430"/>
              <a:ext cx="8048221" cy="4378817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1656422" y="2217368"/>
              <a:ext cx="12878" cy="2408349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075237" y="4625717"/>
              <a:ext cx="11623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StockID</a:t>
              </a: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42293" y="793352"/>
              <a:ext cx="6840625" cy="947002"/>
              <a:chOff x="2842293" y="793352"/>
              <a:chExt cx="6840625" cy="94700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8848579" y="1158057"/>
                <a:ext cx="0" cy="540093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8260734" y="805912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Momentum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842293" y="1077387"/>
                <a:ext cx="11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Volatility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>
                <a:off x="3584917" y="1381430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980955" y="1080805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S&amp;P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4314540" y="1381430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840337" y="1049380"/>
                <a:ext cx="1142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Volatility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5031544" y="1381430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558646" y="1361203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107376" y="1035725"/>
                <a:ext cx="836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Trend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flipH="1">
                <a:off x="7287824" y="1143989"/>
                <a:ext cx="3929" cy="576138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567897" y="793352"/>
                <a:ext cx="1422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Momentum</a:t>
                </a: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>
                <a:off x="8087336" y="1327719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7652576" y="1005100"/>
                <a:ext cx="836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Trend</a:t>
                </a: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5786788" y="1361203"/>
                <a:ext cx="0" cy="358924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7315" y="2278368"/>
              <a:ext cx="1382642" cy="1292470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>
              <a:off x="1321447" y="1792424"/>
              <a:ext cx="1242406" cy="1668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06818" y="1250082"/>
              <a:ext cx="1272977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000" dirty="0"/>
                <a:t>Features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63853" y="1942653"/>
              <a:ext cx="6735767" cy="457121"/>
            </a:xfrm>
            <a:prstGeom prst="roundRect">
              <a:avLst/>
            </a:prstGeom>
            <a:noFill/>
            <a:ln>
              <a:solidFill>
                <a:srgbClr val="FF00FF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12549" y="3079423"/>
              <a:ext cx="6735767" cy="359428"/>
            </a:xfrm>
            <a:prstGeom prst="roundRect">
              <a:avLst/>
            </a:prstGeom>
            <a:noFill/>
            <a:ln>
              <a:solidFill>
                <a:srgbClr val="FF00FF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512549" y="3784556"/>
              <a:ext cx="6735767" cy="457121"/>
            </a:xfrm>
            <a:prstGeom prst="roundRect">
              <a:avLst/>
            </a:prstGeom>
            <a:noFill/>
            <a:ln>
              <a:solidFill>
                <a:srgbClr val="FF00FF"/>
              </a:solidFill>
              <a:prstDash val="dash"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3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57" y="1437952"/>
            <a:ext cx="8404274" cy="4342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Ranking – Health &amp; Drugs Stocks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4917" y="5936463"/>
            <a:ext cx="625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Top ranking features for 7  pharma stocks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656422" y="2217368"/>
            <a:ext cx="12878" cy="2408349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75237" y="4625717"/>
            <a:ext cx="1162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StockID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51631" y="1361203"/>
            <a:ext cx="14067" cy="358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73003" y="1030246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Volatility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584917" y="1381430"/>
            <a:ext cx="0" cy="358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25798" y="99577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S&amp;P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525555" y="1361203"/>
            <a:ext cx="0" cy="358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58646" y="1361203"/>
            <a:ext cx="0" cy="358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46815" y="1030246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623649" y="1318322"/>
            <a:ext cx="6965" cy="4018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03567" y="1012098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Momentum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86788" y="1361203"/>
            <a:ext cx="0" cy="358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74263" y="1030246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254" y="1437952"/>
            <a:ext cx="1382642" cy="129247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1321447" y="1792424"/>
            <a:ext cx="1242406" cy="1668"/>
          </a:xfrm>
          <a:prstGeom prst="straightConnector1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06818" y="1250082"/>
            <a:ext cx="1272977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25244" y="1008805"/>
            <a:ext cx="83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Trend</a:t>
            </a:r>
          </a:p>
        </p:txBody>
      </p:sp>
    </p:spTree>
    <p:extLst>
      <p:ext uri="{BB962C8B-B14F-4D97-AF65-F5344CB8AC3E}">
        <p14:creationId xmlns:p14="http://schemas.microsoft.com/office/powerpoint/2010/main" val="4598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6575" y="307238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/>
              <a:t>Training Model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934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33375" y="232521"/>
            <a:ext cx="11553825" cy="609398"/>
          </a:xfrm>
        </p:spPr>
        <p:txBody>
          <a:bodyPr/>
          <a:lstStyle/>
          <a:p>
            <a:r>
              <a:rPr lang="en-US" sz="4400" dirty="0">
                <a:ln w="0"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Stock Market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3375" y="968769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CAP5610 PROJECT</a:t>
            </a:r>
            <a:endParaRPr lang="en-US" sz="2800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 Placeholder 20"/>
          <p:cNvSpPr txBox="1">
            <a:spLocks/>
          </p:cNvSpPr>
          <p:nvPr/>
        </p:nvSpPr>
        <p:spPr>
          <a:xfrm>
            <a:off x="9162371" y="4980551"/>
            <a:ext cx="3652108" cy="428576"/>
          </a:xfrm>
          <a:prstGeom prst="rect">
            <a:avLst/>
          </a:prstGeom>
        </p:spPr>
        <p:txBody>
          <a:bodyPr/>
          <a:lstStyle>
            <a:lvl1pPr marL="232779" indent="-232779" algn="l" defTabSz="914445" rtl="0" eaLnBrk="1" latinLnBrk="0" hangingPunct="1">
              <a:lnSpc>
                <a:spcPct val="95000"/>
              </a:lnSpc>
              <a:spcBef>
                <a:spcPts val="1000"/>
              </a:spcBef>
              <a:buFontTx/>
              <a:buBlip>
                <a:blip r:embed="rId2"/>
              </a:buBlip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73" indent="-232779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 Rounded MT Bold" panose="020F070403050403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6538" algn="l" defTabSz="914445" rtl="0" eaLnBrk="1" latinLnBrk="0" hangingPunct="1">
              <a:lnSpc>
                <a:spcPct val="95000"/>
              </a:lnSpc>
              <a:spcBef>
                <a:spcPts val="432"/>
              </a:spcBef>
              <a:spcAft>
                <a:spcPts val="600"/>
              </a:spcAft>
              <a:buFont typeface="Arial"/>
              <a:buChar char="•"/>
              <a:defRPr lang="en-US" sz="18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4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7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Shruti Kamtekar</a:t>
            </a:r>
          </a:p>
        </p:txBody>
      </p:sp>
      <p:sp>
        <p:nvSpPr>
          <p:cNvPr id="6" name="Text Placeholder 12"/>
          <p:cNvSpPr txBox="1">
            <a:spLocks/>
          </p:cNvSpPr>
          <p:nvPr/>
        </p:nvSpPr>
        <p:spPr>
          <a:xfrm>
            <a:off x="9147131" y="5399114"/>
            <a:ext cx="2740069" cy="428869"/>
          </a:xfrm>
          <a:prstGeom prst="rect">
            <a:avLst/>
          </a:prstGeom>
        </p:spPr>
        <p:txBody>
          <a:bodyPr/>
          <a:lstStyle>
            <a:lvl1pPr marL="232779" indent="-232779" algn="l" defTabSz="914445" rtl="0" eaLnBrk="1" latinLnBrk="0" hangingPunct="1">
              <a:lnSpc>
                <a:spcPct val="95000"/>
              </a:lnSpc>
              <a:spcBef>
                <a:spcPts val="1000"/>
              </a:spcBef>
              <a:buFontTx/>
              <a:buBlip>
                <a:blip r:embed="rId2"/>
              </a:buBlip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73" indent="-232779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 Rounded MT Bold" panose="020F070403050403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6538" algn="l" defTabSz="914445" rtl="0" eaLnBrk="1" latinLnBrk="0" hangingPunct="1">
              <a:lnSpc>
                <a:spcPct val="95000"/>
              </a:lnSpc>
              <a:spcBef>
                <a:spcPts val="432"/>
              </a:spcBef>
              <a:spcAft>
                <a:spcPts val="600"/>
              </a:spcAft>
              <a:buFont typeface="Arial"/>
              <a:buChar char="•"/>
              <a:defRPr lang="en-US" sz="18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4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7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 Lalitha</a:t>
            </a: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9147131" y="5787595"/>
            <a:ext cx="2625855" cy="304571"/>
          </a:xfrm>
          <a:prstGeom prst="rect">
            <a:avLst/>
          </a:prstGeom>
        </p:spPr>
        <p:txBody>
          <a:bodyPr/>
          <a:lstStyle>
            <a:lvl1pPr marL="232779" indent="-232779" algn="l" defTabSz="914445" rtl="0" eaLnBrk="1" latinLnBrk="0" hangingPunct="1">
              <a:lnSpc>
                <a:spcPct val="95000"/>
              </a:lnSpc>
              <a:spcBef>
                <a:spcPts val="1000"/>
              </a:spcBef>
              <a:buFontTx/>
              <a:buBlip>
                <a:blip r:embed="rId2"/>
              </a:buBlip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73" indent="-232779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 Rounded MT Bold" panose="020F070403050403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6538" algn="l" defTabSz="914445" rtl="0" eaLnBrk="1" latinLnBrk="0" hangingPunct="1">
              <a:lnSpc>
                <a:spcPct val="95000"/>
              </a:lnSpc>
              <a:spcBef>
                <a:spcPts val="432"/>
              </a:spcBef>
              <a:spcAft>
                <a:spcPts val="600"/>
              </a:spcAft>
              <a:buFont typeface="Arial"/>
              <a:buChar char="•"/>
              <a:defRPr lang="en-US" sz="18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4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7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Nishit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Prasad</a:t>
            </a:r>
            <a:endParaRPr 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7516451" y="4502080"/>
            <a:ext cx="3652108" cy="428576"/>
          </a:xfrm>
          <a:prstGeom prst="rect">
            <a:avLst/>
          </a:prstGeom>
        </p:spPr>
        <p:txBody>
          <a:bodyPr/>
          <a:lstStyle>
            <a:lvl1pPr marL="232779" indent="-232779" algn="l" defTabSz="914445" rtl="0" eaLnBrk="1" latinLnBrk="0" hangingPunct="1">
              <a:lnSpc>
                <a:spcPct val="95000"/>
              </a:lnSpc>
              <a:spcBef>
                <a:spcPts val="1000"/>
              </a:spcBef>
              <a:buFontTx/>
              <a:buBlip>
                <a:blip r:embed="rId2"/>
              </a:buBlip>
              <a:tabLst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5425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9873" indent="-232779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 Rounded MT Bold" panose="020F070403050403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6538" algn="l" defTabSz="914445" rtl="0" eaLnBrk="1" latinLnBrk="0" hangingPunct="1">
              <a:lnSpc>
                <a:spcPct val="95000"/>
              </a:lnSpc>
              <a:spcBef>
                <a:spcPts val="432"/>
              </a:spcBef>
              <a:spcAft>
                <a:spcPts val="600"/>
              </a:spcAft>
              <a:buFont typeface="Arial"/>
              <a:buChar char="•"/>
              <a:defRPr lang="en-US" sz="18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4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7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2" indent="-228612" algn="l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</a:t>
            </a:r>
          </a:p>
        </p:txBody>
      </p:sp>
    </p:spTree>
    <p:extLst>
      <p:ext uri="{BB962C8B-B14F-4D97-AF65-F5344CB8AC3E}">
        <p14:creationId xmlns:p14="http://schemas.microsoft.com/office/powerpoint/2010/main" val="920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How To Create Training Labels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176" y="1277010"/>
            <a:ext cx="60353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classes: Down or Up.</a:t>
            </a:r>
          </a:p>
          <a:p>
            <a:endParaRPr lang="en-US" dirty="0"/>
          </a:p>
          <a:p>
            <a:r>
              <a:rPr lang="en-US" dirty="0"/>
              <a:t>The Y(t) has the value in {-1, 1}.</a:t>
            </a:r>
          </a:p>
          <a:p>
            <a:endParaRPr lang="en-US" dirty="0"/>
          </a:p>
          <a:p>
            <a:r>
              <a:rPr lang="en-US" dirty="0"/>
              <a:t>For predicting next day trend,</a:t>
            </a:r>
          </a:p>
          <a:p>
            <a:endParaRPr lang="en-US" dirty="0"/>
          </a:p>
          <a:p>
            <a:r>
              <a:rPr lang="en-US" dirty="0"/>
              <a:t>		1, if Price(t+1) &gt; Price(t)</a:t>
            </a:r>
          </a:p>
          <a:p>
            <a:r>
              <a:rPr lang="en-US" dirty="0"/>
              <a:t>Y(t)	=	</a:t>
            </a:r>
          </a:p>
          <a:p>
            <a:r>
              <a:rPr lang="en-US" dirty="0"/>
              <a:t>		-1, if Price(t+1) &lt; Price(t)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predicting next 3-day trend average price trend,</a:t>
            </a:r>
          </a:p>
          <a:p>
            <a:endParaRPr lang="en-US" dirty="0"/>
          </a:p>
          <a:p>
            <a:r>
              <a:rPr lang="en-US" dirty="0"/>
              <a:t>		1, if SMA(t+3) &gt; SMA(t)</a:t>
            </a:r>
          </a:p>
          <a:p>
            <a:r>
              <a:rPr lang="en-US" dirty="0"/>
              <a:t>Y(t)	=	</a:t>
            </a:r>
          </a:p>
          <a:p>
            <a:r>
              <a:rPr lang="en-US" dirty="0"/>
              <a:t>		-1, if SMA(t+3) &lt; SMA(t)</a:t>
            </a:r>
          </a:p>
        </p:txBody>
      </p:sp>
      <p:sp>
        <p:nvSpPr>
          <p:cNvPr id="4" name="Left Brace 3"/>
          <p:cNvSpPr/>
          <p:nvPr/>
        </p:nvSpPr>
        <p:spPr>
          <a:xfrm>
            <a:off x="1560786" y="2870683"/>
            <a:ext cx="520262" cy="993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560786" y="4813955"/>
            <a:ext cx="520262" cy="9932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68813" y="2108007"/>
            <a:ext cx="532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 – Simple Moving Average</a:t>
            </a:r>
          </a:p>
          <a:p>
            <a:endParaRPr lang="en-US" dirty="0"/>
          </a:p>
          <a:p>
            <a:r>
              <a:rPr lang="en-US" dirty="0"/>
              <a:t>	p(n) + p(n-1) + .. + p(1)</a:t>
            </a:r>
          </a:p>
          <a:p>
            <a:r>
              <a:rPr lang="en-US" dirty="0"/>
              <a:t>SMA =	--------------------------------</a:t>
            </a:r>
          </a:p>
          <a:p>
            <a:r>
              <a:rPr lang="en-US" dirty="0"/>
              <a:t>		      n</a:t>
            </a:r>
          </a:p>
          <a:p>
            <a:endParaRPr lang="en-US" dirty="0"/>
          </a:p>
          <a:p>
            <a:r>
              <a:rPr lang="en-US" dirty="0"/>
              <a:t>Where, p(n), p(n-1), . ., etc. are the closing prices of past n days.</a:t>
            </a:r>
          </a:p>
        </p:txBody>
      </p:sp>
    </p:spTree>
    <p:extLst>
      <p:ext uri="{BB962C8B-B14F-4D97-AF65-F5344CB8AC3E}">
        <p14:creationId xmlns:p14="http://schemas.microsoft.com/office/powerpoint/2010/main" val="385834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Dependence of Accuracy With </a:t>
            </a:r>
            <a:r>
              <a:rPr lang="en-US" dirty="0" err="1"/>
              <a:t>N_Features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244904"/>
              </p:ext>
            </p:extLst>
          </p:nvPr>
        </p:nvGraphicFramePr>
        <p:xfrm>
          <a:off x="318176" y="1350366"/>
          <a:ext cx="11552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8941">
                  <a:extLst>
                    <a:ext uri="{9D8B030D-6E8A-4147-A177-3AD203B41FA5}">
                      <a16:colId xmlns:a16="http://schemas.microsoft.com/office/drawing/2014/main" val="1773125295"/>
                    </a:ext>
                  </a:extLst>
                </a:gridCol>
                <a:gridCol w="3090042">
                  <a:extLst>
                    <a:ext uri="{9D8B030D-6E8A-4147-A177-3AD203B41FA5}">
                      <a16:colId xmlns:a16="http://schemas.microsoft.com/office/drawing/2014/main" val="4173513642"/>
                    </a:ext>
                  </a:extLst>
                </a:gridCol>
                <a:gridCol w="3073489">
                  <a:extLst>
                    <a:ext uri="{9D8B030D-6E8A-4147-A177-3AD203B41FA5}">
                      <a16:colId xmlns:a16="http://schemas.microsoft.com/office/drawing/2014/main" val="3808252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RSI6, MOM1, MOM3, ROCR3, WILLR, SMA3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5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outMACD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b="1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ADX14, EMA6, EMA12, TRIX, SMA3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40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OBV, MFI14, SMA3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6524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8176" y="3342290"/>
            <a:ext cx="1155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27 common features for Apple stock!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Lot of noisy features existing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 overfitting the training data and mislead the prediction.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176" y="4550980"/>
            <a:ext cx="115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 is important to handle above issues.</a:t>
            </a:r>
          </a:p>
        </p:txBody>
      </p:sp>
    </p:spTree>
    <p:extLst>
      <p:ext uri="{BB962C8B-B14F-4D97-AF65-F5344CB8AC3E}">
        <p14:creationId xmlns:p14="http://schemas.microsoft.com/office/powerpoint/2010/main" val="182090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How Well In Future is Model Accurate?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42D4E7-B7B8-4C0F-871C-1E01DA733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217578"/>
              </p:ext>
            </p:extLst>
          </p:nvPr>
        </p:nvGraphicFramePr>
        <p:xfrm>
          <a:off x="1661531" y="1175782"/>
          <a:ext cx="6713034" cy="4415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449170" y="5580513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months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30244" y="5765179"/>
            <a:ext cx="2107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</p:cNvCxnSpPr>
          <p:nvPr/>
        </p:nvCxnSpPr>
        <p:spPr>
          <a:xfrm>
            <a:off x="5722275" y="5765179"/>
            <a:ext cx="2217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64137" y="4286140"/>
            <a:ext cx="30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Minimum of 6 months data needed to get reasonable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64136" y="1906395"/>
            <a:ext cx="3055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increasing month range for training data,</a:t>
            </a:r>
          </a:p>
          <a:p>
            <a:r>
              <a:rPr lang="en-US" dirty="0"/>
              <a:t>the accuracy increases</a:t>
            </a:r>
          </a:p>
        </p:txBody>
      </p:sp>
    </p:spTree>
    <p:extLst>
      <p:ext uri="{BB962C8B-B14F-4D97-AF65-F5344CB8AC3E}">
        <p14:creationId xmlns:p14="http://schemas.microsoft.com/office/powerpoint/2010/main" val="206813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Stocks Considered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994992355"/>
              </p:ext>
            </p:extLst>
          </p:nvPr>
        </p:nvGraphicFramePr>
        <p:xfrm>
          <a:off x="-381849" y="1072055"/>
          <a:ext cx="4281529" cy="485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281505752"/>
              </p:ext>
            </p:extLst>
          </p:nvPr>
        </p:nvGraphicFramePr>
        <p:xfrm>
          <a:off x="2246932" y="1072055"/>
          <a:ext cx="4963733" cy="485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676870694"/>
              </p:ext>
            </p:extLst>
          </p:nvPr>
        </p:nvGraphicFramePr>
        <p:xfrm>
          <a:off x="5153151" y="1072055"/>
          <a:ext cx="4963733" cy="485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81518159"/>
              </p:ext>
            </p:extLst>
          </p:nvPr>
        </p:nvGraphicFramePr>
        <p:xfrm>
          <a:off x="8058584" y="1072055"/>
          <a:ext cx="4963733" cy="4854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405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Set Accuracy: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26"/>
          <a:stretch/>
        </p:blipFill>
        <p:spPr>
          <a:xfrm>
            <a:off x="1503082" y="1308119"/>
            <a:ext cx="6854309" cy="42885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385" y="921746"/>
            <a:ext cx="487152" cy="11265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481261" y="2942776"/>
            <a:ext cx="296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 set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9814" y="5396611"/>
            <a:ext cx="296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Stock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7537" y="1021342"/>
            <a:ext cx="337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feature LR (stock + S&amp;P)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57537" y="1350147"/>
            <a:ext cx="339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Stock feature LR (stock only)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7537" y="1658689"/>
            <a:ext cx="270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feature SVM (RBF)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7057" y="2906518"/>
            <a:ext cx="2923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 set data: </a:t>
            </a:r>
            <a:r>
              <a:rPr lang="en-US" dirty="0"/>
              <a:t>6 months </a:t>
            </a:r>
          </a:p>
          <a:p>
            <a:r>
              <a:rPr lang="en-US" b="1" dirty="0" err="1"/>
              <a:t>n_features</a:t>
            </a:r>
            <a:r>
              <a:rPr lang="en-US" dirty="0"/>
              <a:t>: 27</a:t>
            </a:r>
          </a:p>
          <a:p>
            <a:r>
              <a:rPr lang="en-US" b="1" dirty="0" err="1"/>
              <a:t>n_classes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361102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Set Accuracy: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99"/>
          <a:stretch/>
        </p:blipFill>
        <p:spPr>
          <a:xfrm>
            <a:off x="1105486" y="1282114"/>
            <a:ext cx="8333935" cy="496394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068007" y="694878"/>
            <a:ext cx="3802642" cy="1541720"/>
            <a:chOff x="8751667" y="793352"/>
            <a:chExt cx="3802642" cy="154172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1667" y="793352"/>
              <a:ext cx="420469" cy="15417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026677" y="793352"/>
              <a:ext cx="339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Stock feature LR (stock only)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26677" y="1097448"/>
              <a:ext cx="3219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feature LR (</a:t>
              </a:r>
              <a:r>
                <a:rPr lang="en-US" dirty="0" err="1"/>
                <a:t>stock+SnP</a:t>
              </a:r>
              <a:r>
                <a:rPr lang="en-US" dirty="0"/>
                <a:t>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26677" y="1401544"/>
              <a:ext cx="352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feature LR (</a:t>
              </a:r>
              <a:r>
                <a:rPr lang="en-US" dirty="0" err="1"/>
                <a:t>stock+SnP</a:t>
              </a:r>
              <a:r>
                <a:rPr lang="en-US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24862" y="1666317"/>
              <a:ext cx="2007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Full feature SVM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24862" y="1955542"/>
              <a:ext cx="239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feature SVM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924091" y="3080825"/>
            <a:ext cx="1284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data:</a:t>
            </a:r>
          </a:p>
          <a:p>
            <a:r>
              <a:rPr lang="en-US" dirty="0"/>
              <a:t>2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176" y="1923393"/>
            <a:ext cx="5636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Increasing decision label classes to 5, namely: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Bullish (1)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Bullish (2)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Neutral (3)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Bearish (4)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Bearish (5)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2. Analyzing the SVM model test accuracy.</a:t>
            </a:r>
          </a:p>
        </p:txBody>
      </p:sp>
    </p:spTree>
    <p:extLst>
      <p:ext uri="{BB962C8B-B14F-4D97-AF65-F5344CB8AC3E}">
        <p14:creationId xmlns:p14="http://schemas.microsoft.com/office/powerpoint/2010/main" val="25627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058" y="1174582"/>
            <a:ext cx="3127840" cy="21488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8176" y="465372"/>
            <a:ext cx="11552473" cy="50363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Summary : Indispensable Tool For Investors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2" y="1174582"/>
            <a:ext cx="3050307" cy="1637665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/>
          </p:nvPr>
        </p:nvGraphicFramePr>
        <p:xfrm>
          <a:off x="2180802" y="1559108"/>
          <a:ext cx="7262445" cy="4606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176" y="4246624"/>
            <a:ext cx="3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Comprehensive </a:t>
            </a:r>
            <a:r>
              <a:rPr lang="en-US" dirty="0">
                <a:solidFill>
                  <a:srgbClr val="00B0F0"/>
                </a:solidFill>
              </a:rPr>
              <a:t>feature extraction </a:t>
            </a:r>
            <a:r>
              <a:rPr lang="en-US" dirty="0"/>
              <a:t>from time series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869" y="1070262"/>
            <a:ext cx="3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Advise on nature </a:t>
            </a:r>
            <a:r>
              <a:rPr lang="en-US" dirty="0"/>
              <a:t>: </a:t>
            </a:r>
            <a:r>
              <a:rPr lang="en-US" u="sng" dirty="0"/>
              <a:t>volatile</a:t>
            </a:r>
            <a:r>
              <a:rPr lang="en-US" dirty="0"/>
              <a:t>, </a:t>
            </a:r>
            <a:r>
              <a:rPr lang="en-US" u="sng" dirty="0"/>
              <a:t>trend-based</a:t>
            </a:r>
            <a:r>
              <a:rPr lang="en-US" dirty="0"/>
              <a:t> or </a:t>
            </a:r>
            <a:r>
              <a:rPr lang="en-US" u="sng" dirty="0"/>
              <a:t>momentum driven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4167" y="3242948"/>
            <a:ext cx="286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Confidence </a:t>
            </a:r>
            <a:r>
              <a:rPr lang="en-US" dirty="0"/>
              <a:t>in prediction : Bearish or Bullish </a:t>
            </a:r>
            <a:r>
              <a:rPr lang="en-US" dirty="0">
                <a:solidFill>
                  <a:srgbClr val="00B0F0"/>
                </a:solidFill>
              </a:rPr>
              <a:t>in coming weeks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176" y="2081048"/>
            <a:ext cx="11552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Stock Trend Prediction with Technical Indicators using SVM, </a:t>
            </a:r>
            <a:r>
              <a:rPr lang="en-US" dirty="0" err="1"/>
              <a:t>Xinjie</a:t>
            </a:r>
            <a:r>
              <a:rPr lang="en-US" dirty="0"/>
              <a:t> Di. </a:t>
            </a:r>
            <a:r>
              <a:rPr lang="en-US" dirty="0">
                <a:hlinkClick r:id="rId2"/>
              </a:rPr>
              <a:t>http://cs229.stanford.edu/proj2014/Xinjie%20Di,%20Stock%20Trend%20Prediction%20with%20Technical%20Indicators%20using%20SVM.pdf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IN" dirty="0"/>
              <a:t>Machine Learning in Stock Price Trend Forecasting, </a:t>
            </a:r>
            <a:r>
              <a:rPr lang="en-IN" dirty="0" err="1"/>
              <a:t>Yuqing</a:t>
            </a:r>
            <a:r>
              <a:rPr lang="en-IN" dirty="0"/>
              <a:t> Dai, </a:t>
            </a:r>
            <a:r>
              <a:rPr lang="en-IN" dirty="0" err="1"/>
              <a:t>Yuning</a:t>
            </a:r>
            <a:r>
              <a:rPr lang="en-IN" dirty="0"/>
              <a:t> Zhang</a:t>
            </a:r>
          </a:p>
          <a:p>
            <a:r>
              <a:rPr lang="en-US" dirty="0">
                <a:hlinkClick r:id="rId3"/>
              </a:rPr>
              <a:t>http://cs229.stanford.edu/proj2013/DaiZhang-MachineLearningInStockPriceTrendForecasting.pdf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IN" dirty="0"/>
              <a:t>Predicting Stock Price Direction using Support Vector Machines, </a:t>
            </a:r>
            <a:r>
              <a:rPr lang="en-IN" dirty="0" err="1"/>
              <a:t>Saahil</a:t>
            </a:r>
            <a:r>
              <a:rPr lang="en-IN" dirty="0"/>
              <a:t> Madge</a:t>
            </a:r>
          </a:p>
          <a:p>
            <a:r>
              <a:rPr lang="en-US" dirty="0">
                <a:hlinkClick r:id="rId4"/>
              </a:rPr>
              <a:t>https://www.cs.princeton.edu/sites/default/files/uploads/saahil_madge.pdf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7114" y="2512658"/>
            <a:ext cx="2503850" cy="5036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367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175" y="1252026"/>
            <a:ext cx="115524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Can we predict stocks?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Overview of training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Feature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Conclusion and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8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Supplementary</a:t>
            </a:r>
          </a:p>
        </p:txBody>
      </p:sp>
    </p:spTree>
    <p:extLst>
      <p:ext uri="{BB962C8B-B14F-4D97-AF65-F5344CB8AC3E}">
        <p14:creationId xmlns:p14="http://schemas.microsoft.com/office/powerpoint/2010/main" val="19556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Features : Trends + Changes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12" y="1843553"/>
            <a:ext cx="9743746" cy="1695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958" y="4267479"/>
            <a:ext cx="751564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</a:rPr>
              <a:t>MACD(12,26,9) : Moving Average Convergence Divergence </a:t>
            </a:r>
          </a:p>
          <a:p>
            <a:r>
              <a:rPr lang="en-US" b="1" dirty="0"/>
              <a:t>MACD Series  </a:t>
            </a:r>
            <a:r>
              <a:rPr lang="en-US" dirty="0"/>
              <a:t>= (EMA for </a:t>
            </a:r>
            <a:r>
              <a:rPr lang="en-US" dirty="0">
                <a:solidFill>
                  <a:srgbClr val="3333CC"/>
                </a:solidFill>
              </a:rPr>
              <a:t>12</a:t>
            </a:r>
            <a:r>
              <a:rPr lang="en-US" dirty="0"/>
              <a:t> days – EMA for </a:t>
            </a:r>
            <a:r>
              <a:rPr lang="en-US" dirty="0">
                <a:solidFill>
                  <a:srgbClr val="00B050"/>
                </a:solidFill>
              </a:rPr>
              <a:t>26</a:t>
            </a:r>
            <a:r>
              <a:rPr lang="en-US" dirty="0"/>
              <a:t> days)</a:t>
            </a:r>
          </a:p>
          <a:p>
            <a:r>
              <a:rPr lang="en-US" b="1" dirty="0">
                <a:solidFill>
                  <a:srgbClr val="FF0000"/>
                </a:solidFill>
              </a:rPr>
              <a:t>Signal Line      </a:t>
            </a:r>
            <a:r>
              <a:rPr lang="en-US" dirty="0"/>
              <a:t>= Calculate EMA of MACD series for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days</a:t>
            </a:r>
          </a:p>
          <a:p>
            <a:r>
              <a:rPr lang="en-US" dirty="0">
                <a:solidFill>
                  <a:srgbClr val="0070C0"/>
                </a:solidFill>
              </a:rPr>
              <a:t>Histogram</a:t>
            </a:r>
            <a:r>
              <a:rPr lang="en-US" dirty="0"/>
              <a:t>       = MACD Series – Signal Line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099904" y="1843553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111627" y="269148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679024" y="2019399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00125" y="2576596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623990" y="1605354"/>
            <a:ext cx="365759" cy="414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23990" y="1292280"/>
            <a:ext cx="134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MACD line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623991" y="2109206"/>
            <a:ext cx="182878" cy="721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42445" y="28310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Signal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05700" y="788647"/>
                <a:ext cx="4455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>
                    <a:solidFill>
                      <a:srgbClr val="FF3399"/>
                    </a:solidFill>
                    <a:latin typeface="+mj-lt"/>
                  </a:rPr>
                  <a:t>MACD, </a:t>
                </a:r>
                <a:r>
                  <a:rPr lang="en-US" sz="2000" b="1" dirty="0" err="1">
                    <a:solidFill>
                      <a:srgbClr val="FF3399"/>
                    </a:solidFill>
                    <a:latin typeface="+mj-lt"/>
                  </a:rPr>
                  <a:t>MACDSig</a:t>
                </a:r>
                <a:r>
                  <a:rPr lang="en-US" sz="2000" b="1" dirty="0">
                    <a:solidFill>
                      <a:srgbClr val="FF3399"/>
                    </a:solidFill>
                    <a:latin typeface="+mj-lt"/>
                  </a:rPr>
                  <a:t>, </a:t>
                </a:r>
                <a:r>
                  <a:rPr lang="en-US" sz="2000" b="1" dirty="0" err="1">
                    <a:solidFill>
                      <a:srgbClr val="FF3399"/>
                    </a:solidFill>
                    <a:latin typeface="+mj-lt"/>
                  </a:rPr>
                  <a:t>MACDHist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00" y="788647"/>
                <a:ext cx="4455772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6015065" y="166770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672361" y="1292280"/>
            <a:ext cx="2732049" cy="2722159"/>
            <a:chOff x="4672361" y="1292280"/>
            <a:chExt cx="2732049" cy="272215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4672361" y="1292280"/>
              <a:ext cx="2732049" cy="2722159"/>
            </a:xfrm>
            <a:prstGeom prst="roundRect">
              <a:avLst/>
            </a:prstGeom>
            <a:solidFill>
              <a:schemeClr val="accent5">
                <a:lumMod val="7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73437" y="1537120"/>
              <a:ext cx="1221968" cy="2308724"/>
            </a:xfrm>
            <a:prstGeom prst="rect">
              <a:avLst/>
            </a:prstGeom>
            <a:solidFill>
              <a:srgbClr val="FF000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IN" sz="12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2029" y="5687122"/>
            <a:ext cx="912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Buy/ Sell signals generated based on “</a:t>
            </a:r>
            <a:r>
              <a:rPr lang="en-IN" b="1" dirty="0"/>
              <a:t>crossover</a:t>
            </a:r>
            <a:r>
              <a:rPr lang="en-IN" dirty="0"/>
              <a:t>” between </a:t>
            </a:r>
            <a:r>
              <a:rPr lang="en-IN" b="1" dirty="0"/>
              <a:t>MACD</a:t>
            </a:r>
            <a:r>
              <a:rPr lang="en-IN" dirty="0"/>
              <a:t> and </a:t>
            </a:r>
            <a:r>
              <a:rPr lang="en-IN" b="1" dirty="0">
                <a:solidFill>
                  <a:srgbClr val="FF0000"/>
                </a:solidFill>
              </a:rPr>
              <a:t>signal</a:t>
            </a:r>
            <a:r>
              <a:rPr lang="en-IN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96401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Features : Changes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113" y="1547446"/>
            <a:ext cx="628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ROCR</a:t>
            </a:r>
            <a:r>
              <a:rPr lang="en-US" sz="2000" dirty="0"/>
              <a:t> : Rate of Change = (Price(t)/Price(t-n))*100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113" y="2107809"/>
            <a:ext cx="588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MOM   </a:t>
            </a:r>
            <a:r>
              <a:rPr lang="en-US" sz="2000" dirty="0"/>
              <a:t>: Momentum          = Price(t) - Price(t-n)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113" y="2711028"/>
            <a:ext cx="7160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WILLR</a:t>
            </a:r>
            <a:r>
              <a:rPr lang="en-US" sz="2000" dirty="0"/>
              <a:t>: Williams %R        = (High-Closed)/ (High-Low)*100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113" y="3269180"/>
            <a:ext cx="3659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RSI      </a:t>
            </a:r>
            <a:r>
              <a:rPr lang="en-US" sz="2000" dirty="0"/>
              <a:t>: Relative Strength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57397" y="3209901"/>
                <a:ext cx="3546484" cy="518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𝑔𝑎𝑖𝑛𝑠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397" y="3209901"/>
                <a:ext cx="3546484" cy="518668"/>
              </a:xfrm>
              <a:prstGeom prst="rect">
                <a:avLst/>
              </a:prstGeom>
              <a:blipFill>
                <a:blip r:embed="rId2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91" y="4327042"/>
            <a:ext cx="8041314" cy="16157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61710" y="548109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</a:rPr>
              <a:t>RSI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32764" y="880805"/>
                <a:ext cx="76058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3399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b="1" dirty="0">
                    <a:solidFill>
                      <a:srgbClr val="FF3399"/>
                    </a:solidFill>
                    <a:latin typeface="+mj-lt"/>
                  </a:rPr>
                  <a:t>ROCR3, ROCR12, MOM1, MOM3, WILLR, RSI6, RS112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3399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1" dirty="0">
                  <a:solidFill>
                    <a:srgbClr val="FF3399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64" y="880805"/>
                <a:ext cx="7605800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391781" y="3883111"/>
            <a:ext cx="328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Extremely popular indicator</a:t>
            </a:r>
          </a:p>
        </p:txBody>
      </p:sp>
    </p:spTree>
    <p:extLst>
      <p:ext uri="{BB962C8B-B14F-4D97-AF65-F5344CB8AC3E}">
        <p14:creationId xmlns:p14="http://schemas.microsoft.com/office/powerpoint/2010/main" val="245700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Can We Predict Stocks?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175" y="1252026"/>
            <a:ext cx="11552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Stocks generally follow Efficient Market Hypothesis (EMH)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Stock price considers all available info and stocks only respond to new info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makes stocks unpredictable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random walk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Stock prediction accuracy ~50% and not exceed it (fair trading metric)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Short term &amp; seasonal trends “can” contradict EMH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Momentum : Stocks that have recently been increasing continue to increase for few days; same applies for decreasing stocks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Adds predictability to the stock price over short term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Long-term price trend follows seasonal variation : holidays quarters rock for retail / electronics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175" y="1252026"/>
            <a:ext cx="115524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Stock Market Prediction using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Fundamental Analysis – revenues, earnings, future growth </a:t>
            </a:r>
            <a:r>
              <a:rPr lang="en-US" sz="2000" dirty="0" err="1"/>
              <a:t>etc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Technical Analysis – price, volume transformation , moving averages </a:t>
            </a:r>
            <a:r>
              <a:rPr lang="en-US" sz="2000" dirty="0" err="1"/>
              <a:t>etc</a:t>
            </a:r>
            <a:endParaRPr lang="en-US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Sentiment Analysis – news articles, </a:t>
            </a:r>
            <a:r>
              <a:rPr lang="en-US" sz="2000"/>
              <a:t>social media</a:t>
            </a:r>
            <a:endParaRPr lang="en-US" sz="2000" dirty="0">
              <a:solidFill>
                <a:srgbClr val="3333C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Popular Algorithms for prediction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SVM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Reinforcement Learning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Logistic Regression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Neural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CC"/>
                </a:solidFill>
              </a:rPr>
              <a:t>Project Focuses on short term prediction of stocks (1-10 days)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Uses technical indicators to classify trends as up or down.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Technical indicators are referred from paper Stock Trend Prediction with Technical Indicators.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3399"/>
                </a:solidFill>
              </a:rPr>
              <a:t>Prediction is based on price index movement for past 6 months; with accuracy ~ 70%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43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513766"/>
            <a:ext cx="10679282" cy="3770536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318176" y="1042534"/>
            <a:ext cx="11453011" cy="4431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Yahoo finance data from 2015-10-01 to 2016-07-15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5" name="Subtitle 1"/>
          <p:cNvSpPr txBox="1">
            <a:spLocks/>
          </p:cNvSpPr>
          <p:nvPr/>
        </p:nvSpPr>
        <p:spPr>
          <a:xfrm>
            <a:off x="318176" y="5614534"/>
            <a:ext cx="11453011" cy="794064"/>
          </a:xfrm>
          <a:prstGeom prst="rect">
            <a:avLst/>
          </a:prstGeom>
          <a:noFill/>
        </p:spPr>
        <p:txBody>
          <a:bodyPr vert="horz" wrap="square" lIns="0" tIns="45720" rIns="182880" bIns="45720" rtlCol="0">
            <a:spAutoFit/>
          </a:bodyPr>
          <a:lstStyle>
            <a:lvl1pPr marL="0" indent="0" algn="l" defTabSz="914445" rtl="0" eaLnBrk="1" latinLnBrk="0" hangingPunct="1">
              <a:lnSpc>
                <a:spcPct val="95000"/>
              </a:lnSpc>
              <a:spcBef>
                <a:spcPts val="0"/>
              </a:spcBef>
              <a:buFontTx/>
              <a:buNone/>
              <a:tabLst/>
              <a:def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58" indent="0" algn="ctr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15" indent="0" algn="ctr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 Rounded MT Bold" panose="020F070403050403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373" indent="0" algn="ctr" defTabSz="914445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30" indent="0" algn="ctr" defTabSz="914445" rtl="0" eaLnBrk="1" latinLnBrk="0" hangingPunct="1">
              <a:lnSpc>
                <a:spcPct val="95000"/>
              </a:lnSpc>
              <a:spcBef>
                <a:spcPts val="432"/>
              </a:spcBef>
              <a:spcAft>
                <a:spcPts val="600"/>
              </a:spcAft>
              <a:buFont typeface="Arial"/>
              <a:buNone/>
              <a:defRPr lang="en-US" sz="1800" kern="1200" cap="none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289" indent="0" algn="ctr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747" indent="0" algn="ctr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04" indent="0" algn="ctr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662" indent="0" algn="ctr" defTabSz="914445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data reader to extract the raw data as a panel from various stocks like AAPL, GOOGLE, MICROSOFT, FACEBOOK.</a:t>
            </a:r>
          </a:p>
        </p:txBody>
      </p:sp>
    </p:spTree>
    <p:extLst>
      <p:ext uri="{BB962C8B-B14F-4D97-AF65-F5344CB8AC3E}">
        <p14:creationId xmlns:p14="http://schemas.microsoft.com/office/powerpoint/2010/main" val="67117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Overview of Training Model For Each Trade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02874" y="1478488"/>
            <a:ext cx="10643459" cy="1080951"/>
            <a:chOff x="1297376" y="1478488"/>
            <a:chExt cx="9514719" cy="1080951"/>
          </a:xfrm>
        </p:grpSpPr>
        <p:sp>
          <p:nvSpPr>
            <p:cNvPr id="45" name="Freeform 44"/>
            <p:cNvSpPr/>
            <p:nvPr/>
          </p:nvSpPr>
          <p:spPr>
            <a:xfrm>
              <a:off x="1297376" y="1479751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Price Data</a:t>
              </a:r>
            </a:p>
          </p:txBody>
        </p:sp>
        <p:sp>
          <p:nvSpPr>
            <p:cNvPr id="46" name="Freeform 45"/>
            <p:cNvSpPr/>
            <p:nvPr/>
          </p:nvSpPr>
          <p:spPr>
            <a:xfrm rot="21598235">
              <a:off x="3228981" y="1788010"/>
              <a:ext cx="374207" cy="435263"/>
            </a:xfrm>
            <a:custGeom>
              <a:avLst/>
              <a:gdLst>
                <a:gd name="connsiteX0" fmla="*/ 0 w 374207"/>
                <a:gd name="connsiteY0" fmla="*/ 87053 h 435263"/>
                <a:gd name="connsiteX1" fmla="*/ 187104 w 374207"/>
                <a:gd name="connsiteY1" fmla="*/ 87053 h 435263"/>
                <a:gd name="connsiteX2" fmla="*/ 187104 w 374207"/>
                <a:gd name="connsiteY2" fmla="*/ 0 h 435263"/>
                <a:gd name="connsiteX3" fmla="*/ 374207 w 374207"/>
                <a:gd name="connsiteY3" fmla="*/ 217632 h 435263"/>
                <a:gd name="connsiteX4" fmla="*/ 187104 w 374207"/>
                <a:gd name="connsiteY4" fmla="*/ 435263 h 435263"/>
                <a:gd name="connsiteX5" fmla="*/ 187104 w 374207"/>
                <a:gd name="connsiteY5" fmla="*/ 348210 h 435263"/>
                <a:gd name="connsiteX6" fmla="*/ 0 w 374207"/>
                <a:gd name="connsiteY6" fmla="*/ 348210 h 435263"/>
                <a:gd name="connsiteX7" fmla="*/ 0 w 374207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4207" h="435263">
                  <a:moveTo>
                    <a:pt x="0" y="87053"/>
                  </a:moveTo>
                  <a:lnTo>
                    <a:pt x="187104" y="87053"/>
                  </a:lnTo>
                  <a:lnTo>
                    <a:pt x="187104" y="0"/>
                  </a:lnTo>
                  <a:lnTo>
                    <a:pt x="374207" y="217632"/>
                  </a:lnTo>
                  <a:lnTo>
                    <a:pt x="187104" y="435263"/>
                  </a:lnTo>
                  <a:lnTo>
                    <a:pt x="187104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87053" rIns="112262" bIns="87052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3758520" y="1478488"/>
              <a:ext cx="1861247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3753649"/>
                <a:satOff val="28889"/>
                <a:lumOff val="-7647"/>
                <a:alphaOff val="0"/>
              </a:schemeClr>
            </a:fillRef>
            <a:effectRef idx="0">
              <a:schemeClr val="accent3">
                <a:hueOff val="-3753649"/>
                <a:satOff val="28889"/>
                <a:lumOff val="-76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Feature Generation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789373" y="1775705"/>
              <a:ext cx="452652" cy="435263"/>
            </a:xfrm>
            <a:custGeom>
              <a:avLst/>
              <a:gdLst>
                <a:gd name="connsiteX0" fmla="*/ 0 w 372079"/>
                <a:gd name="connsiteY0" fmla="*/ 87053 h 435263"/>
                <a:gd name="connsiteX1" fmla="*/ 186040 w 372079"/>
                <a:gd name="connsiteY1" fmla="*/ 87053 h 435263"/>
                <a:gd name="connsiteX2" fmla="*/ 186040 w 372079"/>
                <a:gd name="connsiteY2" fmla="*/ 0 h 435263"/>
                <a:gd name="connsiteX3" fmla="*/ 372079 w 372079"/>
                <a:gd name="connsiteY3" fmla="*/ 217632 h 435263"/>
                <a:gd name="connsiteX4" fmla="*/ 186040 w 372079"/>
                <a:gd name="connsiteY4" fmla="*/ 435263 h 435263"/>
                <a:gd name="connsiteX5" fmla="*/ 186040 w 372079"/>
                <a:gd name="connsiteY5" fmla="*/ 348210 h 435263"/>
                <a:gd name="connsiteX6" fmla="*/ 0 w 372079"/>
                <a:gd name="connsiteY6" fmla="*/ 348210 h 435263"/>
                <a:gd name="connsiteX7" fmla="*/ 0 w 372079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079" h="435263">
                  <a:moveTo>
                    <a:pt x="0" y="87053"/>
                  </a:moveTo>
                  <a:lnTo>
                    <a:pt x="186040" y="87053"/>
                  </a:lnTo>
                  <a:lnTo>
                    <a:pt x="186040" y="0"/>
                  </a:lnTo>
                  <a:lnTo>
                    <a:pt x="372079" y="217632"/>
                  </a:lnTo>
                  <a:lnTo>
                    <a:pt x="186040" y="435263"/>
                  </a:lnTo>
                  <a:lnTo>
                    <a:pt x="186040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5630473"/>
                <a:satOff val="43334"/>
                <a:lumOff val="-11470"/>
                <a:alphaOff val="0"/>
              </a:schemeClr>
            </a:fillRef>
            <a:effectRef idx="0">
              <a:schemeClr val="accent3">
                <a:hueOff val="-5630473"/>
                <a:satOff val="43334"/>
                <a:lumOff val="-1147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7053" rIns="111624" bIns="87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6501380" y="1478488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7507298"/>
                <a:satOff val="57778"/>
                <a:lumOff val="-15294"/>
                <a:alphaOff val="0"/>
              </a:schemeClr>
            </a:fillRef>
            <a:effectRef idx="0">
              <a:schemeClr val="accent3">
                <a:hueOff val="-7507298"/>
                <a:satOff val="57778"/>
                <a:lumOff val="-1529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Feature Selection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8422108" y="1787384"/>
              <a:ext cx="372079" cy="435263"/>
            </a:xfrm>
            <a:custGeom>
              <a:avLst/>
              <a:gdLst>
                <a:gd name="connsiteX0" fmla="*/ 0 w 372079"/>
                <a:gd name="connsiteY0" fmla="*/ 87053 h 435263"/>
                <a:gd name="connsiteX1" fmla="*/ 186040 w 372079"/>
                <a:gd name="connsiteY1" fmla="*/ 87053 h 435263"/>
                <a:gd name="connsiteX2" fmla="*/ 186040 w 372079"/>
                <a:gd name="connsiteY2" fmla="*/ 0 h 435263"/>
                <a:gd name="connsiteX3" fmla="*/ 372079 w 372079"/>
                <a:gd name="connsiteY3" fmla="*/ 217632 h 435263"/>
                <a:gd name="connsiteX4" fmla="*/ 186040 w 372079"/>
                <a:gd name="connsiteY4" fmla="*/ 435263 h 435263"/>
                <a:gd name="connsiteX5" fmla="*/ 186040 w 372079"/>
                <a:gd name="connsiteY5" fmla="*/ 348210 h 435263"/>
                <a:gd name="connsiteX6" fmla="*/ 0 w 372079"/>
                <a:gd name="connsiteY6" fmla="*/ 348210 h 435263"/>
                <a:gd name="connsiteX7" fmla="*/ 0 w 372079"/>
                <a:gd name="connsiteY7" fmla="*/ 87053 h 435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079" h="435263">
                  <a:moveTo>
                    <a:pt x="0" y="87053"/>
                  </a:moveTo>
                  <a:lnTo>
                    <a:pt x="186040" y="87053"/>
                  </a:lnTo>
                  <a:lnTo>
                    <a:pt x="186040" y="0"/>
                  </a:lnTo>
                  <a:lnTo>
                    <a:pt x="372079" y="217632"/>
                  </a:lnTo>
                  <a:lnTo>
                    <a:pt x="186040" y="435263"/>
                  </a:lnTo>
                  <a:lnTo>
                    <a:pt x="186040" y="348210"/>
                  </a:lnTo>
                  <a:lnTo>
                    <a:pt x="0" y="348210"/>
                  </a:lnTo>
                  <a:lnTo>
                    <a:pt x="0" y="87053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1260947"/>
                <a:satOff val="86667"/>
                <a:lumOff val="-22941"/>
                <a:alphaOff val="0"/>
              </a:schemeClr>
            </a:fillRef>
            <a:effectRef idx="0">
              <a:schemeClr val="accent3">
                <a:hueOff val="-11260947"/>
                <a:satOff val="86667"/>
                <a:lumOff val="-2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7053" rIns="111624" bIns="8705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800" kern="120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9057002" y="1506384"/>
              <a:ext cx="1755093" cy="1053055"/>
            </a:xfrm>
            <a:custGeom>
              <a:avLst/>
              <a:gdLst>
                <a:gd name="connsiteX0" fmla="*/ 0 w 1755093"/>
                <a:gd name="connsiteY0" fmla="*/ 105306 h 1053055"/>
                <a:gd name="connsiteX1" fmla="*/ 105306 w 1755093"/>
                <a:gd name="connsiteY1" fmla="*/ 0 h 1053055"/>
                <a:gd name="connsiteX2" fmla="*/ 1649788 w 1755093"/>
                <a:gd name="connsiteY2" fmla="*/ 0 h 1053055"/>
                <a:gd name="connsiteX3" fmla="*/ 1755094 w 1755093"/>
                <a:gd name="connsiteY3" fmla="*/ 105306 h 1053055"/>
                <a:gd name="connsiteX4" fmla="*/ 1755093 w 1755093"/>
                <a:gd name="connsiteY4" fmla="*/ 947750 h 1053055"/>
                <a:gd name="connsiteX5" fmla="*/ 1649787 w 1755093"/>
                <a:gd name="connsiteY5" fmla="*/ 1053056 h 1053055"/>
                <a:gd name="connsiteX6" fmla="*/ 105306 w 1755093"/>
                <a:gd name="connsiteY6" fmla="*/ 1053055 h 1053055"/>
                <a:gd name="connsiteX7" fmla="*/ 0 w 1755093"/>
                <a:gd name="connsiteY7" fmla="*/ 947749 h 1053055"/>
                <a:gd name="connsiteX8" fmla="*/ 0 w 1755093"/>
                <a:gd name="connsiteY8" fmla="*/ 105306 h 1053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5093" h="1053055">
                  <a:moveTo>
                    <a:pt x="0" y="105306"/>
                  </a:moveTo>
                  <a:cubicBezTo>
                    <a:pt x="0" y="47147"/>
                    <a:pt x="47147" y="0"/>
                    <a:pt x="105306" y="0"/>
                  </a:cubicBezTo>
                  <a:lnTo>
                    <a:pt x="1649788" y="0"/>
                  </a:lnTo>
                  <a:cubicBezTo>
                    <a:pt x="1707947" y="0"/>
                    <a:pt x="1755094" y="47147"/>
                    <a:pt x="1755094" y="105306"/>
                  </a:cubicBezTo>
                  <a:cubicBezTo>
                    <a:pt x="1755094" y="386121"/>
                    <a:pt x="1755093" y="666935"/>
                    <a:pt x="1755093" y="947750"/>
                  </a:cubicBezTo>
                  <a:cubicBezTo>
                    <a:pt x="1755093" y="1005909"/>
                    <a:pt x="1707946" y="1053056"/>
                    <a:pt x="1649787" y="1053056"/>
                  </a:cubicBezTo>
                  <a:lnTo>
                    <a:pt x="105306" y="1053055"/>
                  </a:lnTo>
                  <a:cubicBezTo>
                    <a:pt x="47147" y="1053055"/>
                    <a:pt x="0" y="1005908"/>
                    <a:pt x="0" y="947749"/>
                  </a:cubicBezTo>
                  <a:lnTo>
                    <a:pt x="0" y="1053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1260947"/>
                <a:satOff val="86667"/>
                <a:lumOff val="-22941"/>
                <a:alphaOff val="0"/>
              </a:schemeClr>
            </a:fillRef>
            <a:effectRef idx="0">
              <a:schemeClr val="accent3">
                <a:hueOff val="-11260947"/>
                <a:satOff val="86667"/>
                <a:lumOff val="-2294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663" tIns="114663" rIns="114663" bIns="114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Training Labels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6022" y="2544348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6-month data from Yahoo finance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20028" y="3253919"/>
            <a:ext cx="0" cy="19704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2873" y="4342810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06033" y="417531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Open/Close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02873" y="4776564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033" y="4587864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702873" y="390609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6033" y="3717398"/>
            <a:ext cx="7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702873" y="5224386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9273" y="50356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High/Low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7748" y="3263517"/>
            <a:ext cx="136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Raw Data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02685" y="2574867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26 features calculated from price trend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455987" y="3251717"/>
            <a:ext cx="17155" cy="18836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55987" y="434060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9542" y="4168859"/>
            <a:ext cx="27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 change (ROCR)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455987" y="4774362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89542" y="4573882"/>
            <a:ext cx="272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Strength (RSI)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455987" y="3903896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9542" y="371094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(MOM)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473142" y="5679238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00862" y="3261315"/>
            <a:ext cx="2733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Attributes = </a:t>
            </a:r>
            <a:r>
              <a:rPr lang="en-US" sz="2000" dirty="0" err="1">
                <a:solidFill>
                  <a:srgbClr val="3333CC"/>
                </a:solidFill>
              </a:rPr>
              <a:t>fn</a:t>
            </a:r>
            <a:r>
              <a:rPr lang="en-US" sz="2000" dirty="0">
                <a:solidFill>
                  <a:srgbClr val="3333CC"/>
                </a:solidFill>
              </a:rPr>
              <a:t> (time)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9542" y="5461925"/>
            <a:ext cx="23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Average (MACD)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455986" y="5135381"/>
            <a:ext cx="1" cy="58606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53106" y="4930193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4750758" y="5124797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4750758" y="5321745"/>
            <a:ext cx="95555" cy="95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234111" y="2587359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Down select key features</a:t>
            </a:r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 flipH="1">
            <a:off x="7678739" y="3233690"/>
            <a:ext cx="1" cy="412762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92623" y="3695355"/>
            <a:ext cx="21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the features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678739" y="4025284"/>
            <a:ext cx="16288" cy="427735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792623" y="4408059"/>
            <a:ext cx="268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Extreme Randomized Tree Algorithm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7695027" y="5054390"/>
            <a:ext cx="16288" cy="427735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815618" y="5514188"/>
            <a:ext cx="2273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50% features retained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42082" y="96911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3333CC"/>
                </a:solidFill>
              </a:rPr>
              <a:t>X</a:t>
            </a:r>
            <a:r>
              <a:rPr lang="en-US" sz="2400" b="1" baseline="-25000" dirty="0" err="1">
                <a:solidFill>
                  <a:srgbClr val="3333CC"/>
                </a:solidFill>
              </a:rPr>
              <a:t>train</a:t>
            </a:r>
            <a:r>
              <a:rPr lang="en-US" sz="2400" b="1" baseline="-25000" dirty="0">
                <a:solidFill>
                  <a:srgbClr val="3333CC"/>
                </a:solidFill>
              </a:rPr>
              <a:t>/test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871213" y="925877"/>
            <a:ext cx="83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3333CC"/>
                </a:solidFill>
              </a:rPr>
              <a:t>Y</a:t>
            </a:r>
            <a:r>
              <a:rPr lang="en-US" sz="2400" baseline="-25000" dirty="0" err="1">
                <a:solidFill>
                  <a:srgbClr val="3333CC"/>
                </a:solidFill>
              </a:rPr>
              <a:t>train</a:t>
            </a:r>
            <a:endParaRPr lang="en-US" sz="2400" baseline="-25000" dirty="0">
              <a:solidFill>
                <a:srgbClr val="3333CC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920053" y="2586153"/>
            <a:ext cx="288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Logistic Regression and RBF kernel SVM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65537" y="3144540"/>
            <a:ext cx="2201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CC"/>
                </a:solidFill>
              </a:rPr>
              <a:t>Y(t) = </a:t>
            </a:r>
            <a:r>
              <a:rPr lang="en-US" sz="2000" dirty="0" err="1">
                <a:solidFill>
                  <a:srgbClr val="3333CC"/>
                </a:solidFill>
              </a:rPr>
              <a:t>fn</a:t>
            </a:r>
            <a:r>
              <a:rPr lang="en-US" sz="2000" dirty="0">
                <a:solidFill>
                  <a:srgbClr val="3333CC"/>
                </a:solidFill>
              </a:rPr>
              <a:t> (future price trend)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590732" y="3790871"/>
            <a:ext cx="2184" cy="125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627212" y="4988433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065334" y="476732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9645129" y="4219292"/>
            <a:ext cx="399245" cy="0"/>
          </a:xfrm>
          <a:prstGeom prst="line">
            <a:avLst/>
          </a:prstGeom>
          <a:ln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44374" y="403872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</p:spTree>
    <p:extLst>
      <p:ext uri="{BB962C8B-B14F-4D97-AF65-F5344CB8AC3E}">
        <p14:creationId xmlns:p14="http://schemas.microsoft.com/office/powerpoint/2010/main" val="27547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0303" y="2592879"/>
            <a:ext cx="6092825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/>
              <a:t>Feature Generation</a:t>
            </a:r>
          </a:p>
          <a:p>
            <a:pPr algn="ctr"/>
            <a:r>
              <a:rPr lang="en-US" sz="3200" dirty="0">
                <a:solidFill>
                  <a:srgbClr val="3333CC"/>
                </a:solidFill>
              </a:rPr>
              <a:t>Part-1: Building X-matrix</a:t>
            </a:r>
          </a:p>
        </p:txBody>
      </p:sp>
    </p:spTree>
    <p:extLst>
      <p:ext uri="{BB962C8B-B14F-4D97-AF65-F5344CB8AC3E}">
        <p14:creationId xmlns:p14="http://schemas.microsoft.com/office/powerpoint/2010/main" val="1397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76" y="289719"/>
            <a:ext cx="11552473" cy="503633"/>
          </a:xfrm>
        </p:spPr>
        <p:txBody>
          <a:bodyPr/>
          <a:lstStyle/>
          <a:p>
            <a:r>
              <a:rPr lang="en-US" dirty="0"/>
              <a:t>Plotting Raw Data: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36" y="1167618"/>
            <a:ext cx="8277368" cy="3530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4911" y="5072289"/>
            <a:ext cx="738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3333CC"/>
                </a:solidFill>
              </a:rPr>
              <a:t>Raw data</a:t>
            </a:r>
            <a:r>
              <a:rPr lang="en-US" dirty="0"/>
              <a:t>: Open / Close each day ; Volume; intraday highs &amp; lows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7077" y="5542765"/>
            <a:ext cx="898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Candlestick plot shows price “change” trend – </a:t>
            </a:r>
            <a:r>
              <a:rPr lang="en-US" b="1" dirty="0">
                <a:solidFill>
                  <a:srgbClr val="FF0000"/>
                </a:solidFill>
              </a:rPr>
              <a:t>red box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loss; open box </a:t>
            </a:r>
            <a:r>
              <a:rPr lang="en-US" dirty="0">
                <a:sym typeface="Wingdings" panose="05000000000000000000" pitchFamily="2" charset="2"/>
              </a:rPr>
              <a:t> gain</a:t>
            </a:r>
          </a:p>
        </p:txBody>
      </p:sp>
      <p:sp>
        <p:nvSpPr>
          <p:cNvPr id="6" name="Left Brace 5"/>
          <p:cNvSpPr/>
          <p:nvPr/>
        </p:nvSpPr>
        <p:spPr>
          <a:xfrm>
            <a:off x="1487979" y="3529411"/>
            <a:ext cx="323557" cy="102694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214" y="3673549"/>
            <a:ext cx="10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9666" y="1679452"/>
            <a:ext cx="159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 Value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07101" y="4890457"/>
            <a:ext cx="7315200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31406" y="4698023"/>
            <a:ext cx="16376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 month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48059" y="1361095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AAPL</a:t>
            </a:r>
          </a:p>
        </p:txBody>
      </p:sp>
    </p:spTree>
    <p:extLst>
      <p:ext uri="{BB962C8B-B14F-4D97-AF65-F5344CB8AC3E}">
        <p14:creationId xmlns:p14="http://schemas.microsoft.com/office/powerpoint/2010/main" val="232330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RHIDDEN" val="1"/>
</p:tagLst>
</file>

<file path=ppt/theme/theme1.xml><?xml version="1.0" encoding="utf-8"?>
<a:theme xmlns:a="http://schemas.openxmlformats.org/drawingml/2006/main" name="Qrvo">
  <a:themeElements>
    <a:clrScheme name="Qorvo">
      <a:dk1>
        <a:sysClr val="windowText" lastClr="000000"/>
      </a:dk1>
      <a:lt1>
        <a:sysClr val="window" lastClr="FFFFFF"/>
      </a:lt1>
      <a:dk2>
        <a:srgbClr val="009EE1"/>
      </a:dk2>
      <a:lt2>
        <a:srgbClr val="FFFFFF"/>
      </a:lt2>
      <a:accent1>
        <a:srgbClr val="009EE1"/>
      </a:accent1>
      <a:accent2>
        <a:srgbClr val="000000"/>
      </a:accent2>
      <a:accent3>
        <a:srgbClr val="AAB0BE"/>
      </a:accent3>
      <a:accent4>
        <a:srgbClr val="F38B00"/>
      </a:accent4>
      <a:accent5>
        <a:srgbClr val="77BC1F"/>
      </a:accent5>
      <a:accent6>
        <a:srgbClr val="F2DB00"/>
      </a:accent6>
      <a:hlink>
        <a:srgbClr val="0000FF"/>
      </a:hlink>
      <a:folHlink>
        <a:srgbClr val="800080"/>
      </a:folHlink>
    </a:clrScheme>
    <a:fontScheme name="Qorvo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2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Qrvo" id="{229F07D8-EE68-47D3-841B-96C7C9E9945B}" vid="{87F0E0C2-76B8-43DC-BBC5-FCA617002D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12951</TotalTime>
  <Words>1542</Words>
  <Application>Microsoft Office PowerPoint</Application>
  <PresentationFormat>Custom</PresentationFormat>
  <Paragraphs>296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Rounded MT Bold</vt:lpstr>
      <vt:lpstr>Calibri</vt:lpstr>
      <vt:lpstr>Cambria Math</vt:lpstr>
      <vt:lpstr>Courier New</vt:lpstr>
      <vt:lpstr>Wingdings</vt:lpstr>
      <vt:lpstr>Qrvo</vt:lpstr>
      <vt:lpstr>PowerPoint Presentation</vt:lpstr>
      <vt:lpstr>Stock Market Analysis</vt:lpstr>
      <vt:lpstr>Outline</vt:lpstr>
      <vt:lpstr>Can We Predict Stocks?</vt:lpstr>
      <vt:lpstr>Introduction</vt:lpstr>
      <vt:lpstr>Data Set</vt:lpstr>
      <vt:lpstr>Overview of Training Model For Each Trade</vt:lpstr>
      <vt:lpstr>PowerPoint Presentation</vt:lpstr>
      <vt:lpstr>Plotting Raw Data: </vt:lpstr>
      <vt:lpstr>Features : Trends </vt:lpstr>
      <vt:lpstr>SMA/EMA Crossovers</vt:lpstr>
      <vt:lpstr>PowerPoint Presentation</vt:lpstr>
      <vt:lpstr>Popular Indicators</vt:lpstr>
      <vt:lpstr>Summary of Features Extracted:</vt:lpstr>
      <vt:lpstr>PowerPoint Presentation</vt:lpstr>
      <vt:lpstr>Feature Ranking – Tech Stocks (I)</vt:lpstr>
      <vt:lpstr>Feature Ranking – Tech Stocks (I)</vt:lpstr>
      <vt:lpstr>Feature Ranking – Health &amp; Drugs Stocks (II)</vt:lpstr>
      <vt:lpstr>PowerPoint Presentation</vt:lpstr>
      <vt:lpstr>How To Create Training Labels Y</vt:lpstr>
      <vt:lpstr>Dependence of Accuracy With N_Features</vt:lpstr>
      <vt:lpstr>How Well In Future is Model Accurate?</vt:lpstr>
      <vt:lpstr>Stocks Considered</vt:lpstr>
      <vt:lpstr>Training Set Accuracy:</vt:lpstr>
      <vt:lpstr>Test Set Accuracy:</vt:lpstr>
      <vt:lpstr>Conclusion &amp; Future Work</vt:lpstr>
      <vt:lpstr>PowerPoint Presentation</vt:lpstr>
      <vt:lpstr>References</vt:lpstr>
      <vt:lpstr>Thank You</vt:lpstr>
      <vt:lpstr>Supplementary</vt:lpstr>
      <vt:lpstr>Features : Trends + Changes </vt:lpstr>
      <vt:lpstr>Features : 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Sadhu, Jyothi</dc:creator>
  <cp:lastModifiedBy>sai lalitha r</cp:lastModifiedBy>
  <cp:revision>98</cp:revision>
  <dcterms:created xsi:type="dcterms:W3CDTF">2016-11-13T03:37:37Z</dcterms:created>
  <dcterms:modified xsi:type="dcterms:W3CDTF">2016-12-13T06:14:59Z</dcterms:modified>
</cp:coreProperties>
</file>