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56" r:id="rId3"/>
    <p:sldId id="274" r:id="rId4"/>
    <p:sldId id="257" r:id="rId5"/>
    <p:sldId id="258" r:id="rId6"/>
    <p:sldId id="259" r:id="rId7"/>
    <p:sldId id="260" r:id="rId8"/>
    <p:sldId id="264" r:id="rId9"/>
    <p:sldId id="261" r:id="rId10"/>
    <p:sldId id="268" r:id="rId11"/>
    <p:sldId id="262" r:id="rId12"/>
    <p:sldId id="269" r:id="rId13"/>
    <p:sldId id="263" r:id="rId14"/>
    <p:sldId id="270" r:id="rId15"/>
    <p:sldId id="265" r:id="rId16"/>
    <p:sldId id="266" r:id="rId17"/>
    <p:sldId id="267" r:id="rId18"/>
    <p:sldId id="271" r:id="rId19"/>
    <p:sldId id="272" r:id="rId20"/>
    <p:sldId id="273" r:id="rId21"/>
    <p:sldId id="275" r:id="rId22"/>
    <p:sldId id="276"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12/7/2020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12/7/2020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12/7/2020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12/7/2020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12/7/2020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12/7/2020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Logistic_function" TargetMode="External"/><Relationship Id="rId2" Type="http://schemas.openxmlformats.org/officeDocument/2006/relationships/hyperlink" Target="https://en.wikipedia.org/wiki/Hyperbolic_tangen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Artificial_neural_networ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Interval_(mathematics)" TargetMode="External"/><Relationship Id="rId2" Type="http://schemas.openxmlformats.org/officeDocument/2006/relationships/hyperlink" Target="https://en.wikipedia.org/wiki/Probability_distribution" TargetMode="External"/><Relationship Id="rId1" Type="http://schemas.openxmlformats.org/officeDocument/2006/relationships/slideLayout" Target="../slideLayouts/slideLayout2.xml"/><Relationship Id="rId4" Type="http://schemas.openxmlformats.org/officeDocument/2006/relationships/hyperlink" Target="https://en.wikipedia.org/wiki/Artificial_neural_networ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04800"/>
            <a:ext cx="6172200" cy="1600200"/>
          </a:xfrm>
        </p:spPr>
        <p:txBody>
          <a:bodyPr>
            <a:normAutofit fontScale="90000"/>
          </a:bodyPr>
          <a:lstStyle/>
          <a:p>
            <a:r>
              <a:rPr lang="en-IN" sz="3600" b="0" dirty="0">
                <a:solidFill>
                  <a:srgbClr val="262699"/>
                </a:solidFill>
                <a:latin typeface="Garamond"/>
                <a:ea typeface="Garamond"/>
                <a:cs typeface="Garamond"/>
                <a:sym typeface="Garamond"/>
              </a:rPr>
              <a:t>Ensemble Deep Learning for </a:t>
            </a:r>
            <a:br>
              <a:rPr lang="en-IN" dirty="0"/>
            </a:br>
            <a:r>
              <a:rPr lang="en-IN" sz="3600" b="0" dirty="0">
                <a:solidFill>
                  <a:srgbClr val="262699"/>
                </a:solidFill>
                <a:latin typeface="Garamond"/>
                <a:ea typeface="Garamond"/>
                <a:cs typeface="Garamond"/>
                <a:sym typeface="Garamond"/>
              </a:rPr>
              <a:t>Image Classification</a:t>
            </a:r>
            <a:br>
              <a:rPr lang="en-IN"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262699"/>
                </a:solidFill>
              </a:rPr>
              <a:t>CNN Architecture Used</a:t>
            </a:r>
          </a:p>
        </p:txBody>
      </p:sp>
      <p:sp>
        <p:nvSpPr>
          <p:cNvPr id="3" name="Content Placeholder 2"/>
          <p:cNvSpPr>
            <a:spLocks noGrp="1"/>
          </p:cNvSpPr>
          <p:nvPr>
            <p:ph sz="quarter" idx="1"/>
          </p:nvPr>
        </p:nvSpPr>
        <p:spPr/>
        <p:txBody>
          <a:bodyPr>
            <a:normAutofit/>
          </a:bodyPr>
          <a:lstStyle/>
          <a:p>
            <a:r>
              <a:rPr lang="en-IN" sz="2000" dirty="0"/>
              <a:t>The architecture we experimented with consists of 3 layers: 2 Convolutional, 2 Pooling and 2 Fully connected layers.</a:t>
            </a:r>
          </a:p>
          <a:p>
            <a:r>
              <a:rPr lang="en-IN" sz="2000" dirty="0"/>
              <a:t> Filters of dimensions 5x5 and 3x3 are used in the 2 convolutional layers to produce feature maps.</a:t>
            </a:r>
          </a:p>
          <a:p>
            <a:r>
              <a:rPr lang="en-IN" sz="2000" dirty="0"/>
              <a:t> ReLU activation function is used in these two layers to add non-</a:t>
            </a:r>
            <a:r>
              <a:rPr lang="en-IN" sz="2000" dirty="0" err="1"/>
              <a:t>linearities</a:t>
            </a:r>
            <a:r>
              <a:rPr lang="en-IN" sz="2000" dirty="0"/>
              <a:t>. </a:t>
            </a:r>
          </a:p>
          <a:p>
            <a:r>
              <a:rPr lang="en-IN" sz="2000" dirty="0"/>
              <a:t>Each convolutional layer is followed by a Max Pooling layer to downsample the data.</a:t>
            </a:r>
          </a:p>
          <a:p>
            <a:r>
              <a:rPr lang="en-IN" sz="2000" dirty="0"/>
              <a:t>A dense layer of 128 neurons with ReLU activation is added to make the network more sophisticated. </a:t>
            </a:r>
          </a:p>
          <a:p>
            <a:r>
              <a:rPr lang="en-IN" sz="2000" dirty="0"/>
              <a:t>A fully connected layer with softmax activation serves as the output layer.</a:t>
            </a:r>
          </a:p>
          <a:p>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r>
              <a:rPr lang="en-IN" dirty="0">
                <a:solidFill>
                  <a:srgbClr val="262699"/>
                </a:solidFill>
              </a:rPr>
              <a:t>Long Short-Term Memory (LSTM) </a:t>
            </a:r>
          </a:p>
        </p:txBody>
      </p:sp>
      <p:sp>
        <p:nvSpPr>
          <p:cNvPr id="3" name="Content Placeholder 2"/>
          <p:cNvSpPr>
            <a:spLocks noGrp="1"/>
          </p:cNvSpPr>
          <p:nvPr>
            <p:ph sz="quarter" idx="1"/>
          </p:nvPr>
        </p:nvSpPr>
        <p:spPr/>
        <p:txBody>
          <a:bodyPr>
            <a:normAutofit/>
          </a:bodyPr>
          <a:lstStyle/>
          <a:p>
            <a:r>
              <a:rPr lang="en-IN" sz="1800" dirty="0"/>
              <a:t>LSTM models have evidently outperformed RNNs on learning context-free and context-sensitive languages.</a:t>
            </a:r>
          </a:p>
          <a:p>
            <a:r>
              <a:rPr lang="en-IN" sz="1800" dirty="0"/>
              <a:t>The key difference between traditional RNNs and LSTMs is that later can avoid the long-term dependency issue and work for either long or short time spans</a:t>
            </a:r>
          </a:p>
          <a:p>
            <a:r>
              <a:rPr lang="en-IN" sz="1800" dirty="0"/>
              <a:t>An LSTM unit is composed of a cell, an input gate, an output gate and a forget gate.</a:t>
            </a:r>
          </a:p>
          <a:p>
            <a:r>
              <a:rPr lang="en-IN" sz="1800" dirty="0"/>
              <a:t>The cell is responsible for collecting the value and the three gates modulate the flow of information into and out of the cell.</a:t>
            </a:r>
          </a:p>
          <a:p>
            <a:r>
              <a:rPr lang="en-IN" sz="1800" dirty="0"/>
              <a:t>LSTM networks are expedient to carry out classification, processing and prediction chores based on time series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r>
              <a:rPr lang="en-IN" dirty="0">
                <a:solidFill>
                  <a:srgbClr val="262699"/>
                </a:solidFill>
              </a:rPr>
              <a:t>LSTM Architecture Used</a:t>
            </a:r>
          </a:p>
        </p:txBody>
      </p:sp>
      <p:sp>
        <p:nvSpPr>
          <p:cNvPr id="3" name="Content Placeholder 2"/>
          <p:cNvSpPr>
            <a:spLocks noGrp="1"/>
          </p:cNvSpPr>
          <p:nvPr>
            <p:ph sz="quarter" idx="1"/>
          </p:nvPr>
        </p:nvSpPr>
        <p:spPr/>
        <p:txBody>
          <a:bodyPr/>
          <a:lstStyle/>
          <a:p>
            <a:r>
              <a:rPr lang="en-IN" dirty="0"/>
              <a:t>LSTM has been known to perform well on data which have periodic patterns. </a:t>
            </a:r>
          </a:p>
          <a:p>
            <a:r>
              <a:rPr lang="en-IN" dirty="0"/>
              <a:t>The image data can be comprehended as each image representing 28 inputs for 28 time steps. </a:t>
            </a:r>
          </a:p>
          <a:p>
            <a:r>
              <a:rPr lang="en-IN" dirty="0"/>
              <a:t>The model has only 1 LSTM layer followed by the fully connected output layer with softmax activation.</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r>
              <a:rPr lang="en-IN" dirty="0">
                <a:solidFill>
                  <a:srgbClr val="262699"/>
                </a:solidFill>
              </a:rPr>
              <a:t>Multi-Layer Perceptron (MLP)</a:t>
            </a:r>
          </a:p>
        </p:txBody>
      </p:sp>
      <p:sp>
        <p:nvSpPr>
          <p:cNvPr id="3" name="Content Placeholder 2"/>
          <p:cNvSpPr>
            <a:spLocks noGrp="1"/>
          </p:cNvSpPr>
          <p:nvPr>
            <p:ph sz="quarter" idx="1"/>
          </p:nvPr>
        </p:nvSpPr>
        <p:spPr>
          <a:xfrm>
            <a:off x="533400" y="1828800"/>
            <a:ext cx="4876800" cy="4873752"/>
          </a:xfrm>
        </p:spPr>
        <p:txBody>
          <a:bodyPr>
            <a:normAutofit/>
          </a:bodyPr>
          <a:lstStyle/>
          <a:p>
            <a:r>
              <a:rPr lang="en-IN" sz="2000" dirty="0"/>
              <a:t>A multi-layer perceptron(MLP) network belongs to the class of feedforward artificial neural network. </a:t>
            </a:r>
          </a:p>
          <a:p>
            <a:r>
              <a:rPr lang="en-IN" sz="2000" dirty="0"/>
              <a:t>It comprises of input layer, hidden layers and an output layer.</a:t>
            </a:r>
          </a:p>
          <a:p>
            <a:r>
              <a:rPr lang="en-IN" sz="2000" dirty="0"/>
              <a:t> MLP employs a supervised learning mechanism namely backpropogation for training.</a:t>
            </a:r>
          </a:p>
          <a:p>
            <a:r>
              <a:rPr lang="en-IN" sz="2000" dirty="0"/>
              <a:t> It has two common activation functions </a:t>
            </a:r>
            <a:r>
              <a:rPr lang="en-IN" sz="2000" dirty="0">
                <a:hlinkClick r:id="rId2" tooltip="Hyperbolic tangent"/>
              </a:rPr>
              <a:t>hyperbolic tangent</a:t>
            </a:r>
            <a:r>
              <a:rPr lang="en-IN" sz="2000" dirty="0"/>
              <a:t> which ranges from -1 to 1 and </a:t>
            </a:r>
            <a:r>
              <a:rPr lang="en-IN" sz="2000" dirty="0">
                <a:hlinkClick r:id="rId3" tooltip="Logistic function"/>
              </a:rPr>
              <a:t>logistic function</a:t>
            </a:r>
            <a:r>
              <a:rPr lang="en-IN" sz="2000" dirty="0"/>
              <a:t> which ranges from 0 to 1. </a:t>
            </a:r>
          </a:p>
        </p:txBody>
      </p:sp>
      <p:pic>
        <p:nvPicPr>
          <p:cNvPr id="4" name="Picture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1066800"/>
            <a:ext cx="3276600" cy="35398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lstStyle/>
          <a:p>
            <a:r>
              <a:rPr lang="en-IN" dirty="0">
                <a:solidFill>
                  <a:srgbClr val="002060"/>
                </a:solidFill>
              </a:rPr>
              <a:t>MLP Architecture Used</a:t>
            </a:r>
          </a:p>
        </p:txBody>
      </p:sp>
      <p:sp>
        <p:nvSpPr>
          <p:cNvPr id="3" name="Content Placeholder 2"/>
          <p:cNvSpPr>
            <a:spLocks noGrp="1"/>
          </p:cNvSpPr>
          <p:nvPr>
            <p:ph sz="quarter" idx="1"/>
          </p:nvPr>
        </p:nvSpPr>
        <p:spPr/>
        <p:txBody>
          <a:bodyPr>
            <a:normAutofit/>
          </a:bodyPr>
          <a:lstStyle/>
          <a:p>
            <a:r>
              <a:rPr lang="en-IN" sz="2000" dirty="0"/>
              <a:t>Each input vector is mapped to a class label, belonging to one of the categories. Since MLP needs the input as a vector, images need to be pre-processed. </a:t>
            </a:r>
          </a:p>
          <a:p>
            <a:r>
              <a:rPr lang="en-IN" sz="2000" dirty="0"/>
              <a:t>Each 28x28 grayscale image has 28*28 = 764 pixel values. </a:t>
            </a:r>
          </a:p>
          <a:p>
            <a:r>
              <a:rPr lang="en-IN" sz="2000" dirty="0"/>
              <a:t>Therefore, each image is flattened and 764 features contribute as the input vector for the MLP. </a:t>
            </a:r>
          </a:p>
          <a:p>
            <a:r>
              <a:rPr lang="en-IN" sz="2000" dirty="0"/>
              <a:t>The MLP model has 3 dense layers with 512 neurons and ReLU activation, each followed by a dropout layer to prevent overfitting. </a:t>
            </a:r>
          </a:p>
          <a:p>
            <a:r>
              <a:rPr lang="en-IN" sz="2000" dirty="0"/>
              <a:t>The output layer is a fully connected layer with softmax activation.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lstStyle/>
          <a:p>
            <a:r>
              <a:rPr lang="en-IN" dirty="0">
                <a:solidFill>
                  <a:srgbClr val="002060"/>
                </a:solidFill>
              </a:rPr>
              <a:t>Ensemble Voting Classifier</a:t>
            </a:r>
          </a:p>
        </p:txBody>
      </p:sp>
      <p:sp>
        <p:nvSpPr>
          <p:cNvPr id="3" name="Content Placeholder 2"/>
          <p:cNvSpPr>
            <a:spLocks noGrp="1"/>
          </p:cNvSpPr>
          <p:nvPr>
            <p:ph sz="quarter" idx="1"/>
          </p:nvPr>
        </p:nvSpPr>
        <p:spPr/>
        <p:txBody>
          <a:bodyPr>
            <a:normAutofit/>
          </a:bodyPr>
          <a:lstStyle/>
          <a:p>
            <a:r>
              <a:rPr lang="en-IN" sz="2000" dirty="0"/>
              <a:t>The three individual base models have softmax activation function in the output layer. The trained models are used to predict the probabilities of the 10 classes for the image data. For selecting the class predicted by the ensemble classifier, two different techniques are used: Hard voting and Soft voting. </a:t>
            </a:r>
          </a:p>
          <a:p>
            <a:pPr lvl="0"/>
            <a:r>
              <a:rPr lang="en-IN" sz="2000" dirty="0"/>
              <a:t>Hard voting predicts the class which was predicted by the majority of the base models. In the case when each of the models predicts a different class and there is no unique mode, the class with the highest probability is selected. </a:t>
            </a:r>
          </a:p>
          <a:p>
            <a:pPr lvl="0"/>
            <a:r>
              <a:rPr lang="en-IN" sz="2000" dirty="0"/>
              <a:t>Soft voting takes the mean of probabilities of each class for the three base models, and predicts the class with the highest mean. We used weighted mean of the probabilities for soft voting in order to vary the contribution of the individual models in the ensemble.</a:t>
            </a:r>
          </a:p>
          <a:p>
            <a:pPr>
              <a:buNone/>
            </a:pP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2060"/>
                </a:solidFill>
              </a:rPr>
              <a:t>Activation Functions</a:t>
            </a:r>
          </a:p>
        </p:txBody>
      </p:sp>
      <p:sp>
        <p:nvSpPr>
          <p:cNvPr id="4" name="TextBox 3"/>
          <p:cNvSpPr txBox="1"/>
          <p:nvPr/>
        </p:nvSpPr>
        <p:spPr>
          <a:xfrm>
            <a:off x="533400" y="1981200"/>
            <a:ext cx="7543800" cy="2862322"/>
          </a:xfrm>
          <a:prstGeom prst="rect">
            <a:avLst/>
          </a:prstGeom>
          <a:noFill/>
        </p:spPr>
        <p:txBody>
          <a:bodyPr wrap="square" rtlCol="0">
            <a:spAutoFit/>
          </a:bodyPr>
          <a:lstStyle/>
          <a:p>
            <a:r>
              <a:rPr lang="en-IN" dirty="0"/>
              <a:t>In </a:t>
            </a:r>
            <a:r>
              <a:rPr lang="en-IN" dirty="0">
                <a:hlinkClick r:id="rId2" tooltip="Artificial neural network"/>
              </a:rPr>
              <a:t>artificial neural networks</a:t>
            </a:r>
            <a:r>
              <a:rPr lang="en-IN" dirty="0"/>
              <a:t>, the activation function of a node defines the output of that node, or "neuron," given an input or set of inputs. This output is then used as input for the next node and so on until a desired solution to the original problem is found.  It maps the resulting values into the desired range such as between 0 to 1 or -1 to 1 etc. (depending upon the choice of activation function). For example, the use of the logistic activation function would map all inputs in the real number domain into the range of 0 to 1. Activation functions are used to add non-</a:t>
            </a:r>
            <a:r>
              <a:rPr lang="en-IN" dirty="0" err="1"/>
              <a:t>linearities</a:t>
            </a:r>
            <a:r>
              <a:rPr lang="en-IN" dirty="0"/>
              <a:t> to the network.</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rmAutofit fontScale="90000"/>
          </a:bodyPr>
          <a:lstStyle/>
          <a:p>
            <a:r>
              <a:rPr lang="en-IN" sz="3300" dirty="0">
                <a:solidFill>
                  <a:srgbClr val="262699"/>
                </a:solidFill>
              </a:rPr>
              <a:t>Rectified Linear Unit Function (ReLU)</a:t>
            </a:r>
            <a:br>
              <a:rPr lang="en-IN" dirty="0"/>
            </a:br>
            <a:endParaRPr lang="en-IN" dirty="0"/>
          </a:p>
        </p:txBody>
      </p:sp>
      <p:sp>
        <p:nvSpPr>
          <p:cNvPr id="3" name="Content Placeholder 2"/>
          <p:cNvSpPr>
            <a:spLocks noGrp="1"/>
          </p:cNvSpPr>
          <p:nvPr>
            <p:ph sz="quarter" idx="1"/>
          </p:nvPr>
        </p:nvSpPr>
        <p:spPr>
          <a:xfrm>
            <a:off x="457200" y="1600200"/>
            <a:ext cx="4953000" cy="4873752"/>
          </a:xfrm>
        </p:spPr>
        <p:txBody>
          <a:bodyPr>
            <a:normAutofit lnSpcReduction="10000"/>
          </a:bodyPr>
          <a:lstStyle/>
          <a:p>
            <a:r>
              <a:rPr lang="en-IN" sz="2000" dirty="0"/>
              <a:t>ReLU stands for rectified linear unit, and is a type of activation function. Mathematically, it is defined as y = max(0, x).</a:t>
            </a:r>
          </a:p>
          <a:p>
            <a:r>
              <a:rPr lang="en-IN" sz="2000" dirty="0"/>
              <a:t>ReLU is the most commonly used activation function in neural networks, especially in CNNs. </a:t>
            </a:r>
          </a:p>
          <a:p>
            <a:r>
              <a:rPr lang="en-IN" sz="2000" dirty="0"/>
              <a:t>If you are unsure what activation function to use in your network, ReLU is usually a good first choice.</a:t>
            </a:r>
          </a:p>
          <a:p>
            <a:r>
              <a:rPr lang="en-IN" sz="2000" dirty="0"/>
              <a:t> ReLU is linear (identity) for all positive values, and zero for all negative values.</a:t>
            </a:r>
          </a:p>
          <a:p>
            <a:r>
              <a:rPr lang="en-IN" sz="2000" dirty="0"/>
              <a:t> ReLU has been used in the hidden layers in our architectures for activation.</a:t>
            </a:r>
          </a:p>
          <a:p>
            <a:endParaRPr lang="en-IN" sz="2000" dirty="0"/>
          </a:p>
        </p:txBody>
      </p:sp>
      <p:pic>
        <p:nvPicPr>
          <p:cNvPr id="4" name="Picture 3" descr="https://cdn-images-1.medium.com/max/1000/1*DfMRHwxY1gyyDmrIAd-gjQ.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1676400"/>
            <a:ext cx="3244850" cy="25993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IN" dirty="0">
                <a:solidFill>
                  <a:srgbClr val="002060"/>
                </a:solidFill>
              </a:rPr>
              <a:t>Softmax Function</a:t>
            </a:r>
          </a:p>
        </p:txBody>
      </p:sp>
      <p:sp>
        <p:nvSpPr>
          <p:cNvPr id="3" name="Content Placeholder 2"/>
          <p:cNvSpPr>
            <a:spLocks noGrp="1"/>
          </p:cNvSpPr>
          <p:nvPr>
            <p:ph sz="quarter" idx="1"/>
          </p:nvPr>
        </p:nvSpPr>
        <p:spPr/>
        <p:txBody>
          <a:bodyPr>
            <a:normAutofit fontScale="92500" lnSpcReduction="20000"/>
          </a:bodyPr>
          <a:lstStyle/>
          <a:p>
            <a:r>
              <a:rPr lang="en-IN" dirty="0"/>
              <a:t>The softmax function, also known as </a:t>
            </a:r>
            <a:r>
              <a:rPr lang="en-IN" dirty="0" err="1"/>
              <a:t>softargmax</a:t>
            </a:r>
            <a:r>
              <a:rPr lang="en-IN" dirty="0"/>
              <a:t> or normalized exponential function is a function that takes as input a vector of K real numbers, and normalizes it into a </a:t>
            </a:r>
            <a:r>
              <a:rPr lang="en-IN" dirty="0">
                <a:hlinkClick r:id="rId2" tooltip="Probability distribution"/>
              </a:rPr>
              <a:t>probability distribution</a:t>
            </a:r>
            <a:r>
              <a:rPr lang="en-IN" dirty="0"/>
              <a:t> consisting of K probabilities. </a:t>
            </a:r>
          </a:p>
          <a:p>
            <a:r>
              <a:rPr lang="en-IN" dirty="0"/>
              <a:t>That is, prior to applying softmax, some vector components could be negative, or greater than one; and might not sum to 1; but after applying softmax, each component will be in the </a:t>
            </a:r>
            <a:r>
              <a:rPr lang="en-IN" dirty="0">
                <a:hlinkClick r:id="rId3" tooltip="Interval (mathematics)"/>
              </a:rPr>
              <a:t>interval</a:t>
            </a:r>
            <a:r>
              <a:rPr lang="en-IN" dirty="0"/>
              <a:t> and the components will add up to 1, so that they can be interpreted as probabilities.</a:t>
            </a:r>
          </a:p>
          <a:p>
            <a:r>
              <a:rPr lang="en-IN" dirty="0"/>
              <a:t>Furthermore, the larger input components will correspond to larger probabilities.</a:t>
            </a:r>
          </a:p>
          <a:p>
            <a:r>
              <a:rPr lang="en-IN" dirty="0"/>
              <a:t> Softmax is often used in </a:t>
            </a:r>
            <a:r>
              <a:rPr lang="en-IN" dirty="0">
                <a:hlinkClick r:id="rId4" tooltip="Artificial neural network"/>
              </a:rPr>
              <a:t>neural networks</a:t>
            </a:r>
            <a:r>
              <a:rPr lang="en-IN" dirty="0"/>
              <a:t>, to map the non-normalized output of a network to a probability distribution over predicted output classes.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262699"/>
                </a:solidFill>
              </a:rPr>
              <a:t>Experimental Results</a:t>
            </a:r>
            <a:br>
              <a:rPr lang="en-IN" dirty="0">
                <a:solidFill>
                  <a:srgbClr val="262699"/>
                </a:solidFill>
              </a:rPr>
            </a:br>
            <a:endParaRPr lang="en-IN" dirty="0">
              <a:solidFill>
                <a:srgbClr val="262699"/>
              </a:solidFill>
            </a:endParaRPr>
          </a:p>
        </p:txBody>
      </p:sp>
      <p:sp>
        <p:nvSpPr>
          <p:cNvPr id="3" name="Content Placeholder 2"/>
          <p:cNvSpPr>
            <a:spLocks noGrp="1"/>
          </p:cNvSpPr>
          <p:nvPr>
            <p:ph sz="quarter" idx="1"/>
          </p:nvPr>
        </p:nvSpPr>
        <p:spPr/>
        <p:txBody>
          <a:bodyPr>
            <a:normAutofit lnSpcReduction="10000"/>
          </a:bodyPr>
          <a:lstStyle/>
          <a:p>
            <a:r>
              <a:rPr lang="en-IN" sz="2000" dirty="0"/>
              <a:t>The proposed algorithm was implemented on all the above mentioned corpora and the results obtained are discussed in this section. </a:t>
            </a:r>
          </a:p>
          <a:p>
            <a:r>
              <a:rPr lang="en-IN" sz="2000" dirty="0"/>
              <a:t>The experiments were performed using Python 3.6 on a Dell hex core (2.4 GHz.) laptop with </a:t>
            </a:r>
            <a:r>
              <a:rPr lang="en-IN" sz="2000" dirty="0" err="1"/>
              <a:t>Nvidia</a:t>
            </a:r>
            <a:r>
              <a:rPr lang="en-IN" sz="2000" dirty="0"/>
              <a:t> </a:t>
            </a:r>
            <a:r>
              <a:rPr lang="en-IN" sz="2000" dirty="0" err="1"/>
              <a:t>GeForce</a:t>
            </a:r>
            <a:r>
              <a:rPr lang="en-IN" sz="2000" dirty="0"/>
              <a:t> GTX 1060 GPU. </a:t>
            </a:r>
          </a:p>
          <a:p>
            <a:r>
              <a:rPr lang="en-IN" sz="2000" dirty="0"/>
              <a:t>Under the given conditions, experimental evidence shows the ensemble algorithm performed quite robustly in almost all the cases and outperformed the established deep learning models in terms of accuracy. </a:t>
            </a:r>
          </a:p>
          <a:p>
            <a:r>
              <a:rPr lang="en-IN" sz="2000" dirty="0"/>
              <a:t>The accuracy obtained by individual models on test data are: 0.8687 for MLP, 0.8904 for LSTM and 0.9141 for CNN.</a:t>
            </a:r>
          </a:p>
          <a:p>
            <a:r>
              <a:rPr lang="en-IN" sz="2000" dirty="0"/>
              <a:t>The accuracy for Ensemble model using hard voting comes out to be 0.9064 while it reaches 0.9178 for weighted soft voting.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0"/>
            <a:ext cx="6172200" cy="1066800"/>
          </a:xfrm>
        </p:spPr>
        <p:txBody>
          <a:bodyPr>
            <a:normAutofit fontScale="90000"/>
          </a:bodyPr>
          <a:lstStyle/>
          <a:p>
            <a:br>
              <a:rPr lang="en-US" sz="4000" b="0" dirty="0">
                <a:solidFill>
                  <a:srgbClr val="262699"/>
                </a:solidFill>
                <a:latin typeface="Garamond"/>
                <a:ea typeface="Garamond"/>
                <a:cs typeface="Garamond"/>
                <a:sym typeface="Garamond"/>
              </a:rPr>
            </a:br>
            <a:r>
              <a:rPr lang="en-US" sz="4000" b="0" dirty="0">
                <a:solidFill>
                  <a:srgbClr val="262699"/>
                </a:solidFill>
                <a:latin typeface="Garamond"/>
                <a:ea typeface="Garamond"/>
                <a:cs typeface="Garamond"/>
                <a:sym typeface="Garamond"/>
              </a:rPr>
              <a:t>Introduction: </a:t>
            </a:r>
            <a:r>
              <a:rPr lang="en-US" sz="2800" b="0" dirty="0">
                <a:solidFill>
                  <a:srgbClr val="262699"/>
                </a:solidFill>
                <a:latin typeface="Bookman Old Style"/>
                <a:ea typeface="Bookman Old Style"/>
                <a:cs typeface="Bookman Old Style"/>
                <a:sym typeface="Bookman Old Style"/>
              </a:rPr>
              <a:t>What is image classification</a:t>
            </a:r>
            <a:endParaRPr lang="en-IN" dirty="0"/>
          </a:p>
        </p:txBody>
      </p:sp>
      <p:sp>
        <p:nvSpPr>
          <p:cNvPr id="3" name="Subtitle 2"/>
          <p:cNvSpPr>
            <a:spLocks noGrp="1"/>
          </p:cNvSpPr>
          <p:nvPr>
            <p:ph type="subTitle" idx="1"/>
          </p:nvPr>
        </p:nvSpPr>
        <p:spPr>
          <a:xfrm>
            <a:off x="2286000" y="1447800"/>
            <a:ext cx="6629400" cy="4876800"/>
          </a:xfrm>
        </p:spPr>
        <p:txBody>
          <a:bodyPr/>
          <a:lstStyle/>
          <a:p>
            <a:pPr marL="285750" lvl="0" indent="-285750" algn="just">
              <a:spcBef>
                <a:spcPts val="0"/>
              </a:spcBef>
              <a:buClr>
                <a:schemeClr val="dk1"/>
              </a:buClr>
              <a:buSzPts val="2000"/>
              <a:buFont typeface="Arial"/>
              <a:buChar char="•"/>
            </a:pPr>
            <a:r>
              <a:rPr lang="en-IN" b="0" dirty="0">
                <a:solidFill>
                  <a:schemeClr val="dk1"/>
                </a:solidFill>
                <a:latin typeface="Bookman Old Style"/>
                <a:ea typeface="Bookman Old Style"/>
                <a:cs typeface="Bookman Old Style"/>
                <a:sym typeface="Bookman Old Style"/>
              </a:rPr>
              <a:t>Image classification is a procedure in image processing to automatically classify a large number of  images  based on its visual content.</a:t>
            </a:r>
            <a:endParaRPr lang="en-IN" dirty="0"/>
          </a:p>
          <a:p>
            <a:pPr marL="285750" lvl="0" indent="-285750" algn="just">
              <a:buClr>
                <a:schemeClr val="dk1"/>
              </a:buClr>
              <a:buSzPts val="2000"/>
              <a:buFont typeface="Arial"/>
              <a:buChar char="•"/>
            </a:pPr>
            <a:r>
              <a:rPr lang="en-IN" b="0" dirty="0">
                <a:solidFill>
                  <a:schemeClr val="dk1"/>
                </a:solidFill>
                <a:latin typeface="Bookman Old Style"/>
                <a:ea typeface="Bookman Old Style"/>
                <a:cs typeface="Bookman Old Style"/>
                <a:sym typeface="Bookman Old Style"/>
              </a:rPr>
              <a:t>The intent of the classification process is to categorize similar images into predefined meaningful classes.</a:t>
            </a:r>
            <a:endParaRPr lang="en-IN" dirty="0"/>
          </a:p>
          <a:p>
            <a:pPr marL="285750" lvl="0" indent="-285750" algn="just">
              <a:buClr>
                <a:schemeClr val="dk1"/>
              </a:buClr>
              <a:buSzPts val="2000"/>
            </a:pPr>
            <a:endParaRPr lang="en-IN" dirty="0">
              <a:solidFill>
                <a:schemeClr val="dk1"/>
              </a:solidFill>
              <a:latin typeface="Bookman Old Style"/>
              <a:ea typeface="Bookman Old Style"/>
              <a:cs typeface="Bookman Old Style"/>
              <a:sym typeface="Bookman Old Style"/>
            </a:endParaRPr>
          </a:p>
          <a:p>
            <a:pPr marL="285750" lvl="0" indent="-285750" algn="just">
              <a:buClr>
                <a:schemeClr val="dk1"/>
              </a:buClr>
              <a:buSzPts val="2000"/>
            </a:pPr>
            <a:r>
              <a:rPr lang="en-IN" dirty="0">
                <a:solidFill>
                  <a:schemeClr val="dk1"/>
                </a:solidFill>
                <a:latin typeface="Bookman Old Style"/>
                <a:ea typeface="Bookman Old Style"/>
                <a:cs typeface="Bookman Old Style"/>
                <a:sym typeface="Bookman Old Style"/>
              </a:rPr>
              <a:t>Image Classification Application:</a:t>
            </a:r>
            <a:endParaRPr lang="en-IN" dirty="0"/>
          </a:p>
          <a:p>
            <a:pPr marL="285750" lvl="0" indent="-285750" algn="just">
              <a:buClr>
                <a:schemeClr val="dk1"/>
              </a:buClr>
              <a:buSzPts val="1800"/>
              <a:buFont typeface="Arial"/>
              <a:buChar char="•"/>
            </a:pPr>
            <a:r>
              <a:rPr lang="en-IN" sz="1600" b="0" dirty="0">
                <a:solidFill>
                  <a:schemeClr val="dk1"/>
                </a:solidFill>
                <a:latin typeface="Bookman Old Style"/>
                <a:ea typeface="Bookman Old Style"/>
                <a:cs typeface="Bookman Old Style"/>
                <a:sym typeface="Bookman Old Style"/>
              </a:rPr>
              <a:t>Remote sensing</a:t>
            </a:r>
            <a:endParaRPr lang="en-IN" dirty="0"/>
          </a:p>
          <a:p>
            <a:pPr marL="285750" lvl="0" indent="-285750" algn="just">
              <a:buClr>
                <a:schemeClr val="dk1"/>
              </a:buClr>
              <a:buSzPts val="1800"/>
              <a:buFont typeface="Arial"/>
              <a:buChar char="•"/>
            </a:pPr>
            <a:r>
              <a:rPr lang="en-IN" sz="1600" b="0" dirty="0">
                <a:solidFill>
                  <a:schemeClr val="dk1"/>
                </a:solidFill>
                <a:latin typeface="Bookman Old Style"/>
                <a:ea typeface="Bookman Old Style"/>
                <a:cs typeface="Bookman Old Style"/>
                <a:sym typeface="Bookman Old Style"/>
              </a:rPr>
              <a:t>Agriculture</a:t>
            </a:r>
            <a:endParaRPr lang="en-IN" dirty="0"/>
          </a:p>
          <a:p>
            <a:pPr marL="285750" lvl="0" indent="-285750" algn="just">
              <a:buClr>
                <a:schemeClr val="dk1"/>
              </a:buClr>
              <a:buSzPts val="1800"/>
              <a:buFont typeface="Arial"/>
              <a:buChar char="•"/>
            </a:pPr>
            <a:r>
              <a:rPr lang="en-IN" sz="1600" b="0" dirty="0">
                <a:solidFill>
                  <a:schemeClr val="dk1"/>
                </a:solidFill>
                <a:latin typeface="Bookman Old Style"/>
                <a:ea typeface="Bookman Old Style"/>
                <a:cs typeface="Bookman Old Style"/>
                <a:sym typeface="Bookman Old Style"/>
              </a:rPr>
              <a:t>Medicine</a:t>
            </a:r>
            <a:endParaRPr lang="en-IN" dirty="0"/>
          </a:p>
          <a:p>
            <a:pPr marL="285750" lvl="0" indent="-285750" algn="just">
              <a:buClr>
                <a:schemeClr val="dk1"/>
              </a:buClr>
              <a:buSzPts val="1800"/>
              <a:buFont typeface="Arial"/>
              <a:buChar char="•"/>
            </a:pPr>
            <a:r>
              <a:rPr lang="en-IN" sz="1600" b="0" dirty="0">
                <a:solidFill>
                  <a:schemeClr val="dk1"/>
                </a:solidFill>
                <a:latin typeface="Bookman Old Style"/>
                <a:ea typeface="Bookman Old Style"/>
                <a:cs typeface="Bookman Old Style"/>
                <a:sym typeface="Bookman Old Style"/>
              </a:rPr>
              <a:t>Military</a:t>
            </a:r>
            <a:endParaRPr lang="en-IN" dirty="0"/>
          </a:p>
          <a:p>
            <a:pPr marL="285750" lvl="0" indent="-285750" algn="just">
              <a:buClr>
                <a:schemeClr val="dk1"/>
              </a:buClr>
              <a:buSzPts val="1800"/>
              <a:buFont typeface="Arial"/>
              <a:buChar char="•"/>
            </a:pPr>
            <a:r>
              <a:rPr lang="en-IN" sz="1600" b="0" dirty="0">
                <a:solidFill>
                  <a:schemeClr val="dk1"/>
                </a:solidFill>
                <a:latin typeface="Bookman Old Style"/>
                <a:ea typeface="Bookman Old Style"/>
                <a:cs typeface="Bookman Old Style"/>
                <a:sym typeface="Bookman Old Style"/>
              </a:rPr>
              <a:t>Food Processing</a:t>
            </a:r>
            <a:endParaRPr lang="en-IN" dirty="0"/>
          </a:p>
          <a:p>
            <a:pPr marL="285750" lvl="0" indent="-285750" algn="just">
              <a:buClr>
                <a:schemeClr val="dk1"/>
              </a:buClr>
              <a:buSzPts val="1800"/>
              <a:buFont typeface="Arial"/>
              <a:buChar char="•"/>
            </a:pPr>
            <a:r>
              <a:rPr lang="en-IN" sz="1600" b="0" dirty="0">
                <a:solidFill>
                  <a:schemeClr val="dk1"/>
                </a:solidFill>
                <a:latin typeface="Bookman Old Style"/>
                <a:ea typeface="Bookman Old Style"/>
                <a:cs typeface="Bookman Old Style"/>
                <a:sym typeface="Bookman Old Style"/>
              </a:rPr>
              <a:t>Industrial Automation</a:t>
            </a:r>
            <a:endParaRPr lang="en-IN" dirty="0"/>
          </a:p>
          <a:p>
            <a:pPr marL="285750" lvl="0" indent="-171450" algn="just">
              <a:buClr>
                <a:schemeClr val="dk1"/>
              </a:buClr>
              <a:buSzPts val="1800"/>
            </a:pPr>
            <a:endParaRPr lang="en-IN" sz="1600" b="0" dirty="0">
              <a:solidFill>
                <a:schemeClr val="dk1"/>
              </a:solidFill>
              <a:latin typeface="Bookman Old Style"/>
              <a:ea typeface="Bookman Old Style"/>
              <a:cs typeface="Bookman Old Style"/>
              <a:sym typeface="Bookman Old Style"/>
            </a:endParaRPr>
          </a:p>
          <a:p>
            <a:pPr marL="285750" lvl="0" indent="-158750" algn="just">
              <a:buClr>
                <a:schemeClr val="dk1"/>
              </a:buClr>
              <a:buSzPts val="2000"/>
            </a:pPr>
            <a:endParaRPr lang="en-IN" dirty="0">
              <a:solidFill>
                <a:schemeClr val="dk1"/>
              </a:solidFill>
              <a:latin typeface="Bookman Old Style"/>
              <a:ea typeface="Bookman Old Style"/>
              <a:cs typeface="Bookman Old Style"/>
              <a:sym typeface="Bookman Old Style"/>
            </a:endParaRPr>
          </a:p>
          <a:p>
            <a:pPr lvl="0"/>
            <a:endParaRPr lang="en-IN" dirty="0">
              <a:solidFill>
                <a:schemeClr val="dk1"/>
              </a:solidFill>
              <a:latin typeface="Bookman Old Style"/>
              <a:ea typeface="Bookman Old Style"/>
              <a:cs typeface="Bookman Old Style"/>
              <a:sym typeface="Bookman Old Style"/>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228600"/>
            <a:ext cx="8305800" cy="2862322"/>
          </a:xfrm>
          <a:prstGeom prst="rect">
            <a:avLst/>
          </a:prstGeom>
          <a:noFill/>
        </p:spPr>
        <p:txBody>
          <a:bodyPr wrap="square" rtlCol="0">
            <a:spAutoFit/>
          </a:bodyPr>
          <a:lstStyle/>
          <a:p>
            <a:r>
              <a:rPr lang="en-IN" dirty="0"/>
              <a:t>The experiments show that CNN performs the best among the individual base learners for image classification of the Fashion MNIST dataset, while MLP performs the worst. The hard voting technique which takes the majority of the predictions is better than LSTM and MLP, however doesn’t match up to the accuracy of CNN. The soft averaging technique is comparable to the CNN in terms of performance. The soft voting technique is modified with weights associated with each of the models in the ratio 1:1:2 for MLP, LSTM and CNN respectively. The modified architecture shows improvement in accuracy and even outperforms the CNN, which is the most practiced image classification technique. </a:t>
            </a:r>
          </a:p>
        </p:txBody>
      </p:sp>
      <p:graphicFrame>
        <p:nvGraphicFramePr>
          <p:cNvPr id="6" name="Table 5"/>
          <p:cNvGraphicFramePr>
            <a:graphicFrameLocks noGrp="1"/>
          </p:cNvGraphicFramePr>
          <p:nvPr/>
        </p:nvGraphicFramePr>
        <p:xfrm>
          <a:off x="1676400" y="3657600"/>
          <a:ext cx="5605145" cy="1986915"/>
        </p:xfrm>
        <a:graphic>
          <a:graphicData uri="http://schemas.openxmlformats.org/drawingml/2006/table">
            <a:tbl>
              <a:tblPr/>
              <a:tblGrid>
                <a:gridCol w="2094230">
                  <a:extLst>
                    <a:ext uri="{9D8B030D-6E8A-4147-A177-3AD203B41FA5}">
                      <a16:colId xmlns:a16="http://schemas.microsoft.com/office/drawing/2014/main" val="20000"/>
                    </a:ext>
                  </a:extLst>
                </a:gridCol>
                <a:gridCol w="2094230">
                  <a:extLst>
                    <a:ext uri="{9D8B030D-6E8A-4147-A177-3AD203B41FA5}">
                      <a16:colId xmlns:a16="http://schemas.microsoft.com/office/drawing/2014/main" val="20001"/>
                    </a:ext>
                  </a:extLst>
                </a:gridCol>
                <a:gridCol w="1416685">
                  <a:extLst>
                    <a:ext uri="{9D8B030D-6E8A-4147-A177-3AD203B41FA5}">
                      <a16:colId xmlns:a16="http://schemas.microsoft.com/office/drawing/2014/main" val="20002"/>
                    </a:ext>
                  </a:extLst>
                </a:gridCol>
              </a:tblGrid>
              <a:tr h="215900">
                <a:tc gridSpan="2">
                  <a:txBody>
                    <a:bodyPr/>
                    <a:lstStyle/>
                    <a:p>
                      <a:pPr>
                        <a:spcAft>
                          <a:spcPts val="0"/>
                        </a:spcAft>
                      </a:pPr>
                      <a:r>
                        <a:rPr lang="en-US" sz="1600" b="1">
                          <a:latin typeface="Times New Roman"/>
                          <a:ea typeface="Arial"/>
                          <a:cs typeface="Times New Roman"/>
                        </a:rPr>
                        <a:t>Models</a:t>
                      </a: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spcAft>
                          <a:spcPts val="0"/>
                        </a:spcAft>
                      </a:pPr>
                      <a:r>
                        <a:rPr lang="en-US" sz="1600" b="1">
                          <a:latin typeface="Times New Roman"/>
                          <a:ea typeface="Arial"/>
                          <a:cs typeface="Times New Roman"/>
                        </a:rPr>
                        <a:t>Accuracy (%)</a:t>
                      </a: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5425">
                <a:tc gridSpan="2">
                  <a:txBody>
                    <a:bodyPr/>
                    <a:lstStyle/>
                    <a:p>
                      <a:pPr>
                        <a:spcAft>
                          <a:spcPts val="0"/>
                        </a:spcAft>
                      </a:pPr>
                      <a:r>
                        <a:rPr lang="en-US" sz="1600">
                          <a:latin typeface="Calibri"/>
                          <a:ea typeface="Arial"/>
                          <a:cs typeface="Times New Roman"/>
                        </a:rPr>
                        <a:t>MLP</a:t>
                      </a: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spcAft>
                          <a:spcPts val="0"/>
                        </a:spcAft>
                      </a:pPr>
                      <a:r>
                        <a:rPr lang="en-US" sz="1600">
                          <a:latin typeface="Calibri"/>
                          <a:ea typeface="Arial"/>
                          <a:cs typeface="Times New Roman"/>
                        </a:rPr>
                        <a:t>86.87</a:t>
                      </a: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5425">
                <a:tc gridSpan="2">
                  <a:txBody>
                    <a:bodyPr/>
                    <a:lstStyle/>
                    <a:p>
                      <a:pPr>
                        <a:spcAft>
                          <a:spcPts val="0"/>
                        </a:spcAft>
                      </a:pPr>
                      <a:r>
                        <a:rPr lang="en-US" sz="1600" dirty="0">
                          <a:latin typeface="Calibri"/>
                          <a:ea typeface="Arial"/>
                          <a:cs typeface="Times New Roman"/>
                        </a:rPr>
                        <a:t>LSTM</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spcAft>
                          <a:spcPts val="0"/>
                        </a:spcAft>
                      </a:pPr>
                      <a:r>
                        <a:rPr lang="en-US" sz="1600">
                          <a:latin typeface="Calibri"/>
                          <a:ea typeface="Arial"/>
                          <a:cs typeface="Times New Roman"/>
                        </a:rPr>
                        <a:t>89.04</a:t>
                      </a: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18160">
                <a:tc gridSpan="2">
                  <a:txBody>
                    <a:bodyPr/>
                    <a:lstStyle/>
                    <a:p>
                      <a:pPr>
                        <a:spcAft>
                          <a:spcPts val="0"/>
                        </a:spcAft>
                      </a:pPr>
                      <a:r>
                        <a:rPr lang="en-US" sz="1600">
                          <a:latin typeface="Calibri"/>
                          <a:ea typeface="Arial"/>
                          <a:cs typeface="Times New Roman"/>
                        </a:rPr>
                        <a:t>CNN</a:t>
                      </a: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spcAft>
                          <a:spcPts val="0"/>
                        </a:spcAft>
                      </a:pPr>
                      <a:r>
                        <a:rPr lang="en-US" sz="1600">
                          <a:latin typeface="Calibri"/>
                          <a:ea typeface="Arial"/>
                          <a:cs typeface="Times New Roman"/>
                        </a:rPr>
                        <a:t>91.41</a:t>
                      </a: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9555">
                <a:tc rowSpan="3">
                  <a:txBody>
                    <a:bodyPr/>
                    <a:lstStyle/>
                    <a:p>
                      <a:pPr>
                        <a:spcAft>
                          <a:spcPts val="0"/>
                        </a:spcAft>
                      </a:pPr>
                      <a:r>
                        <a:rPr lang="en-US" sz="1600">
                          <a:latin typeface="Calibri"/>
                          <a:ea typeface="Arial"/>
                          <a:cs typeface="Times New Roman"/>
                        </a:rPr>
                        <a:t>Ensemble</a:t>
                      </a: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a:latin typeface="Calibri"/>
                          <a:ea typeface="Arial"/>
                          <a:cs typeface="Times New Roman"/>
                        </a:rPr>
                        <a:t>Hard voting</a:t>
                      </a: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a:latin typeface="Calibri"/>
                          <a:ea typeface="Arial"/>
                          <a:cs typeface="Times New Roman"/>
                        </a:rPr>
                        <a:t>90.64</a:t>
                      </a: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3205">
                <a:tc vMerge="1">
                  <a:txBody>
                    <a:bodyPr/>
                    <a:lstStyle/>
                    <a:p>
                      <a:endParaRPr lang="en-IN"/>
                    </a:p>
                  </a:txBody>
                  <a:tcPr/>
                </a:tc>
                <a:tc>
                  <a:txBody>
                    <a:bodyPr/>
                    <a:lstStyle/>
                    <a:p>
                      <a:pPr>
                        <a:spcAft>
                          <a:spcPts val="0"/>
                        </a:spcAft>
                      </a:pPr>
                      <a:r>
                        <a:rPr lang="en-US" sz="1600">
                          <a:latin typeface="Calibri"/>
                          <a:ea typeface="Arial"/>
                          <a:cs typeface="Times New Roman"/>
                        </a:rPr>
                        <a:t>Soft voting</a:t>
                      </a: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a:latin typeface="Calibri"/>
                          <a:ea typeface="Arial"/>
                          <a:cs typeface="Times New Roman"/>
                        </a:rPr>
                        <a:t>91.37</a:t>
                      </a: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vMerge="1">
                  <a:txBody>
                    <a:bodyPr/>
                    <a:lstStyle/>
                    <a:p>
                      <a:endParaRPr lang="en-IN"/>
                    </a:p>
                  </a:txBody>
                  <a:tcPr/>
                </a:tc>
                <a:tc>
                  <a:txBody>
                    <a:bodyPr/>
                    <a:lstStyle/>
                    <a:p>
                      <a:pPr>
                        <a:spcAft>
                          <a:spcPts val="0"/>
                        </a:spcAft>
                      </a:pPr>
                      <a:r>
                        <a:rPr lang="en-US" sz="1600">
                          <a:latin typeface="Calibri"/>
                          <a:ea typeface="Arial"/>
                          <a:cs typeface="Times New Roman"/>
                        </a:rPr>
                        <a:t>Weighted Soft voting</a:t>
                      </a: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dirty="0">
                          <a:latin typeface="Calibri"/>
                          <a:ea typeface="Arial"/>
                          <a:cs typeface="Times New Roman"/>
                        </a:rPr>
                        <a:t>91.78</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467600" cy="1143000"/>
          </a:xfrm>
        </p:spPr>
        <p:txBody>
          <a:bodyPr/>
          <a:lstStyle/>
          <a:p>
            <a:r>
              <a:rPr lang="en-IN" dirty="0"/>
              <a:t>			</a:t>
            </a:r>
            <a:r>
              <a:rPr lang="en-IN" dirty="0">
                <a:solidFill>
                  <a:srgbClr val="262699"/>
                </a:solidFill>
              </a:rPr>
              <a:t>Graphs</a:t>
            </a:r>
            <a:br>
              <a:rPr lang="en-IN" dirty="0">
                <a:solidFill>
                  <a:srgbClr val="262699"/>
                </a:solidFill>
              </a:rPr>
            </a:br>
            <a:endParaRPr lang="en-IN" dirty="0">
              <a:solidFill>
                <a:srgbClr val="262699"/>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990600"/>
            <a:ext cx="3868261" cy="2811780"/>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066800"/>
            <a:ext cx="3880527" cy="2705100"/>
          </a:xfrm>
          <a:prstGeom prst="rect">
            <a:avLst/>
          </a:prstGeom>
          <a:noFill/>
          <a:ln>
            <a:noFill/>
          </a:ln>
        </p:spPr>
      </p:pic>
      <p:pic>
        <p:nvPicPr>
          <p:cNvPr id="6" name="Picture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4066060"/>
            <a:ext cx="3954780" cy="2791940"/>
          </a:xfrm>
          <a:prstGeom prst="rect">
            <a:avLst/>
          </a:prstGeom>
          <a:noFill/>
          <a:ln>
            <a:noFill/>
          </a:ln>
        </p:spPr>
      </p:pic>
      <p:sp>
        <p:nvSpPr>
          <p:cNvPr id="7" name="TextBox 6"/>
          <p:cNvSpPr txBox="1"/>
          <p:nvPr/>
        </p:nvSpPr>
        <p:spPr>
          <a:xfrm>
            <a:off x="457200" y="685800"/>
            <a:ext cx="3962400" cy="646331"/>
          </a:xfrm>
          <a:prstGeom prst="rect">
            <a:avLst/>
          </a:prstGeom>
          <a:noFill/>
        </p:spPr>
        <p:txBody>
          <a:bodyPr wrap="square" rtlCol="0">
            <a:spAutoFit/>
          </a:bodyPr>
          <a:lstStyle/>
          <a:p>
            <a:r>
              <a:rPr lang="en-IN" dirty="0"/>
              <a:t>Accuracy </a:t>
            </a:r>
            <a:r>
              <a:rPr lang="en-IN" dirty="0" err="1"/>
              <a:t>vs</a:t>
            </a:r>
            <a:r>
              <a:rPr lang="en-IN" dirty="0"/>
              <a:t> Epochs graph for MLP</a:t>
            </a:r>
            <a:endParaRPr lang="en-IN" i="1" dirty="0"/>
          </a:p>
          <a:p>
            <a:endParaRPr lang="en-IN" dirty="0"/>
          </a:p>
        </p:txBody>
      </p:sp>
      <p:sp>
        <p:nvSpPr>
          <p:cNvPr id="8" name="TextBox 7"/>
          <p:cNvSpPr txBox="1"/>
          <p:nvPr/>
        </p:nvSpPr>
        <p:spPr>
          <a:xfrm>
            <a:off x="4648200" y="685800"/>
            <a:ext cx="4114800" cy="646331"/>
          </a:xfrm>
          <a:prstGeom prst="rect">
            <a:avLst/>
          </a:prstGeom>
          <a:noFill/>
        </p:spPr>
        <p:txBody>
          <a:bodyPr wrap="square" rtlCol="0">
            <a:spAutoFit/>
          </a:bodyPr>
          <a:lstStyle/>
          <a:p>
            <a:r>
              <a:rPr lang="en-IN" dirty="0"/>
              <a:t>Accuracy </a:t>
            </a:r>
            <a:r>
              <a:rPr lang="en-IN" dirty="0" err="1"/>
              <a:t>vs</a:t>
            </a:r>
            <a:r>
              <a:rPr lang="en-IN" dirty="0"/>
              <a:t> Epochs graph for LSTM</a:t>
            </a:r>
            <a:endParaRPr lang="en-IN" i="1" dirty="0"/>
          </a:p>
          <a:p>
            <a:endParaRPr lang="en-IN" dirty="0"/>
          </a:p>
        </p:txBody>
      </p:sp>
      <p:sp>
        <p:nvSpPr>
          <p:cNvPr id="9" name="TextBox 8"/>
          <p:cNvSpPr txBox="1"/>
          <p:nvPr/>
        </p:nvSpPr>
        <p:spPr>
          <a:xfrm>
            <a:off x="2819400" y="3733800"/>
            <a:ext cx="5105400" cy="646331"/>
          </a:xfrm>
          <a:prstGeom prst="rect">
            <a:avLst/>
          </a:prstGeom>
          <a:noFill/>
        </p:spPr>
        <p:txBody>
          <a:bodyPr wrap="square" rtlCol="0">
            <a:spAutoFit/>
          </a:bodyPr>
          <a:lstStyle/>
          <a:p>
            <a:r>
              <a:rPr lang="en-IN" dirty="0"/>
              <a:t>Accuracy </a:t>
            </a:r>
            <a:r>
              <a:rPr lang="en-IN" dirty="0" err="1"/>
              <a:t>vs</a:t>
            </a:r>
            <a:r>
              <a:rPr lang="en-IN" dirty="0"/>
              <a:t> Epochs graph for CNN</a:t>
            </a:r>
            <a:endParaRPr lang="en-IN" i="1" dirty="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262699"/>
                </a:solidFill>
              </a:rPr>
              <a:t>References</a:t>
            </a:r>
            <a:br>
              <a:rPr lang="en-IN" dirty="0">
                <a:solidFill>
                  <a:srgbClr val="262699"/>
                </a:solidFill>
              </a:rPr>
            </a:br>
            <a:endParaRPr lang="en-IN" dirty="0">
              <a:solidFill>
                <a:srgbClr val="262699"/>
              </a:solidFill>
            </a:endParaRPr>
          </a:p>
        </p:txBody>
      </p:sp>
      <p:sp>
        <p:nvSpPr>
          <p:cNvPr id="3" name="Content Placeholder 2"/>
          <p:cNvSpPr>
            <a:spLocks noGrp="1"/>
          </p:cNvSpPr>
          <p:nvPr>
            <p:ph sz="quarter" idx="1"/>
          </p:nvPr>
        </p:nvSpPr>
        <p:spPr/>
        <p:txBody>
          <a:bodyPr>
            <a:normAutofit fontScale="77500" lnSpcReduction="20000"/>
          </a:bodyPr>
          <a:lstStyle/>
          <a:p>
            <a:r>
              <a:rPr lang="en-IN" dirty="0" err="1"/>
              <a:t>Faliang</a:t>
            </a:r>
            <a:r>
              <a:rPr lang="en-IN" dirty="0"/>
              <a:t> Huang, </a:t>
            </a:r>
            <a:r>
              <a:rPr lang="en-IN" dirty="0" err="1"/>
              <a:t>Guoqing</a:t>
            </a:r>
            <a:r>
              <a:rPr lang="en-IN" dirty="0"/>
              <a:t> </a:t>
            </a:r>
            <a:r>
              <a:rPr lang="en-IN" dirty="0" err="1"/>
              <a:t>Xie</a:t>
            </a:r>
            <a:r>
              <a:rPr lang="en-IN" dirty="0"/>
              <a:t>, </a:t>
            </a:r>
            <a:r>
              <a:rPr lang="en-IN" dirty="0" err="1"/>
              <a:t>Ruliang</a:t>
            </a:r>
            <a:r>
              <a:rPr lang="en-IN" dirty="0"/>
              <a:t> Xiao. Research on Ensemble Learning</a:t>
            </a:r>
          </a:p>
          <a:p>
            <a:r>
              <a:rPr lang="en-IN" dirty="0"/>
              <a:t>Han Xiao, Roland </a:t>
            </a:r>
            <a:r>
              <a:rPr lang="en-IN" dirty="0" err="1"/>
              <a:t>Vollgraf</a:t>
            </a:r>
            <a:r>
              <a:rPr lang="en-IN" dirty="0"/>
              <a:t>, </a:t>
            </a:r>
            <a:r>
              <a:rPr lang="en-IN" dirty="0" err="1"/>
              <a:t>Kashif</a:t>
            </a:r>
            <a:r>
              <a:rPr lang="en-IN" dirty="0"/>
              <a:t> </a:t>
            </a:r>
            <a:r>
              <a:rPr lang="en-IN" dirty="0" err="1"/>
              <a:t>Rasul</a:t>
            </a:r>
            <a:r>
              <a:rPr lang="en-IN" dirty="0"/>
              <a:t>. Fashion-MNIST: a Novel Image Dataset for Benchmarking Machine Learning Algorithms</a:t>
            </a:r>
            <a:endParaRPr lang="en-IN" b="1" dirty="0"/>
          </a:p>
          <a:p>
            <a:r>
              <a:rPr lang="en-IN" dirty="0" err="1"/>
              <a:t>Keiron</a:t>
            </a:r>
            <a:r>
              <a:rPr lang="en-IN" dirty="0"/>
              <a:t> </a:t>
            </a:r>
            <a:r>
              <a:rPr lang="en-IN" dirty="0" err="1"/>
              <a:t>Teilo</a:t>
            </a:r>
            <a:r>
              <a:rPr lang="en-IN" dirty="0"/>
              <a:t> O’Shea , Ryan Nash. An Introduction to </a:t>
            </a:r>
            <a:r>
              <a:rPr lang="en-IN" dirty="0" err="1"/>
              <a:t>Convolutional</a:t>
            </a:r>
            <a:r>
              <a:rPr lang="en-IN" dirty="0"/>
              <a:t> Neural Networks</a:t>
            </a:r>
            <a:endParaRPr lang="en-IN" b="1" dirty="0"/>
          </a:p>
          <a:p>
            <a:r>
              <a:rPr lang="en-IN" dirty="0" err="1"/>
              <a:t>Shuning</a:t>
            </a:r>
            <a:r>
              <a:rPr lang="en-IN" dirty="0"/>
              <a:t> </a:t>
            </a:r>
            <a:r>
              <a:rPr lang="en-IN" dirty="0" err="1"/>
              <a:t>Shen</a:t>
            </a:r>
            <a:r>
              <a:rPr lang="en-IN" dirty="0"/>
              <a:t>. Image Classification of Fashion-MNIST Dataset Using Long Short-Term Memory Networks </a:t>
            </a:r>
          </a:p>
          <a:p>
            <a:r>
              <a:rPr lang="en-IN" dirty="0" err="1"/>
              <a:t>Guifang</a:t>
            </a:r>
            <a:r>
              <a:rPr lang="en-IN" dirty="0"/>
              <a:t> Lin, Wei </a:t>
            </a:r>
            <a:r>
              <a:rPr lang="en-IN" dirty="0" err="1"/>
              <a:t>Shen</a:t>
            </a:r>
            <a:r>
              <a:rPr lang="en-IN" dirty="0"/>
              <a:t> . Research on </a:t>
            </a:r>
            <a:r>
              <a:rPr lang="en-IN" dirty="0" err="1"/>
              <a:t>convolutional</a:t>
            </a:r>
            <a:r>
              <a:rPr lang="en-IN" dirty="0"/>
              <a:t> neural network based on improved </a:t>
            </a:r>
            <a:r>
              <a:rPr lang="en-IN" dirty="0" err="1"/>
              <a:t>Relu</a:t>
            </a:r>
            <a:r>
              <a:rPr lang="en-IN" dirty="0"/>
              <a:t> piecewise activation function</a:t>
            </a:r>
          </a:p>
          <a:p>
            <a:r>
              <a:rPr lang="en-IN" dirty="0"/>
              <a:t>Hassan </a:t>
            </a:r>
            <a:r>
              <a:rPr lang="en-IN" dirty="0" err="1"/>
              <a:t>Ramchoun</a:t>
            </a:r>
            <a:r>
              <a:rPr lang="en-IN" dirty="0"/>
              <a:t>, Mohammed Amine </a:t>
            </a:r>
            <a:r>
              <a:rPr lang="en-IN" dirty="0" err="1"/>
              <a:t>Janati</a:t>
            </a:r>
            <a:r>
              <a:rPr lang="en-IN" dirty="0"/>
              <a:t> </a:t>
            </a:r>
            <a:r>
              <a:rPr lang="en-IN" dirty="0" err="1"/>
              <a:t>Idrissi</a:t>
            </a:r>
            <a:r>
              <a:rPr lang="en-IN" dirty="0"/>
              <a:t>, </a:t>
            </a:r>
            <a:r>
              <a:rPr lang="en-IN" dirty="0" err="1"/>
              <a:t>Youssef</a:t>
            </a:r>
            <a:r>
              <a:rPr lang="en-IN" dirty="0"/>
              <a:t> </a:t>
            </a:r>
            <a:r>
              <a:rPr lang="en-IN" dirty="0" err="1"/>
              <a:t>Ghanou</a:t>
            </a:r>
            <a:r>
              <a:rPr lang="en-IN" dirty="0"/>
              <a:t>, Mohamed </a:t>
            </a:r>
            <a:r>
              <a:rPr lang="en-IN" dirty="0" err="1"/>
              <a:t>Ettaouil</a:t>
            </a:r>
            <a:r>
              <a:rPr lang="en-IN" dirty="0"/>
              <a:t>. Multilayer </a:t>
            </a:r>
            <a:r>
              <a:rPr lang="en-IN" dirty="0" err="1"/>
              <a:t>Perceptron</a:t>
            </a:r>
            <a:r>
              <a:rPr lang="en-IN" dirty="0"/>
              <a:t>: Architecture Optimization and Training</a:t>
            </a:r>
          </a:p>
          <a:p>
            <a:r>
              <a:rPr lang="en-IN" dirty="0" err="1"/>
              <a:t>Has¸im</a:t>
            </a:r>
            <a:r>
              <a:rPr lang="en-IN" dirty="0"/>
              <a:t> </a:t>
            </a:r>
            <a:r>
              <a:rPr lang="en-IN" dirty="0" err="1"/>
              <a:t>Sak</a:t>
            </a:r>
            <a:r>
              <a:rPr lang="en-IN" dirty="0"/>
              <a:t>, Andrew Senior, </a:t>
            </a:r>
            <a:r>
              <a:rPr lang="en-IN" dirty="0" err="1"/>
              <a:t>Franc¸oise</a:t>
            </a:r>
            <a:r>
              <a:rPr lang="en-IN" dirty="0"/>
              <a:t> </a:t>
            </a:r>
            <a:r>
              <a:rPr lang="en-IN" dirty="0" err="1"/>
              <a:t>Beaufays</a:t>
            </a:r>
            <a:r>
              <a:rPr lang="en-IN" dirty="0"/>
              <a:t>. Long Short-Term Memory Recurrent Neural Network Architectures for Large Scale Acoustic </a:t>
            </a:r>
            <a:r>
              <a:rPr lang="en-IN" dirty="0" err="1"/>
              <a:t>Modeling</a:t>
            </a:r>
            <a:r>
              <a:rPr lang="en-IN" dirty="0"/>
              <a:t>.</a:t>
            </a:r>
          </a:p>
          <a:p>
            <a:pPr>
              <a:buNone/>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435508">
            <a:off x="685800" y="1371600"/>
            <a:ext cx="7239000" cy="2514600"/>
          </a:xfrm>
        </p:spPr>
        <p:txBody>
          <a:bodyPr>
            <a:noAutofit/>
          </a:bodyPr>
          <a:lstStyle/>
          <a:p>
            <a:r>
              <a:rPr lang="en-IN" sz="8000" dirty="0">
                <a:solidFill>
                  <a:schemeClr val="accent1"/>
                </a:solidFill>
                <a:latin typeface="Arial Rounded MT Bold"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467600" cy="1143000"/>
          </a:xfrm>
        </p:spPr>
        <p:txBody>
          <a:bodyPr>
            <a:noAutofit/>
          </a:bodyPr>
          <a:lstStyle/>
          <a:p>
            <a:r>
              <a:rPr lang="en-IN" sz="3600" dirty="0">
                <a:solidFill>
                  <a:srgbClr val="262699"/>
                </a:solidFill>
                <a:latin typeface="Garamond"/>
                <a:ea typeface="Garamond"/>
                <a:cs typeface="Garamond"/>
                <a:sym typeface="Garamond"/>
              </a:rPr>
              <a:t>Literature Review</a:t>
            </a:r>
            <a:br>
              <a:rPr lang="en-IN" sz="3600" dirty="0">
                <a:solidFill>
                  <a:srgbClr val="262699"/>
                </a:solidFill>
                <a:latin typeface="Garamond"/>
                <a:ea typeface="Garamond"/>
                <a:cs typeface="Garamond"/>
                <a:sym typeface="Garamond"/>
              </a:rPr>
            </a:br>
            <a:endParaRPr lang="en-IN" sz="3600" dirty="0">
              <a:solidFill>
                <a:srgbClr val="262699"/>
              </a:solidFill>
              <a:latin typeface="Garamond"/>
              <a:ea typeface="Garamond"/>
              <a:cs typeface="Garamond"/>
              <a:sym typeface="Garamond"/>
            </a:endParaRPr>
          </a:p>
        </p:txBody>
      </p:sp>
      <p:sp>
        <p:nvSpPr>
          <p:cNvPr id="4" name="TextBox 3"/>
          <p:cNvSpPr txBox="1"/>
          <p:nvPr/>
        </p:nvSpPr>
        <p:spPr>
          <a:xfrm>
            <a:off x="457200" y="2286000"/>
            <a:ext cx="7696200" cy="2031325"/>
          </a:xfrm>
          <a:prstGeom prst="rect">
            <a:avLst/>
          </a:prstGeom>
          <a:noFill/>
        </p:spPr>
        <p:txBody>
          <a:bodyPr wrap="square" rtlCol="0">
            <a:spAutoFit/>
          </a:bodyPr>
          <a:lstStyle/>
          <a:p>
            <a:r>
              <a:rPr lang="en-IN" dirty="0"/>
              <a:t>Earlier machine learning algorithms were used for image classification which showed a notable accuracy. </a:t>
            </a:r>
            <a:r>
              <a:rPr lang="en-IN" dirty="0" err="1"/>
              <a:t>Tanmpy</a:t>
            </a:r>
            <a:r>
              <a:rPr lang="en-IN" dirty="0"/>
              <a:t> Das used five classification schemes, namely Nearest Class </a:t>
            </a:r>
            <a:r>
              <a:rPr lang="en-IN" dirty="0" err="1"/>
              <a:t>Centroid</a:t>
            </a:r>
            <a:r>
              <a:rPr lang="en-IN" dirty="0"/>
              <a:t> classifier, Nearest Subclass </a:t>
            </a:r>
            <a:r>
              <a:rPr lang="en-IN" dirty="0" err="1"/>
              <a:t>Centroid</a:t>
            </a:r>
            <a:r>
              <a:rPr lang="en-IN" dirty="0"/>
              <a:t> classifier using the number of classes in the subclasses in the set, Nearest Neighbour classifier, </a:t>
            </a:r>
            <a:r>
              <a:rPr lang="en-IN" dirty="0" err="1"/>
              <a:t>Perceptron</a:t>
            </a:r>
            <a:r>
              <a:rPr lang="en-IN" dirty="0"/>
              <a:t> trained using </a:t>
            </a:r>
            <a:r>
              <a:rPr lang="en-IN" dirty="0" err="1"/>
              <a:t>Backpropagation</a:t>
            </a:r>
            <a:r>
              <a:rPr lang="en-IN" dirty="0"/>
              <a:t>, </a:t>
            </a:r>
            <a:r>
              <a:rPr lang="en-IN" dirty="0" err="1"/>
              <a:t>Perceptron</a:t>
            </a:r>
            <a:r>
              <a:rPr lang="en-IN" dirty="0"/>
              <a:t> trained using MSE.</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262699"/>
                </a:solidFill>
                <a:latin typeface="Garamond"/>
                <a:ea typeface="Garamond"/>
                <a:cs typeface="Garamond"/>
                <a:sym typeface="Garamond"/>
              </a:rPr>
              <a:t>Deep Learning based Image Classification</a:t>
            </a:r>
            <a:endParaRPr lang="en-IN" dirty="0"/>
          </a:p>
        </p:txBody>
      </p:sp>
      <p:sp>
        <p:nvSpPr>
          <p:cNvPr id="4" name="TextBox 3"/>
          <p:cNvSpPr txBox="1"/>
          <p:nvPr/>
        </p:nvSpPr>
        <p:spPr>
          <a:xfrm>
            <a:off x="457200" y="1981200"/>
            <a:ext cx="7391400" cy="4401205"/>
          </a:xfrm>
          <a:prstGeom prst="rect">
            <a:avLst/>
          </a:prstGeom>
          <a:noFill/>
        </p:spPr>
        <p:txBody>
          <a:bodyPr wrap="square" rtlCol="0">
            <a:spAutoFit/>
          </a:bodyPr>
          <a:lstStyle/>
          <a:p>
            <a:pPr marL="342900" lvl="0" indent="-342900">
              <a:buClr>
                <a:schemeClr val="dk1"/>
              </a:buClr>
              <a:buSzPts val="2200"/>
              <a:buFont typeface="Arial"/>
              <a:buChar char="•"/>
            </a:pPr>
            <a:r>
              <a:rPr lang="en-IN" sz="2000" dirty="0">
                <a:solidFill>
                  <a:schemeClr val="dk1"/>
                </a:solidFill>
                <a:latin typeface="Bookman Old Style"/>
                <a:ea typeface="Bookman Old Style"/>
                <a:cs typeface="Bookman Old Style"/>
                <a:sym typeface="Bookman Old Style"/>
              </a:rPr>
              <a:t>Deep Learning is a subset of Machine Learning Algorithms that is very good at recognizing patterns but typically requires a large number of data.</a:t>
            </a:r>
            <a:endParaRPr lang="en-IN" sz="2000" dirty="0"/>
          </a:p>
          <a:p>
            <a:pPr marL="342900" lvl="0" indent="-342900">
              <a:buClr>
                <a:schemeClr val="dk1"/>
              </a:buClr>
              <a:buSzPts val="2200"/>
              <a:buFont typeface="Arial"/>
              <a:buChar char="•"/>
            </a:pPr>
            <a:r>
              <a:rPr lang="en-IN" sz="2000" dirty="0">
                <a:solidFill>
                  <a:schemeClr val="dk1"/>
                </a:solidFill>
                <a:latin typeface="Bookman Old Style"/>
                <a:ea typeface="Bookman Old Style"/>
                <a:cs typeface="Bookman Old Style"/>
                <a:sym typeface="Bookman Old Style"/>
              </a:rPr>
              <a:t>Deep learning excels in recognizing objects in images as it’s implemented using 3 or more layers of artificial neural networks where each layer is responsible for extracting one or more feature of the image (more on that later).</a:t>
            </a:r>
            <a:endParaRPr lang="en-IN" sz="2000" dirty="0"/>
          </a:p>
          <a:p>
            <a:pPr marL="342900" lvl="0" indent="-342900">
              <a:buClr>
                <a:schemeClr val="dk1"/>
              </a:buClr>
              <a:buSzPts val="2200"/>
              <a:buFont typeface="Arial"/>
              <a:buChar char="•"/>
            </a:pPr>
            <a:r>
              <a:rPr lang="en-IN" sz="2000" dirty="0">
                <a:solidFill>
                  <a:schemeClr val="dk1"/>
                </a:solidFill>
                <a:latin typeface="Bookman Old Style"/>
                <a:ea typeface="Bookman Old Style"/>
                <a:cs typeface="Bookman Old Style"/>
                <a:sym typeface="Bookman Old Style"/>
              </a:rPr>
              <a:t>Neural Network is a computational model that works in a similar way to the neurons in the human brain. Each neuron takes an input, performs some operations then passes the output to the following neuron.</a:t>
            </a:r>
            <a:endParaRPr lang="en-IN" sz="2000" dirty="0"/>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sz="3200" dirty="0">
                <a:solidFill>
                  <a:srgbClr val="262699"/>
                </a:solidFill>
                <a:latin typeface="Garamond"/>
                <a:ea typeface="Garamond"/>
                <a:cs typeface="Garamond"/>
                <a:sym typeface="Garamond"/>
              </a:rPr>
              <a:t>Why does it work so well?</a:t>
            </a:r>
            <a:endParaRPr lang="en-IN" dirty="0"/>
          </a:p>
        </p:txBody>
      </p:sp>
      <p:pic>
        <p:nvPicPr>
          <p:cNvPr id="4" name="Google Shape;832;p51"/>
          <p:cNvPicPr preferRelativeResize="0"/>
          <p:nvPr/>
        </p:nvPicPr>
        <p:blipFill rotWithShape="1">
          <a:blip r:embed="rId2" cstate="print">
            <a:alphaModFix/>
          </a:blip>
          <a:srcRect/>
          <a:stretch/>
        </p:blipFill>
        <p:spPr>
          <a:xfrm>
            <a:off x="228600" y="1447800"/>
            <a:ext cx="7924800" cy="480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a:solidFill>
                  <a:srgbClr val="262699"/>
                </a:solidFill>
              </a:rPr>
              <a:t>Why choose deep learning?</a:t>
            </a:r>
            <a:endParaRPr lang="en-IN" dirty="0"/>
          </a:p>
        </p:txBody>
      </p:sp>
      <p:sp>
        <p:nvSpPr>
          <p:cNvPr id="3" name="Content Placeholder 2"/>
          <p:cNvSpPr>
            <a:spLocks noGrp="1"/>
          </p:cNvSpPr>
          <p:nvPr>
            <p:ph sz="quarter" idx="1"/>
          </p:nvPr>
        </p:nvSpPr>
        <p:spPr/>
        <p:txBody>
          <a:bodyPr>
            <a:normAutofit fontScale="92500" lnSpcReduction="20000"/>
          </a:bodyPr>
          <a:lstStyle/>
          <a:p>
            <a:pPr marL="457200" lvl="0" indent="-368300">
              <a:spcBef>
                <a:spcPts val="0"/>
              </a:spcBef>
              <a:buClr>
                <a:schemeClr val="dk1"/>
              </a:buClr>
              <a:buSzPts val="2200"/>
              <a:buFont typeface="Bookman Old Style"/>
              <a:buChar char="●"/>
            </a:pPr>
            <a:r>
              <a:rPr lang="en-IN" dirty="0">
                <a:solidFill>
                  <a:schemeClr val="dk1"/>
                </a:solidFill>
                <a:latin typeface="Bookman Old Style"/>
                <a:ea typeface="Bookman Old Style"/>
                <a:cs typeface="Bookman Old Style"/>
                <a:sym typeface="Bookman Old Style"/>
              </a:rPr>
              <a:t>After going through all the options available to us for image classification , we found out that deep learning suits the best for large scale image classification.</a:t>
            </a:r>
          </a:p>
          <a:p>
            <a:pPr marL="457200" lvl="0" indent="-368300">
              <a:spcBef>
                <a:spcPts val="0"/>
              </a:spcBef>
              <a:buClr>
                <a:schemeClr val="dk1"/>
              </a:buClr>
              <a:buSzPts val="2200"/>
              <a:buFont typeface="Bookman Old Style"/>
              <a:buChar char="●"/>
            </a:pPr>
            <a:r>
              <a:rPr lang="en-IN" dirty="0">
                <a:solidFill>
                  <a:schemeClr val="dk1"/>
                </a:solidFill>
                <a:latin typeface="Bookman Old Style"/>
                <a:ea typeface="Bookman Old Style"/>
                <a:cs typeface="Bookman Old Style"/>
                <a:sym typeface="Bookman Old Style"/>
              </a:rPr>
              <a:t>This is because of the huge advantage of multi-layered models such as the CNNs where in each layer, different level of visual information is processed.</a:t>
            </a:r>
          </a:p>
          <a:p>
            <a:pPr marL="457200" lvl="0" indent="-368300">
              <a:spcBef>
                <a:spcPts val="0"/>
              </a:spcBef>
              <a:buClr>
                <a:schemeClr val="dk1"/>
              </a:buClr>
              <a:buSzPts val="2200"/>
              <a:buFont typeface="Bookman Old Style"/>
              <a:buChar char="●"/>
            </a:pPr>
            <a:r>
              <a:rPr lang="en-IN" dirty="0">
                <a:solidFill>
                  <a:schemeClr val="dk1"/>
                </a:solidFill>
                <a:latin typeface="Bookman Old Style"/>
                <a:ea typeface="Bookman Old Style"/>
                <a:cs typeface="Bookman Old Style"/>
                <a:sym typeface="Bookman Old Style"/>
              </a:rPr>
              <a:t> Lower layers process (detect) very local features; just small parts of curves etc. The higher you get, the more complex features are concerned. And you can still interpret the functionality of the network relatively well.</a:t>
            </a:r>
          </a:p>
          <a:p>
            <a:pPr marL="457200" lvl="0" indent="-368300">
              <a:spcBef>
                <a:spcPts val="0"/>
              </a:spcBef>
              <a:buClr>
                <a:schemeClr val="dk1"/>
              </a:buClr>
              <a:buSzPts val="2200"/>
              <a:buFont typeface="Bookman Old Style"/>
              <a:buChar char="●"/>
            </a:pPr>
            <a:r>
              <a:rPr lang="en-IN" dirty="0">
                <a:solidFill>
                  <a:schemeClr val="dk1"/>
                </a:solidFill>
                <a:latin typeface="Bookman Old Style"/>
                <a:ea typeface="Bookman Old Style"/>
                <a:cs typeface="Bookman Old Style"/>
                <a:sym typeface="Bookman Old Style"/>
              </a:rPr>
              <a:t> Commonly, to adapt a model to new purpose, its lower layers are kept and you only train the higher ones to infer the features for the particular case. That speeds the training.</a:t>
            </a:r>
            <a:endParaRPr lang="en-IN" dirty="0"/>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a:solidFill>
                  <a:srgbClr val="262699"/>
                </a:solidFill>
              </a:rPr>
              <a:t>Ensemble Learning</a:t>
            </a:r>
            <a:endParaRPr lang="en-IN" dirty="0"/>
          </a:p>
        </p:txBody>
      </p:sp>
      <p:sp>
        <p:nvSpPr>
          <p:cNvPr id="4" name="TextBox 3"/>
          <p:cNvSpPr txBox="1"/>
          <p:nvPr/>
        </p:nvSpPr>
        <p:spPr>
          <a:xfrm>
            <a:off x="533400" y="1524000"/>
            <a:ext cx="7543800" cy="4093428"/>
          </a:xfrm>
          <a:prstGeom prst="rect">
            <a:avLst/>
          </a:prstGeom>
          <a:noFill/>
        </p:spPr>
        <p:txBody>
          <a:bodyPr wrap="square" rtlCol="0">
            <a:spAutoFit/>
          </a:bodyPr>
          <a:lstStyle/>
          <a:p>
            <a:r>
              <a:rPr lang="en-IN" sz="2000" dirty="0"/>
              <a:t>Ensemble learning is one of the various prototypes of deep learning which is advantageous in various machine learning applications. Ensemble method can be thought of as a machine learning model that involves a set of various individual models working </a:t>
            </a:r>
            <a:r>
              <a:rPr lang="en-IN" sz="2000" dirty="0" err="1"/>
              <a:t>parallelly</a:t>
            </a:r>
            <a:r>
              <a:rPr lang="en-IN" sz="2000" dirty="0"/>
              <a:t> on the same dataset to produce a better accuracy result as compared to any of the individual models working alone . This ensemble model comprises of three individual models – Convolutional Neural Network(CNN), Long Short Term Memory networks(LSTM) and Multi-layer Perceptron Network (MLP).. We would be using this powerful tool to categorise images in the Fashion MNIST dataset which comprises of 60,000 training dataset images and 10,000 test images.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467600" cy="1143000"/>
          </a:xfrm>
        </p:spPr>
        <p:txBody>
          <a:bodyPr>
            <a:normAutofit/>
          </a:bodyPr>
          <a:lstStyle/>
          <a:p>
            <a:r>
              <a:rPr lang="en-IN" dirty="0">
                <a:solidFill>
                  <a:srgbClr val="262699"/>
                </a:solidFill>
              </a:rPr>
              <a:t>Dataset</a:t>
            </a:r>
          </a:p>
        </p:txBody>
      </p:sp>
      <p:sp>
        <p:nvSpPr>
          <p:cNvPr id="3" name="Content Placeholder 2"/>
          <p:cNvSpPr>
            <a:spLocks noGrp="1"/>
          </p:cNvSpPr>
          <p:nvPr>
            <p:ph sz="quarter" idx="1"/>
          </p:nvPr>
        </p:nvSpPr>
        <p:spPr>
          <a:xfrm>
            <a:off x="457200" y="1600200"/>
            <a:ext cx="4419600" cy="4873752"/>
          </a:xfrm>
        </p:spPr>
        <p:txBody>
          <a:bodyPr>
            <a:normAutofit lnSpcReduction="10000"/>
          </a:bodyPr>
          <a:lstStyle/>
          <a:p>
            <a:r>
              <a:rPr lang="en-IN" sz="1800" dirty="0"/>
              <a:t>Fashion MNIST dataset comprises of 60,000 test set images each of which has 784 features (i.e. 28×28 pixels).</a:t>
            </a:r>
          </a:p>
          <a:p>
            <a:r>
              <a:rPr lang="en-IN" sz="1800" dirty="0"/>
              <a:t> Each pixel has a value between 0 to 255 where 0 is for white and 255 signifies black.</a:t>
            </a:r>
          </a:p>
          <a:p>
            <a:r>
              <a:rPr lang="en-IN" sz="1800" dirty="0"/>
              <a:t>All the images in the dataset have light gray background((hexadecimal </a:t>
            </a:r>
            <a:r>
              <a:rPr lang="en-IN" sz="1800" dirty="0" err="1"/>
              <a:t>color</a:t>
            </a:r>
            <a:r>
              <a:rPr lang="en-IN" sz="1800" dirty="0"/>
              <a:t>: #</a:t>
            </a:r>
            <a:r>
              <a:rPr lang="en-IN" sz="1800" dirty="0" err="1"/>
              <a:t>fdfdfd</a:t>
            </a:r>
            <a:r>
              <a:rPr lang="en-IN" sz="1800" dirty="0"/>
              <a:t>) and the products fall in different categories like -  men, women, kids and neutral.</a:t>
            </a:r>
          </a:p>
          <a:p>
            <a:r>
              <a:rPr lang="en-IN" sz="1800" dirty="0"/>
              <a:t> All the images of Fashion MNIST dataset  are classified into one of the following 10 categories - t-shirts, trousers, pullovers, dresses, coats, sandals, shirts, sneakers, bags, and ankle boots.</a:t>
            </a:r>
          </a:p>
        </p:txBody>
      </p:sp>
      <p:pic>
        <p:nvPicPr>
          <p:cNvPr id="4" name="Picture 3" descr="C:\Users\HP\Desktop\research paper\1_-kpgaee9X9Gm-SrQKdk_og.png"/>
          <p:cNvPicPr/>
          <p:nvPr/>
        </p:nvPicPr>
        <p:blipFill>
          <a:blip r:embed="rId2" cstate="print"/>
          <a:srcRect/>
          <a:stretch>
            <a:fillRect/>
          </a:stretch>
        </p:blipFill>
        <p:spPr bwMode="auto">
          <a:xfrm>
            <a:off x="4845852" y="457200"/>
            <a:ext cx="3917148" cy="3810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01000" cy="762000"/>
          </a:xfrm>
        </p:spPr>
        <p:txBody>
          <a:bodyPr>
            <a:normAutofit fontScale="90000"/>
          </a:bodyPr>
          <a:lstStyle/>
          <a:p>
            <a:r>
              <a:rPr lang="en-IN" dirty="0">
                <a:solidFill>
                  <a:srgbClr val="262699"/>
                </a:solidFill>
              </a:rPr>
              <a:t>Convolutional Neural Network(CNN)</a:t>
            </a:r>
            <a:br>
              <a:rPr lang="en-IN" dirty="0">
                <a:solidFill>
                  <a:srgbClr val="262699"/>
                </a:solidFill>
              </a:rPr>
            </a:br>
            <a:endParaRPr lang="en-IN" dirty="0">
              <a:solidFill>
                <a:srgbClr val="262699"/>
              </a:solidFill>
            </a:endParaRPr>
          </a:p>
        </p:txBody>
      </p:sp>
      <p:sp>
        <p:nvSpPr>
          <p:cNvPr id="3" name="Content Placeholder 2"/>
          <p:cNvSpPr>
            <a:spLocks noGrp="1"/>
          </p:cNvSpPr>
          <p:nvPr>
            <p:ph sz="quarter" idx="1"/>
          </p:nvPr>
        </p:nvSpPr>
        <p:spPr>
          <a:xfrm>
            <a:off x="533400" y="838200"/>
            <a:ext cx="7467600" cy="4191000"/>
          </a:xfrm>
        </p:spPr>
        <p:txBody>
          <a:bodyPr>
            <a:normAutofit lnSpcReduction="10000"/>
          </a:bodyPr>
          <a:lstStyle/>
          <a:p>
            <a:r>
              <a:rPr lang="en-IN" sz="1800" dirty="0"/>
              <a:t>Convolutional Neural Network is a  deep learning archetype that is predominantly used to classify images and group them based on similarity in features.</a:t>
            </a:r>
          </a:p>
          <a:p>
            <a:r>
              <a:rPr lang="en-IN" sz="1800" dirty="0"/>
              <a:t>It encompasses three types of layers - convolutional layers, pooling layers and fully-connected layers.</a:t>
            </a:r>
          </a:p>
          <a:p>
            <a:r>
              <a:rPr lang="en-IN" sz="1800" dirty="0"/>
              <a:t>Extraction of high-level features from the image is done by the convolutional layer.</a:t>
            </a:r>
          </a:p>
          <a:p>
            <a:r>
              <a:rPr lang="en-IN" sz="1800" dirty="0"/>
              <a:t>The Pooling layer is liable for reducing the spatial size of the resultant feature from Convolutional layer.</a:t>
            </a:r>
          </a:p>
          <a:p>
            <a:r>
              <a:rPr lang="en-IN" sz="1800" dirty="0"/>
              <a:t>The fully connected layer performs the combination matching and classification by revising the nonlinear activation function.</a:t>
            </a:r>
          </a:p>
          <a:p>
            <a:r>
              <a:rPr lang="en-IN" sz="1800" dirty="0"/>
              <a:t>It is one of the highly sought-after image classification algorithms and is rooted on the idea that local understanding of image is enough to predict good results. </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4765963"/>
            <a:ext cx="6082996" cy="2092037"/>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402</TotalTime>
  <Words>2114</Words>
  <Application>Microsoft Office PowerPoint</Application>
  <PresentationFormat>On-screen Show (4:3)</PresentationFormat>
  <Paragraphs>120</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Rounded MT Bold</vt:lpstr>
      <vt:lpstr>Bookman Old Style</vt:lpstr>
      <vt:lpstr>Calibri</vt:lpstr>
      <vt:lpstr>Century Schoolbook</vt:lpstr>
      <vt:lpstr>Garamond</vt:lpstr>
      <vt:lpstr>Times New Roman</vt:lpstr>
      <vt:lpstr>Wingdings</vt:lpstr>
      <vt:lpstr>Wingdings 2</vt:lpstr>
      <vt:lpstr>Oriel</vt:lpstr>
      <vt:lpstr>Ensemble Deep Learning for  Image Classification </vt:lpstr>
      <vt:lpstr> Introduction: What is image classification</vt:lpstr>
      <vt:lpstr>Literature Review </vt:lpstr>
      <vt:lpstr>Deep Learning based Image Classification</vt:lpstr>
      <vt:lpstr>Why does it work so well?</vt:lpstr>
      <vt:lpstr>Why choose deep learning?</vt:lpstr>
      <vt:lpstr>Ensemble Learning</vt:lpstr>
      <vt:lpstr>Dataset</vt:lpstr>
      <vt:lpstr>Convolutional Neural Network(CNN) </vt:lpstr>
      <vt:lpstr>CNN Architecture Used</vt:lpstr>
      <vt:lpstr>Long Short-Term Memory (LSTM) </vt:lpstr>
      <vt:lpstr>LSTM Architecture Used</vt:lpstr>
      <vt:lpstr>Multi-Layer Perceptron (MLP)</vt:lpstr>
      <vt:lpstr>MLP Architecture Used</vt:lpstr>
      <vt:lpstr>Ensemble Voting Classifier</vt:lpstr>
      <vt:lpstr>Activation Functions</vt:lpstr>
      <vt:lpstr>Rectified Linear Unit Function (ReLU) </vt:lpstr>
      <vt:lpstr>Softmax Function</vt:lpstr>
      <vt:lpstr>Experimental Results </vt:lpstr>
      <vt:lpstr>PowerPoint Presentation</vt:lpstr>
      <vt:lpstr>   Graphs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What is image classification</dc:title>
  <dc:creator>HP</dc:creator>
  <cp:lastModifiedBy>Akkineni, Sai Lasya</cp:lastModifiedBy>
  <cp:revision>24</cp:revision>
  <dcterms:created xsi:type="dcterms:W3CDTF">2006-08-16T00:00:00Z</dcterms:created>
  <dcterms:modified xsi:type="dcterms:W3CDTF">2020-12-07T01:28:06Z</dcterms:modified>
</cp:coreProperties>
</file>