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Poppins Semi-Bold" charset="1" panose="00000700000000000000"/>
      <p:regular r:id="rId15"/>
    </p:embeddedFont>
    <p:embeddedFont>
      <p:font typeface="Poppins" charset="1" panose="00000500000000000000"/>
      <p:regular r:id="rId16"/>
    </p:embeddedFont>
    <p:embeddedFont>
      <p:font typeface="Poppins Bold" charset="1" panose="00000800000000000000"/>
      <p:regular r:id="rId17"/>
    </p:embeddedFont>
    <p:embeddedFont>
      <p:font typeface="DM Sans" charset="1" panose="00000000000000000000"/>
      <p:regular r:id="rId18"/>
    </p:embeddedFont>
    <p:embeddedFont>
      <p:font typeface="Open Sans" charset="1" panose="020B0606030504020204"/>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2" Target="../media/image9.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 Id="rId9"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101622" y="-767350"/>
            <a:ext cx="22013892" cy="12354774"/>
          </a:xfrm>
          <a:custGeom>
            <a:avLst/>
            <a:gdLst/>
            <a:ahLst/>
            <a:cxnLst/>
            <a:rect r="r" b="b" t="t" l="l"/>
            <a:pathLst>
              <a:path h="12354774" w="22013892">
                <a:moveTo>
                  <a:pt x="0" y="0"/>
                </a:moveTo>
                <a:lnTo>
                  <a:pt x="22013891" y="0"/>
                </a:lnTo>
                <a:lnTo>
                  <a:pt x="22013891" y="12354775"/>
                </a:lnTo>
                <a:lnTo>
                  <a:pt x="0" y="12354775"/>
                </a:lnTo>
                <a:lnTo>
                  <a:pt x="0" y="0"/>
                </a:lnTo>
                <a:close/>
              </a:path>
            </a:pathLst>
          </a:custGeom>
          <a:blipFill>
            <a:blip r:embed="rId2"/>
            <a:stretch>
              <a:fillRect l="0" t="-9467" r="0" b="-9467"/>
            </a:stretch>
          </a:blipFill>
        </p:spPr>
      </p:sp>
      <p:grpSp>
        <p:nvGrpSpPr>
          <p:cNvPr name="Group 3" id="3"/>
          <p:cNvGrpSpPr/>
          <p:nvPr/>
        </p:nvGrpSpPr>
        <p:grpSpPr>
          <a:xfrm rot="0">
            <a:off x="-1793400" y="-712357"/>
            <a:ext cx="22453902" cy="11711713"/>
            <a:chOff x="0" y="0"/>
            <a:chExt cx="5913785" cy="3084566"/>
          </a:xfrm>
        </p:grpSpPr>
        <p:sp>
          <p:nvSpPr>
            <p:cNvPr name="Freeform 4" id="4"/>
            <p:cNvSpPr/>
            <p:nvPr/>
          </p:nvSpPr>
          <p:spPr>
            <a:xfrm flipH="false" flipV="false" rot="0">
              <a:off x="0" y="0"/>
              <a:ext cx="5913785" cy="3084567"/>
            </a:xfrm>
            <a:custGeom>
              <a:avLst/>
              <a:gdLst/>
              <a:ahLst/>
              <a:cxnLst/>
              <a:rect r="r" b="b" t="t" l="l"/>
              <a:pathLst>
                <a:path h="3084567" w="5913785">
                  <a:moveTo>
                    <a:pt x="0" y="0"/>
                  </a:moveTo>
                  <a:lnTo>
                    <a:pt x="5913785" y="0"/>
                  </a:lnTo>
                  <a:lnTo>
                    <a:pt x="5913785" y="3084567"/>
                  </a:lnTo>
                  <a:lnTo>
                    <a:pt x="0" y="3084567"/>
                  </a:lnTo>
                  <a:close/>
                </a:path>
              </a:pathLst>
            </a:custGeom>
            <a:solidFill>
              <a:srgbClr val="AAD7D4">
                <a:alpha val="28627"/>
              </a:srgbClr>
            </a:solidFill>
          </p:spPr>
        </p:sp>
        <p:sp>
          <p:nvSpPr>
            <p:cNvPr name="TextBox 5" id="5"/>
            <p:cNvSpPr txBox="true"/>
            <p:nvPr/>
          </p:nvSpPr>
          <p:spPr>
            <a:xfrm>
              <a:off x="0" y="-38100"/>
              <a:ext cx="5913785" cy="312266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793171" y="2194768"/>
            <a:ext cx="13066873" cy="5794920"/>
          </a:xfrm>
          <a:prstGeom prst="rect">
            <a:avLst/>
          </a:prstGeom>
        </p:spPr>
        <p:txBody>
          <a:bodyPr anchor="t" rtlCol="false" tIns="0" lIns="0" bIns="0" rIns="0">
            <a:spAutoFit/>
          </a:bodyPr>
          <a:lstStyle/>
          <a:p>
            <a:pPr algn="ctr">
              <a:lnSpc>
                <a:spcPts val="10918"/>
              </a:lnSpc>
            </a:pPr>
            <a:r>
              <a:rPr lang="en-US" b="true" sz="12998" spc="-701">
                <a:solidFill>
                  <a:srgbClr val="1C2120"/>
                </a:solidFill>
                <a:latin typeface="Poppins Semi-Bold"/>
                <a:ea typeface="Poppins Semi-Bold"/>
                <a:cs typeface="Poppins Semi-Bold"/>
                <a:sym typeface="Poppins Semi-Bold"/>
              </a:rPr>
              <a:t>HEALTHCARE REVIEW SENTIMENT ANALYSIS</a:t>
            </a:r>
          </a:p>
        </p:txBody>
      </p:sp>
      <p:grpSp>
        <p:nvGrpSpPr>
          <p:cNvPr name="Group 7" id="7"/>
          <p:cNvGrpSpPr/>
          <p:nvPr/>
        </p:nvGrpSpPr>
        <p:grpSpPr>
          <a:xfrm rot="0">
            <a:off x="5835017" y="8112389"/>
            <a:ext cx="6983181" cy="1145911"/>
            <a:chOff x="0" y="0"/>
            <a:chExt cx="9310908" cy="1527882"/>
          </a:xfrm>
        </p:grpSpPr>
        <p:grpSp>
          <p:nvGrpSpPr>
            <p:cNvPr name="Group 8" id="8"/>
            <p:cNvGrpSpPr/>
            <p:nvPr/>
          </p:nvGrpSpPr>
          <p:grpSpPr>
            <a:xfrm rot="0">
              <a:off x="0" y="0"/>
              <a:ext cx="9310908" cy="1527882"/>
              <a:chOff x="0" y="0"/>
              <a:chExt cx="1839192" cy="301804"/>
            </a:xfrm>
          </p:grpSpPr>
          <p:sp>
            <p:nvSpPr>
              <p:cNvPr name="Freeform 9" id="9"/>
              <p:cNvSpPr/>
              <p:nvPr/>
            </p:nvSpPr>
            <p:spPr>
              <a:xfrm flipH="false" flipV="false" rot="0">
                <a:off x="0" y="0"/>
                <a:ext cx="1839192" cy="301804"/>
              </a:xfrm>
              <a:custGeom>
                <a:avLst/>
                <a:gdLst/>
                <a:ahLst/>
                <a:cxnLst/>
                <a:rect r="r" b="b" t="t" l="l"/>
                <a:pathLst>
                  <a:path h="301804" w="1839192">
                    <a:moveTo>
                      <a:pt x="0" y="0"/>
                    </a:moveTo>
                    <a:lnTo>
                      <a:pt x="1839192" y="0"/>
                    </a:lnTo>
                    <a:lnTo>
                      <a:pt x="1839192" y="301804"/>
                    </a:lnTo>
                    <a:lnTo>
                      <a:pt x="0" y="301804"/>
                    </a:lnTo>
                    <a:close/>
                  </a:path>
                </a:pathLst>
              </a:custGeom>
              <a:solidFill>
                <a:srgbClr val="AAD7D4"/>
              </a:solidFill>
              <a:ln w="28575" cap="sq">
                <a:solidFill>
                  <a:srgbClr val="1C2120"/>
                </a:solidFill>
                <a:prstDash val="solid"/>
                <a:miter/>
              </a:ln>
            </p:spPr>
          </p:sp>
          <p:sp>
            <p:nvSpPr>
              <p:cNvPr name="TextBox 10" id="10"/>
              <p:cNvSpPr txBox="true"/>
              <p:nvPr/>
            </p:nvSpPr>
            <p:spPr>
              <a:xfrm>
                <a:off x="0" y="-38100"/>
                <a:ext cx="1839192" cy="339904"/>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243477" y="166410"/>
              <a:ext cx="8823954" cy="1233162"/>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SAILEE PRASHANT ALLYADWAR</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57788" y="-177024"/>
            <a:ext cx="7097803" cy="11057957"/>
          </a:xfrm>
          <a:custGeom>
            <a:avLst/>
            <a:gdLst/>
            <a:ahLst/>
            <a:cxnLst/>
            <a:rect r="r" b="b" t="t" l="l"/>
            <a:pathLst>
              <a:path h="11057957" w="7097803">
                <a:moveTo>
                  <a:pt x="0" y="0"/>
                </a:moveTo>
                <a:lnTo>
                  <a:pt x="7097803" y="0"/>
                </a:lnTo>
                <a:lnTo>
                  <a:pt x="7097803" y="11057957"/>
                </a:lnTo>
                <a:lnTo>
                  <a:pt x="0" y="11057957"/>
                </a:lnTo>
                <a:lnTo>
                  <a:pt x="0" y="0"/>
                </a:lnTo>
                <a:close/>
              </a:path>
            </a:pathLst>
          </a:custGeom>
          <a:blipFill>
            <a:blip r:embed="rId2"/>
            <a:stretch>
              <a:fillRect l="-131569" t="0" r="-2267" b="0"/>
            </a:stretch>
          </a:blipFill>
        </p:spPr>
      </p:sp>
      <p:grpSp>
        <p:nvGrpSpPr>
          <p:cNvPr name="Group 3" id="3"/>
          <p:cNvGrpSpPr/>
          <p:nvPr/>
        </p:nvGrpSpPr>
        <p:grpSpPr>
          <a:xfrm rot="0">
            <a:off x="-514350" y="-177024"/>
            <a:ext cx="7454365" cy="10601584"/>
            <a:chOff x="0" y="0"/>
            <a:chExt cx="1963290" cy="2792187"/>
          </a:xfrm>
        </p:grpSpPr>
        <p:sp>
          <p:nvSpPr>
            <p:cNvPr name="Freeform 4" id="4"/>
            <p:cNvSpPr/>
            <p:nvPr/>
          </p:nvSpPr>
          <p:spPr>
            <a:xfrm flipH="false" flipV="false" rot="0">
              <a:off x="0" y="0"/>
              <a:ext cx="1963290" cy="2792187"/>
            </a:xfrm>
            <a:custGeom>
              <a:avLst/>
              <a:gdLst/>
              <a:ahLst/>
              <a:cxnLst/>
              <a:rect r="r" b="b" t="t" l="l"/>
              <a:pathLst>
                <a:path h="2792187" w="1963290">
                  <a:moveTo>
                    <a:pt x="0" y="0"/>
                  </a:moveTo>
                  <a:lnTo>
                    <a:pt x="1963290" y="0"/>
                  </a:lnTo>
                  <a:lnTo>
                    <a:pt x="1963290" y="2792187"/>
                  </a:lnTo>
                  <a:lnTo>
                    <a:pt x="0" y="2792187"/>
                  </a:lnTo>
                  <a:close/>
                </a:path>
              </a:pathLst>
            </a:custGeom>
            <a:solidFill>
              <a:srgbClr val="AAD7D4">
                <a:alpha val="55686"/>
              </a:srgbClr>
            </a:solidFill>
          </p:spPr>
        </p:sp>
        <p:sp>
          <p:nvSpPr>
            <p:cNvPr name="TextBox 5" id="5"/>
            <p:cNvSpPr txBox="true"/>
            <p:nvPr/>
          </p:nvSpPr>
          <p:spPr>
            <a:xfrm>
              <a:off x="0" y="-38100"/>
              <a:ext cx="1963290" cy="283028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8595420" y="2638404"/>
            <a:ext cx="8011990" cy="1143835"/>
          </a:xfrm>
          <a:prstGeom prst="rect">
            <a:avLst/>
          </a:prstGeom>
        </p:spPr>
        <p:txBody>
          <a:bodyPr anchor="t" rtlCol="false" tIns="0" lIns="0" bIns="0" rIns="0">
            <a:spAutoFit/>
          </a:bodyPr>
          <a:lstStyle/>
          <a:p>
            <a:pPr algn="l">
              <a:lnSpc>
                <a:spcPts val="7935"/>
              </a:lnSpc>
            </a:pPr>
            <a:r>
              <a:rPr lang="en-US" sz="8180" b="true">
                <a:solidFill>
                  <a:srgbClr val="1C2120"/>
                </a:solidFill>
                <a:latin typeface="Poppins Bold"/>
                <a:ea typeface="Poppins Bold"/>
                <a:cs typeface="Poppins Bold"/>
                <a:sym typeface="Poppins Bold"/>
              </a:rPr>
              <a:t>Objective</a:t>
            </a:r>
          </a:p>
        </p:txBody>
      </p:sp>
      <p:sp>
        <p:nvSpPr>
          <p:cNvPr name="TextBox 7" id="7"/>
          <p:cNvSpPr txBox="true"/>
          <p:nvPr/>
        </p:nvSpPr>
        <p:spPr>
          <a:xfrm rot="0">
            <a:off x="8652271" y="4527580"/>
            <a:ext cx="7898287" cy="1276008"/>
          </a:xfrm>
          <a:prstGeom prst="rect">
            <a:avLst/>
          </a:prstGeom>
        </p:spPr>
        <p:txBody>
          <a:bodyPr anchor="t" rtlCol="false" tIns="0" lIns="0" bIns="0" rIns="0">
            <a:spAutoFit/>
          </a:bodyPr>
          <a:lstStyle/>
          <a:p>
            <a:pPr algn="l" marL="0" indent="0" lvl="0">
              <a:lnSpc>
                <a:spcPts val="3399"/>
              </a:lnSpc>
              <a:spcBef>
                <a:spcPct val="0"/>
              </a:spcBef>
            </a:pPr>
            <a:r>
              <a:rPr lang="en-US" sz="2517" spc="151">
                <a:solidFill>
                  <a:srgbClr val="000000"/>
                </a:solidFill>
                <a:latin typeface="DM Sans"/>
                <a:ea typeface="DM Sans"/>
                <a:cs typeface="DM Sans"/>
                <a:sym typeface="DM Sans"/>
              </a:rPr>
              <a:t>T</a:t>
            </a:r>
            <a:r>
              <a:rPr lang="en-US" sz="2517" spc="151" u="none">
                <a:solidFill>
                  <a:srgbClr val="000000"/>
                </a:solidFill>
                <a:latin typeface="DM Sans"/>
                <a:ea typeface="DM Sans"/>
                <a:cs typeface="DM Sans"/>
                <a:sym typeface="DM Sans"/>
              </a:rPr>
              <a:t>o extract insights from healthcare reviews and classify them into sentiment categories—positive, neutral, and negative.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083134" y="1616740"/>
            <a:ext cx="6830714" cy="2128485"/>
            <a:chOff x="0" y="0"/>
            <a:chExt cx="2286638" cy="712528"/>
          </a:xfrm>
        </p:grpSpPr>
        <p:sp>
          <p:nvSpPr>
            <p:cNvPr name="Freeform 3" id="3"/>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4" id="4"/>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5" id="5"/>
          <p:cNvSpPr/>
          <p:nvPr/>
        </p:nvSpPr>
        <p:spPr>
          <a:xfrm flipH="false" flipV="false" rot="0">
            <a:off x="10685802" y="2275139"/>
            <a:ext cx="1023822" cy="839534"/>
          </a:xfrm>
          <a:custGeom>
            <a:avLst/>
            <a:gdLst/>
            <a:ahLst/>
            <a:cxnLst/>
            <a:rect r="r" b="b" t="t" l="l"/>
            <a:pathLst>
              <a:path h="839534" w="1023822">
                <a:moveTo>
                  <a:pt x="0" y="0"/>
                </a:moveTo>
                <a:lnTo>
                  <a:pt x="1023822" y="0"/>
                </a:lnTo>
                <a:lnTo>
                  <a:pt x="1023822" y="839533"/>
                </a:lnTo>
                <a:lnTo>
                  <a:pt x="0" y="8395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0083134" y="4079914"/>
            <a:ext cx="6830714" cy="2128485"/>
            <a:chOff x="0" y="0"/>
            <a:chExt cx="2286638" cy="712528"/>
          </a:xfrm>
        </p:grpSpPr>
        <p:sp>
          <p:nvSpPr>
            <p:cNvPr name="Freeform 7" id="7"/>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8" id="8"/>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grpSp>
        <p:nvGrpSpPr>
          <p:cNvPr name="Group 9" id="9"/>
          <p:cNvGrpSpPr/>
          <p:nvPr/>
        </p:nvGrpSpPr>
        <p:grpSpPr>
          <a:xfrm rot="0">
            <a:off x="10083134" y="6541774"/>
            <a:ext cx="6830714" cy="2128485"/>
            <a:chOff x="0" y="0"/>
            <a:chExt cx="2286638" cy="712528"/>
          </a:xfrm>
        </p:grpSpPr>
        <p:sp>
          <p:nvSpPr>
            <p:cNvPr name="Freeform 10" id="10"/>
            <p:cNvSpPr/>
            <p:nvPr/>
          </p:nvSpPr>
          <p:spPr>
            <a:xfrm flipH="false" flipV="false" rot="0">
              <a:off x="0" y="0"/>
              <a:ext cx="2286638" cy="712528"/>
            </a:xfrm>
            <a:custGeom>
              <a:avLst/>
              <a:gdLst/>
              <a:ahLst/>
              <a:cxnLst/>
              <a:rect r="r" b="b" t="t" l="l"/>
              <a:pathLst>
                <a:path h="712528" w="2286638">
                  <a:moveTo>
                    <a:pt x="56670" y="0"/>
                  </a:moveTo>
                  <a:lnTo>
                    <a:pt x="2229968" y="0"/>
                  </a:lnTo>
                  <a:cubicBezTo>
                    <a:pt x="2261266" y="0"/>
                    <a:pt x="2286638" y="25372"/>
                    <a:pt x="2286638" y="56670"/>
                  </a:cubicBezTo>
                  <a:lnTo>
                    <a:pt x="2286638" y="655858"/>
                  </a:lnTo>
                  <a:cubicBezTo>
                    <a:pt x="2286638" y="670888"/>
                    <a:pt x="2280667" y="685302"/>
                    <a:pt x="2270040" y="695930"/>
                  </a:cubicBezTo>
                  <a:cubicBezTo>
                    <a:pt x="2259412" y="706557"/>
                    <a:pt x="2244998" y="712528"/>
                    <a:pt x="2229968" y="712528"/>
                  </a:cubicBezTo>
                  <a:lnTo>
                    <a:pt x="56670" y="712528"/>
                  </a:lnTo>
                  <a:cubicBezTo>
                    <a:pt x="25372" y="712528"/>
                    <a:pt x="0" y="687156"/>
                    <a:pt x="0" y="655858"/>
                  </a:cubicBezTo>
                  <a:lnTo>
                    <a:pt x="0" y="56670"/>
                  </a:lnTo>
                  <a:cubicBezTo>
                    <a:pt x="0" y="41640"/>
                    <a:pt x="5971" y="27226"/>
                    <a:pt x="16598" y="16598"/>
                  </a:cubicBezTo>
                  <a:cubicBezTo>
                    <a:pt x="27226" y="5971"/>
                    <a:pt x="41640" y="0"/>
                    <a:pt x="56670" y="0"/>
                  </a:cubicBezTo>
                  <a:close/>
                </a:path>
              </a:pathLst>
            </a:custGeom>
            <a:solidFill>
              <a:srgbClr val="AAD7D4"/>
            </a:solidFill>
          </p:spPr>
        </p:sp>
        <p:sp>
          <p:nvSpPr>
            <p:cNvPr name="TextBox 11" id="11"/>
            <p:cNvSpPr txBox="true"/>
            <p:nvPr/>
          </p:nvSpPr>
          <p:spPr>
            <a:xfrm>
              <a:off x="0" y="85725"/>
              <a:ext cx="2286638" cy="626803"/>
            </a:xfrm>
            <a:prstGeom prst="rect">
              <a:avLst/>
            </a:prstGeom>
          </p:spPr>
          <p:txBody>
            <a:bodyPr anchor="ctr" rtlCol="false" tIns="50800" lIns="50800" bIns="50800" rIns="50800"/>
            <a:lstStyle/>
            <a:p>
              <a:pPr algn="ctr">
                <a:lnSpc>
                  <a:spcPts val="1925"/>
                </a:lnSpc>
              </a:pPr>
            </a:p>
          </p:txBody>
        </p:sp>
      </p:grpSp>
      <p:sp>
        <p:nvSpPr>
          <p:cNvPr name="Freeform 12" id="12"/>
          <p:cNvSpPr/>
          <p:nvPr/>
        </p:nvSpPr>
        <p:spPr>
          <a:xfrm flipH="false" flipV="false" rot="0">
            <a:off x="10677950" y="4517864"/>
            <a:ext cx="1031674" cy="1252584"/>
          </a:xfrm>
          <a:custGeom>
            <a:avLst/>
            <a:gdLst/>
            <a:ahLst/>
            <a:cxnLst/>
            <a:rect r="r" b="b" t="t" l="l"/>
            <a:pathLst>
              <a:path h="1252584" w="1031674">
                <a:moveTo>
                  <a:pt x="0" y="0"/>
                </a:moveTo>
                <a:lnTo>
                  <a:pt x="1031674" y="0"/>
                </a:lnTo>
                <a:lnTo>
                  <a:pt x="1031674" y="1252585"/>
                </a:lnTo>
                <a:lnTo>
                  <a:pt x="0" y="12525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10497275" y="7308439"/>
            <a:ext cx="1400875" cy="924578"/>
          </a:xfrm>
          <a:custGeom>
            <a:avLst/>
            <a:gdLst/>
            <a:ahLst/>
            <a:cxnLst/>
            <a:rect r="r" b="b" t="t" l="l"/>
            <a:pathLst>
              <a:path h="924578" w="1400875">
                <a:moveTo>
                  <a:pt x="0" y="0"/>
                </a:moveTo>
                <a:lnTo>
                  <a:pt x="1400875" y="0"/>
                </a:lnTo>
                <a:lnTo>
                  <a:pt x="1400875" y="924577"/>
                </a:lnTo>
                <a:lnTo>
                  <a:pt x="0" y="92457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18937" y="2864062"/>
            <a:ext cx="8537476" cy="2541688"/>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Dataset Overview</a:t>
            </a:r>
          </a:p>
        </p:txBody>
      </p:sp>
      <p:sp>
        <p:nvSpPr>
          <p:cNvPr name="TextBox 15" id="15"/>
          <p:cNvSpPr txBox="true"/>
          <p:nvPr/>
        </p:nvSpPr>
        <p:spPr>
          <a:xfrm rot="0">
            <a:off x="1218937" y="5587947"/>
            <a:ext cx="6613419" cy="2817262"/>
          </a:xfrm>
          <a:prstGeom prst="rect">
            <a:avLst/>
          </a:prstGeom>
        </p:spPr>
        <p:txBody>
          <a:bodyPr anchor="t" rtlCol="false" tIns="0" lIns="0" bIns="0" rIns="0">
            <a:spAutoFit/>
          </a:bodyPr>
          <a:lstStyle/>
          <a:p>
            <a:pPr algn="l" marL="406496" indent="-203248" lvl="1">
              <a:lnSpc>
                <a:spcPts val="2541"/>
              </a:lnSpc>
              <a:spcBef>
                <a:spcPct val="0"/>
              </a:spcBef>
              <a:buFont typeface="Arial"/>
              <a:buChar char="•"/>
            </a:pPr>
            <a:r>
              <a:rPr lang="en-US" sz="1882" spc="112">
                <a:solidFill>
                  <a:srgbClr val="000000"/>
                </a:solidFill>
                <a:latin typeface="DM Sans"/>
                <a:ea typeface="DM Sans"/>
                <a:cs typeface="DM Sans"/>
                <a:sym typeface="DM Sans"/>
              </a:rPr>
              <a:t>Featu</a:t>
            </a:r>
            <a:r>
              <a:rPr lang="en-US" sz="1882" spc="112" u="none">
                <a:solidFill>
                  <a:srgbClr val="000000"/>
                </a:solidFill>
                <a:latin typeface="DM Sans"/>
                <a:ea typeface="DM Sans"/>
                <a:cs typeface="DM Sans"/>
                <a:sym typeface="DM Sans"/>
              </a:rPr>
              <a:t>res Available:</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Review Text – Written feedback from patients</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Rating – Numerical score from 1 to 5</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Important Note:</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No direct sentiment label provided</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Sentiment had to be derived from the rating</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Goal: Convert ratings into sentiment labels for supervised learning</a:t>
            </a:r>
          </a:p>
          <a:p>
            <a:pPr algn="l" marL="0" indent="0" lvl="0">
              <a:lnSpc>
                <a:spcPts val="2541"/>
              </a:lnSpc>
              <a:spcBef>
                <a:spcPct val="0"/>
              </a:spcBef>
            </a:pPr>
          </a:p>
        </p:txBody>
      </p:sp>
      <p:sp>
        <p:nvSpPr>
          <p:cNvPr name="TextBox 16" id="16"/>
          <p:cNvSpPr txBox="true"/>
          <p:nvPr/>
        </p:nvSpPr>
        <p:spPr>
          <a:xfrm rot="0">
            <a:off x="12613891" y="2237039"/>
            <a:ext cx="3556933" cy="738869"/>
          </a:xfrm>
          <a:prstGeom prst="rect">
            <a:avLst/>
          </a:prstGeom>
        </p:spPr>
        <p:txBody>
          <a:bodyPr anchor="t" rtlCol="false" tIns="0" lIns="0" bIns="0" rIns="0">
            <a:spAutoFit/>
          </a:bodyPr>
          <a:lstStyle/>
          <a:p>
            <a:pPr algn="just" marL="0" indent="0" lvl="0">
              <a:lnSpc>
                <a:spcPts val="2985"/>
              </a:lnSpc>
              <a:spcBef>
                <a:spcPct val="0"/>
              </a:spcBef>
            </a:pPr>
            <a:r>
              <a:rPr lang="en-US" sz="2211" spc="35">
                <a:solidFill>
                  <a:srgbClr val="1C2120"/>
                </a:solidFill>
                <a:latin typeface="DM Sans"/>
                <a:ea typeface="DM Sans"/>
                <a:cs typeface="DM Sans"/>
                <a:sym typeface="DM Sans"/>
              </a:rPr>
              <a:t>S</a:t>
            </a:r>
            <a:r>
              <a:rPr lang="en-US" sz="2211" spc="35" u="none">
                <a:solidFill>
                  <a:srgbClr val="1C2120"/>
                </a:solidFill>
                <a:latin typeface="DM Sans"/>
                <a:ea typeface="DM Sans"/>
                <a:cs typeface="DM Sans"/>
                <a:sym typeface="DM Sans"/>
              </a:rPr>
              <a:t>ource: Patient reviews with ratings</a:t>
            </a:r>
          </a:p>
        </p:txBody>
      </p:sp>
      <p:sp>
        <p:nvSpPr>
          <p:cNvPr name="TextBox 17" id="17"/>
          <p:cNvSpPr txBox="true"/>
          <p:nvPr/>
        </p:nvSpPr>
        <p:spPr>
          <a:xfrm rot="0">
            <a:off x="12613891" y="4667446"/>
            <a:ext cx="3556933" cy="1110350"/>
          </a:xfrm>
          <a:prstGeom prst="rect">
            <a:avLst/>
          </a:prstGeom>
        </p:spPr>
        <p:txBody>
          <a:bodyPr anchor="t" rtlCol="false" tIns="0" lIns="0" bIns="0" rIns="0">
            <a:spAutoFit/>
          </a:bodyPr>
          <a:lstStyle/>
          <a:p>
            <a:pPr algn="just" marL="0" indent="0" lvl="0">
              <a:lnSpc>
                <a:spcPts val="2983"/>
              </a:lnSpc>
              <a:spcBef>
                <a:spcPct val="0"/>
              </a:spcBef>
            </a:pPr>
            <a:r>
              <a:rPr lang="en-US" sz="2210" spc="35">
                <a:solidFill>
                  <a:srgbClr val="1C2120"/>
                </a:solidFill>
                <a:latin typeface="DM Sans"/>
                <a:ea typeface="DM Sans"/>
                <a:cs typeface="DM Sans"/>
                <a:sym typeface="DM Sans"/>
              </a:rPr>
              <a:t>F</a:t>
            </a:r>
            <a:r>
              <a:rPr lang="en-US" sz="2210" spc="35" u="none">
                <a:solidFill>
                  <a:srgbClr val="1C2120"/>
                </a:solidFill>
                <a:latin typeface="DM Sans"/>
                <a:ea typeface="DM Sans"/>
                <a:cs typeface="DM Sans"/>
                <a:sym typeface="DM Sans"/>
              </a:rPr>
              <a:t>eatures:</a:t>
            </a:r>
          </a:p>
          <a:p>
            <a:pPr algn="just" marL="477140" indent="-238570" lvl="1">
              <a:lnSpc>
                <a:spcPts val="2983"/>
              </a:lnSpc>
              <a:spcBef>
                <a:spcPct val="0"/>
              </a:spcBef>
              <a:buFont typeface="Arial"/>
              <a:buChar char="•"/>
            </a:pPr>
            <a:r>
              <a:rPr lang="en-US" sz="2210" spc="35" u="none">
                <a:solidFill>
                  <a:srgbClr val="1C2120"/>
                </a:solidFill>
                <a:latin typeface="DM Sans"/>
                <a:ea typeface="DM Sans"/>
                <a:cs typeface="DM Sans"/>
                <a:sym typeface="DM Sans"/>
              </a:rPr>
              <a:t>Review Text</a:t>
            </a:r>
          </a:p>
          <a:p>
            <a:pPr algn="just" marL="477140" indent="-238570" lvl="1">
              <a:lnSpc>
                <a:spcPts val="2983"/>
              </a:lnSpc>
              <a:spcBef>
                <a:spcPct val="0"/>
              </a:spcBef>
              <a:buFont typeface="Arial"/>
              <a:buChar char="•"/>
            </a:pPr>
            <a:r>
              <a:rPr lang="en-US" sz="2210" spc="35" u="none">
                <a:solidFill>
                  <a:srgbClr val="1C2120"/>
                </a:solidFill>
                <a:latin typeface="DM Sans"/>
                <a:ea typeface="DM Sans"/>
                <a:cs typeface="DM Sans"/>
                <a:sym typeface="DM Sans"/>
              </a:rPr>
              <a:t>Rating (1 to 5)</a:t>
            </a:r>
          </a:p>
        </p:txBody>
      </p:sp>
      <p:sp>
        <p:nvSpPr>
          <p:cNvPr name="TextBox 18" id="18"/>
          <p:cNvSpPr txBox="true"/>
          <p:nvPr/>
        </p:nvSpPr>
        <p:spPr>
          <a:xfrm rot="0">
            <a:off x="12613891" y="7134228"/>
            <a:ext cx="3556933" cy="1110350"/>
          </a:xfrm>
          <a:prstGeom prst="rect">
            <a:avLst/>
          </a:prstGeom>
        </p:spPr>
        <p:txBody>
          <a:bodyPr anchor="t" rtlCol="false" tIns="0" lIns="0" bIns="0" rIns="0">
            <a:spAutoFit/>
          </a:bodyPr>
          <a:lstStyle/>
          <a:p>
            <a:pPr algn="l" marL="0" indent="0" lvl="0">
              <a:lnSpc>
                <a:spcPts val="2983"/>
              </a:lnSpc>
              <a:spcBef>
                <a:spcPct val="0"/>
              </a:spcBef>
            </a:pPr>
            <a:r>
              <a:rPr lang="en-US" sz="2210" spc="35">
                <a:solidFill>
                  <a:srgbClr val="1C2120"/>
                </a:solidFill>
                <a:latin typeface="DM Sans"/>
                <a:ea typeface="DM Sans"/>
                <a:cs typeface="DM Sans"/>
                <a:sym typeface="DM Sans"/>
              </a:rPr>
              <a:t>Ta</a:t>
            </a:r>
            <a:r>
              <a:rPr lang="en-US" sz="2210" spc="35" u="none">
                <a:solidFill>
                  <a:srgbClr val="1C2120"/>
                </a:solidFill>
                <a:latin typeface="DM Sans"/>
                <a:ea typeface="DM Sans"/>
                <a:cs typeface="DM Sans"/>
                <a:sym typeface="DM Sans"/>
              </a:rPr>
              <a:t>rget: Sentiment (Negative, Neutral, Positive)</a:t>
            </a:r>
          </a:p>
        </p:txBody>
      </p:sp>
      <p:sp>
        <p:nvSpPr>
          <p:cNvPr name="AutoShape 19" id="19"/>
          <p:cNvSpPr/>
          <p:nvPr/>
        </p:nvSpPr>
        <p:spPr>
          <a:xfrm flipV="true">
            <a:off x="12118262" y="2375876"/>
            <a:ext cx="0" cy="738797"/>
          </a:xfrm>
          <a:prstGeom prst="line">
            <a:avLst/>
          </a:prstGeom>
          <a:ln cap="flat" w="38100">
            <a:solidFill>
              <a:srgbClr val="000000"/>
            </a:solidFill>
            <a:prstDash val="solid"/>
            <a:headEnd type="none" len="sm" w="sm"/>
            <a:tailEnd type="none" len="sm" w="sm"/>
          </a:ln>
        </p:spPr>
      </p:sp>
      <p:sp>
        <p:nvSpPr>
          <p:cNvPr name="AutoShape 20" id="20"/>
          <p:cNvSpPr/>
          <p:nvPr/>
        </p:nvSpPr>
        <p:spPr>
          <a:xfrm flipV="true">
            <a:off x="12118262" y="4774758"/>
            <a:ext cx="0" cy="738797"/>
          </a:xfrm>
          <a:prstGeom prst="line">
            <a:avLst/>
          </a:prstGeom>
          <a:ln cap="flat" w="38100">
            <a:solidFill>
              <a:srgbClr val="000000"/>
            </a:solidFill>
            <a:prstDash val="solid"/>
            <a:headEnd type="none" len="sm" w="sm"/>
            <a:tailEnd type="none" len="sm" w="sm"/>
          </a:ln>
        </p:spPr>
      </p:sp>
      <p:sp>
        <p:nvSpPr>
          <p:cNvPr name="AutoShape 21" id="21"/>
          <p:cNvSpPr/>
          <p:nvPr/>
        </p:nvSpPr>
        <p:spPr>
          <a:xfrm flipV="true">
            <a:off x="12137312" y="7300910"/>
            <a:ext cx="0" cy="738797"/>
          </a:xfrm>
          <a:prstGeom prst="line">
            <a:avLst/>
          </a:prstGeom>
          <a:ln cap="flat" w="38100">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1000125"/>
            <a:ext cx="7999053" cy="2373592"/>
          </a:xfrm>
          <a:prstGeom prst="rect">
            <a:avLst/>
          </a:prstGeom>
        </p:spPr>
        <p:txBody>
          <a:bodyPr anchor="t" rtlCol="false" tIns="0" lIns="0" bIns="0" rIns="0">
            <a:spAutoFit/>
          </a:bodyPr>
          <a:lstStyle/>
          <a:p>
            <a:pPr algn="ctr">
              <a:lnSpc>
                <a:spcPts val="9049"/>
              </a:lnSpc>
            </a:pPr>
            <a:r>
              <a:rPr lang="en-US" b="true" sz="7938">
                <a:solidFill>
                  <a:srgbClr val="1C2120"/>
                </a:solidFill>
                <a:latin typeface="Poppins Bold"/>
                <a:ea typeface="Poppins Bold"/>
                <a:cs typeface="Poppins Bold"/>
                <a:sym typeface="Poppins Bold"/>
              </a:rPr>
              <a:t>Data Preprocessing</a:t>
            </a:r>
          </a:p>
        </p:txBody>
      </p:sp>
      <p:sp>
        <p:nvSpPr>
          <p:cNvPr name="TextBox 3" id="3"/>
          <p:cNvSpPr txBox="true"/>
          <p:nvPr/>
        </p:nvSpPr>
        <p:spPr>
          <a:xfrm rot="0">
            <a:off x="1028700" y="4444550"/>
            <a:ext cx="7999053" cy="2662238"/>
          </a:xfrm>
          <a:prstGeom prst="rect">
            <a:avLst/>
          </a:prstGeom>
        </p:spPr>
        <p:txBody>
          <a:bodyPr anchor="t" rtlCol="false" tIns="0" lIns="0" bIns="0" rIns="0">
            <a:spAutoFit/>
          </a:bodyPr>
          <a:lstStyle/>
          <a:p>
            <a:pPr algn="l" marL="485775" indent="-242888" lvl="1">
              <a:lnSpc>
                <a:spcPts val="3037"/>
              </a:lnSpc>
              <a:spcBef>
                <a:spcPct val="0"/>
              </a:spcBef>
              <a:buFont typeface="Arial"/>
              <a:buChar char="•"/>
            </a:pPr>
            <a:r>
              <a:rPr lang="en-US" sz="2250" spc="135">
                <a:solidFill>
                  <a:srgbClr val="000000"/>
                </a:solidFill>
                <a:latin typeface="DM Sans"/>
                <a:ea typeface="DM Sans"/>
                <a:cs typeface="DM Sans"/>
                <a:sym typeface="DM Sans"/>
              </a:rPr>
              <a:t>R</a:t>
            </a:r>
            <a:r>
              <a:rPr lang="en-US" sz="2250" spc="135" u="none">
                <a:solidFill>
                  <a:srgbClr val="000000"/>
                </a:solidFill>
                <a:latin typeface="DM Sans"/>
                <a:ea typeface="DM Sans"/>
                <a:cs typeface="DM Sans"/>
                <a:sym typeface="DM Sans"/>
              </a:rPr>
              <a:t>emoved rows with null review texts</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Cleaned text:</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Removed special characters using regex</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Converted to lowercase</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Tokenized sentences</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Removed stopwords using NLTK</a:t>
            </a:r>
          </a:p>
          <a:p>
            <a:pPr algn="l" marL="0" indent="0" lvl="0">
              <a:lnSpc>
                <a:spcPts val="3037"/>
              </a:lnSpc>
              <a:spcBef>
                <a:spcPct val="0"/>
              </a:spcBef>
            </a:pPr>
          </a:p>
        </p:txBody>
      </p:sp>
      <p:sp>
        <p:nvSpPr>
          <p:cNvPr name="TextBox 4" id="4"/>
          <p:cNvSpPr txBox="true"/>
          <p:nvPr/>
        </p:nvSpPr>
        <p:spPr>
          <a:xfrm rot="0">
            <a:off x="9260247" y="1000125"/>
            <a:ext cx="7999053" cy="2373592"/>
          </a:xfrm>
          <a:prstGeom prst="rect">
            <a:avLst/>
          </a:prstGeom>
        </p:spPr>
        <p:txBody>
          <a:bodyPr anchor="t" rtlCol="false" tIns="0" lIns="0" bIns="0" rIns="0">
            <a:spAutoFit/>
          </a:bodyPr>
          <a:lstStyle/>
          <a:p>
            <a:pPr algn="ctr">
              <a:lnSpc>
                <a:spcPts val="9049"/>
              </a:lnSpc>
            </a:pPr>
            <a:r>
              <a:rPr lang="en-US" b="true" sz="7938">
                <a:solidFill>
                  <a:srgbClr val="1C2120"/>
                </a:solidFill>
                <a:latin typeface="Poppins Bold"/>
                <a:ea typeface="Poppins Bold"/>
                <a:cs typeface="Poppins Bold"/>
                <a:sym typeface="Poppins Bold"/>
              </a:rPr>
              <a:t>Sentiment Mapping</a:t>
            </a:r>
          </a:p>
        </p:txBody>
      </p:sp>
      <p:sp>
        <p:nvSpPr>
          <p:cNvPr name="TextBox 5" id="5"/>
          <p:cNvSpPr txBox="true"/>
          <p:nvPr/>
        </p:nvSpPr>
        <p:spPr>
          <a:xfrm rot="0">
            <a:off x="10387887" y="4734643"/>
            <a:ext cx="6397377" cy="3099334"/>
          </a:xfrm>
          <a:prstGeom prst="rect">
            <a:avLst/>
          </a:prstGeom>
        </p:spPr>
        <p:txBody>
          <a:bodyPr anchor="t" rtlCol="false" tIns="0" lIns="0" bIns="0" rIns="0">
            <a:spAutoFit/>
          </a:bodyPr>
          <a:lstStyle/>
          <a:p>
            <a:pPr algn="l" marL="513032" indent="-256516" lvl="1">
              <a:lnSpc>
                <a:spcPts val="3207"/>
              </a:lnSpc>
              <a:buFont typeface="Arial"/>
              <a:buChar char="•"/>
            </a:pPr>
            <a:r>
              <a:rPr lang="en-US" sz="2376" spc="142">
                <a:solidFill>
                  <a:srgbClr val="000000"/>
                </a:solidFill>
                <a:latin typeface="DM Sans"/>
                <a:ea typeface="DM Sans"/>
                <a:cs typeface="DM Sans"/>
                <a:sym typeface="DM Sans"/>
              </a:rPr>
              <a:t>Ratings 1 &amp; 2 →</a:t>
            </a:r>
            <a:r>
              <a:rPr lang="en-US" sz="2376" spc="142">
                <a:solidFill>
                  <a:srgbClr val="000000"/>
                </a:solidFill>
                <a:latin typeface="DM Sans"/>
                <a:ea typeface="DM Sans"/>
                <a:cs typeface="DM Sans"/>
                <a:sym typeface="DM Sans"/>
              </a:rPr>
              <a:t> Negative</a:t>
            </a:r>
          </a:p>
          <a:p>
            <a:pPr algn="l" marL="513032" indent="-256516" lvl="1">
              <a:lnSpc>
                <a:spcPts val="3207"/>
              </a:lnSpc>
              <a:buFont typeface="Arial"/>
              <a:buChar char="•"/>
            </a:pPr>
            <a:r>
              <a:rPr lang="en-US" sz="2376" spc="142">
                <a:solidFill>
                  <a:srgbClr val="000000"/>
                </a:solidFill>
                <a:latin typeface="DM Sans"/>
                <a:ea typeface="DM Sans"/>
                <a:cs typeface="DM Sans"/>
                <a:sym typeface="DM Sans"/>
              </a:rPr>
              <a:t>Rating 3 → Neutral</a:t>
            </a:r>
          </a:p>
          <a:p>
            <a:pPr algn="l" marL="513032" indent="-256516" lvl="1">
              <a:lnSpc>
                <a:spcPts val="3207"/>
              </a:lnSpc>
              <a:buFont typeface="Arial"/>
              <a:buChar char="•"/>
            </a:pPr>
            <a:r>
              <a:rPr lang="en-US" sz="2376" spc="142">
                <a:solidFill>
                  <a:srgbClr val="000000"/>
                </a:solidFill>
                <a:latin typeface="DM Sans"/>
                <a:ea typeface="DM Sans"/>
                <a:cs typeface="DM Sans"/>
                <a:sym typeface="DM Sans"/>
              </a:rPr>
              <a:t>Ratings 4 &amp; 5 → Positive</a:t>
            </a:r>
          </a:p>
          <a:p>
            <a:pPr algn="l" marL="485775" indent="-242888" lvl="1">
              <a:lnSpc>
                <a:spcPts val="3037"/>
              </a:lnSpc>
              <a:buFont typeface="Arial"/>
              <a:buChar char="•"/>
            </a:pPr>
            <a:r>
              <a:rPr lang="en-US" sz="2250" spc="135">
                <a:solidFill>
                  <a:srgbClr val="000000"/>
                </a:solidFill>
                <a:latin typeface="DM Sans"/>
                <a:ea typeface="DM Sans"/>
                <a:cs typeface="DM Sans"/>
                <a:sym typeface="DM Sans"/>
              </a:rPr>
              <a:t>Labels used for supervised learning</a:t>
            </a:r>
          </a:p>
          <a:p>
            <a:pPr algn="l">
              <a:lnSpc>
                <a:spcPts val="3037"/>
              </a:lnSpc>
            </a:pPr>
          </a:p>
          <a:p>
            <a:pPr algn="l">
              <a:lnSpc>
                <a:spcPts val="3037"/>
              </a:lnSpc>
            </a:pPr>
            <a:r>
              <a:rPr lang="en-US" sz="2250" spc="135">
                <a:solidFill>
                  <a:srgbClr val="000000"/>
                </a:solidFill>
                <a:latin typeface="DM Sans"/>
                <a:ea typeface="DM Sans"/>
                <a:cs typeface="DM Sans"/>
                <a:sym typeface="DM Sans"/>
              </a:rPr>
              <a:t>Dataset lacks explicit sentiment categories</a:t>
            </a:r>
          </a:p>
          <a:p>
            <a:pPr algn="l">
              <a:lnSpc>
                <a:spcPts val="3037"/>
              </a:lnSpc>
            </a:pPr>
            <a:r>
              <a:rPr lang="en-US" sz="2250" spc="135">
                <a:solidFill>
                  <a:srgbClr val="000000"/>
                </a:solidFill>
                <a:latin typeface="DM Sans"/>
                <a:ea typeface="DM Sans"/>
                <a:cs typeface="DM Sans"/>
                <a:sym typeface="DM Sans"/>
              </a:rPr>
              <a:t>o</a:t>
            </a:r>
            <a:r>
              <a:rPr lang="en-US" sz="2250" spc="135">
                <a:solidFill>
                  <a:srgbClr val="000000"/>
                </a:solidFill>
                <a:latin typeface="DM Sans"/>
                <a:ea typeface="DM Sans"/>
                <a:cs typeface="DM Sans"/>
                <a:sym typeface="DM Sans"/>
              </a:rPr>
              <a:t>nly numerical ratings are available</a:t>
            </a:r>
          </a:p>
          <a:p>
            <a:pPr algn="l">
              <a:lnSpc>
                <a:spcPts val="3037"/>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558798" y="2697161"/>
            <a:ext cx="4892678" cy="4892678"/>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1222" t="0" r="-69951" b="0"/>
              </a:stretch>
            </a:blipFill>
          </p:spPr>
        </p:sp>
      </p:grpSp>
      <p:grpSp>
        <p:nvGrpSpPr>
          <p:cNvPr name="Group 4" id="4"/>
          <p:cNvGrpSpPr/>
          <p:nvPr/>
        </p:nvGrpSpPr>
        <p:grpSpPr>
          <a:xfrm rot="0">
            <a:off x="12796261" y="1028700"/>
            <a:ext cx="1463216" cy="1463216"/>
            <a:chOff x="0" y="0"/>
            <a:chExt cx="812800" cy="812800"/>
          </a:xfrm>
        </p:grpSpPr>
        <p:sp>
          <p:nvSpPr>
            <p:cNvPr name="Freeform 5" id="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6" id="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5567318" y="2697161"/>
            <a:ext cx="1463216" cy="146321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5567318" y="5927221"/>
            <a:ext cx="1463216" cy="1463216"/>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10028119" y="1639405"/>
            <a:ext cx="1463216" cy="1463216"/>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AD7D4"/>
            </a:solidFill>
          </p:spPr>
        </p:sp>
        <p:sp>
          <p:nvSpPr>
            <p:cNvPr name="TextBox 15" id="1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6" id="16"/>
          <p:cNvSpPr/>
          <p:nvPr/>
        </p:nvSpPr>
        <p:spPr>
          <a:xfrm flipH="false" flipV="false" rot="0">
            <a:off x="10388852" y="2066895"/>
            <a:ext cx="741751" cy="608236"/>
          </a:xfrm>
          <a:custGeom>
            <a:avLst/>
            <a:gdLst/>
            <a:ahLst/>
            <a:cxnLst/>
            <a:rect r="r" b="b" t="t" l="l"/>
            <a:pathLst>
              <a:path h="608236" w="741751">
                <a:moveTo>
                  <a:pt x="0" y="0"/>
                </a:moveTo>
                <a:lnTo>
                  <a:pt x="741751" y="0"/>
                </a:lnTo>
                <a:lnTo>
                  <a:pt x="741751" y="608236"/>
                </a:lnTo>
                <a:lnTo>
                  <a:pt x="0" y="6082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7" id="17"/>
          <p:cNvSpPr/>
          <p:nvPr/>
        </p:nvSpPr>
        <p:spPr>
          <a:xfrm flipH="false" flipV="false" rot="0">
            <a:off x="13175910" y="1332986"/>
            <a:ext cx="703917" cy="854645"/>
          </a:xfrm>
          <a:custGeom>
            <a:avLst/>
            <a:gdLst/>
            <a:ahLst/>
            <a:cxnLst/>
            <a:rect r="r" b="b" t="t" l="l"/>
            <a:pathLst>
              <a:path h="854645" w="703917">
                <a:moveTo>
                  <a:pt x="0" y="0"/>
                </a:moveTo>
                <a:lnTo>
                  <a:pt x="703917" y="0"/>
                </a:lnTo>
                <a:lnTo>
                  <a:pt x="703917" y="854645"/>
                </a:lnTo>
                <a:lnTo>
                  <a:pt x="0" y="8546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8" id="18"/>
          <p:cNvSpPr/>
          <p:nvPr/>
        </p:nvSpPr>
        <p:spPr>
          <a:xfrm flipH="false" flipV="false" rot="0">
            <a:off x="15804764" y="3102622"/>
            <a:ext cx="988326" cy="652295"/>
          </a:xfrm>
          <a:custGeom>
            <a:avLst/>
            <a:gdLst/>
            <a:ahLst/>
            <a:cxnLst/>
            <a:rect r="r" b="b" t="t" l="l"/>
            <a:pathLst>
              <a:path h="652295" w="988326">
                <a:moveTo>
                  <a:pt x="0" y="0"/>
                </a:moveTo>
                <a:lnTo>
                  <a:pt x="988326" y="0"/>
                </a:lnTo>
                <a:lnTo>
                  <a:pt x="988326" y="652295"/>
                </a:lnTo>
                <a:lnTo>
                  <a:pt x="0" y="65229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15875201" y="6240496"/>
            <a:ext cx="847451" cy="836665"/>
          </a:xfrm>
          <a:custGeom>
            <a:avLst/>
            <a:gdLst/>
            <a:ahLst/>
            <a:cxnLst/>
            <a:rect r="r" b="b" t="t" l="l"/>
            <a:pathLst>
              <a:path h="836665" w="847451">
                <a:moveTo>
                  <a:pt x="0" y="0"/>
                </a:moveTo>
                <a:lnTo>
                  <a:pt x="847451" y="0"/>
                </a:lnTo>
                <a:lnTo>
                  <a:pt x="847451" y="836665"/>
                </a:lnTo>
                <a:lnTo>
                  <a:pt x="0" y="8366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0" id="20"/>
          <p:cNvSpPr txBox="true"/>
          <p:nvPr/>
        </p:nvSpPr>
        <p:spPr>
          <a:xfrm rot="0">
            <a:off x="1142385" y="2435300"/>
            <a:ext cx="8537476" cy="3761201"/>
          </a:xfrm>
          <a:prstGeom prst="rect">
            <a:avLst/>
          </a:prstGeom>
        </p:spPr>
        <p:txBody>
          <a:bodyPr anchor="t" rtlCol="false" tIns="0" lIns="0" bIns="0" rIns="0">
            <a:spAutoFit/>
          </a:bodyPr>
          <a:lstStyle/>
          <a:p>
            <a:pPr algn="l">
              <a:lnSpc>
                <a:spcPts val="9658"/>
              </a:lnSpc>
            </a:pPr>
            <a:r>
              <a:rPr lang="en-US" sz="8472" b="true">
                <a:solidFill>
                  <a:srgbClr val="1C2120"/>
                </a:solidFill>
                <a:latin typeface="Poppins Bold"/>
                <a:ea typeface="Poppins Bold"/>
                <a:cs typeface="Poppins Bold"/>
                <a:sym typeface="Poppins Bold"/>
              </a:rPr>
              <a:t>Text Analysis and Feature Extraction</a:t>
            </a:r>
          </a:p>
        </p:txBody>
      </p:sp>
      <p:sp>
        <p:nvSpPr>
          <p:cNvPr name="TextBox 21" id="21"/>
          <p:cNvSpPr txBox="true"/>
          <p:nvPr/>
        </p:nvSpPr>
        <p:spPr>
          <a:xfrm rot="0">
            <a:off x="1142385" y="6211921"/>
            <a:ext cx="8537476" cy="1561904"/>
          </a:xfrm>
          <a:prstGeom prst="rect">
            <a:avLst/>
          </a:prstGeom>
        </p:spPr>
        <p:txBody>
          <a:bodyPr anchor="t" rtlCol="false" tIns="0" lIns="0" bIns="0" rIns="0">
            <a:spAutoFit/>
          </a:bodyPr>
          <a:lstStyle/>
          <a:p>
            <a:pPr algn="l" marL="406496" indent="-203248" lvl="1">
              <a:lnSpc>
                <a:spcPts val="2541"/>
              </a:lnSpc>
              <a:spcBef>
                <a:spcPct val="0"/>
              </a:spcBef>
              <a:buFont typeface="Arial"/>
              <a:buChar char="•"/>
            </a:pPr>
            <a:r>
              <a:rPr lang="en-US" sz="1882" spc="112">
                <a:solidFill>
                  <a:srgbClr val="000000"/>
                </a:solidFill>
                <a:latin typeface="DM Sans"/>
                <a:ea typeface="DM Sans"/>
                <a:cs typeface="DM Sans"/>
                <a:sym typeface="DM Sans"/>
              </a:rPr>
              <a:t>Gene</a:t>
            </a:r>
            <a:r>
              <a:rPr lang="en-US" sz="1882" spc="112" u="none">
                <a:solidFill>
                  <a:srgbClr val="000000"/>
                </a:solidFill>
                <a:latin typeface="DM Sans"/>
                <a:ea typeface="DM Sans"/>
                <a:cs typeface="DM Sans"/>
                <a:sym typeface="DM Sans"/>
              </a:rPr>
              <a:t>rated Word Cloud and Bar Plots</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Identified common words in positive/negative reviews</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Observed emotional keywords like "helpful", "worst", etc.</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Applied TF-IDF Vectorization (unigrams and bigrams)</a:t>
            </a:r>
          </a:p>
          <a:p>
            <a:pPr algn="l" marL="406496" indent="-203248" lvl="1">
              <a:lnSpc>
                <a:spcPts val="2541"/>
              </a:lnSpc>
              <a:spcBef>
                <a:spcPct val="0"/>
              </a:spcBef>
              <a:buFont typeface="Arial"/>
              <a:buChar char="•"/>
            </a:pPr>
            <a:r>
              <a:rPr lang="en-US" sz="1882" spc="112" u="none">
                <a:solidFill>
                  <a:srgbClr val="000000"/>
                </a:solidFill>
                <a:latin typeface="DM Sans"/>
                <a:ea typeface="DM Sans"/>
                <a:cs typeface="DM Sans"/>
                <a:sym typeface="DM Sans"/>
              </a:rPr>
              <a:t>Converted text data into numerical features for training</a:t>
            </a:r>
          </a:p>
        </p:txBody>
      </p:sp>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322546" y="2932889"/>
            <a:ext cx="13628714" cy="5819980"/>
            <a:chOff x="0" y="0"/>
            <a:chExt cx="4120949" cy="1759802"/>
          </a:xfrm>
        </p:grpSpPr>
        <p:sp>
          <p:nvSpPr>
            <p:cNvPr name="Freeform 3" id="3"/>
            <p:cNvSpPr/>
            <p:nvPr/>
          </p:nvSpPr>
          <p:spPr>
            <a:xfrm flipH="false" flipV="false" rot="0">
              <a:off x="0" y="0"/>
              <a:ext cx="4120949" cy="1759802"/>
            </a:xfrm>
            <a:custGeom>
              <a:avLst/>
              <a:gdLst/>
              <a:ahLst/>
              <a:cxnLst/>
              <a:rect r="r" b="b" t="t" l="l"/>
              <a:pathLst>
                <a:path h="1759802" w="4120949">
                  <a:moveTo>
                    <a:pt x="0" y="0"/>
                  </a:moveTo>
                  <a:lnTo>
                    <a:pt x="4120949" y="0"/>
                  </a:lnTo>
                  <a:lnTo>
                    <a:pt x="4120949" y="1759802"/>
                  </a:lnTo>
                  <a:lnTo>
                    <a:pt x="0" y="1759802"/>
                  </a:lnTo>
                  <a:close/>
                </a:path>
              </a:pathLst>
            </a:custGeom>
            <a:solidFill>
              <a:srgbClr val="AAD7D4"/>
            </a:solidFill>
          </p:spPr>
        </p:sp>
        <p:sp>
          <p:nvSpPr>
            <p:cNvPr name="TextBox 4" id="4"/>
            <p:cNvSpPr txBox="true"/>
            <p:nvPr/>
          </p:nvSpPr>
          <p:spPr>
            <a:xfrm>
              <a:off x="0" y="-38100"/>
              <a:ext cx="4120949" cy="1797902"/>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4354896" y="1254710"/>
            <a:ext cx="9578208" cy="947872"/>
          </a:xfrm>
          <a:prstGeom prst="rect">
            <a:avLst/>
          </a:prstGeom>
        </p:spPr>
        <p:txBody>
          <a:bodyPr anchor="t" rtlCol="false" tIns="0" lIns="0" bIns="0" rIns="0">
            <a:spAutoFit/>
          </a:bodyPr>
          <a:lstStyle/>
          <a:p>
            <a:pPr algn="ctr">
              <a:lnSpc>
                <a:spcPts val="6596"/>
              </a:lnSpc>
            </a:pPr>
            <a:r>
              <a:rPr lang="en-US" b="true" sz="6800">
                <a:solidFill>
                  <a:srgbClr val="1C2120"/>
                </a:solidFill>
                <a:latin typeface="Poppins Bold"/>
                <a:ea typeface="Poppins Bold"/>
                <a:cs typeface="Poppins Bold"/>
                <a:sym typeface="Poppins Bold"/>
              </a:rPr>
              <a:t>Model Training</a:t>
            </a:r>
          </a:p>
        </p:txBody>
      </p:sp>
      <p:sp>
        <p:nvSpPr>
          <p:cNvPr name="TextBox 6" id="6"/>
          <p:cNvSpPr txBox="true"/>
          <p:nvPr/>
        </p:nvSpPr>
        <p:spPr>
          <a:xfrm rot="0">
            <a:off x="3306224" y="3623952"/>
            <a:ext cx="11589920" cy="4262120"/>
          </a:xfrm>
          <a:prstGeom prst="rect">
            <a:avLst/>
          </a:prstGeom>
        </p:spPr>
        <p:txBody>
          <a:bodyPr anchor="t" rtlCol="false" tIns="0" lIns="0" bIns="0" rIns="0">
            <a:spAutoFit/>
          </a:bodyPr>
          <a:lstStyle/>
          <a:p>
            <a:pPr algn="l">
              <a:lnSpc>
                <a:spcPts val="3429"/>
              </a:lnSpc>
              <a:spcBef>
                <a:spcPct val="0"/>
              </a:spcBef>
            </a:pPr>
            <a:r>
              <a:rPr lang="en-US" sz="2449">
                <a:solidFill>
                  <a:srgbClr val="1C2120"/>
                </a:solidFill>
                <a:latin typeface="Open Sans"/>
                <a:ea typeface="Open Sans"/>
                <a:cs typeface="Open Sans"/>
                <a:sym typeface="Open Sans"/>
              </a:rPr>
              <a:t>To train the sent</a:t>
            </a:r>
            <a:r>
              <a:rPr lang="en-US" sz="2449">
                <a:solidFill>
                  <a:srgbClr val="1C2120"/>
                </a:solidFill>
                <a:latin typeface="Open Sans"/>
                <a:ea typeface="Open Sans"/>
                <a:cs typeface="Open Sans"/>
                <a:sym typeface="Open Sans"/>
              </a:rPr>
              <a:t>iment classification model, a machine learning pipeline was built combining TF-IDF vectorization and a Multinomial Naive Bayes classifier. The pipeline first transformed the preprocessed review texts into numerical feature vectors using TF-IDF, capturing the importance of words and phrases (including unigrams and bigrams). This was followed by training a Naive Bayes model, which is well-suited for text classification problems. To optimize the model's performance, GridSearchCV was applied, testing various combinations of hyperparameters like smoothing factor (alpha) and term frequency thresholds. The model was evaluated using 5-fold cross-validation, ensuring that the results were reliable and not overfitted to a single data split.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637001" y="1028700"/>
            <a:ext cx="8622299" cy="4114800"/>
          </a:xfrm>
          <a:custGeom>
            <a:avLst/>
            <a:gdLst/>
            <a:ahLst/>
            <a:cxnLst/>
            <a:rect r="r" b="b" t="t" l="l"/>
            <a:pathLst>
              <a:path h="4114800" w="8622299">
                <a:moveTo>
                  <a:pt x="0" y="0"/>
                </a:moveTo>
                <a:lnTo>
                  <a:pt x="8622299" y="0"/>
                </a:lnTo>
                <a:lnTo>
                  <a:pt x="8622299" y="4114800"/>
                </a:lnTo>
                <a:lnTo>
                  <a:pt x="0" y="4114800"/>
                </a:lnTo>
                <a:lnTo>
                  <a:pt x="0" y="0"/>
                </a:lnTo>
                <a:close/>
              </a:path>
            </a:pathLst>
          </a:custGeom>
          <a:blipFill>
            <a:blip r:embed="rId2"/>
            <a:stretch>
              <a:fillRect l="0" t="0" r="0" b="0"/>
            </a:stretch>
          </a:blipFill>
        </p:spPr>
      </p:sp>
      <p:sp>
        <p:nvSpPr>
          <p:cNvPr name="Freeform 3" id="3"/>
          <p:cNvSpPr/>
          <p:nvPr/>
        </p:nvSpPr>
        <p:spPr>
          <a:xfrm flipH="false" flipV="false" rot="0">
            <a:off x="8637001" y="5397569"/>
            <a:ext cx="8622299" cy="3860731"/>
          </a:xfrm>
          <a:custGeom>
            <a:avLst/>
            <a:gdLst/>
            <a:ahLst/>
            <a:cxnLst/>
            <a:rect r="r" b="b" t="t" l="l"/>
            <a:pathLst>
              <a:path h="3860731" w="8622299">
                <a:moveTo>
                  <a:pt x="0" y="0"/>
                </a:moveTo>
                <a:lnTo>
                  <a:pt x="8622299" y="0"/>
                </a:lnTo>
                <a:lnTo>
                  <a:pt x="8622299" y="3860731"/>
                </a:lnTo>
                <a:lnTo>
                  <a:pt x="0" y="3860731"/>
                </a:lnTo>
                <a:lnTo>
                  <a:pt x="0" y="0"/>
                </a:lnTo>
                <a:close/>
              </a:path>
            </a:pathLst>
          </a:custGeom>
          <a:blipFill>
            <a:blip r:embed="rId3"/>
            <a:stretch>
              <a:fillRect l="0" t="0" r="0" b="0"/>
            </a:stretch>
          </a:blipFill>
        </p:spPr>
      </p:sp>
      <p:sp>
        <p:nvSpPr>
          <p:cNvPr name="TextBox 4" id="4"/>
          <p:cNvSpPr txBox="true"/>
          <p:nvPr/>
        </p:nvSpPr>
        <p:spPr>
          <a:xfrm rot="0">
            <a:off x="1258865" y="2191270"/>
            <a:ext cx="6437409" cy="2024786"/>
          </a:xfrm>
          <a:prstGeom prst="rect">
            <a:avLst/>
          </a:prstGeom>
        </p:spPr>
        <p:txBody>
          <a:bodyPr anchor="t" rtlCol="false" tIns="0" lIns="0" bIns="0" rIns="0">
            <a:spAutoFit/>
          </a:bodyPr>
          <a:lstStyle/>
          <a:p>
            <a:pPr algn="l" marL="0" indent="0" lvl="1">
              <a:lnSpc>
                <a:spcPts val="7458"/>
              </a:lnSpc>
              <a:spcBef>
                <a:spcPct val="0"/>
              </a:spcBef>
            </a:pPr>
            <a:r>
              <a:rPr lang="en-US" b="true" sz="7689">
                <a:solidFill>
                  <a:srgbClr val="1C2120"/>
                </a:solidFill>
                <a:latin typeface="Poppins Bold"/>
                <a:ea typeface="Poppins Bold"/>
                <a:cs typeface="Poppins Bold"/>
                <a:sym typeface="Poppins Bold"/>
              </a:rPr>
              <a:t>Evaluation Metrics</a:t>
            </a:r>
          </a:p>
        </p:txBody>
      </p:sp>
      <p:sp>
        <p:nvSpPr>
          <p:cNvPr name="TextBox 5" id="5"/>
          <p:cNvSpPr txBox="true"/>
          <p:nvPr/>
        </p:nvSpPr>
        <p:spPr>
          <a:xfrm rot="0">
            <a:off x="1258865" y="4935626"/>
            <a:ext cx="6914101" cy="3043238"/>
          </a:xfrm>
          <a:prstGeom prst="rect">
            <a:avLst/>
          </a:prstGeom>
        </p:spPr>
        <p:txBody>
          <a:bodyPr anchor="t" rtlCol="false" tIns="0" lIns="0" bIns="0" rIns="0">
            <a:spAutoFit/>
          </a:bodyPr>
          <a:lstStyle/>
          <a:p>
            <a:pPr algn="l" marL="485775" indent="-242888" lvl="1">
              <a:lnSpc>
                <a:spcPts val="3037"/>
              </a:lnSpc>
              <a:spcBef>
                <a:spcPct val="0"/>
              </a:spcBef>
              <a:buFont typeface="Arial"/>
              <a:buChar char="•"/>
            </a:pPr>
            <a:r>
              <a:rPr lang="en-US" sz="2250" spc="135">
                <a:solidFill>
                  <a:srgbClr val="000000"/>
                </a:solidFill>
                <a:latin typeface="DM Sans"/>
                <a:ea typeface="DM Sans"/>
                <a:cs typeface="DM Sans"/>
                <a:sym typeface="DM Sans"/>
              </a:rPr>
              <a:t>A</a:t>
            </a:r>
            <a:r>
              <a:rPr lang="en-US" sz="2250" spc="135" u="none">
                <a:solidFill>
                  <a:srgbClr val="000000"/>
                </a:solidFill>
                <a:latin typeface="DM Sans"/>
                <a:ea typeface="DM Sans"/>
                <a:cs typeface="DM Sans"/>
                <a:sym typeface="DM Sans"/>
              </a:rPr>
              <a:t>ccuracy and Confusion Matrix used for evaluation.</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Naive Bayes performed best among models.</a:t>
            </a:r>
          </a:p>
          <a:p>
            <a:pPr algn="l" marL="485775" indent="-242888" lvl="1">
              <a:lnSpc>
                <a:spcPts val="3037"/>
              </a:lnSpc>
              <a:spcBef>
                <a:spcPct val="0"/>
              </a:spcBef>
              <a:buFont typeface="Arial"/>
              <a:buChar char="•"/>
            </a:pPr>
            <a:r>
              <a:rPr lang="en-US" sz="2250" spc="135" u="none">
                <a:solidFill>
                  <a:srgbClr val="000000"/>
                </a:solidFill>
                <a:latin typeface="DM Sans"/>
                <a:ea typeface="DM Sans"/>
                <a:cs typeface="DM Sans"/>
                <a:sym typeface="DM Sans"/>
              </a:rPr>
              <a:t>Neural network struggled with precision for minority class.</a:t>
            </a:r>
          </a:p>
          <a:p>
            <a:pPr algn="l" marL="0" indent="0" lvl="0">
              <a:lnSpc>
                <a:spcPts val="3037"/>
              </a:lnSpc>
              <a:spcBef>
                <a:spcPct val="0"/>
              </a:spcBef>
            </a:pPr>
            <a:r>
              <a:rPr lang="en-US" sz="2250" spc="135" u="none">
                <a:solidFill>
                  <a:srgbClr val="000000"/>
                </a:solidFill>
                <a:latin typeface="DM Sans"/>
                <a:ea typeface="DM Sans"/>
                <a:cs typeface="DM Sans"/>
                <a:sym typeface="DM Sans"/>
              </a:rPr>
              <a:t>For both with class imbalance and without class imbalance after applying SMOTE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94942" y="6012807"/>
            <a:ext cx="5618419" cy="3118223"/>
          </a:xfrm>
          <a:custGeom>
            <a:avLst/>
            <a:gdLst/>
            <a:ahLst/>
            <a:cxnLst/>
            <a:rect r="r" b="b" t="t" l="l"/>
            <a:pathLst>
              <a:path h="3118223" w="5618419">
                <a:moveTo>
                  <a:pt x="0" y="0"/>
                </a:moveTo>
                <a:lnTo>
                  <a:pt x="5618419" y="0"/>
                </a:lnTo>
                <a:lnTo>
                  <a:pt x="5618419" y="3118223"/>
                </a:lnTo>
                <a:lnTo>
                  <a:pt x="0" y="3118223"/>
                </a:lnTo>
                <a:lnTo>
                  <a:pt x="0" y="0"/>
                </a:lnTo>
                <a:close/>
              </a:path>
            </a:pathLst>
          </a:custGeom>
          <a:blipFill>
            <a:blip r:embed="rId2"/>
            <a:stretch>
              <a:fillRect l="0" t="0" r="0" b="0"/>
            </a:stretch>
          </a:blipFill>
        </p:spPr>
      </p:sp>
      <p:sp>
        <p:nvSpPr>
          <p:cNvPr name="Freeform 3" id="3"/>
          <p:cNvSpPr/>
          <p:nvPr/>
        </p:nvSpPr>
        <p:spPr>
          <a:xfrm flipH="false" flipV="false" rot="0">
            <a:off x="12689972" y="1713302"/>
            <a:ext cx="4556721" cy="3430198"/>
          </a:xfrm>
          <a:custGeom>
            <a:avLst/>
            <a:gdLst/>
            <a:ahLst/>
            <a:cxnLst/>
            <a:rect r="r" b="b" t="t" l="l"/>
            <a:pathLst>
              <a:path h="3430198" w="4556721">
                <a:moveTo>
                  <a:pt x="0" y="0"/>
                </a:moveTo>
                <a:lnTo>
                  <a:pt x="4556721" y="0"/>
                </a:lnTo>
                <a:lnTo>
                  <a:pt x="4556721" y="3430198"/>
                </a:lnTo>
                <a:lnTo>
                  <a:pt x="0" y="3430198"/>
                </a:lnTo>
                <a:lnTo>
                  <a:pt x="0" y="0"/>
                </a:lnTo>
                <a:close/>
              </a:path>
            </a:pathLst>
          </a:custGeom>
          <a:blipFill>
            <a:blip r:embed="rId3"/>
            <a:stretch>
              <a:fillRect l="0" t="0" r="0" b="0"/>
            </a:stretch>
          </a:blipFill>
        </p:spPr>
      </p:sp>
      <p:sp>
        <p:nvSpPr>
          <p:cNvPr name="Freeform 4" id="4"/>
          <p:cNvSpPr/>
          <p:nvPr/>
        </p:nvSpPr>
        <p:spPr>
          <a:xfrm flipH="false" flipV="false" rot="0">
            <a:off x="7415373" y="5710750"/>
            <a:ext cx="4959572" cy="3643767"/>
          </a:xfrm>
          <a:custGeom>
            <a:avLst/>
            <a:gdLst/>
            <a:ahLst/>
            <a:cxnLst/>
            <a:rect r="r" b="b" t="t" l="l"/>
            <a:pathLst>
              <a:path h="3643767" w="4959572">
                <a:moveTo>
                  <a:pt x="0" y="0"/>
                </a:moveTo>
                <a:lnTo>
                  <a:pt x="4959571" y="0"/>
                </a:lnTo>
                <a:lnTo>
                  <a:pt x="4959571" y="3643767"/>
                </a:lnTo>
                <a:lnTo>
                  <a:pt x="0" y="3643767"/>
                </a:lnTo>
                <a:lnTo>
                  <a:pt x="0" y="0"/>
                </a:lnTo>
                <a:close/>
              </a:path>
            </a:pathLst>
          </a:custGeom>
          <a:blipFill>
            <a:blip r:embed="rId4"/>
            <a:stretch>
              <a:fillRect l="0" t="0" r="0" b="0"/>
            </a:stretch>
          </a:blipFill>
        </p:spPr>
      </p:sp>
      <p:sp>
        <p:nvSpPr>
          <p:cNvPr name="Freeform 5" id="5"/>
          <p:cNvSpPr/>
          <p:nvPr/>
        </p:nvSpPr>
        <p:spPr>
          <a:xfrm flipH="false" flipV="false" rot="0">
            <a:off x="12905233" y="5710750"/>
            <a:ext cx="4354067" cy="3547550"/>
          </a:xfrm>
          <a:custGeom>
            <a:avLst/>
            <a:gdLst/>
            <a:ahLst/>
            <a:cxnLst/>
            <a:rect r="r" b="b" t="t" l="l"/>
            <a:pathLst>
              <a:path h="3547550" w="4354067">
                <a:moveTo>
                  <a:pt x="0" y="0"/>
                </a:moveTo>
                <a:lnTo>
                  <a:pt x="4354067" y="0"/>
                </a:lnTo>
                <a:lnTo>
                  <a:pt x="4354067" y="3547550"/>
                </a:lnTo>
                <a:lnTo>
                  <a:pt x="0" y="3547550"/>
                </a:lnTo>
                <a:lnTo>
                  <a:pt x="0" y="0"/>
                </a:lnTo>
                <a:close/>
              </a:path>
            </a:pathLst>
          </a:custGeom>
          <a:blipFill>
            <a:blip r:embed="rId5"/>
            <a:stretch>
              <a:fillRect l="0" t="0" r="0" b="0"/>
            </a:stretch>
          </a:blipFill>
        </p:spPr>
      </p:sp>
      <p:sp>
        <p:nvSpPr>
          <p:cNvPr name="TextBox 6" id="6"/>
          <p:cNvSpPr txBox="true"/>
          <p:nvPr/>
        </p:nvSpPr>
        <p:spPr>
          <a:xfrm rot="0">
            <a:off x="1426698" y="4816275"/>
            <a:ext cx="6914101" cy="1196533"/>
          </a:xfrm>
          <a:prstGeom prst="rect">
            <a:avLst/>
          </a:prstGeom>
        </p:spPr>
        <p:txBody>
          <a:bodyPr anchor="t" rtlCol="false" tIns="0" lIns="0" bIns="0" rIns="0">
            <a:spAutoFit/>
          </a:bodyPr>
          <a:lstStyle/>
          <a:p>
            <a:pPr algn="l" marL="392493" indent="-196247" lvl="1">
              <a:lnSpc>
                <a:spcPts val="2454"/>
              </a:lnSpc>
              <a:spcBef>
                <a:spcPct val="0"/>
              </a:spcBef>
              <a:buFont typeface="Arial"/>
              <a:buChar char="•"/>
            </a:pPr>
            <a:r>
              <a:rPr lang="en-US" sz="1817" spc="109">
                <a:solidFill>
                  <a:srgbClr val="000000"/>
                </a:solidFill>
                <a:latin typeface="DM Sans"/>
                <a:ea typeface="DM Sans"/>
                <a:cs typeface="DM Sans"/>
                <a:sym typeface="DM Sans"/>
              </a:rPr>
              <a:t>W</a:t>
            </a:r>
            <a:r>
              <a:rPr lang="en-US" sz="1817" spc="109" u="none">
                <a:solidFill>
                  <a:srgbClr val="000000"/>
                </a:solidFill>
                <a:latin typeface="DM Sans"/>
                <a:ea typeface="DM Sans"/>
                <a:cs typeface="DM Sans"/>
                <a:sym typeface="DM Sans"/>
              </a:rPr>
              <a:t>ord Clouds show common words in each sentiment.</a:t>
            </a: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Bar Charts display review distributions.</a:t>
            </a:r>
          </a:p>
          <a:p>
            <a:pPr algn="l" marL="392493" indent="-196247" lvl="1">
              <a:lnSpc>
                <a:spcPts val="2454"/>
              </a:lnSpc>
              <a:spcBef>
                <a:spcPct val="0"/>
              </a:spcBef>
              <a:buFont typeface="Arial"/>
              <a:buChar char="•"/>
            </a:pPr>
            <a:r>
              <a:rPr lang="en-US" sz="1817" spc="109" u="none">
                <a:solidFill>
                  <a:srgbClr val="000000"/>
                </a:solidFill>
                <a:latin typeface="DM Sans"/>
                <a:ea typeface="DM Sans"/>
                <a:cs typeface="DM Sans"/>
                <a:sym typeface="DM Sans"/>
              </a:rPr>
              <a:t>Majority of reviews are positive.</a:t>
            </a:r>
          </a:p>
          <a:p>
            <a:pPr algn="l" marL="0" indent="0" lvl="0">
              <a:lnSpc>
                <a:spcPts val="2454"/>
              </a:lnSpc>
              <a:spcBef>
                <a:spcPct val="0"/>
              </a:spcBef>
            </a:pPr>
          </a:p>
        </p:txBody>
      </p:sp>
      <p:sp>
        <p:nvSpPr>
          <p:cNvPr name="TextBox 7" id="7"/>
          <p:cNvSpPr txBox="true"/>
          <p:nvPr/>
        </p:nvSpPr>
        <p:spPr>
          <a:xfrm rot="0">
            <a:off x="1426698" y="1345428"/>
            <a:ext cx="11263274" cy="2992497"/>
          </a:xfrm>
          <a:prstGeom prst="rect">
            <a:avLst/>
          </a:prstGeom>
        </p:spPr>
        <p:txBody>
          <a:bodyPr anchor="t" rtlCol="false" tIns="0" lIns="0" bIns="0" rIns="0">
            <a:spAutoFit/>
          </a:bodyPr>
          <a:lstStyle/>
          <a:p>
            <a:pPr algn="l">
              <a:lnSpc>
                <a:spcPts val="11096"/>
              </a:lnSpc>
            </a:pPr>
            <a:r>
              <a:rPr lang="en-US" sz="11439" b="true">
                <a:solidFill>
                  <a:srgbClr val="1C2120"/>
                </a:solidFill>
                <a:latin typeface="Poppins Bold"/>
                <a:ea typeface="Poppins Bold"/>
                <a:cs typeface="Poppins Bold"/>
                <a:sym typeface="Poppins Bold"/>
              </a:rPr>
              <a:t>Exploratory Data Analysis</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AAD7D4"/>
        </a:solidFill>
      </p:bgPr>
    </p:bg>
    <p:spTree>
      <p:nvGrpSpPr>
        <p:cNvPr id="1" name=""/>
        <p:cNvGrpSpPr/>
        <p:nvPr/>
      </p:nvGrpSpPr>
      <p:grpSpPr>
        <a:xfrm>
          <a:off x="0" y="0"/>
          <a:ext cx="0" cy="0"/>
          <a:chOff x="0" y="0"/>
          <a:chExt cx="0" cy="0"/>
        </a:xfrm>
      </p:grpSpPr>
      <p:sp>
        <p:nvSpPr>
          <p:cNvPr name="TextBox 2" id="2"/>
          <p:cNvSpPr txBox="true"/>
          <p:nvPr/>
        </p:nvSpPr>
        <p:spPr>
          <a:xfrm rot="0">
            <a:off x="3182017" y="3400568"/>
            <a:ext cx="11923966" cy="2888952"/>
          </a:xfrm>
          <a:prstGeom prst="rect">
            <a:avLst/>
          </a:prstGeom>
        </p:spPr>
        <p:txBody>
          <a:bodyPr anchor="t" rtlCol="false" tIns="0" lIns="0" bIns="0" rIns="0">
            <a:spAutoFit/>
          </a:bodyPr>
          <a:lstStyle/>
          <a:p>
            <a:pPr algn="ctr">
              <a:lnSpc>
                <a:spcPts val="10460"/>
              </a:lnSpc>
            </a:pPr>
            <a:r>
              <a:rPr lang="en-US" b="true" sz="12023">
                <a:solidFill>
                  <a:srgbClr val="1C2120"/>
                </a:solidFill>
                <a:latin typeface="Poppins Bold"/>
                <a:ea typeface="Poppins Bold"/>
                <a:cs typeface="Poppins Bold"/>
                <a:sym typeface="Poppins Bold"/>
              </a:rPr>
              <a:t>Thank you very much!</a:t>
            </a:r>
          </a:p>
        </p:txBody>
      </p:sp>
      <p:grpSp>
        <p:nvGrpSpPr>
          <p:cNvPr name="Group 3" id="3"/>
          <p:cNvGrpSpPr/>
          <p:nvPr/>
        </p:nvGrpSpPr>
        <p:grpSpPr>
          <a:xfrm rot="0">
            <a:off x="5733687" y="6792391"/>
            <a:ext cx="6983181" cy="1005742"/>
            <a:chOff x="0" y="0"/>
            <a:chExt cx="1839192" cy="264887"/>
          </a:xfrm>
        </p:grpSpPr>
        <p:sp>
          <p:nvSpPr>
            <p:cNvPr name="Freeform 4" id="4"/>
            <p:cNvSpPr/>
            <p:nvPr/>
          </p:nvSpPr>
          <p:spPr>
            <a:xfrm flipH="false" flipV="false" rot="0">
              <a:off x="0" y="0"/>
              <a:ext cx="1839192" cy="264887"/>
            </a:xfrm>
            <a:custGeom>
              <a:avLst/>
              <a:gdLst/>
              <a:ahLst/>
              <a:cxnLst/>
              <a:rect r="r" b="b" t="t" l="l"/>
              <a:pathLst>
                <a:path h="264887" w="1839192">
                  <a:moveTo>
                    <a:pt x="0" y="0"/>
                  </a:moveTo>
                  <a:lnTo>
                    <a:pt x="1839192" y="0"/>
                  </a:lnTo>
                  <a:lnTo>
                    <a:pt x="1839192" y="264887"/>
                  </a:lnTo>
                  <a:lnTo>
                    <a:pt x="0" y="264887"/>
                  </a:lnTo>
                  <a:close/>
                </a:path>
              </a:pathLst>
            </a:custGeom>
            <a:solidFill>
              <a:srgbClr val="AAD7D4"/>
            </a:solidFill>
            <a:ln w="28575" cap="sq">
              <a:solidFill>
                <a:srgbClr val="1C2120"/>
              </a:solidFill>
              <a:prstDash val="solid"/>
              <a:miter/>
            </a:ln>
          </p:spPr>
        </p:sp>
        <p:sp>
          <p:nvSpPr>
            <p:cNvPr name="TextBox 5" id="5"/>
            <p:cNvSpPr txBox="true"/>
            <p:nvPr/>
          </p:nvSpPr>
          <p:spPr>
            <a:xfrm>
              <a:off x="0" y="-38100"/>
              <a:ext cx="1839192" cy="30298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916295" y="6882786"/>
            <a:ext cx="6617965" cy="915346"/>
          </a:xfrm>
          <a:prstGeom prst="rect">
            <a:avLst/>
          </a:prstGeom>
        </p:spPr>
        <p:txBody>
          <a:bodyPr anchor="t" rtlCol="false" tIns="0" lIns="0" bIns="0" rIns="0">
            <a:spAutoFit/>
          </a:bodyPr>
          <a:lstStyle/>
          <a:p>
            <a:pPr algn="ctr">
              <a:lnSpc>
                <a:spcPts val="3445"/>
              </a:lnSpc>
            </a:pPr>
            <a:r>
              <a:rPr lang="en-US" sz="3445" spc="-68">
                <a:solidFill>
                  <a:srgbClr val="1C2120"/>
                </a:solidFill>
                <a:latin typeface="Poppins"/>
                <a:ea typeface="Poppins"/>
                <a:cs typeface="Poppins"/>
                <a:sym typeface="Poppins"/>
              </a:rPr>
              <a:t>PRESENTED BY SAILEE PRASHANT ALLYADWAR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DAGqgahe7WM</dc:identifier>
  <dcterms:modified xsi:type="dcterms:W3CDTF">2011-08-01T06:04:30Z</dcterms:modified>
  <cp:revision>1</cp:revision>
  <dc:title>Blue Minimalist Project Presentation</dc:title>
</cp:coreProperties>
</file>