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PT Sans Narrow"/>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TSansNarrow-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PTSansNarrow-bold.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44fa358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44fa358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44fa358e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44fa358e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44fa358e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44fa358e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44fa358e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44fa358e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9"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9"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1"/>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3"/>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8" name="Google Shape;2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29" name="Shape 29"/>
        <p:cNvGrpSpPr/>
        <p:nvPr/>
      </p:nvGrpSpPr>
      <p:grpSpPr>
        <a:xfrm>
          <a:off x="0" y="0"/>
          <a:ext cx="0" cy="0"/>
          <a:chOff x="0" y="0"/>
          <a:chExt cx="0" cy="0"/>
        </a:xfrm>
      </p:grpSpPr>
      <p:sp>
        <p:nvSpPr>
          <p:cNvPr id="30" name="Google Shape;30;p5"/>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 name="Google Shape;31;p5"/>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2" name="Google Shape;32;p5"/>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3" name="Google Shape;33;p5"/>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4" name="Google Shape;34;p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35" name="Google Shape;3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6" name="Shape 36"/>
        <p:cNvGrpSpPr/>
        <p:nvPr/>
      </p:nvGrpSpPr>
      <p:grpSpPr>
        <a:xfrm>
          <a:off x="0" y="0"/>
          <a:ext cx="0" cy="0"/>
          <a:chOff x="0" y="0"/>
          <a:chExt cx="0" cy="0"/>
        </a:xfrm>
      </p:grpSpPr>
      <p:sp>
        <p:nvSpPr>
          <p:cNvPr id="37" name="Google Shape;37;p6"/>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6"/>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39" name="Google Shape;3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0" name="Shape 40"/>
        <p:cNvGrpSpPr/>
        <p:nvPr/>
      </p:nvGrpSpPr>
      <p:grpSpPr>
        <a:xfrm>
          <a:off x="0" y="0"/>
          <a:ext cx="0" cy="0"/>
          <a:chOff x="0" y="0"/>
          <a:chExt cx="0" cy="0"/>
        </a:xfrm>
      </p:grpSpPr>
      <p:sp>
        <p:nvSpPr>
          <p:cNvPr id="41" name="Google Shape;41;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42" name="Google Shape;42;p7"/>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3" name="Google Shape;43;p7"/>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4" name="Google Shape;44;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5" name="Shape 45"/>
        <p:cNvGrpSpPr/>
        <p:nvPr/>
      </p:nvGrpSpPr>
      <p:grpSpPr>
        <a:xfrm>
          <a:off x="0" y="0"/>
          <a:ext cx="0" cy="0"/>
          <a:chOff x="0" y="0"/>
          <a:chExt cx="0" cy="0"/>
        </a:xfrm>
      </p:grpSpPr>
      <p:sp>
        <p:nvSpPr>
          <p:cNvPr id="46" name="Google Shape;46;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7" name="Google Shape;47;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8" name="Google Shape;4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9" name="Shape 49"/>
        <p:cNvGrpSpPr/>
        <p:nvPr/>
      </p:nvGrpSpPr>
      <p:grpSpPr>
        <a:xfrm>
          <a:off x="0" y="0"/>
          <a:ext cx="0" cy="0"/>
          <a:chOff x="0" y="0"/>
          <a:chExt cx="0" cy="0"/>
        </a:xfrm>
      </p:grpSpPr>
      <p:sp>
        <p:nvSpPr>
          <p:cNvPr id="50" name="Google Shape;50;p9"/>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51" name="Google Shape;5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160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1600"/>
              </a:spcBef>
              <a:spcAft>
                <a:spcPts val="160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en.wikipedia.org/wiki/Internet_of_Things" TargetMode="External"/><Relationship Id="rId4" Type="http://schemas.openxmlformats.org/officeDocument/2006/relationships/hyperlink" Target="https://en.wikipedia.org/wiki/Lua_(programming_language)" TargetMode="External"/><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en.wikipedia.org/wiki/Transducer" TargetMode="Externa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en.wikipedia.org/wiki/Algorithm" TargetMode="External"/><Relationship Id="rId4" Type="http://schemas.openxmlformats.org/officeDocument/2006/relationships/hyperlink" Target="https://en.wikipedia.org/wiki/Digital_image" TargetMode="External"/><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414250" y="991625"/>
            <a:ext cx="8442000" cy="1063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t/>
            </a:r>
            <a:endParaRPr/>
          </a:p>
          <a:p>
            <a:pPr indent="0" lvl="0" marL="0" rtl="0" algn="ctr">
              <a:lnSpc>
                <a:spcPct val="100000"/>
              </a:lnSpc>
              <a:spcBef>
                <a:spcPts val="0"/>
              </a:spcBef>
              <a:spcAft>
                <a:spcPts val="0"/>
              </a:spcAft>
              <a:buSzPts val="5400"/>
              <a:buNone/>
            </a:pPr>
            <a:r>
              <a:t/>
            </a:r>
            <a:endParaRPr/>
          </a:p>
          <a:p>
            <a:pPr indent="0" lvl="0" marL="0" rtl="0" algn="ctr">
              <a:lnSpc>
                <a:spcPct val="100000"/>
              </a:lnSpc>
              <a:spcBef>
                <a:spcPts val="0"/>
              </a:spcBef>
              <a:spcAft>
                <a:spcPts val="0"/>
              </a:spcAft>
              <a:buSzPts val="5400"/>
              <a:buNone/>
            </a:pPr>
            <a:r>
              <a:rPr lang="en"/>
              <a:t>Kitchen Automation</a:t>
            </a:r>
            <a:endParaRPr/>
          </a:p>
        </p:txBody>
      </p:sp>
      <p:sp>
        <p:nvSpPr>
          <p:cNvPr id="67" name="Google Shape;67;p13"/>
          <p:cNvSpPr txBox="1"/>
          <p:nvPr>
            <p:ph idx="1" type="subTitle"/>
          </p:nvPr>
        </p:nvSpPr>
        <p:spPr>
          <a:xfrm>
            <a:off x="959375" y="2126950"/>
            <a:ext cx="67872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2400"/>
              <a:t>GROUP MEMBERS</a:t>
            </a:r>
            <a:endParaRPr sz="2400"/>
          </a:p>
          <a:p>
            <a:pPr indent="-381000" lvl="0" marL="457200" rtl="0" algn="ctr">
              <a:lnSpc>
                <a:spcPct val="100000"/>
              </a:lnSpc>
              <a:spcBef>
                <a:spcPts val="0"/>
              </a:spcBef>
              <a:spcAft>
                <a:spcPts val="0"/>
              </a:spcAft>
              <a:buSzPts val="2400"/>
              <a:buChar char="●"/>
            </a:pPr>
            <a:r>
              <a:rPr lang="en"/>
              <a:t>Sailee Angane</a:t>
            </a:r>
            <a:endParaRPr/>
          </a:p>
          <a:p>
            <a:pPr indent="-381000" lvl="0" marL="457200" rtl="0" algn="ctr">
              <a:lnSpc>
                <a:spcPct val="100000"/>
              </a:lnSpc>
              <a:spcBef>
                <a:spcPts val="0"/>
              </a:spcBef>
              <a:spcAft>
                <a:spcPts val="0"/>
              </a:spcAft>
              <a:buSzPts val="2400"/>
              <a:buChar char="●"/>
            </a:pPr>
            <a:r>
              <a:rPr lang="en"/>
              <a:t>Arafaat Chaudhary</a:t>
            </a:r>
            <a:endParaRPr/>
          </a:p>
          <a:p>
            <a:pPr indent="-381000" lvl="0" marL="457200" rtl="0" algn="ctr">
              <a:lnSpc>
                <a:spcPct val="100000"/>
              </a:lnSpc>
              <a:spcBef>
                <a:spcPts val="0"/>
              </a:spcBef>
              <a:spcAft>
                <a:spcPts val="0"/>
              </a:spcAft>
              <a:buSzPts val="2400"/>
              <a:buChar char="●"/>
            </a:pPr>
            <a:r>
              <a:rPr lang="en"/>
              <a:t>Rajat Bopalkar</a:t>
            </a:r>
            <a:endParaRPr/>
          </a:p>
          <a:p>
            <a:pPr indent="0" lvl="0" marL="0" rtl="0" algn="ctr">
              <a:lnSpc>
                <a:spcPct val="100000"/>
              </a:lnSpc>
              <a:spcBef>
                <a:spcPts val="0"/>
              </a:spcBef>
              <a:spcAft>
                <a:spcPts val="0"/>
              </a:spcAft>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286575" y="1448656"/>
            <a:ext cx="4045200" cy="1960994"/>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Gas Automation System Part-2 (Cooker Whistles)</a:t>
            </a:r>
            <a:endParaRPr/>
          </a:p>
        </p:txBody>
      </p:sp>
      <p:sp>
        <p:nvSpPr>
          <p:cNvPr id="142" name="Google Shape;142;p2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In this application, we would be including a sound sensor near the cooker vessel and a controlled mechanism connected to the burner.</a:t>
            </a:r>
            <a:endParaRPr sz="1200"/>
          </a:p>
          <a:p>
            <a:pPr indent="-304800" lvl="0" marL="457200" rtl="0" algn="l">
              <a:lnSpc>
                <a:spcPct val="115000"/>
              </a:lnSpc>
              <a:spcBef>
                <a:spcPts val="0"/>
              </a:spcBef>
              <a:spcAft>
                <a:spcPts val="0"/>
              </a:spcAft>
              <a:buSzPts val="1200"/>
              <a:buChar char="●"/>
            </a:pPr>
            <a:r>
              <a:rPr lang="en" sz="1200"/>
              <a:t>The user will define the number of whistles he wants to cook the food and the triggers will be set accordingly.</a:t>
            </a:r>
            <a:endParaRPr sz="1200"/>
          </a:p>
          <a:p>
            <a:pPr indent="-304800" lvl="0" marL="457200" rtl="0" algn="l">
              <a:lnSpc>
                <a:spcPct val="115000"/>
              </a:lnSpc>
              <a:spcBef>
                <a:spcPts val="0"/>
              </a:spcBef>
              <a:spcAft>
                <a:spcPts val="0"/>
              </a:spcAft>
              <a:buSzPts val="1200"/>
              <a:buChar char="●"/>
            </a:pPr>
            <a:r>
              <a:rPr lang="en" sz="1200"/>
              <a:t>After the defined number of whistles are done, the gas burner should be automatically turned off.</a:t>
            </a:r>
            <a:endParaRPr sz="1200"/>
          </a:p>
          <a:p>
            <a:pPr indent="-304800" lvl="0" marL="457200" rtl="0" algn="l">
              <a:lnSpc>
                <a:spcPct val="115000"/>
              </a:lnSpc>
              <a:spcBef>
                <a:spcPts val="0"/>
              </a:spcBef>
              <a:spcAft>
                <a:spcPts val="0"/>
              </a:spcAft>
              <a:buSzPts val="1200"/>
              <a:buChar char="●"/>
            </a:pPr>
            <a:r>
              <a:rPr lang="en" sz="1200"/>
              <a:t>This would help the user in a way that he won’t have to continuously keep on monitoring the cooker as we do, and can do some other work meanwhile saving time and efforts.</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Benefits of Kitchen Automation.</a:t>
            </a:r>
            <a:endParaRPr/>
          </a:p>
        </p:txBody>
      </p:sp>
      <p:sp>
        <p:nvSpPr>
          <p:cNvPr id="148" name="Google Shape;148;p2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No need of continuous monitoring on the tasks by the user. This will save time by only getting notified when the task is completed.</a:t>
            </a:r>
            <a:endParaRPr sz="1400"/>
          </a:p>
          <a:p>
            <a:pPr indent="-317500" lvl="0" marL="457200" rtl="0" algn="l">
              <a:lnSpc>
                <a:spcPct val="115000"/>
              </a:lnSpc>
              <a:spcBef>
                <a:spcPts val="0"/>
              </a:spcBef>
              <a:spcAft>
                <a:spcPts val="0"/>
              </a:spcAft>
              <a:buSzPts val="1400"/>
              <a:buChar char="●"/>
            </a:pPr>
            <a:r>
              <a:rPr lang="en" sz="1400"/>
              <a:t>These automation systems will also help in saving the resources used in the kitchen and use them efficiently.</a:t>
            </a:r>
            <a:endParaRPr sz="1400"/>
          </a:p>
          <a:p>
            <a:pPr indent="-317500" lvl="0" marL="457200" rtl="0" algn="l">
              <a:lnSpc>
                <a:spcPct val="115000"/>
              </a:lnSpc>
              <a:spcBef>
                <a:spcPts val="0"/>
              </a:spcBef>
              <a:spcAft>
                <a:spcPts val="0"/>
              </a:spcAft>
              <a:buSzPts val="1400"/>
              <a:buChar char="●"/>
            </a:pPr>
            <a:r>
              <a:rPr lang="en" sz="1400"/>
              <a:t>Taking manual safety measures won’t be a concerned issue anymore as the automation system and its sensors will help in ensuring there is no chance of a mishap.</a:t>
            </a:r>
            <a:endParaRPr sz="1400"/>
          </a:p>
          <a:p>
            <a:pPr indent="-317500" lvl="0" marL="457200" rtl="0" algn="l">
              <a:lnSpc>
                <a:spcPct val="115000"/>
              </a:lnSpc>
              <a:spcBef>
                <a:spcPts val="0"/>
              </a:spcBef>
              <a:spcAft>
                <a:spcPts val="0"/>
              </a:spcAft>
              <a:buSzPts val="1400"/>
              <a:buChar char="●"/>
            </a:pPr>
            <a:r>
              <a:rPr lang="en" sz="1400"/>
              <a:t>The inventory of the kitchen will be efficiently managed as the user will be notified on prior the quantity of the kitchen material available at the current moment.</a:t>
            </a:r>
            <a:endParaRPr sz="1400"/>
          </a:p>
          <a:p>
            <a:pPr indent="-317500" lvl="0" marL="457200" rtl="0" algn="l">
              <a:lnSpc>
                <a:spcPct val="115000"/>
              </a:lnSpc>
              <a:spcBef>
                <a:spcPts val="0"/>
              </a:spcBef>
              <a:spcAft>
                <a:spcPts val="0"/>
              </a:spcAft>
              <a:buSzPts val="1400"/>
              <a:buChar char="●"/>
            </a:pPr>
            <a:r>
              <a:rPr lang="en" sz="1400"/>
              <a:t>A very less amount of manpower will be required in the tasks.</a:t>
            </a:r>
            <a:endParaRPr sz="1400"/>
          </a:p>
          <a:p>
            <a:pPr indent="-317500" lvl="0" marL="457200" rtl="0" algn="l">
              <a:lnSpc>
                <a:spcPct val="115000"/>
              </a:lnSpc>
              <a:spcBef>
                <a:spcPts val="0"/>
              </a:spcBef>
              <a:spcAft>
                <a:spcPts val="0"/>
              </a:spcAft>
              <a:buSzPts val="1400"/>
              <a:buChar char="●"/>
            </a:pPr>
            <a:r>
              <a:rPr lang="en" sz="1400"/>
              <a:t>User will be able to keep an eye on the daily activities and status while in busy in the work without actually being in the kitchen.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Technologies used in the project.</a:t>
            </a:r>
            <a:endParaRPr/>
          </a:p>
        </p:txBody>
      </p:sp>
      <p:sp>
        <p:nvSpPr>
          <p:cNvPr id="154" name="Google Shape;154;p2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Weight sensors.</a:t>
            </a:r>
            <a:endParaRPr sz="1400"/>
          </a:p>
          <a:p>
            <a:pPr indent="-317500" lvl="0" marL="457200" rtl="0" algn="l">
              <a:lnSpc>
                <a:spcPct val="115000"/>
              </a:lnSpc>
              <a:spcBef>
                <a:spcPts val="0"/>
              </a:spcBef>
              <a:spcAft>
                <a:spcPts val="0"/>
              </a:spcAft>
              <a:buSzPts val="1400"/>
              <a:buChar char="●"/>
            </a:pPr>
            <a:r>
              <a:rPr lang="en" sz="1400"/>
              <a:t>Temperature sensors.</a:t>
            </a:r>
            <a:endParaRPr sz="1400"/>
          </a:p>
          <a:p>
            <a:pPr indent="-317500" lvl="0" marL="457200" rtl="0" algn="l">
              <a:lnSpc>
                <a:spcPct val="115000"/>
              </a:lnSpc>
              <a:spcBef>
                <a:spcPts val="0"/>
              </a:spcBef>
              <a:spcAft>
                <a:spcPts val="0"/>
              </a:spcAft>
              <a:buSzPts val="1400"/>
              <a:buChar char="●"/>
            </a:pPr>
            <a:r>
              <a:rPr lang="en" sz="1400"/>
              <a:t>Sound sensors.</a:t>
            </a:r>
            <a:endParaRPr sz="1400"/>
          </a:p>
          <a:p>
            <a:pPr indent="-317500" lvl="0" marL="457200" rtl="0" algn="l">
              <a:lnSpc>
                <a:spcPct val="115000"/>
              </a:lnSpc>
              <a:spcBef>
                <a:spcPts val="0"/>
              </a:spcBef>
              <a:spcAft>
                <a:spcPts val="0"/>
              </a:spcAft>
              <a:buSzPts val="1400"/>
              <a:buChar char="●"/>
            </a:pPr>
            <a:r>
              <a:rPr lang="en" sz="1400"/>
              <a:t>Central Processing System : Node MCU.</a:t>
            </a:r>
            <a:endParaRPr sz="1400"/>
          </a:p>
          <a:p>
            <a:pPr indent="-317500" lvl="0" marL="457200" rtl="0" algn="l">
              <a:lnSpc>
                <a:spcPct val="115000"/>
              </a:lnSpc>
              <a:spcBef>
                <a:spcPts val="0"/>
              </a:spcBef>
              <a:spcAft>
                <a:spcPts val="0"/>
              </a:spcAft>
              <a:buSzPts val="1400"/>
              <a:buChar char="●"/>
            </a:pPr>
            <a:r>
              <a:rPr lang="en" sz="1400"/>
              <a:t>Rotor Mechanism for control.</a:t>
            </a:r>
            <a:endParaRPr sz="1400"/>
          </a:p>
          <a:p>
            <a:pPr indent="-317500" lvl="0" marL="457200" rtl="0" algn="l">
              <a:lnSpc>
                <a:spcPct val="115000"/>
              </a:lnSpc>
              <a:spcBef>
                <a:spcPts val="0"/>
              </a:spcBef>
              <a:spcAft>
                <a:spcPts val="0"/>
              </a:spcAft>
              <a:buSzPts val="1400"/>
              <a:buChar char="●"/>
            </a:pPr>
            <a:r>
              <a:rPr lang="en" sz="1400"/>
              <a:t>UI Application (Compatible with Android &amp; iOS).</a:t>
            </a:r>
            <a:endParaRPr sz="1400"/>
          </a:p>
          <a:p>
            <a:pPr indent="0" lvl="0" marL="457200" rtl="0" algn="l">
              <a:lnSpc>
                <a:spcPct val="115000"/>
              </a:lnSpc>
              <a:spcBef>
                <a:spcPts val="1600"/>
              </a:spcBef>
              <a:spcAft>
                <a:spcPts val="1600"/>
              </a:spcAft>
              <a:buSzPts val="1800"/>
              <a:buNone/>
            </a:pPr>
            <a:r>
              <a:t/>
            </a:r>
            <a:endParaRPr sz="1400"/>
          </a:p>
        </p:txBody>
      </p:sp>
      <p:pic>
        <p:nvPicPr>
          <p:cNvPr id="155" name="Google Shape;155;p24"/>
          <p:cNvPicPr preferRelativeResize="0"/>
          <p:nvPr/>
        </p:nvPicPr>
        <p:blipFill rotWithShape="1">
          <a:blip r:embed="rId3">
            <a:alphaModFix/>
          </a:blip>
          <a:srcRect b="0" l="0" r="0" t="0"/>
          <a:stretch/>
        </p:blipFill>
        <p:spPr>
          <a:xfrm>
            <a:off x="1403072" y="2822110"/>
            <a:ext cx="1696000" cy="1696025"/>
          </a:xfrm>
          <a:prstGeom prst="rect">
            <a:avLst/>
          </a:prstGeom>
          <a:noFill/>
          <a:ln>
            <a:noFill/>
          </a:ln>
        </p:spPr>
      </p:pic>
      <p:pic>
        <p:nvPicPr>
          <p:cNvPr id="156" name="Google Shape;156;p24"/>
          <p:cNvPicPr preferRelativeResize="0"/>
          <p:nvPr/>
        </p:nvPicPr>
        <p:blipFill rotWithShape="1">
          <a:blip r:embed="rId4">
            <a:alphaModFix/>
          </a:blip>
          <a:srcRect b="0" l="0" r="0" t="0"/>
          <a:stretch/>
        </p:blipFill>
        <p:spPr>
          <a:xfrm>
            <a:off x="4216300" y="2822125"/>
            <a:ext cx="1696000" cy="1696000"/>
          </a:xfrm>
          <a:prstGeom prst="rect">
            <a:avLst/>
          </a:prstGeom>
          <a:noFill/>
          <a:ln>
            <a:noFill/>
          </a:ln>
        </p:spPr>
      </p:pic>
      <p:pic>
        <p:nvPicPr>
          <p:cNvPr id="157" name="Google Shape;157;p24"/>
          <p:cNvPicPr preferRelativeResize="0"/>
          <p:nvPr/>
        </p:nvPicPr>
        <p:blipFill rotWithShape="1">
          <a:blip r:embed="rId5">
            <a:alphaModFix/>
          </a:blip>
          <a:srcRect b="0" l="0" r="0" t="0"/>
          <a:stretch/>
        </p:blipFill>
        <p:spPr>
          <a:xfrm>
            <a:off x="6860048" y="1709911"/>
            <a:ext cx="1875700" cy="1875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292600"/>
            <a:ext cx="8520600" cy="64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NODE MCU</a:t>
            </a:r>
            <a:endParaRPr/>
          </a:p>
        </p:txBody>
      </p:sp>
      <p:sp>
        <p:nvSpPr>
          <p:cNvPr id="163" name="Google Shape;163;p25"/>
          <p:cNvSpPr txBox="1"/>
          <p:nvPr>
            <p:ph idx="1" type="body"/>
          </p:nvPr>
        </p:nvSpPr>
        <p:spPr>
          <a:xfrm>
            <a:off x="311700" y="1016375"/>
            <a:ext cx="7095600" cy="3957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solidFill>
                  <a:srgbClr val="222222"/>
                </a:solidFill>
                <a:highlight>
                  <a:srgbClr val="FFFFFF"/>
                </a:highlight>
                <a:latin typeface="Arial"/>
                <a:ea typeface="Arial"/>
                <a:cs typeface="Arial"/>
                <a:sym typeface="Arial"/>
              </a:rPr>
              <a:t>NodeMCU(Micro Controller Unit)</a:t>
            </a:r>
            <a:r>
              <a:rPr lang="en">
                <a:solidFill>
                  <a:srgbClr val="222222"/>
                </a:solidFill>
                <a:highlight>
                  <a:srgbClr val="FFFFFF"/>
                </a:highlight>
                <a:latin typeface="Arial"/>
                <a:ea typeface="Arial"/>
                <a:cs typeface="Arial"/>
                <a:sym typeface="Arial"/>
              </a:rPr>
              <a:t> is an open source </a:t>
            </a:r>
            <a:r>
              <a:rPr lang="en">
                <a:solidFill>
                  <a:srgbClr val="0B0080"/>
                </a:solidFill>
                <a:highlight>
                  <a:srgbClr val="FFFFFF"/>
                </a:highlight>
                <a:uFill>
                  <a:noFill/>
                </a:uFill>
                <a:latin typeface="Arial"/>
                <a:ea typeface="Arial"/>
                <a:cs typeface="Arial"/>
                <a:sym typeface="Arial"/>
                <a:hlinkClick r:id="rId3"/>
              </a:rPr>
              <a:t>IoT</a:t>
            </a:r>
            <a:r>
              <a:rPr lang="en">
                <a:solidFill>
                  <a:srgbClr val="222222"/>
                </a:solidFill>
                <a:highlight>
                  <a:srgbClr val="FFFFFF"/>
                </a:highlight>
                <a:latin typeface="Arial"/>
                <a:ea typeface="Arial"/>
                <a:cs typeface="Arial"/>
                <a:sym typeface="Arial"/>
              </a:rPr>
              <a:t> platform.It includes firmware which runs on the ESP8266 Wi-Fi SoC from Espressif Systems, and hardware which is based on the ESP-12 module.The firmware uses the </a:t>
            </a:r>
            <a:r>
              <a:rPr lang="en">
                <a:solidFill>
                  <a:srgbClr val="0B0080"/>
                </a:solidFill>
                <a:highlight>
                  <a:srgbClr val="FFFFFF"/>
                </a:highlight>
                <a:uFill>
                  <a:noFill/>
                </a:uFill>
                <a:latin typeface="Arial"/>
                <a:ea typeface="Arial"/>
                <a:cs typeface="Arial"/>
                <a:sym typeface="Arial"/>
                <a:hlinkClick r:id="rId4"/>
              </a:rPr>
              <a:t>Lua</a:t>
            </a:r>
            <a:r>
              <a:rPr lang="en">
                <a:solidFill>
                  <a:srgbClr val="222222"/>
                </a:solidFill>
                <a:highlight>
                  <a:srgbClr val="FFFFFF"/>
                </a:highlight>
                <a:latin typeface="Arial"/>
                <a:ea typeface="Arial"/>
                <a:cs typeface="Arial"/>
                <a:sym typeface="Arial"/>
              </a:rPr>
              <a:t> scripting language. </a:t>
            </a:r>
            <a:endParaRPr>
              <a:solidFill>
                <a:srgbClr val="222222"/>
              </a:solidFill>
              <a:highlight>
                <a:srgbClr val="FFFFFF"/>
              </a:highlight>
              <a:latin typeface="Arial"/>
              <a:ea typeface="Arial"/>
              <a:cs typeface="Arial"/>
              <a:sym typeface="Arial"/>
            </a:endParaRPr>
          </a:p>
          <a:p>
            <a:pPr indent="-342900" lvl="0" marL="457200" rtl="0" algn="l">
              <a:spcBef>
                <a:spcPts val="0"/>
              </a:spcBef>
              <a:spcAft>
                <a:spcPts val="0"/>
              </a:spcAft>
              <a:buSzPts val="1800"/>
              <a:buChar char="●"/>
            </a:pPr>
            <a:r>
              <a:rPr lang="en">
                <a:solidFill>
                  <a:srgbClr val="222222"/>
                </a:solidFill>
                <a:highlight>
                  <a:srgbClr val="FFFFFF"/>
                </a:highlight>
                <a:latin typeface="Arial"/>
                <a:ea typeface="Arial"/>
                <a:cs typeface="Arial"/>
                <a:sym typeface="Arial"/>
              </a:rPr>
              <a:t>Firmware can provide a standardized operating environment for the devices, acting as the device's complete operating system, performing all control, monitoring and data manipulation functions.</a:t>
            </a:r>
            <a:endParaRPr>
              <a:solidFill>
                <a:srgbClr val="222222"/>
              </a:solidFill>
              <a:highlight>
                <a:srgbClr val="FFFFFF"/>
              </a:highlight>
              <a:latin typeface="Arial"/>
              <a:ea typeface="Arial"/>
              <a:cs typeface="Arial"/>
              <a:sym typeface="Arial"/>
            </a:endParaRPr>
          </a:p>
          <a:p>
            <a:pPr indent="-342900" lvl="0" marL="457200" rtl="0" algn="l">
              <a:spcBef>
                <a:spcPts val="0"/>
              </a:spcBef>
              <a:spcAft>
                <a:spcPts val="0"/>
              </a:spcAft>
              <a:buClr>
                <a:srgbClr val="222222"/>
              </a:buClr>
              <a:buSzPts val="1800"/>
              <a:buFont typeface="Arial"/>
              <a:buChar char="●"/>
            </a:pPr>
            <a:r>
              <a:rPr lang="en">
                <a:solidFill>
                  <a:srgbClr val="222222"/>
                </a:solidFill>
                <a:highlight>
                  <a:srgbClr val="FFFFFF"/>
                </a:highlight>
                <a:latin typeface="Arial"/>
                <a:ea typeface="Arial"/>
                <a:cs typeface="Arial"/>
                <a:sym typeface="Arial"/>
              </a:rPr>
              <a:t>It has 16 GPIO pins. </a:t>
            </a:r>
            <a:r>
              <a:rPr lang="en">
                <a:solidFill>
                  <a:srgbClr val="404040"/>
                </a:solidFill>
                <a:highlight>
                  <a:srgbClr val="FFFFFF"/>
                </a:highlight>
                <a:latin typeface="Arial"/>
                <a:ea typeface="Arial"/>
                <a:cs typeface="Arial"/>
                <a:sym typeface="Arial"/>
              </a:rPr>
              <a:t>The device features 4MB of flash memory, 80MHz of system clock, around 50k of usable RAM and an on chip Wifi Transceiver.</a:t>
            </a:r>
            <a:endParaRPr>
              <a:solidFill>
                <a:srgbClr val="222222"/>
              </a:solidFill>
              <a:highlight>
                <a:srgbClr val="FFFFFF"/>
              </a:highlight>
              <a:latin typeface="Arial"/>
              <a:ea typeface="Arial"/>
              <a:cs typeface="Arial"/>
              <a:sym typeface="Arial"/>
            </a:endParaRPr>
          </a:p>
        </p:txBody>
      </p:sp>
      <p:pic>
        <p:nvPicPr>
          <p:cNvPr id="164" name="Google Shape;164;p25"/>
          <p:cNvPicPr preferRelativeResize="0"/>
          <p:nvPr/>
        </p:nvPicPr>
        <p:blipFill>
          <a:blip r:embed="rId5">
            <a:alphaModFix/>
          </a:blip>
          <a:stretch>
            <a:fillRect/>
          </a:stretch>
        </p:blipFill>
        <p:spPr>
          <a:xfrm>
            <a:off x="7324575" y="0"/>
            <a:ext cx="1832575" cy="2925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311700" y="285850"/>
            <a:ext cx="8520600" cy="69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IR TEMPERATURE SENSOR</a:t>
            </a:r>
            <a:endParaRPr/>
          </a:p>
        </p:txBody>
      </p:sp>
      <p:sp>
        <p:nvSpPr>
          <p:cNvPr id="170" name="Google Shape;170;p26"/>
          <p:cNvSpPr txBox="1"/>
          <p:nvPr>
            <p:ph idx="1" type="body"/>
          </p:nvPr>
        </p:nvSpPr>
        <p:spPr>
          <a:xfrm>
            <a:off x="311700" y="978850"/>
            <a:ext cx="7455600" cy="380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solidFill>
                  <a:srgbClr val="747474"/>
                </a:solidFill>
                <a:highlight>
                  <a:srgbClr val="FFFFFF"/>
                </a:highlight>
                <a:latin typeface="Arial"/>
                <a:ea typeface="Arial"/>
                <a:cs typeface="Arial"/>
                <a:sym typeface="Arial"/>
              </a:rPr>
              <a:t>Infrared temperature sensors sense electromagnetic waves in the 700 nm to 14,000 nm range.</a:t>
            </a:r>
            <a:endParaRPr>
              <a:solidFill>
                <a:srgbClr val="747474"/>
              </a:solidFill>
              <a:highlight>
                <a:srgbClr val="FFFFFF"/>
              </a:highlight>
              <a:latin typeface="Arial"/>
              <a:ea typeface="Arial"/>
              <a:cs typeface="Arial"/>
              <a:sym typeface="Arial"/>
            </a:endParaRPr>
          </a:p>
          <a:p>
            <a:pPr indent="-342900" lvl="0" marL="457200" rtl="0" algn="l">
              <a:spcBef>
                <a:spcPts val="0"/>
              </a:spcBef>
              <a:spcAft>
                <a:spcPts val="0"/>
              </a:spcAft>
              <a:buClr>
                <a:srgbClr val="747474"/>
              </a:buClr>
              <a:buSzPts val="1800"/>
              <a:buFont typeface="Arial"/>
              <a:buChar char="●"/>
            </a:pPr>
            <a:r>
              <a:rPr lang="en">
                <a:solidFill>
                  <a:srgbClr val="747474"/>
                </a:solidFill>
                <a:highlight>
                  <a:srgbClr val="FFFFFF"/>
                </a:highlight>
                <a:latin typeface="Arial"/>
                <a:ea typeface="Arial"/>
                <a:cs typeface="Arial"/>
                <a:sym typeface="Arial"/>
              </a:rPr>
              <a:t>Because the emitted infrared energy of any object is proportional to its temperature, the electrical signal provides an accurate reading of the temperature of the object that it is pointed at. </a:t>
            </a:r>
            <a:endParaRPr>
              <a:solidFill>
                <a:srgbClr val="747474"/>
              </a:solidFill>
              <a:highlight>
                <a:srgbClr val="FFFFFF"/>
              </a:highlight>
              <a:latin typeface="Arial"/>
              <a:ea typeface="Arial"/>
              <a:cs typeface="Arial"/>
              <a:sym typeface="Arial"/>
            </a:endParaRPr>
          </a:p>
          <a:p>
            <a:pPr indent="-342900" lvl="0" marL="457200" rtl="0" algn="l">
              <a:spcBef>
                <a:spcPts val="0"/>
              </a:spcBef>
              <a:spcAft>
                <a:spcPts val="0"/>
              </a:spcAft>
              <a:buClr>
                <a:srgbClr val="747474"/>
              </a:buClr>
              <a:buSzPts val="1800"/>
              <a:buFont typeface="Arial"/>
              <a:buChar char="●"/>
            </a:pPr>
            <a:r>
              <a:rPr lang="en">
                <a:solidFill>
                  <a:srgbClr val="747474"/>
                </a:solidFill>
                <a:highlight>
                  <a:srgbClr val="FFFFFF"/>
                </a:highlight>
                <a:latin typeface="Arial"/>
                <a:ea typeface="Arial"/>
                <a:cs typeface="Arial"/>
                <a:sym typeface="Arial"/>
              </a:rPr>
              <a:t>IR sensors don’t wear. No contact means no friction. Infrared sensors experience no wear and tear, and consequently have longer operating lives.</a:t>
            </a:r>
            <a:endParaRPr>
              <a:solidFill>
                <a:srgbClr val="747474"/>
              </a:solidFill>
              <a:highlight>
                <a:srgbClr val="FFFFFF"/>
              </a:highlight>
              <a:latin typeface="Arial"/>
              <a:ea typeface="Arial"/>
              <a:cs typeface="Arial"/>
              <a:sym typeface="Arial"/>
            </a:endParaRPr>
          </a:p>
          <a:p>
            <a:pPr indent="-342900" lvl="0" marL="457200" rtl="0" algn="l">
              <a:spcBef>
                <a:spcPts val="0"/>
              </a:spcBef>
              <a:spcAft>
                <a:spcPts val="0"/>
              </a:spcAft>
              <a:buClr>
                <a:srgbClr val="747474"/>
              </a:buClr>
              <a:buSzPts val="1800"/>
              <a:buFont typeface="Arial"/>
              <a:buChar char="●"/>
            </a:pPr>
            <a:r>
              <a:rPr lang="en">
                <a:solidFill>
                  <a:srgbClr val="747474"/>
                </a:solidFill>
                <a:highlight>
                  <a:srgbClr val="FFFFFF"/>
                </a:highlight>
                <a:latin typeface="Arial"/>
                <a:ea typeface="Arial"/>
                <a:cs typeface="Arial"/>
                <a:sym typeface="Arial"/>
              </a:rPr>
              <a:t>IR sensors can provide more detail. An IR sensor can provide greater detail during a measurement than contact devices, simply by pointing it at different spots on the object being read.</a:t>
            </a:r>
            <a:endParaRPr>
              <a:solidFill>
                <a:srgbClr val="747474"/>
              </a:solidFill>
              <a:highlight>
                <a:srgbClr val="FFFFFF"/>
              </a:highlight>
              <a:latin typeface="Arial"/>
              <a:ea typeface="Arial"/>
              <a:cs typeface="Arial"/>
              <a:sym typeface="Arial"/>
            </a:endParaRPr>
          </a:p>
        </p:txBody>
      </p:sp>
      <p:pic>
        <p:nvPicPr>
          <p:cNvPr id="171" name="Google Shape;171;p26"/>
          <p:cNvPicPr preferRelativeResize="0"/>
          <p:nvPr/>
        </p:nvPicPr>
        <p:blipFill>
          <a:blip r:embed="rId3">
            <a:alphaModFix/>
          </a:blip>
          <a:stretch>
            <a:fillRect/>
          </a:stretch>
        </p:blipFill>
        <p:spPr>
          <a:xfrm>
            <a:off x="6918475" y="285850"/>
            <a:ext cx="2225525" cy="952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308000"/>
            <a:ext cx="8520600" cy="84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SOUND SENSOR</a:t>
            </a:r>
            <a:endParaRPr/>
          </a:p>
        </p:txBody>
      </p:sp>
      <p:sp>
        <p:nvSpPr>
          <p:cNvPr id="177" name="Google Shape;177;p27"/>
          <p:cNvSpPr txBox="1"/>
          <p:nvPr>
            <p:ph idx="1" type="body"/>
          </p:nvPr>
        </p:nvSpPr>
        <p:spPr>
          <a:xfrm>
            <a:off x="311700" y="1266325"/>
            <a:ext cx="6664500" cy="3877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solidFill>
                  <a:srgbClr val="333333"/>
                </a:solidFill>
                <a:highlight>
                  <a:srgbClr val="FFFFFF"/>
                </a:highlight>
                <a:latin typeface="Arial"/>
                <a:ea typeface="Arial"/>
                <a:cs typeface="Arial"/>
                <a:sym typeface="Arial"/>
              </a:rPr>
              <a:t>The Sound Detector is a small board that combines a microphone and some processing circuitry.</a:t>
            </a:r>
            <a:endParaRPr sz="2000">
              <a:solidFill>
                <a:srgbClr val="333333"/>
              </a:solidFill>
              <a:highlight>
                <a:srgbClr val="FFFFFF"/>
              </a:highlight>
              <a:latin typeface="Arial"/>
              <a:ea typeface="Arial"/>
              <a:cs typeface="Arial"/>
              <a:sym typeface="Arial"/>
            </a:endParaRPr>
          </a:p>
          <a:p>
            <a:pPr indent="-355600" lvl="0" marL="457200" rtl="0" algn="l">
              <a:spcBef>
                <a:spcPts val="0"/>
              </a:spcBef>
              <a:spcAft>
                <a:spcPts val="0"/>
              </a:spcAft>
              <a:buSzPts val="2000"/>
              <a:buChar char="●"/>
            </a:pPr>
            <a:r>
              <a:rPr lang="en" sz="2000">
                <a:solidFill>
                  <a:srgbClr val="333333"/>
                </a:solidFill>
                <a:highlight>
                  <a:srgbClr val="FFFFFF"/>
                </a:highlight>
                <a:latin typeface="Arial"/>
                <a:ea typeface="Arial"/>
                <a:cs typeface="Arial"/>
                <a:sym typeface="Arial"/>
              </a:rPr>
              <a:t> It provides not only an audio output, but also a binary indication of the presence of sound, and an analog representation of </a:t>
            </a:r>
            <a:r>
              <a:rPr lang="en" sz="2000">
                <a:solidFill>
                  <a:srgbClr val="333333"/>
                </a:solidFill>
                <a:highlight>
                  <a:srgbClr val="FFFFFF"/>
                </a:highlight>
                <a:latin typeface="Arial"/>
                <a:ea typeface="Arial"/>
                <a:cs typeface="Arial"/>
                <a:sym typeface="Arial"/>
              </a:rPr>
              <a:t>its</a:t>
            </a:r>
            <a:r>
              <a:rPr lang="en" sz="2000">
                <a:solidFill>
                  <a:srgbClr val="333333"/>
                </a:solidFill>
                <a:highlight>
                  <a:srgbClr val="FFFFFF"/>
                </a:highlight>
                <a:latin typeface="Arial"/>
                <a:ea typeface="Arial"/>
                <a:cs typeface="Arial"/>
                <a:sym typeface="Arial"/>
              </a:rPr>
              <a:t> amplitude</a:t>
            </a:r>
            <a:endParaRPr sz="2000">
              <a:solidFill>
                <a:srgbClr val="555555"/>
              </a:solidFill>
              <a:highlight>
                <a:srgbClr val="FFFFFF"/>
              </a:highlight>
              <a:latin typeface="Roboto"/>
              <a:ea typeface="Roboto"/>
              <a:cs typeface="Roboto"/>
              <a:sym typeface="Roboto"/>
            </a:endParaRPr>
          </a:p>
          <a:p>
            <a:pPr indent="-355600" lvl="0" marL="457200" rtl="0" algn="l">
              <a:spcBef>
                <a:spcPts val="0"/>
              </a:spcBef>
              <a:spcAft>
                <a:spcPts val="0"/>
              </a:spcAft>
              <a:buSzPts val="2000"/>
              <a:buChar char="●"/>
            </a:pPr>
            <a:r>
              <a:rPr lang="en" sz="2000">
                <a:solidFill>
                  <a:srgbClr val="555555"/>
                </a:solidFill>
                <a:highlight>
                  <a:srgbClr val="FFFFFF"/>
                </a:highlight>
                <a:latin typeface="Roboto"/>
                <a:ea typeface="Roboto"/>
                <a:cs typeface="Roboto"/>
                <a:sym typeface="Roboto"/>
              </a:rPr>
              <a:t>This </a:t>
            </a:r>
            <a:r>
              <a:rPr b="1" lang="en" sz="2000">
                <a:solidFill>
                  <a:srgbClr val="555555"/>
                </a:solidFill>
                <a:highlight>
                  <a:srgbClr val="FFFFFF"/>
                </a:highlight>
                <a:latin typeface="Roboto"/>
                <a:ea typeface="Roboto"/>
                <a:cs typeface="Roboto"/>
                <a:sym typeface="Roboto"/>
              </a:rPr>
              <a:t>Whistle Detecting method</a:t>
            </a:r>
            <a:r>
              <a:rPr lang="en" sz="2000">
                <a:solidFill>
                  <a:srgbClr val="555555"/>
                </a:solidFill>
                <a:highlight>
                  <a:srgbClr val="FFFFFF"/>
                </a:highlight>
                <a:latin typeface="Roboto"/>
                <a:ea typeface="Roboto"/>
                <a:cs typeface="Roboto"/>
                <a:sym typeface="Roboto"/>
              </a:rPr>
              <a:t> in which the circuit will detect for whistle. A whistle unlike other sounds will have a uniform frequency for a particular duration and hence can be distinguished from speech or music.</a:t>
            </a:r>
            <a:endParaRPr sz="2000"/>
          </a:p>
        </p:txBody>
      </p:sp>
      <p:pic>
        <p:nvPicPr>
          <p:cNvPr id="178" name="Google Shape;178;p27"/>
          <p:cNvPicPr preferRelativeResize="0"/>
          <p:nvPr/>
        </p:nvPicPr>
        <p:blipFill>
          <a:blip r:embed="rId3">
            <a:alphaModFix/>
          </a:blip>
          <a:stretch>
            <a:fillRect/>
          </a:stretch>
        </p:blipFill>
        <p:spPr>
          <a:xfrm>
            <a:off x="6714275" y="714800"/>
            <a:ext cx="2429725" cy="2565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WEIGHT SENSORS</a:t>
            </a:r>
            <a:endParaRPr/>
          </a:p>
        </p:txBody>
      </p:sp>
      <p:sp>
        <p:nvSpPr>
          <p:cNvPr id="184" name="Google Shape;184;p28"/>
          <p:cNvSpPr txBox="1"/>
          <p:nvPr>
            <p:ph idx="1" type="body"/>
          </p:nvPr>
        </p:nvSpPr>
        <p:spPr>
          <a:xfrm>
            <a:off x="311700" y="1266325"/>
            <a:ext cx="61209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rPr>
              <a:t>We will be using </a:t>
            </a:r>
            <a:r>
              <a:rPr lang="en">
                <a:solidFill>
                  <a:srgbClr val="000000"/>
                </a:solidFill>
                <a:highlight>
                  <a:srgbClr val="FFFFFF"/>
                </a:highlight>
                <a:latin typeface="Arial"/>
                <a:ea typeface="Arial"/>
                <a:cs typeface="Arial"/>
                <a:sym typeface="Arial"/>
              </a:rPr>
              <a:t>Pancake: low-profile load cells often used in vessel weighing; can be tension or compression.</a:t>
            </a:r>
            <a:endParaRPr>
              <a:solidFill>
                <a:srgbClr val="000000"/>
              </a:solidFill>
              <a:highlight>
                <a:srgbClr val="FFFFFF"/>
              </a:highlight>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
                <a:solidFill>
                  <a:srgbClr val="222222"/>
                </a:solidFill>
                <a:highlight>
                  <a:srgbClr val="FFFFFF"/>
                </a:highlight>
                <a:latin typeface="Arial"/>
                <a:ea typeface="Arial"/>
                <a:cs typeface="Arial"/>
                <a:sym typeface="Arial"/>
              </a:rPr>
              <a:t>A  load cell is a type of </a:t>
            </a:r>
            <a:r>
              <a:rPr lang="en">
                <a:solidFill>
                  <a:srgbClr val="0B0080"/>
                </a:solidFill>
                <a:highlight>
                  <a:srgbClr val="FFFFFF"/>
                </a:highlight>
                <a:uFill>
                  <a:noFill/>
                </a:uFill>
                <a:latin typeface="Arial"/>
                <a:ea typeface="Arial"/>
                <a:cs typeface="Arial"/>
                <a:sym typeface="Arial"/>
                <a:hlinkClick r:id="rId3"/>
              </a:rPr>
              <a:t>transducer</a:t>
            </a:r>
            <a:r>
              <a:rPr lang="en">
                <a:solidFill>
                  <a:srgbClr val="222222"/>
                </a:solidFill>
                <a:highlight>
                  <a:srgbClr val="FFFFFF"/>
                </a:highlight>
                <a:latin typeface="Arial"/>
                <a:ea typeface="Arial"/>
                <a:cs typeface="Arial"/>
                <a:sym typeface="Arial"/>
              </a:rPr>
              <a:t>, specifically a </a:t>
            </a:r>
            <a:r>
              <a:rPr i="1" lang="en">
                <a:solidFill>
                  <a:srgbClr val="222222"/>
                </a:solidFill>
                <a:highlight>
                  <a:srgbClr val="FFFFFF"/>
                </a:highlight>
                <a:latin typeface="Arial"/>
                <a:ea typeface="Arial"/>
                <a:cs typeface="Arial"/>
                <a:sym typeface="Arial"/>
              </a:rPr>
              <a:t>force</a:t>
            </a:r>
            <a:r>
              <a:rPr lang="en">
                <a:solidFill>
                  <a:srgbClr val="222222"/>
                </a:solidFill>
                <a:highlight>
                  <a:srgbClr val="FFFFFF"/>
                </a:highlight>
                <a:latin typeface="Arial"/>
                <a:ea typeface="Arial"/>
                <a:cs typeface="Arial"/>
                <a:sym typeface="Arial"/>
              </a:rPr>
              <a:t> transducer. They convert a force such as tension, compression, pressure, or torque into an electrical signal that can be measured and standardized. As the force applied to the load cell increases, the electrical signal changes proportionally.</a:t>
            </a:r>
            <a:endParaRPr>
              <a:solidFill>
                <a:srgbClr val="000000"/>
              </a:solidFill>
              <a:highlight>
                <a:srgbClr val="FFFFFF"/>
              </a:highlight>
              <a:latin typeface="Arial"/>
              <a:ea typeface="Arial"/>
              <a:cs typeface="Arial"/>
              <a:sym typeface="Arial"/>
            </a:endParaRPr>
          </a:p>
        </p:txBody>
      </p:sp>
      <p:pic>
        <p:nvPicPr>
          <p:cNvPr id="185" name="Google Shape;185;p28"/>
          <p:cNvPicPr preferRelativeResize="0"/>
          <p:nvPr/>
        </p:nvPicPr>
        <p:blipFill>
          <a:blip r:embed="rId4">
            <a:alphaModFix/>
          </a:blip>
          <a:stretch>
            <a:fillRect/>
          </a:stretch>
        </p:blipFill>
        <p:spPr>
          <a:xfrm>
            <a:off x="6613050" y="445033"/>
            <a:ext cx="2095500" cy="2227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What all we did till now.</a:t>
            </a:r>
            <a:endParaRPr/>
          </a:p>
        </p:txBody>
      </p:sp>
      <p:sp>
        <p:nvSpPr>
          <p:cNvPr id="191" name="Google Shape;191;p2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Our team members researched from the available sources and selected “Kitchen Automation”as the topic to implement practically.</a:t>
            </a:r>
            <a:endParaRPr/>
          </a:p>
          <a:p>
            <a:pPr indent="-342900" lvl="0" marL="457200" rtl="0" algn="l">
              <a:lnSpc>
                <a:spcPct val="115000"/>
              </a:lnSpc>
              <a:spcBef>
                <a:spcPts val="0"/>
              </a:spcBef>
              <a:spcAft>
                <a:spcPts val="0"/>
              </a:spcAft>
              <a:buSzPts val="1800"/>
              <a:buChar char="●"/>
            </a:pPr>
            <a:r>
              <a:rPr lang="en"/>
              <a:t>IEEE papers were studied thoroughly in order to achieve a clear idea and the technical concept behind the project.</a:t>
            </a:r>
            <a:endParaRPr/>
          </a:p>
          <a:p>
            <a:pPr indent="-342900" lvl="0" marL="457200" rtl="0" algn="l">
              <a:lnSpc>
                <a:spcPct val="115000"/>
              </a:lnSpc>
              <a:spcBef>
                <a:spcPts val="0"/>
              </a:spcBef>
              <a:spcAft>
                <a:spcPts val="0"/>
              </a:spcAft>
              <a:buSzPts val="1800"/>
              <a:buChar char="●"/>
            </a:pPr>
            <a:r>
              <a:rPr lang="en"/>
              <a:t>Based on the study, four kitchen automation applications were shortlisted which are to be implemented.</a:t>
            </a:r>
            <a:endParaRPr/>
          </a:p>
          <a:p>
            <a:pPr indent="-342900" lvl="0" marL="457200" rtl="0" algn="l">
              <a:lnSpc>
                <a:spcPct val="115000"/>
              </a:lnSpc>
              <a:spcBef>
                <a:spcPts val="0"/>
              </a:spcBef>
              <a:spcAft>
                <a:spcPts val="0"/>
              </a:spcAft>
              <a:buSzPts val="1800"/>
              <a:buChar char="●"/>
            </a:pPr>
            <a:r>
              <a:rPr lang="en"/>
              <a:t>Appropriate User Interface implementation was researched and learning skills for the practical implementation is in progress.</a:t>
            </a:r>
            <a:endParaRPr/>
          </a:p>
          <a:p>
            <a:pPr indent="-342900" lvl="0" marL="457200" rtl="0" algn="l">
              <a:lnSpc>
                <a:spcPct val="115000"/>
              </a:lnSpc>
              <a:spcBef>
                <a:spcPts val="0"/>
              </a:spcBef>
              <a:spcAft>
                <a:spcPts val="0"/>
              </a:spcAft>
              <a:buSzPts val="1800"/>
              <a:buChar char="●"/>
            </a:pPr>
            <a:r>
              <a:rPr lang="en"/>
              <a:t>Node MCU was made available and further hardwares are to be bought for integration. </a:t>
            </a:r>
            <a:endParaRPr/>
          </a:p>
          <a:p>
            <a:pPr indent="0" lvl="0" marL="457200" rtl="0" algn="l">
              <a:lnSpc>
                <a:spcPct val="115000"/>
              </a:lnSpc>
              <a:spcBef>
                <a:spcPts val="1600"/>
              </a:spcBef>
              <a:spcAft>
                <a:spcPts val="1600"/>
              </a:spcAft>
              <a:buSzPts val="1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At what stage are we right now.</a:t>
            </a:r>
            <a:endParaRPr/>
          </a:p>
        </p:txBody>
      </p:sp>
      <p:sp>
        <p:nvSpPr>
          <p:cNvPr id="197" name="Google Shape;197;p30"/>
          <p:cNvSpPr txBox="1"/>
          <p:nvPr>
            <p:ph idx="1" type="body"/>
          </p:nvPr>
        </p:nvSpPr>
        <p:spPr>
          <a:xfrm>
            <a:off x="311700" y="1410100"/>
            <a:ext cx="8520600" cy="3454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Study of software developing languages and program applications is being carried on in order to build an UI.</a:t>
            </a:r>
            <a:endParaRPr/>
          </a:p>
          <a:p>
            <a:pPr indent="-342900" lvl="0" marL="457200" rtl="0" algn="l">
              <a:lnSpc>
                <a:spcPct val="115000"/>
              </a:lnSpc>
              <a:spcBef>
                <a:spcPts val="0"/>
              </a:spcBef>
              <a:spcAft>
                <a:spcPts val="0"/>
              </a:spcAft>
              <a:buSzPts val="1800"/>
              <a:buChar char="●"/>
            </a:pPr>
            <a:r>
              <a:rPr lang="en"/>
              <a:t> Purchase of the hardware requirements, and selecting the correct and most efficient </a:t>
            </a:r>
            <a:r>
              <a:rPr lang="en"/>
              <a:t>hardwares available.</a:t>
            </a:r>
            <a:endParaRPr/>
          </a:p>
          <a:p>
            <a:pPr indent="-342900" lvl="0" marL="457200" rtl="0" algn="l">
              <a:lnSpc>
                <a:spcPct val="115000"/>
              </a:lnSpc>
              <a:spcBef>
                <a:spcPts val="0"/>
              </a:spcBef>
              <a:spcAft>
                <a:spcPts val="0"/>
              </a:spcAft>
              <a:buSzPts val="1800"/>
              <a:buChar char="●"/>
            </a:pPr>
            <a:r>
              <a:rPr lang="en"/>
              <a:t>Learning the implementation and configurations of Node MCU for practical implementation and how to integrate it with other hardwares.</a:t>
            </a:r>
            <a:endParaRPr/>
          </a:p>
          <a:p>
            <a:pPr indent="-342900" lvl="0" marL="457200" rtl="0" algn="l">
              <a:lnSpc>
                <a:spcPct val="115000"/>
              </a:lnSpc>
              <a:spcBef>
                <a:spcPts val="0"/>
              </a:spcBef>
              <a:spcAft>
                <a:spcPts val="0"/>
              </a:spcAft>
              <a:buSzPts val="1800"/>
              <a:buChar char="●"/>
            </a:pPr>
            <a:r>
              <a:rPr lang="en"/>
              <a:t>How to build an interface between hardware and software via the Node MCU model and how to transfer and process the data.</a:t>
            </a:r>
            <a:endParaRPr/>
          </a:p>
          <a:p>
            <a:pPr indent="0" lvl="0" marL="457200" rtl="0" algn="l">
              <a:lnSpc>
                <a:spcPct val="115000"/>
              </a:lnSpc>
              <a:spcBef>
                <a:spcPts val="1600"/>
              </a:spcBef>
              <a:spcAft>
                <a:spcPts val="1600"/>
              </a:spcAft>
              <a:buSzPts val="1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How do we plan to move forward.</a:t>
            </a:r>
            <a:endParaRPr/>
          </a:p>
        </p:txBody>
      </p:sp>
      <p:sp>
        <p:nvSpPr>
          <p:cNvPr id="203" name="Google Shape;203;p3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After getting the hardware part of the project right on its place, configuration of it will be done.</a:t>
            </a:r>
            <a:endParaRPr sz="2400"/>
          </a:p>
          <a:p>
            <a:pPr indent="-381000" lvl="0" marL="457200" rtl="0" algn="l">
              <a:lnSpc>
                <a:spcPct val="115000"/>
              </a:lnSpc>
              <a:spcBef>
                <a:spcPts val="0"/>
              </a:spcBef>
              <a:spcAft>
                <a:spcPts val="0"/>
              </a:spcAft>
              <a:buSzPts val="2400"/>
              <a:buChar char="●"/>
            </a:pPr>
            <a:r>
              <a:rPr lang="en" sz="2400"/>
              <a:t>This configuration will be done in order to make it compatible with the user interface application.</a:t>
            </a:r>
            <a:endParaRPr sz="2400"/>
          </a:p>
          <a:p>
            <a:pPr indent="-381000" lvl="0" marL="457200" rtl="0" algn="l">
              <a:lnSpc>
                <a:spcPct val="115000"/>
              </a:lnSpc>
              <a:spcBef>
                <a:spcPts val="0"/>
              </a:spcBef>
              <a:spcAft>
                <a:spcPts val="0"/>
              </a:spcAft>
              <a:buSzPts val="2400"/>
              <a:buChar char="●"/>
            </a:pPr>
            <a:r>
              <a:rPr lang="en" sz="2400"/>
              <a:t>Several testings and different methods will be applied to achieve the most efficient and user beneficial functioning of the whole system.</a:t>
            </a:r>
            <a:endParaRPr sz="2400"/>
          </a:p>
          <a:p>
            <a:pPr indent="0" lvl="0" marL="457200" rtl="0" algn="l">
              <a:lnSpc>
                <a:spcPct val="115000"/>
              </a:lnSpc>
              <a:spcBef>
                <a:spcPts val="1600"/>
              </a:spcBef>
              <a:spcAft>
                <a:spcPts val="160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What is automation ?</a:t>
            </a:r>
            <a:endParaRPr/>
          </a:p>
        </p:txBody>
      </p:sp>
      <p:sp>
        <p:nvSpPr>
          <p:cNvPr id="73" name="Google Shape;73;p14"/>
          <p:cNvSpPr txBox="1"/>
          <p:nvPr>
            <p:ph idx="1" type="body"/>
          </p:nvPr>
        </p:nvSpPr>
        <p:spPr>
          <a:xfrm>
            <a:off x="311700" y="1550900"/>
            <a:ext cx="8520600" cy="2518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Automation is a technology in which a process or a procedure is performed with </a:t>
            </a:r>
            <a:r>
              <a:rPr b="1" lang="en"/>
              <a:t>minimal human assistance</a:t>
            </a:r>
            <a:r>
              <a:rPr lang="en"/>
              <a:t>.</a:t>
            </a:r>
            <a:endParaRPr/>
          </a:p>
          <a:p>
            <a:pPr indent="-342900" lvl="0" marL="457200" rtl="0" algn="l">
              <a:lnSpc>
                <a:spcPct val="115000"/>
              </a:lnSpc>
              <a:spcBef>
                <a:spcPts val="0"/>
              </a:spcBef>
              <a:spcAft>
                <a:spcPts val="0"/>
              </a:spcAft>
              <a:buSzPts val="1800"/>
              <a:buChar char="●"/>
            </a:pPr>
            <a:r>
              <a:rPr lang="en"/>
              <a:t>Term automation is inspired by the word “Automatic”, which means something which operates on its own.</a:t>
            </a:r>
            <a:endParaRPr/>
          </a:p>
          <a:p>
            <a:pPr indent="-342900" lvl="0" marL="457200" rtl="0" algn="l">
              <a:lnSpc>
                <a:spcPct val="115000"/>
              </a:lnSpc>
              <a:spcBef>
                <a:spcPts val="0"/>
              </a:spcBef>
              <a:spcAft>
                <a:spcPts val="0"/>
              </a:spcAft>
              <a:buSzPts val="1800"/>
              <a:buChar char="●"/>
            </a:pPr>
            <a:r>
              <a:rPr lang="en"/>
              <a:t>Automation is achieved by various means including mechanical, hydraulics, pneumatic, electrical devices and computers, usually in combination.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Expected final goal</a:t>
            </a:r>
            <a:endParaRPr/>
          </a:p>
        </p:txBody>
      </p:sp>
      <p:sp>
        <p:nvSpPr>
          <p:cNvPr id="209" name="Google Shape;209;p3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A properly functioning kitchen automated system which will carry out all the tasks for which it is programmed.</a:t>
            </a:r>
            <a:endParaRPr sz="2400"/>
          </a:p>
          <a:p>
            <a:pPr indent="-381000" lvl="0" marL="457200" rtl="0" algn="l">
              <a:lnSpc>
                <a:spcPct val="115000"/>
              </a:lnSpc>
              <a:spcBef>
                <a:spcPts val="0"/>
              </a:spcBef>
              <a:spcAft>
                <a:spcPts val="0"/>
              </a:spcAft>
              <a:buSzPts val="2400"/>
              <a:buChar char="●"/>
            </a:pPr>
            <a:r>
              <a:rPr lang="en" sz="2400"/>
              <a:t>All the four applications as explained, must be working in a proper manner.</a:t>
            </a:r>
            <a:endParaRPr sz="2400"/>
          </a:p>
          <a:p>
            <a:pPr indent="0" lvl="0" marL="457200" rtl="0" algn="l">
              <a:lnSpc>
                <a:spcPct val="115000"/>
              </a:lnSpc>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pic>
        <p:nvPicPr>
          <p:cNvPr id="214" name="Google Shape;214;p33"/>
          <p:cNvPicPr preferRelativeResize="0"/>
          <p:nvPr/>
        </p:nvPicPr>
        <p:blipFill rotWithShape="1">
          <a:blip r:embed="rId3">
            <a:alphaModFix/>
          </a:blip>
          <a:srcRect b="0" l="0" r="0" t="0"/>
          <a:stretch/>
        </p:blipFill>
        <p:spPr>
          <a:xfrm>
            <a:off x="1842163" y="1319275"/>
            <a:ext cx="5459677" cy="250494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Applications of Automation.</a:t>
            </a:r>
            <a:endParaRPr/>
          </a:p>
        </p:txBody>
      </p:sp>
      <p:sp>
        <p:nvSpPr>
          <p:cNvPr id="79" name="Google Shape;79;p15"/>
          <p:cNvSpPr txBox="1"/>
          <p:nvPr>
            <p:ph idx="1" type="body"/>
          </p:nvPr>
        </p:nvSpPr>
        <p:spPr>
          <a:xfrm>
            <a:off x="311700" y="1266325"/>
            <a:ext cx="8520600" cy="76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Automation can be applied in various control systems such as machinery, processes in factories, boilers and heat treating ovens etc.</a:t>
            </a:r>
            <a:endParaRPr/>
          </a:p>
        </p:txBody>
      </p:sp>
      <p:pic>
        <p:nvPicPr>
          <p:cNvPr id="80" name="Google Shape;80;p15"/>
          <p:cNvPicPr preferRelativeResize="0"/>
          <p:nvPr/>
        </p:nvPicPr>
        <p:blipFill rotWithShape="1">
          <a:blip r:embed="rId3">
            <a:alphaModFix/>
          </a:blip>
          <a:srcRect b="0" l="0" r="0" t="0"/>
          <a:stretch/>
        </p:blipFill>
        <p:spPr>
          <a:xfrm>
            <a:off x="311700" y="2344438"/>
            <a:ext cx="2466975" cy="1847850"/>
          </a:xfrm>
          <a:prstGeom prst="rect">
            <a:avLst/>
          </a:prstGeom>
          <a:noFill/>
          <a:ln>
            <a:noFill/>
          </a:ln>
        </p:spPr>
      </p:pic>
      <p:pic>
        <p:nvPicPr>
          <p:cNvPr id="81" name="Google Shape;81;p15"/>
          <p:cNvPicPr preferRelativeResize="0"/>
          <p:nvPr/>
        </p:nvPicPr>
        <p:blipFill rotWithShape="1">
          <a:blip r:embed="rId4">
            <a:alphaModFix/>
          </a:blip>
          <a:srcRect b="0" l="0" r="0" t="0"/>
          <a:stretch/>
        </p:blipFill>
        <p:spPr>
          <a:xfrm>
            <a:off x="3219450" y="2344437"/>
            <a:ext cx="2705100" cy="1847850"/>
          </a:xfrm>
          <a:prstGeom prst="rect">
            <a:avLst/>
          </a:prstGeom>
          <a:noFill/>
          <a:ln>
            <a:noFill/>
          </a:ln>
        </p:spPr>
      </p:pic>
      <p:pic>
        <p:nvPicPr>
          <p:cNvPr id="82" name="Google Shape;82;p15"/>
          <p:cNvPicPr preferRelativeResize="0"/>
          <p:nvPr/>
        </p:nvPicPr>
        <p:blipFill rotWithShape="1">
          <a:blip r:embed="rId5">
            <a:alphaModFix/>
          </a:blip>
          <a:srcRect b="0" l="0" r="0" t="0"/>
          <a:stretch/>
        </p:blipFill>
        <p:spPr>
          <a:xfrm>
            <a:off x="6365325" y="2344438"/>
            <a:ext cx="2466975" cy="1847850"/>
          </a:xfrm>
          <a:prstGeom prst="rect">
            <a:avLst/>
          </a:prstGeom>
          <a:noFill/>
          <a:ln>
            <a:noFill/>
          </a:ln>
        </p:spPr>
      </p:pic>
      <p:sp>
        <p:nvSpPr>
          <p:cNvPr id="83" name="Google Shape;83;p15"/>
          <p:cNvSpPr txBox="1"/>
          <p:nvPr/>
        </p:nvSpPr>
        <p:spPr>
          <a:xfrm>
            <a:off x="311738" y="4332850"/>
            <a:ext cx="2466900" cy="37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Automated Conveyor Belts</a:t>
            </a:r>
            <a:endParaRPr b="0" i="0" sz="1400" u="none" cap="none" strike="noStrike">
              <a:solidFill>
                <a:srgbClr val="000000"/>
              </a:solidFill>
              <a:latin typeface="Open Sans"/>
              <a:ea typeface="Open Sans"/>
              <a:cs typeface="Open Sans"/>
              <a:sym typeface="Open Sans"/>
            </a:endParaRPr>
          </a:p>
        </p:txBody>
      </p:sp>
      <p:sp>
        <p:nvSpPr>
          <p:cNvPr id="84" name="Google Shape;84;p15"/>
          <p:cNvSpPr txBox="1"/>
          <p:nvPr/>
        </p:nvSpPr>
        <p:spPr>
          <a:xfrm>
            <a:off x="3434100" y="4351000"/>
            <a:ext cx="2275800" cy="46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Automated Robotic Arms</a:t>
            </a:r>
            <a:endParaRPr b="0" i="0" sz="1400" u="none" cap="none" strike="noStrike">
              <a:solidFill>
                <a:srgbClr val="000000"/>
              </a:solidFill>
              <a:latin typeface="Open Sans"/>
              <a:ea typeface="Open Sans"/>
              <a:cs typeface="Open Sans"/>
              <a:sym typeface="Open Sans"/>
            </a:endParaRPr>
          </a:p>
        </p:txBody>
      </p:sp>
      <p:sp>
        <p:nvSpPr>
          <p:cNvPr id="85" name="Google Shape;85;p15"/>
          <p:cNvSpPr txBox="1"/>
          <p:nvPr/>
        </p:nvSpPr>
        <p:spPr>
          <a:xfrm>
            <a:off x="6460900" y="4232800"/>
            <a:ext cx="2275800" cy="578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Automation in vehicle manufacturing.</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How is automation helpful ?</a:t>
            </a:r>
            <a:endParaRPr/>
          </a:p>
        </p:txBody>
      </p:sp>
      <p:sp>
        <p:nvSpPr>
          <p:cNvPr id="91" name="Google Shape;91;p1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Automation helps in lessening the manpower to be invested in a particular task.</a:t>
            </a:r>
            <a:endParaRPr/>
          </a:p>
          <a:p>
            <a:pPr indent="-342900" lvl="0" marL="457200" rtl="0" algn="l">
              <a:lnSpc>
                <a:spcPct val="115000"/>
              </a:lnSpc>
              <a:spcBef>
                <a:spcPts val="0"/>
              </a:spcBef>
              <a:spcAft>
                <a:spcPts val="0"/>
              </a:spcAft>
              <a:buSzPts val="1800"/>
              <a:buChar char="●"/>
            </a:pPr>
            <a:r>
              <a:rPr lang="en"/>
              <a:t>It simplifies the process and can be easily handled.</a:t>
            </a:r>
            <a:endParaRPr/>
          </a:p>
          <a:p>
            <a:pPr indent="-342900" lvl="0" marL="457200" rtl="0" algn="l">
              <a:lnSpc>
                <a:spcPct val="115000"/>
              </a:lnSpc>
              <a:spcBef>
                <a:spcPts val="0"/>
              </a:spcBef>
              <a:spcAft>
                <a:spcPts val="0"/>
              </a:spcAft>
              <a:buSzPts val="1800"/>
              <a:buChar char="●"/>
            </a:pPr>
            <a:r>
              <a:rPr lang="en"/>
              <a:t>It is more reliable than the traditional procedure.</a:t>
            </a:r>
            <a:endParaRPr/>
          </a:p>
          <a:p>
            <a:pPr indent="-342900" lvl="0" marL="457200" rtl="0" algn="l">
              <a:lnSpc>
                <a:spcPct val="115000"/>
              </a:lnSpc>
              <a:spcBef>
                <a:spcPts val="0"/>
              </a:spcBef>
              <a:spcAft>
                <a:spcPts val="0"/>
              </a:spcAft>
              <a:buSzPts val="1800"/>
              <a:buChar char="●"/>
            </a:pPr>
            <a:r>
              <a:rPr lang="en"/>
              <a:t>Convenient for working class to manage daily chores.</a:t>
            </a:r>
            <a:endParaRPr/>
          </a:p>
          <a:p>
            <a:pPr indent="-342900" lvl="0" marL="457200" rtl="0" algn="l">
              <a:lnSpc>
                <a:spcPct val="115000"/>
              </a:lnSpc>
              <a:spcBef>
                <a:spcPts val="0"/>
              </a:spcBef>
              <a:spcAft>
                <a:spcPts val="0"/>
              </a:spcAft>
              <a:buSzPts val="1800"/>
              <a:buChar char="●"/>
            </a:pPr>
            <a:r>
              <a:rPr lang="en"/>
              <a:t>It requires no menial task performance.</a:t>
            </a:r>
            <a:endParaRPr/>
          </a:p>
          <a:p>
            <a:pPr indent="0" lvl="0" marL="1371600" rtl="0" algn="l">
              <a:lnSpc>
                <a:spcPct val="115000"/>
              </a:lnSpc>
              <a:spcBef>
                <a:spcPts val="1600"/>
              </a:spcBef>
              <a:spcAft>
                <a:spcPts val="16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Technologies used in Automation.</a:t>
            </a:r>
            <a:endParaRPr/>
          </a:p>
        </p:txBody>
      </p:sp>
      <p:sp>
        <p:nvSpPr>
          <p:cNvPr id="97" name="Google Shape;97;p1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b="1" lang="en" sz="1400"/>
              <a:t>Sensors: </a:t>
            </a:r>
            <a:r>
              <a:rPr lang="en" sz="1400"/>
              <a:t>A device for measuring physical variable of an environment.</a:t>
            </a:r>
            <a:endParaRPr sz="1400"/>
          </a:p>
          <a:p>
            <a:pPr indent="-317500" lvl="0" marL="457200" rtl="0" algn="l">
              <a:lnSpc>
                <a:spcPct val="115000"/>
              </a:lnSpc>
              <a:spcBef>
                <a:spcPts val="0"/>
              </a:spcBef>
              <a:spcAft>
                <a:spcPts val="0"/>
              </a:spcAft>
              <a:buSzPts val="1400"/>
              <a:buChar char="●"/>
            </a:pPr>
            <a:r>
              <a:rPr b="1" lang="en" sz="1400"/>
              <a:t>Central Processing Systems: </a:t>
            </a:r>
            <a:r>
              <a:rPr lang="en" sz="1400"/>
              <a:t>A piece of a hardware which carries out instructions of a computer program.</a:t>
            </a:r>
            <a:endParaRPr sz="1400"/>
          </a:p>
          <a:p>
            <a:pPr indent="-317500" lvl="0" marL="457200" rtl="0" algn="l">
              <a:lnSpc>
                <a:spcPct val="115000"/>
              </a:lnSpc>
              <a:spcBef>
                <a:spcPts val="0"/>
              </a:spcBef>
              <a:spcAft>
                <a:spcPts val="0"/>
              </a:spcAft>
              <a:buSzPts val="1400"/>
              <a:buChar char="●"/>
            </a:pPr>
            <a:r>
              <a:rPr b="1" lang="en" sz="1400"/>
              <a:t>Ui Path: </a:t>
            </a:r>
            <a:r>
              <a:rPr lang="en" sz="1400"/>
              <a:t>An advanced tool which enables to design automation processes in a visual manner.</a:t>
            </a:r>
            <a:endParaRPr sz="1400"/>
          </a:p>
          <a:p>
            <a:pPr indent="-317500" lvl="0" marL="457200" rtl="0" algn="l">
              <a:lnSpc>
                <a:spcPct val="115000"/>
              </a:lnSpc>
              <a:spcBef>
                <a:spcPts val="0"/>
              </a:spcBef>
              <a:spcAft>
                <a:spcPts val="0"/>
              </a:spcAft>
              <a:buClr>
                <a:srgbClr val="434343"/>
              </a:buClr>
              <a:buSzPts val="1400"/>
              <a:buChar char="●"/>
            </a:pPr>
            <a:r>
              <a:rPr b="1" lang="en" sz="1400">
                <a:solidFill>
                  <a:srgbClr val="434343"/>
                </a:solidFill>
                <a:highlight>
                  <a:srgbClr val="FFFFFF"/>
                </a:highlight>
              </a:rPr>
              <a:t>System integration</a:t>
            </a:r>
            <a:r>
              <a:rPr lang="en" sz="1400">
                <a:solidFill>
                  <a:srgbClr val="434343"/>
                </a:solidFill>
                <a:highlight>
                  <a:srgbClr val="FFFFFF"/>
                </a:highlight>
              </a:rPr>
              <a:t> is defined in engineering as the process of bringing together the component subsystems into one system.</a:t>
            </a:r>
            <a:endParaRPr sz="1400">
              <a:solidFill>
                <a:srgbClr val="434343"/>
              </a:solidFill>
              <a:highlight>
                <a:srgbClr val="FFFFFF"/>
              </a:highlight>
            </a:endParaRPr>
          </a:p>
          <a:p>
            <a:pPr indent="-317500" lvl="0" marL="457200" rtl="0" algn="l">
              <a:lnSpc>
                <a:spcPct val="115000"/>
              </a:lnSpc>
              <a:spcBef>
                <a:spcPts val="0"/>
              </a:spcBef>
              <a:spcAft>
                <a:spcPts val="0"/>
              </a:spcAft>
              <a:buClr>
                <a:srgbClr val="434343"/>
              </a:buClr>
              <a:buSzPts val="1400"/>
              <a:buChar char="●"/>
            </a:pPr>
            <a:r>
              <a:rPr b="1" lang="en" sz="1400">
                <a:solidFill>
                  <a:srgbClr val="434343"/>
                </a:solidFill>
                <a:highlight>
                  <a:srgbClr val="FFFFFF"/>
                </a:highlight>
              </a:rPr>
              <a:t>Image Processing: </a:t>
            </a:r>
            <a:r>
              <a:rPr lang="en" sz="1400">
                <a:solidFill>
                  <a:srgbClr val="434343"/>
                </a:solidFill>
                <a:highlight>
                  <a:srgbClr val="FFFFFF"/>
                </a:highlight>
              </a:rPr>
              <a:t>Digital image processing is the use of computer </a:t>
            </a:r>
            <a:r>
              <a:rPr lang="en" sz="1400">
                <a:solidFill>
                  <a:schemeClr val="hlink"/>
                </a:solidFill>
                <a:highlight>
                  <a:srgbClr val="FFFFFF"/>
                </a:highlight>
                <a:uFill>
                  <a:noFill/>
                </a:uFill>
                <a:hlinkClick r:id="rId3"/>
              </a:rPr>
              <a:t>algorithms</a:t>
            </a:r>
            <a:r>
              <a:rPr lang="en" sz="1400">
                <a:solidFill>
                  <a:srgbClr val="434343"/>
                </a:solidFill>
                <a:highlight>
                  <a:srgbClr val="FFFFFF"/>
                </a:highlight>
              </a:rPr>
              <a:t> to perform image processing on </a:t>
            </a:r>
            <a:r>
              <a:rPr lang="en" sz="1400">
                <a:solidFill>
                  <a:schemeClr val="hlink"/>
                </a:solidFill>
                <a:highlight>
                  <a:srgbClr val="FFFFFF"/>
                </a:highlight>
                <a:uFill>
                  <a:noFill/>
                </a:uFill>
                <a:hlinkClick r:id="rId4"/>
              </a:rPr>
              <a:t>digital images</a:t>
            </a:r>
            <a:r>
              <a:rPr lang="en" sz="1400">
                <a:solidFill>
                  <a:srgbClr val="434343"/>
                </a:solidFill>
                <a:highlight>
                  <a:srgbClr val="FFFFFF"/>
                </a:highlight>
              </a:rPr>
              <a:t>.</a:t>
            </a:r>
            <a:endParaRPr b="1" sz="1400">
              <a:solidFill>
                <a:srgbClr val="434343"/>
              </a:solidFill>
              <a:highlight>
                <a:srgbClr val="FFFFFF"/>
              </a:highlight>
            </a:endParaRPr>
          </a:p>
          <a:p>
            <a:pPr indent="0" lvl="0" marL="914400" rtl="0" algn="l">
              <a:lnSpc>
                <a:spcPct val="115000"/>
              </a:lnSpc>
              <a:spcBef>
                <a:spcPts val="1600"/>
              </a:spcBef>
              <a:spcAft>
                <a:spcPts val="1600"/>
              </a:spcAft>
              <a:buSzPts val="1800"/>
              <a:buNone/>
            </a:pPr>
            <a:r>
              <a:rPr lang="en" sz="1400"/>
              <a:t>  </a:t>
            </a:r>
            <a:endParaRPr sz="1400"/>
          </a:p>
        </p:txBody>
      </p:sp>
      <p:pic>
        <p:nvPicPr>
          <p:cNvPr id="98" name="Google Shape;98;p17"/>
          <p:cNvPicPr preferRelativeResize="0"/>
          <p:nvPr/>
        </p:nvPicPr>
        <p:blipFill rotWithShape="1">
          <a:blip r:embed="rId5">
            <a:alphaModFix/>
          </a:blip>
          <a:srcRect b="0" l="0" r="0" t="0"/>
          <a:stretch/>
        </p:blipFill>
        <p:spPr>
          <a:xfrm>
            <a:off x="423625" y="3450364"/>
            <a:ext cx="1842425" cy="1380061"/>
          </a:xfrm>
          <a:prstGeom prst="rect">
            <a:avLst/>
          </a:prstGeom>
          <a:noFill/>
          <a:ln>
            <a:noFill/>
          </a:ln>
        </p:spPr>
      </p:pic>
      <p:pic>
        <p:nvPicPr>
          <p:cNvPr id="99" name="Google Shape;99;p17"/>
          <p:cNvPicPr preferRelativeResize="0"/>
          <p:nvPr/>
        </p:nvPicPr>
        <p:blipFill rotWithShape="1">
          <a:blip r:embed="rId6">
            <a:alphaModFix/>
          </a:blip>
          <a:srcRect b="0" l="0" r="0" t="0"/>
          <a:stretch/>
        </p:blipFill>
        <p:spPr>
          <a:xfrm>
            <a:off x="2728487" y="3482501"/>
            <a:ext cx="1842400" cy="1226025"/>
          </a:xfrm>
          <a:prstGeom prst="rect">
            <a:avLst/>
          </a:prstGeom>
          <a:noFill/>
          <a:ln>
            <a:noFill/>
          </a:ln>
        </p:spPr>
      </p:pic>
      <p:pic>
        <p:nvPicPr>
          <p:cNvPr id="100" name="Google Shape;100;p17"/>
          <p:cNvPicPr preferRelativeResize="0"/>
          <p:nvPr/>
        </p:nvPicPr>
        <p:blipFill rotWithShape="1">
          <a:blip r:embed="rId7">
            <a:alphaModFix/>
          </a:blip>
          <a:srcRect b="0" l="0" r="0" t="0"/>
          <a:stretch/>
        </p:blipFill>
        <p:spPr>
          <a:xfrm>
            <a:off x="4838100" y="3616413"/>
            <a:ext cx="1574800" cy="1047950"/>
          </a:xfrm>
          <a:prstGeom prst="rect">
            <a:avLst/>
          </a:prstGeom>
          <a:noFill/>
          <a:ln>
            <a:noFill/>
          </a:ln>
        </p:spPr>
      </p:pic>
      <p:pic>
        <p:nvPicPr>
          <p:cNvPr id="101" name="Google Shape;101;p17"/>
          <p:cNvPicPr preferRelativeResize="0"/>
          <p:nvPr/>
        </p:nvPicPr>
        <p:blipFill rotWithShape="1">
          <a:blip r:embed="rId8">
            <a:alphaModFix/>
          </a:blip>
          <a:srcRect b="0" l="0" r="0" t="0"/>
          <a:stretch/>
        </p:blipFill>
        <p:spPr>
          <a:xfrm>
            <a:off x="6743357" y="3221725"/>
            <a:ext cx="1760543" cy="1619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0" y="402875"/>
            <a:ext cx="9144000" cy="70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Kitchen Automation</a:t>
            </a:r>
            <a:endParaRPr/>
          </a:p>
        </p:txBody>
      </p:sp>
      <p:sp>
        <p:nvSpPr>
          <p:cNvPr id="107" name="Google Shape;107;p18"/>
          <p:cNvSpPr/>
          <p:nvPr/>
        </p:nvSpPr>
        <p:spPr>
          <a:xfrm>
            <a:off x="4437612" y="1056871"/>
            <a:ext cx="250200" cy="484800"/>
          </a:xfrm>
          <a:prstGeom prst="downArrow">
            <a:avLst>
              <a:gd fmla="val 32613" name="adj1"/>
              <a:gd fmla="val 50000" name="adj2"/>
            </a:avLst>
          </a:prstGeom>
          <a:gradFill>
            <a:gsLst>
              <a:gs pos="0">
                <a:srgbClr val="DFE9FB"/>
              </a:gs>
              <a:gs pos="100000">
                <a:srgbClr val="6E9BE7"/>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8" name="Google Shape;108;p18"/>
          <p:cNvCxnSpPr>
            <a:stCxn id="109" idx="0"/>
            <a:endCxn id="110" idx="0"/>
          </p:cNvCxnSpPr>
          <p:nvPr/>
        </p:nvCxnSpPr>
        <p:spPr>
          <a:xfrm rot="10800000">
            <a:off x="1685275" y="1507201"/>
            <a:ext cx="5754900" cy="11400"/>
          </a:xfrm>
          <a:prstGeom prst="straightConnector1">
            <a:avLst/>
          </a:prstGeom>
          <a:noFill/>
          <a:ln cap="flat" cmpd="sng" w="9525">
            <a:solidFill>
              <a:schemeClr val="dk2"/>
            </a:solidFill>
            <a:prstDash val="solid"/>
            <a:round/>
            <a:headEnd len="sm" w="sm" type="none"/>
            <a:tailEnd len="sm" w="sm" type="none"/>
          </a:ln>
        </p:spPr>
      </p:cxnSp>
      <p:sp>
        <p:nvSpPr>
          <p:cNvPr id="110" name="Google Shape;110;p18"/>
          <p:cNvSpPr/>
          <p:nvPr/>
        </p:nvSpPr>
        <p:spPr>
          <a:xfrm>
            <a:off x="1560149" y="1507250"/>
            <a:ext cx="250200" cy="484800"/>
          </a:xfrm>
          <a:prstGeom prst="downArrow">
            <a:avLst>
              <a:gd fmla="val 32613" name="adj1"/>
              <a:gd fmla="val 50000" name="adj2"/>
            </a:avLst>
          </a:prstGeom>
          <a:gradFill>
            <a:gsLst>
              <a:gs pos="0">
                <a:srgbClr val="DFE9FB"/>
              </a:gs>
              <a:gs pos="100000">
                <a:srgbClr val="6E9BE7"/>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8"/>
          <p:cNvSpPr/>
          <p:nvPr/>
        </p:nvSpPr>
        <p:spPr>
          <a:xfrm>
            <a:off x="4446900" y="1549018"/>
            <a:ext cx="250200" cy="484800"/>
          </a:xfrm>
          <a:prstGeom prst="downArrow">
            <a:avLst>
              <a:gd fmla="val 32613" name="adj1"/>
              <a:gd fmla="val 50000" name="adj2"/>
            </a:avLst>
          </a:prstGeom>
          <a:gradFill>
            <a:gsLst>
              <a:gs pos="0">
                <a:srgbClr val="DFE9FB"/>
              </a:gs>
              <a:gs pos="100000">
                <a:srgbClr val="6E9BE7"/>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8"/>
          <p:cNvSpPr/>
          <p:nvPr/>
        </p:nvSpPr>
        <p:spPr>
          <a:xfrm>
            <a:off x="7315075" y="1518601"/>
            <a:ext cx="250200" cy="484800"/>
          </a:xfrm>
          <a:prstGeom prst="downArrow">
            <a:avLst>
              <a:gd fmla="val 32613" name="adj1"/>
              <a:gd fmla="val 50000" name="adj2"/>
            </a:avLst>
          </a:prstGeom>
          <a:gradFill>
            <a:gsLst>
              <a:gs pos="0">
                <a:srgbClr val="DFE9FB"/>
              </a:gs>
              <a:gs pos="100000">
                <a:srgbClr val="6E9BE7"/>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8"/>
          <p:cNvSpPr/>
          <p:nvPr/>
        </p:nvSpPr>
        <p:spPr>
          <a:xfrm>
            <a:off x="974649" y="1992050"/>
            <a:ext cx="1602000" cy="1096200"/>
          </a:xfrm>
          <a:prstGeom prst="snip2DiagRect">
            <a:avLst>
              <a:gd fmla="val 0" name="adj1"/>
              <a:gd fmla="val 16667" name="adj2"/>
            </a:avLst>
          </a:prstGeom>
          <a:gradFill>
            <a:gsLst>
              <a:gs pos="0">
                <a:srgbClr val="FFFFFF"/>
              </a:gs>
              <a:gs pos="100000">
                <a:srgbClr val="B3B3B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8"/>
          <p:cNvSpPr/>
          <p:nvPr/>
        </p:nvSpPr>
        <p:spPr>
          <a:xfrm>
            <a:off x="3771000" y="2056037"/>
            <a:ext cx="1602000" cy="1096200"/>
          </a:xfrm>
          <a:prstGeom prst="snip2DiagRect">
            <a:avLst>
              <a:gd fmla="val 0" name="adj1"/>
              <a:gd fmla="val 16667" name="adj2"/>
            </a:avLst>
          </a:prstGeom>
          <a:gradFill>
            <a:gsLst>
              <a:gs pos="0">
                <a:srgbClr val="FFFFFF"/>
              </a:gs>
              <a:gs pos="100000">
                <a:srgbClr val="B3B3B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8"/>
          <p:cNvSpPr/>
          <p:nvPr/>
        </p:nvSpPr>
        <p:spPr>
          <a:xfrm>
            <a:off x="6639175" y="2013902"/>
            <a:ext cx="1602000" cy="1096200"/>
          </a:xfrm>
          <a:prstGeom prst="snip2DiagRect">
            <a:avLst>
              <a:gd fmla="val 0" name="adj1"/>
              <a:gd fmla="val 16667" name="adj2"/>
            </a:avLst>
          </a:prstGeom>
          <a:gradFill>
            <a:gsLst>
              <a:gs pos="0">
                <a:srgbClr val="FFFFFF"/>
              </a:gs>
              <a:gs pos="100000">
                <a:srgbClr val="B3B3B3"/>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8"/>
          <p:cNvSpPr txBox="1"/>
          <p:nvPr/>
        </p:nvSpPr>
        <p:spPr>
          <a:xfrm>
            <a:off x="902887" y="2186000"/>
            <a:ext cx="1673700" cy="70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EGG TRAY AUTOMATION</a:t>
            </a:r>
            <a:endParaRPr b="0" i="0" sz="1400" u="none" cap="none" strike="noStrike">
              <a:solidFill>
                <a:srgbClr val="000000"/>
              </a:solidFill>
              <a:latin typeface="Open Sans"/>
              <a:ea typeface="Open Sans"/>
              <a:cs typeface="Open Sans"/>
              <a:sym typeface="Open Sans"/>
            </a:endParaRPr>
          </a:p>
        </p:txBody>
      </p:sp>
      <p:sp>
        <p:nvSpPr>
          <p:cNvPr id="116" name="Google Shape;116;p18"/>
          <p:cNvSpPr txBox="1"/>
          <p:nvPr/>
        </p:nvSpPr>
        <p:spPr>
          <a:xfrm>
            <a:off x="3700787" y="2085222"/>
            <a:ext cx="1602000" cy="70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JARS AND CONTAINER AUTOMATION</a:t>
            </a:r>
            <a:endParaRPr b="0" i="0" sz="1400" u="none" cap="none" strike="noStrike">
              <a:solidFill>
                <a:srgbClr val="000000"/>
              </a:solidFill>
              <a:latin typeface="Open Sans"/>
              <a:ea typeface="Open Sans"/>
              <a:cs typeface="Open Sans"/>
              <a:sym typeface="Open Sans"/>
            </a:endParaRPr>
          </a:p>
        </p:txBody>
      </p:sp>
      <p:sp>
        <p:nvSpPr>
          <p:cNvPr id="117" name="Google Shape;117;p18"/>
          <p:cNvSpPr txBox="1"/>
          <p:nvPr/>
        </p:nvSpPr>
        <p:spPr>
          <a:xfrm>
            <a:off x="6669600" y="2100849"/>
            <a:ext cx="1602000" cy="70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GAS AUTOMATION SYSTEM</a:t>
            </a:r>
            <a:endParaRPr b="0" i="0" sz="1400" u="none" cap="none" strike="noStrike">
              <a:solidFill>
                <a:srgbClr val="000000"/>
              </a:solidFill>
              <a:latin typeface="Open Sans"/>
              <a:ea typeface="Open Sans"/>
              <a:cs typeface="Open Sans"/>
              <a:sym typeface="Open Sans"/>
            </a:endParaRPr>
          </a:p>
        </p:txBody>
      </p:sp>
      <p:sp>
        <p:nvSpPr>
          <p:cNvPr id="118" name="Google Shape;118;p18"/>
          <p:cNvSpPr txBox="1"/>
          <p:nvPr/>
        </p:nvSpPr>
        <p:spPr>
          <a:xfrm>
            <a:off x="872400" y="3561700"/>
            <a:ext cx="7399200" cy="133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434343"/>
                </a:solidFill>
                <a:latin typeface="Open Sans"/>
                <a:ea typeface="Open Sans"/>
                <a:cs typeface="Open Sans"/>
                <a:sym typeface="Open Sans"/>
              </a:rPr>
              <a:t>This project includes four applications based on automation, which helps user in carrying out the kitchen related daily tasks conveniently and quickly without physically investing the manpower and time into the process.</a:t>
            </a:r>
            <a:endParaRPr b="0" i="0" sz="1800" u="none" cap="none" strike="noStrike">
              <a:solidFill>
                <a:srgbClr val="434343"/>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265500" y="1733850"/>
            <a:ext cx="4045200" cy="167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Egg Tray Automation</a:t>
            </a:r>
            <a:endParaRPr/>
          </a:p>
        </p:txBody>
      </p:sp>
      <p:sp>
        <p:nvSpPr>
          <p:cNvPr id="124" name="Google Shape;124;p1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Egg  tray automation includes sensors within the egg trays, in which the eggs are to be kept. </a:t>
            </a:r>
            <a:endParaRPr sz="1200"/>
          </a:p>
          <a:p>
            <a:pPr indent="-304800" lvl="0" marL="457200" rtl="0" algn="l">
              <a:lnSpc>
                <a:spcPct val="115000"/>
              </a:lnSpc>
              <a:spcBef>
                <a:spcPts val="0"/>
              </a:spcBef>
              <a:spcAft>
                <a:spcPts val="0"/>
              </a:spcAft>
              <a:buSzPts val="1200"/>
              <a:buChar char="●"/>
            </a:pPr>
            <a:r>
              <a:rPr lang="en" sz="1200"/>
              <a:t>A full egg tray will be considered as a target state for the application.</a:t>
            </a:r>
            <a:endParaRPr sz="1200"/>
          </a:p>
          <a:p>
            <a:pPr indent="-304800" lvl="0" marL="457200" rtl="0" algn="l">
              <a:lnSpc>
                <a:spcPct val="115000"/>
              </a:lnSpc>
              <a:spcBef>
                <a:spcPts val="0"/>
              </a:spcBef>
              <a:spcAft>
                <a:spcPts val="0"/>
              </a:spcAft>
              <a:buSzPts val="1200"/>
              <a:buChar char="●"/>
            </a:pPr>
            <a:r>
              <a:rPr lang="en" sz="1200"/>
              <a:t>As the user will consume the eggs one by one, the sensor should detect  the reduction of the product and update the information accordingly in the application.</a:t>
            </a:r>
            <a:endParaRPr sz="1200"/>
          </a:p>
          <a:p>
            <a:pPr indent="-304800" lvl="0" marL="457200" rtl="0" algn="l">
              <a:lnSpc>
                <a:spcPct val="115000"/>
              </a:lnSpc>
              <a:spcBef>
                <a:spcPts val="0"/>
              </a:spcBef>
              <a:spcAft>
                <a:spcPts val="0"/>
              </a:spcAft>
              <a:buSzPts val="1200"/>
              <a:buChar char="●"/>
            </a:pPr>
            <a:r>
              <a:rPr lang="en" sz="1200"/>
              <a:t>As soon as the tray is empty, it would send the trigger to the user on the application either to fill the tray or to purchase the product.</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265500" y="1733850"/>
            <a:ext cx="4045200" cy="167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Jars and container automation</a:t>
            </a:r>
            <a:endParaRPr/>
          </a:p>
        </p:txBody>
      </p:sp>
      <p:sp>
        <p:nvSpPr>
          <p:cNvPr id="130" name="Google Shape;130;p2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200"/>
              <a:t>This applications includes the weight sensors to each of the jar and the containers in which cereals, sugar etc are stored</a:t>
            </a:r>
            <a:r>
              <a:rPr lang="en" sz="1400"/>
              <a:t>.</a:t>
            </a:r>
            <a:endParaRPr sz="1400"/>
          </a:p>
          <a:p>
            <a:pPr indent="-304800" lvl="0" marL="457200" rtl="0" algn="l">
              <a:lnSpc>
                <a:spcPct val="115000"/>
              </a:lnSpc>
              <a:spcBef>
                <a:spcPts val="0"/>
              </a:spcBef>
              <a:spcAft>
                <a:spcPts val="0"/>
              </a:spcAft>
              <a:buSzPts val="1200"/>
              <a:buChar char="●"/>
            </a:pPr>
            <a:r>
              <a:rPr lang="en" sz="1200"/>
              <a:t>A full jar will be considered as the target state for the application.</a:t>
            </a:r>
            <a:endParaRPr sz="1200"/>
          </a:p>
          <a:p>
            <a:pPr indent="-304800" lvl="0" marL="457200" rtl="0" algn="l">
              <a:lnSpc>
                <a:spcPct val="115000"/>
              </a:lnSpc>
              <a:spcBef>
                <a:spcPts val="0"/>
              </a:spcBef>
              <a:spcAft>
                <a:spcPts val="0"/>
              </a:spcAft>
              <a:buSzPts val="1200"/>
              <a:buChar char="●"/>
            </a:pPr>
            <a:r>
              <a:rPr lang="en" sz="1200"/>
              <a:t>A user will consume the stored product, sensor would detect the quantity consumed and update the information.</a:t>
            </a:r>
            <a:endParaRPr sz="1200"/>
          </a:p>
          <a:p>
            <a:pPr indent="-304800" lvl="0" marL="457200" rtl="0" algn="l">
              <a:lnSpc>
                <a:spcPct val="115000"/>
              </a:lnSpc>
              <a:spcBef>
                <a:spcPts val="0"/>
              </a:spcBef>
              <a:spcAft>
                <a:spcPts val="0"/>
              </a:spcAft>
              <a:buSzPts val="1200"/>
              <a:buChar char="●"/>
            </a:pPr>
            <a:r>
              <a:rPr lang="en" sz="1200"/>
              <a:t>As soon as the jar becomes empty or reaches the minimal level the trigger will be sent to the user on the application to fill the jar.</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170600" y="1325366"/>
            <a:ext cx="4045200" cy="2084284"/>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Gas Automation System Part-1</a:t>
            </a:r>
            <a:br>
              <a:rPr lang="en"/>
            </a:br>
            <a:r>
              <a:rPr lang="en"/>
              <a:t>(Gas Stove Control)</a:t>
            </a:r>
            <a:endParaRPr/>
          </a:p>
        </p:txBody>
      </p:sp>
      <p:sp>
        <p:nvSpPr>
          <p:cNvPr id="136" name="Google Shape;136;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Gas Automation System would include a temperature sensors pointing at the utensils and a controlled mechanism connected to the burner handle.</a:t>
            </a:r>
            <a:endParaRPr sz="1200"/>
          </a:p>
          <a:p>
            <a:pPr indent="-304800" lvl="0" marL="457200" rtl="0" algn="l">
              <a:lnSpc>
                <a:spcPct val="115000"/>
              </a:lnSpc>
              <a:spcBef>
                <a:spcPts val="0"/>
              </a:spcBef>
              <a:spcAft>
                <a:spcPts val="0"/>
              </a:spcAft>
              <a:buSzPts val="1200"/>
              <a:buChar char="●"/>
            </a:pPr>
            <a:r>
              <a:rPr lang="en" sz="1200"/>
              <a:t>The temperature sensor will monitor the temperature of the utensil. This sensor will send a trigger to turn off the burner when the maximum required temperature is achieved.</a:t>
            </a:r>
            <a:endParaRPr sz="1200"/>
          </a:p>
          <a:p>
            <a:pPr indent="-304800" lvl="0" marL="457200" rtl="0" algn="l">
              <a:lnSpc>
                <a:spcPct val="115000"/>
              </a:lnSpc>
              <a:spcBef>
                <a:spcPts val="0"/>
              </a:spcBef>
              <a:spcAft>
                <a:spcPts val="0"/>
              </a:spcAft>
              <a:buSzPts val="1200"/>
              <a:buChar char="●"/>
            </a:pPr>
            <a:r>
              <a:rPr lang="en" sz="1200"/>
              <a:t>Burner will be automatically turned off after the trigger is sent. This automation would help us save gas by almost 30 to 40% while also providing required environment to cook food.</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