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  <p:sldMasterId id="2147483663" r:id="rId3"/>
  </p:sldMasterIdLst>
  <p:notesMasterIdLst>
    <p:notesMasterId r:id="rId26"/>
  </p:notesMasterIdLst>
  <p:handoutMasterIdLst>
    <p:handoutMasterId r:id="rId27"/>
  </p:handoutMasterIdLst>
  <p:sldIdLst>
    <p:sldId id="256" r:id="rId4"/>
    <p:sldId id="279" r:id="rId5"/>
    <p:sldId id="280" r:id="rId6"/>
    <p:sldId id="281" r:id="rId7"/>
    <p:sldId id="282" r:id="rId8"/>
    <p:sldId id="260" r:id="rId9"/>
    <p:sldId id="283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C93B"/>
    <a:srgbClr val="83CC3B"/>
    <a:srgbClr val="7DCC3B"/>
    <a:srgbClr val="7DD03B"/>
    <a:srgbClr val="80C03B"/>
    <a:srgbClr val="6FAE30"/>
    <a:srgbClr val="72C000"/>
    <a:srgbClr val="E58955"/>
    <a:srgbClr val="085D8B"/>
    <a:srgbClr val="98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" d="100"/>
          <a:sy n="10" d="100"/>
        </p:scale>
        <p:origin x="-464" y="-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74F7A-7E9A-284C-862E-93FF3057F9D4}" type="datetimeFigureOut">
              <a:rPr lang="sv-SE" smtClean="0"/>
              <a:pPr/>
              <a:t>1/23/17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71588-F2A8-A643-B22F-D4A70206AF2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46076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EA143-2B35-2D44-801D-B2B300A5C45C}" type="datetimeFigureOut">
              <a:rPr lang="sv-SE" smtClean="0"/>
              <a:pPr/>
              <a:t>1/23/17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B98E5-D66D-9B4F-88E4-9A1EDF31C5AA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23668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morning</a:t>
            </a:r>
            <a:r>
              <a:rPr lang="en-US" baseline="0" dirty="0" smtClean="0"/>
              <a:t> and welcome to my presentation.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My name is Sailendra Pradhananga and I am a PhD student at </a:t>
            </a:r>
            <a:r>
              <a:rPr lang="en-US" baseline="0" dirty="0" err="1" smtClean="0"/>
              <a:t>Jaokim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pelin</a:t>
            </a:r>
            <a:r>
              <a:rPr lang="en-US" baseline="0" dirty="0" smtClean="0"/>
              <a:t> group 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Today in this DNA club I will be presenting on analysis of Toxicity phenotype for  complex trait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B98E5-D66D-9B4F-88E4-9A1EDF31C5AA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1189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sv-SE" sz="12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omic Sans MS"/>
                <a:cs typeface="Comic Sans MS"/>
                <a:sym typeface="Comic Sans MS"/>
              </a:rPr>
              <a:t>S</a:t>
            </a:r>
            <a:r>
              <a:rPr lang="en" sz="12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omic Sans MS"/>
                <a:cs typeface="Comic Sans MS"/>
                <a:sym typeface="Comic Sans MS"/>
              </a:rPr>
              <a:t>erious side </a:t>
            </a:r>
            <a:r>
              <a:rPr lang="sv-SE" sz="1200" kern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omic Sans MS"/>
                <a:cs typeface="Comic Sans MS"/>
                <a:sym typeface="Comic Sans MS"/>
              </a:rPr>
              <a:t>effect</a:t>
            </a:r>
            <a:r>
              <a:rPr lang="en" sz="1200" kern="1200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Comic Sans MS"/>
                <a:cs typeface="Comic Sans MS"/>
                <a:sym typeface="Comic Sans MS"/>
              </a:rPr>
              <a:t> of chemotherapy</a:t>
            </a:r>
            <a:endParaRPr lang="sv-SE" sz="1200" kern="1200" dirty="0" smtClean="0">
              <a:solidFill>
                <a:srgbClr val="000000"/>
              </a:solidFill>
              <a:highlight>
                <a:srgbClr val="FFFFFF"/>
              </a:highlight>
              <a:latin typeface="+mn-lt"/>
              <a:ea typeface="Comic Sans MS"/>
              <a:cs typeface="Comic Sans MS"/>
              <a:sym typeface="Comic Sans MS"/>
            </a:endParaRPr>
          </a:p>
          <a:p>
            <a:pPr lvl="0"/>
            <a:endParaRPr lang="sv-SE" sz="1200" kern="1200" dirty="0" smtClean="0">
              <a:solidFill>
                <a:srgbClr val="000000"/>
              </a:solidFill>
              <a:highlight>
                <a:srgbClr val="FFFFFF"/>
              </a:highlight>
              <a:latin typeface="+mn-lt"/>
              <a:ea typeface="Comic Sans MS"/>
              <a:cs typeface="Comic Sans MS"/>
              <a:sym typeface="Comic Sans MS"/>
            </a:endParaRPr>
          </a:p>
          <a:p>
            <a:pPr lvl="0"/>
            <a:r>
              <a:rPr lang="en" sz="1200" kern="1200" dirty="0" smtClean="0">
                <a:solidFill>
                  <a:srgbClr val="000000"/>
                </a:solidFill>
                <a:latin typeface="+mn-lt"/>
                <a:ea typeface="Comic Sans MS"/>
                <a:cs typeface="Comic Sans MS"/>
                <a:sym typeface="Comic Sans MS"/>
              </a:rPr>
              <a:t>multitude of genes involved in the traits</a:t>
            </a:r>
            <a:endParaRPr lang="sv-SE" sz="1200" kern="1200" dirty="0" smtClean="0">
              <a:solidFill>
                <a:srgbClr val="000000"/>
              </a:solidFill>
              <a:latin typeface="+mn-lt"/>
              <a:ea typeface="Comic Sans MS"/>
              <a:cs typeface="Comic Sans MS"/>
              <a:sym typeface="Comic Sans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B98E5-D66D-9B4F-88E4-9A1EDF31C5AA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0520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B98E5-D66D-9B4F-88E4-9A1EDF31C5AA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451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86AA-7580-F842-83FA-C50E2B51FCFD}" type="datetime1">
              <a:rPr lang="sv-SE" smtClean="0"/>
              <a:pPr/>
              <a:t>1/23/17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648434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639E-0CBF-9D4F-A0BA-59D31147FEB2}" type="datetime1">
              <a:rPr lang="sv-SE" smtClean="0"/>
              <a:pPr/>
              <a:t>1/23/17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E68B-AA29-4F4A-8F77-CB89B298E5B3}" type="datetime1">
              <a:rPr lang="sv-SE" smtClean="0"/>
              <a:pPr/>
              <a:t>1/23/17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7A03-BAA6-2E42-929A-DDE164447BB8}" type="datetime1">
              <a:rPr lang="sv-SE" smtClean="0"/>
              <a:pPr/>
              <a:t>1/23/17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1/23/17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sv-SE" dirty="0" smtClean="0"/>
              <a:t>Klicka här för att ändra format på bakgrundstexten</a:t>
            </a:r>
            <a:endParaRPr lang="sv-SE" dirty="0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1/23/17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307885" y="202060"/>
            <a:ext cx="6212889" cy="11931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1"/>
            </a:lvl1pPr>
          </a:lstStyle>
          <a:p>
            <a:pPr lvl="0"/>
            <a:r>
              <a:rPr lang="sv-SE" dirty="0" smtClean="0"/>
              <a:t>Klicka här för att ändra format på bakgrundstexten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307975" y="1808163"/>
            <a:ext cx="6213475" cy="2520950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245313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5912A5B3-F70C-C041-8E9F-31DE6412BBEC}" type="datetime1">
              <a:rPr lang="sv-SE" smtClean="0"/>
              <a:pPr/>
              <a:t>1/23/17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97DED537-10C4-8C40-8E87-51060FF45365}" type="slidenum">
              <a:rPr lang="sv-SE" smtClean="0"/>
              <a:pPr/>
              <a:t>‹#›</a:t>
            </a:fld>
            <a:endParaRPr lang="sv-SE" dirty="0"/>
          </a:p>
        </p:txBody>
      </p:sp>
      <p:cxnSp>
        <p:nvCxnSpPr>
          <p:cNvPr id="11" name="Rak 10"/>
          <p:cNvCxnSpPr/>
          <p:nvPr userDrawn="1"/>
        </p:nvCxnSpPr>
        <p:spPr>
          <a:xfrm>
            <a:off x="307886" y="974117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52532" y="233737"/>
            <a:ext cx="1799214" cy="581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/>
              <a:pPr/>
              <a:t>1/23/17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cxnSp>
        <p:nvCxnSpPr>
          <p:cNvPr id="8" name="Rak 7"/>
          <p:cNvCxnSpPr/>
          <p:nvPr userDrawn="1"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 userDrawn="1"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 userDrawn="1"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307886" y="1521741"/>
            <a:ext cx="8543861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 userDrawn="1"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2531" y="233737"/>
            <a:ext cx="1799215" cy="581421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 userDrawn="1"/>
        </p:nvPicPr>
        <p:blipFill>
          <a:blip r:embed="rId4"/>
          <a:srcRect l="16309" r="52907" b="38300"/>
          <a:stretch>
            <a:fillRect/>
          </a:stretch>
        </p:blipFill>
        <p:spPr>
          <a:xfrm>
            <a:off x="0" y="2262966"/>
            <a:ext cx="9144000" cy="4595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/>
          <p:cNvSpPr>
            <a:spLocks noGrp="1"/>
          </p:cNvSpPr>
          <p:nvPr>
            <p:ph type="title"/>
          </p:nvPr>
        </p:nvSpPr>
        <p:spPr>
          <a:xfrm>
            <a:off x="6855987" y="285271"/>
            <a:ext cx="1995759" cy="901969"/>
          </a:xfrm>
        </p:spPr>
        <p:txBody>
          <a:bodyPr/>
          <a:lstStyle/>
          <a:p>
            <a:r>
              <a:rPr lang="sv-SE" dirty="0" smtClean="0"/>
              <a:t>19 </a:t>
            </a:r>
            <a:r>
              <a:rPr lang="sv-SE" dirty="0" err="1" smtClean="0"/>
              <a:t>October</a:t>
            </a:r>
            <a:r>
              <a:rPr lang="sv-SE" dirty="0" smtClean="0"/>
              <a:t> </a:t>
            </a:r>
            <a:r>
              <a:rPr lang="sv-SE" dirty="0"/>
              <a:t>2016</a:t>
            </a:r>
            <a:br>
              <a:rPr lang="sv-SE" dirty="0"/>
            </a:br>
            <a:endParaRPr lang="sv-SE" dirty="0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3"/>
          </p:nvPr>
        </p:nvSpPr>
        <p:spPr>
          <a:xfrm>
            <a:off x="160940" y="1730869"/>
            <a:ext cx="8690806" cy="1084473"/>
          </a:xfrm>
        </p:spPr>
        <p:txBody>
          <a:bodyPr/>
          <a:lstStyle/>
          <a:p>
            <a:pPr algn="ctr"/>
            <a:r>
              <a:rPr lang="sv-SE" dirty="0" err="1" smtClean="0"/>
              <a:t>Phenotype</a:t>
            </a:r>
            <a:r>
              <a:rPr lang="sv-SE" dirty="0"/>
              <a:t> </a:t>
            </a:r>
            <a:r>
              <a:rPr lang="sv-SE" dirty="0" err="1" smtClean="0"/>
              <a:t>Analysis</a:t>
            </a:r>
            <a:r>
              <a:rPr lang="sv-SE" dirty="0" smtClean="0"/>
              <a:t> in </a:t>
            </a:r>
            <a:r>
              <a:rPr lang="sv-SE" dirty="0" err="1" smtClean="0"/>
              <a:t>Complex</a:t>
            </a:r>
            <a:r>
              <a:rPr lang="sv-SE" dirty="0"/>
              <a:t> </a:t>
            </a:r>
            <a:r>
              <a:rPr lang="sv-SE" dirty="0" err="1" smtClean="0"/>
              <a:t>trait</a:t>
            </a:r>
            <a:r>
              <a:rPr lang="sv-SE" dirty="0" smtClean="0"/>
              <a:t> </a:t>
            </a:r>
            <a:r>
              <a:rPr lang="sv-SE" dirty="0" err="1" smtClean="0"/>
              <a:t>genomics</a:t>
            </a:r>
            <a:endParaRPr lang="sv-SE" dirty="0"/>
          </a:p>
        </p:txBody>
      </p:sp>
      <p:sp>
        <p:nvSpPr>
          <p:cNvPr id="9" name="Platshållare för text 8"/>
          <p:cNvSpPr>
            <a:spLocks noGrp="1"/>
          </p:cNvSpPr>
          <p:nvPr>
            <p:ph type="body" sz="quarter" idx="14"/>
          </p:nvPr>
        </p:nvSpPr>
        <p:spPr>
          <a:xfrm>
            <a:off x="1194129" y="2815342"/>
            <a:ext cx="6773863" cy="2376488"/>
          </a:xfrm>
        </p:spPr>
        <p:txBody>
          <a:bodyPr/>
          <a:lstStyle/>
          <a:p>
            <a:pPr marL="0" indent="0" algn="ctr">
              <a:buNone/>
            </a:pPr>
            <a:r>
              <a:rPr lang="sv-SE" dirty="0" smtClean="0"/>
              <a:t>Sailendra Pradhananga</a:t>
            </a:r>
          </a:p>
          <a:p>
            <a:pPr marL="0" indent="0" algn="ctr">
              <a:buNone/>
            </a:pPr>
            <a:r>
              <a:rPr lang="sv-SE" dirty="0" smtClean="0"/>
              <a:t>DNA CLUB FALL 2015</a:t>
            </a:r>
          </a:p>
          <a:p>
            <a:pPr marL="0" indent="0">
              <a:buNone/>
            </a:pPr>
            <a:endParaRPr lang="sv-S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27"/>
    </mc:Choice>
    <mc:Fallback xmlns="">
      <p:transition xmlns:p14="http://schemas.microsoft.com/office/powerpoint/2010/main" spd="slow" advTm="2592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Thus, the problem remained if we take </a:t>
            </a:r>
            <a:br>
              <a:rPr lang="en-US" dirty="0" smtClean="0"/>
            </a:br>
            <a:r>
              <a:rPr lang="en-US" dirty="0" smtClean="0"/>
              <a:t>classification based on CTC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set threshold for example to set high and low toxicity</a:t>
            </a:r>
          </a:p>
          <a:p>
            <a:endParaRPr lang="en-US" dirty="0"/>
          </a:p>
          <a:p>
            <a:r>
              <a:rPr lang="en-US" dirty="0" smtClean="0"/>
              <a:t>How to classify into low and high toxicity based in  5 tier CTC score </a:t>
            </a:r>
          </a:p>
          <a:p>
            <a:endParaRPr lang="en-US" dirty="0"/>
          </a:p>
          <a:p>
            <a:r>
              <a:rPr lang="en-US" dirty="0" smtClean="0"/>
              <a:t>How to deal with CTC score values of 2 to which we assign the category?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903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Exploratory analysis based on </a:t>
            </a:r>
            <a:br>
              <a:rPr lang="en-US" dirty="0" smtClean="0"/>
            </a:br>
            <a:r>
              <a:rPr lang="en-US" dirty="0" smtClean="0"/>
              <a:t>Principal Component analysis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Principal component analysis to observe variation and pattern in dataset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11</a:t>
            </a:fld>
            <a:endParaRPr lang="sv-SE"/>
          </a:p>
        </p:txBody>
      </p:sp>
      <p:pic>
        <p:nvPicPr>
          <p:cNvPr id="5" name="Content Placeholder 3" descr="Scree_plot_Whole_Sample.pdf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69" b="-9569"/>
          <a:stretch>
            <a:fillRect/>
          </a:stretch>
        </p:blipFill>
        <p:spPr>
          <a:xfrm>
            <a:off x="441291" y="1622600"/>
            <a:ext cx="3906186" cy="4377570"/>
          </a:xfrm>
          <a:prstGeom prst="rect">
            <a:avLst/>
          </a:prstGeom>
        </p:spPr>
      </p:pic>
      <p:pic>
        <p:nvPicPr>
          <p:cNvPr id="6" name="Content Placeholder 5" descr="Bioplot_all sample.pdf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69" b="-9569"/>
          <a:stretch>
            <a:fillRect/>
          </a:stretch>
        </p:blipFill>
        <p:spPr>
          <a:xfrm>
            <a:off x="4713579" y="1362625"/>
            <a:ext cx="4138167" cy="46375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7370" y="5513408"/>
            <a:ext cx="3468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Components explaining variances in data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323473" y="5359520"/>
            <a:ext cx="3434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kern="1200" dirty="0" smtClean="0"/>
              <a:t>PCA plot  </a:t>
            </a:r>
            <a:r>
              <a:rPr lang="en-US" sz="1400" dirty="0" smtClean="0"/>
              <a:t>labeled with</a:t>
            </a:r>
            <a:r>
              <a:rPr lang="en-US" sz="1400" kern="1200" dirty="0" smtClean="0"/>
              <a:t> CTC score of TPK </a:t>
            </a:r>
            <a:endParaRPr lang="en-US" sz="1400" kern="1200" dirty="0"/>
          </a:p>
        </p:txBody>
      </p:sp>
    </p:spTree>
    <p:extLst>
      <p:ext uri="{BB962C8B-B14F-4D97-AF65-F5344CB8AC3E}">
        <p14:creationId xmlns:p14="http://schemas.microsoft.com/office/powerpoint/2010/main" val="426793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91"/>
    </mc:Choice>
    <mc:Fallback xmlns="">
      <p:transition xmlns:p14="http://schemas.microsoft.com/office/powerpoint/2010/main" spd="slow" advTm="6099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Visualization of PCA 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12</a:t>
            </a:fld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938140" y="5720959"/>
            <a:ext cx="7010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Thus, PCA implicated there is some hidden clusters within the data</a:t>
            </a:r>
          </a:p>
          <a:p>
            <a:endParaRPr lang="en-US" dirty="0"/>
          </a:p>
          <a:p>
            <a:r>
              <a:rPr lang="en-US" dirty="0" smtClean="0"/>
              <a:t>Unsupervised based clustering ??</a:t>
            </a:r>
            <a:endParaRPr lang="en-US" dirty="0"/>
          </a:p>
        </p:txBody>
      </p:sp>
      <p:pic>
        <p:nvPicPr>
          <p:cNvPr id="9" name="Content Placeholder 3" descr="Screen Shot 2016-07-08 at 11.27.50 AM.png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051" r="-31051"/>
          <a:stretch>
            <a:fillRect/>
          </a:stretch>
        </p:blipFill>
        <p:spPr>
          <a:xfrm>
            <a:off x="785590" y="730105"/>
            <a:ext cx="7865072" cy="4325487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212699" y="2985853"/>
            <a:ext cx="1505427" cy="18587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98539" y="2043837"/>
            <a:ext cx="1623170" cy="2111124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53"/>
    </mc:Choice>
    <mc:Fallback xmlns="">
      <p:transition xmlns:p14="http://schemas.microsoft.com/office/powerpoint/2010/main" spd="slow" advTm="5095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prior knowledge or information</a:t>
            </a:r>
          </a:p>
          <a:p>
            <a:endParaRPr lang="en-US" dirty="0"/>
          </a:p>
          <a:p>
            <a:r>
              <a:rPr lang="en-US" dirty="0" smtClean="0"/>
              <a:t>Cluster patients into 2 groups</a:t>
            </a:r>
          </a:p>
          <a:p>
            <a:endParaRPr lang="en-US" dirty="0"/>
          </a:p>
          <a:p>
            <a:r>
              <a:rPr lang="en-US" dirty="0" smtClean="0"/>
              <a:t>Use all the available quantitative information (baseline and nadir count) skipping CTC scores</a:t>
            </a:r>
          </a:p>
          <a:p>
            <a:endParaRPr lang="en-US" dirty="0" smtClean="0"/>
          </a:p>
          <a:p>
            <a:r>
              <a:rPr lang="en-US" dirty="0" smtClean="0"/>
              <a:t>Try with different clustering methods</a:t>
            </a:r>
          </a:p>
          <a:p>
            <a:endParaRPr lang="en-US" dirty="0"/>
          </a:p>
          <a:p>
            <a:r>
              <a:rPr lang="en-US" dirty="0" smtClean="0"/>
              <a:t>Validate and use results from a cluster method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945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97"/>
    </mc:Choice>
    <mc:Fallback xmlns="">
      <p:transition xmlns:p14="http://schemas.microsoft.com/office/powerpoint/2010/main" spd="slow" advTm="3769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Clustering method 1: </a:t>
            </a:r>
            <a:br>
              <a:rPr lang="en-US" dirty="0" smtClean="0"/>
            </a:br>
            <a:r>
              <a:rPr lang="en-US" dirty="0" smtClean="0"/>
              <a:t>K - 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data into 2 clusters belonging to the nearest mean</a:t>
            </a:r>
          </a:p>
          <a:p>
            <a:endParaRPr lang="en-US" dirty="0"/>
          </a:p>
          <a:p>
            <a:r>
              <a:rPr lang="en-US" dirty="0" smtClean="0"/>
              <a:t>However, data has to be fixed</a:t>
            </a:r>
          </a:p>
          <a:p>
            <a:endParaRPr lang="en-US" dirty="0"/>
          </a:p>
          <a:p>
            <a:r>
              <a:rPr lang="en-US" dirty="0"/>
              <a:t>Log</a:t>
            </a:r>
            <a:r>
              <a:rPr lang="en-US" baseline="-25000" dirty="0"/>
              <a:t>10</a:t>
            </a:r>
            <a:r>
              <a:rPr lang="en-US" dirty="0"/>
              <a:t> normalization for phenotype count data for both baseline and nadir </a:t>
            </a:r>
            <a:r>
              <a:rPr lang="en-US" dirty="0" smtClean="0"/>
              <a:t>values</a:t>
            </a:r>
          </a:p>
          <a:p>
            <a:endParaRPr lang="en-US" dirty="0"/>
          </a:p>
          <a:p>
            <a:r>
              <a:rPr lang="en-US" dirty="0" smtClean="0"/>
              <a:t>Impute missing data based on iterative PCA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041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1"/>
    </mc:Choice>
    <mc:Fallback xmlns="">
      <p:transition xmlns:p14="http://schemas.microsoft.com/office/powerpoint/2010/main" spd="slow" advTm="83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15</a:t>
            </a:fld>
            <a:endParaRPr lang="sv-SE"/>
          </a:p>
        </p:txBody>
      </p:sp>
      <p:pic>
        <p:nvPicPr>
          <p:cNvPr id="5" name="Content Placeholder 3" descr="Clustering_with_2_clusters_Logdata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6" b="10956"/>
          <a:stretch>
            <a:fillRect/>
          </a:stretch>
        </p:blipFill>
        <p:spPr>
          <a:xfrm>
            <a:off x="573433" y="1173871"/>
            <a:ext cx="6065204" cy="3515585"/>
          </a:xfrm>
        </p:spPr>
      </p:pic>
      <p:sp>
        <p:nvSpPr>
          <p:cNvPr id="6" name="TextBox 5"/>
          <p:cNvSpPr txBox="1"/>
          <p:nvPr/>
        </p:nvSpPr>
        <p:spPr>
          <a:xfrm>
            <a:off x="1512456" y="4550956"/>
            <a:ext cx="3263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Fig: Clustering result for High and low toxicity 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31736"/>
              </p:ext>
            </p:extLst>
          </p:nvPr>
        </p:nvGraphicFramePr>
        <p:xfrm>
          <a:off x="923635" y="5714999"/>
          <a:ext cx="6510714" cy="731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255357"/>
                <a:gridCol w="3255357"/>
              </a:tblGrid>
              <a:tr h="319578">
                <a:tc>
                  <a:txBody>
                    <a:bodyPr/>
                    <a:lstStyle/>
                    <a:p>
                      <a:r>
                        <a:rPr lang="en-US" dirty="0" smtClean="0"/>
                        <a:t>High Toxicity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Toxicity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23635" y="5241698"/>
            <a:ext cx="534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Assignment of samples based on above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4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5"/>
    </mc:Choice>
    <mc:Fallback xmlns="">
      <p:transition xmlns:p14="http://schemas.microsoft.com/office/powerpoint/2010/main" spd="slow" advTm="390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clustering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Set a rule for classification based hard threshold of CTC scores in each phenotype</a:t>
            </a:r>
          </a:p>
          <a:p>
            <a:pPr>
              <a:lnSpc>
                <a:spcPct val="150000"/>
              </a:lnSpc>
            </a:pPr>
            <a:r>
              <a:rPr lang="en-US" dirty="0"/>
              <a:t>Classification rule: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000" b="1" dirty="0">
                <a:solidFill>
                  <a:srgbClr val="FF0000"/>
                </a:solidFill>
                <a:latin typeface="ArialMT"/>
              </a:rPr>
              <a:t>	</a:t>
            </a:r>
            <a:r>
              <a:rPr lang="de-DE" sz="1100" b="1" dirty="0" err="1">
                <a:solidFill>
                  <a:srgbClr val="FF0000"/>
                </a:solidFill>
                <a:latin typeface="ArialMT"/>
              </a:rPr>
              <a:t>if</a:t>
            </a:r>
            <a:r>
              <a:rPr lang="de-DE" sz="1100" b="1" dirty="0">
                <a:solidFill>
                  <a:srgbClr val="FF0000"/>
                </a:solidFill>
                <a:latin typeface="ArialMT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100" b="1" dirty="0">
                <a:solidFill>
                  <a:srgbClr val="FF0000"/>
                </a:solidFill>
                <a:latin typeface="ArialMT"/>
              </a:rPr>
              <a:t>		CTC </a:t>
            </a:r>
            <a:r>
              <a:rPr lang="de-DE" sz="1100" b="1" dirty="0" err="1">
                <a:solidFill>
                  <a:srgbClr val="FF0000"/>
                </a:solidFill>
                <a:latin typeface="ArialMT"/>
              </a:rPr>
              <a:t>toxicity</a:t>
            </a:r>
            <a:r>
              <a:rPr lang="de-DE" sz="1100" b="1" dirty="0">
                <a:solidFill>
                  <a:srgbClr val="FF0000"/>
                </a:solidFill>
                <a:latin typeface="ArialMT"/>
              </a:rPr>
              <a:t> score </a:t>
            </a:r>
            <a:r>
              <a:rPr lang="de-DE" sz="1100" b="1" dirty="0" err="1">
                <a:solidFill>
                  <a:srgbClr val="FF0000"/>
                </a:solidFill>
                <a:latin typeface="ArialMT"/>
              </a:rPr>
              <a:t>of</a:t>
            </a:r>
            <a:r>
              <a:rPr lang="de-DE" sz="1100" b="1" dirty="0">
                <a:solidFill>
                  <a:srgbClr val="FF0000"/>
                </a:solidFill>
                <a:latin typeface="ArialMT"/>
              </a:rPr>
              <a:t> </a:t>
            </a:r>
            <a:r>
              <a:rPr lang="de-DE" sz="1100" b="1" dirty="0" err="1">
                <a:solidFill>
                  <a:srgbClr val="FF0000"/>
                </a:solidFill>
                <a:latin typeface="ArialMT"/>
              </a:rPr>
              <a:t>either</a:t>
            </a:r>
            <a:r>
              <a:rPr lang="de-DE" sz="1100" b="1" dirty="0">
                <a:solidFill>
                  <a:srgbClr val="FF0000"/>
                </a:solidFill>
                <a:latin typeface="ArialMT"/>
              </a:rPr>
              <a:t> 3 </a:t>
            </a:r>
            <a:r>
              <a:rPr lang="de-DE" sz="1100" b="1" dirty="0" err="1">
                <a:solidFill>
                  <a:srgbClr val="FF0000"/>
                </a:solidFill>
                <a:latin typeface="ArialMT"/>
              </a:rPr>
              <a:t>or</a:t>
            </a:r>
            <a:r>
              <a:rPr lang="de-DE" sz="1100" b="1" dirty="0">
                <a:solidFill>
                  <a:srgbClr val="FF0000"/>
                </a:solidFill>
                <a:latin typeface="ArialMT"/>
              </a:rPr>
              <a:t> 4 in </a:t>
            </a:r>
            <a:r>
              <a:rPr lang="de-DE" sz="1100" b="1" dirty="0" err="1">
                <a:solidFill>
                  <a:srgbClr val="FF0000"/>
                </a:solidFill>
                <a:latin typeface="ArialMT"/>
              </a:rPr>
              <a:t>any</a:t>
            </a:r>
            <a:r>
              <a:rPr lang="de-DE" sz="1100" b="1" dirty="0">
                <a:solidFill>
                  <a:srgbClr val="FF0000"/>
                </a:solidFill>
                <a:latin typeface="ArialMT"/>
              </a:rPr>
              <a:t> </a:t>
            </a:r>
            <a:r>
              <a:rPr lang="de-DE" sz="1100" b="1" dirty="0" err="1">
                <a:solidFill>
                  <a:srgbClr val="FF0000"/>
                </a:solidFill>
                <a:latin typeface="ArialMT"/>
              </a:rPr>
              <a:t>of</a:t>
            </a:r>
            <a:r>
              <a:rPr lang="de-DE" sz="1100" b="1" dirty="0">
                <a:solidFill>
                  <a:srgbClr val="FF0000"/>
                </a:solidFill>
                <a:latin typeface="ArialMT"/>
              </a:rPr>
              <a:t> </a:t>
            </a:r>
            <a:r>
              <a:rPr lang="de-DE" sz="1100" b="1" dirty="0" err="1">
                <a:solidFill>
                  <a:srgbClr val="FF0000"/>
                </a:solidFill>
                <a:latin typeface="ArialMT"/>
              </a:rPr>
              <a:t>phenotype</a:t>
            </a:r>
            <a:r>
              <a:rPr lang="de-DE" sz="1100" b="1" dirty="0">
                <a:solidFill>
                  <a:srgbClr val="FF0000"/>
                </a:solidFill>
                <a:latin typeface="ArialMT"/>
              </a:rPr>
              <a:t> </a:t>
            </a:r>
            <a:r>
              <a:rPr lang="de-DE" sz="1100" b="1" dirty="0" err="1">
                <a:solidFill>
                  <a:srgbClr val="FF0000"/>
                </a:solidFill>
                <a:latin typeface="ArialMT"/>
              </a:rPr>
              <a:t>count</a:t>
            </a:r>
            <a:r>
              <a:rPr lang="de-DE" sz="1100" b="1" dirty="0">
                <a:solidFill>
                  <a:srgbClr val="FF0000"/>
                </a:solidFill>
                <a:latin typeface="ArialMT"/>
              </a:rPr>
              <a:t> —&gt; High </a:t>
            </a:r>
            <a:r>
              <a:rPr lang="de-DE" sz="1100" b="1" dirty="0" err="1">
                <a:solidFill>
                  <a:srgbClr val="FF0000"/>
                </a:solidFill>
                <a:latin typeface="ArialMT"/>
              </a:rPr>
              <a:t>Toxicity</a:t>
            </a:r>
            <a:endParaRPr lang="de-DE" sz="1100" b="1" dirty="0">
              <a:solidFill>
                <a:srgbClr val="FF0000"/>
              </a:solidFill>
              <a:latin typeface="ArialM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sz="1100" b="1" dirty="0">
                <a:solidFill>
                  <a:srgbClr val="FF0000"/>
                </a:solidFill>
                <a:latin typeface="ArialMT"/>
              </a:rPr>
              <a:t>      	 </a:t>
            </a:r>
            <a:r>
              <a:rPr lang="de-DE" sz="1100" b="1" dirty="0" err="1">
                <a:solidFill>
                  <a:srgbClr val="FF0000"/>
                </a:solidFill>
                <a:latin typeface="ArialMT"/>
              </a:rPr>
              <a:t>else</a:t>
            </a:r>
            <a:r>
              <a:rPr lang="de-DE" sz="1100" b="1" dirty="0">
                <a:solidFill>
                  <a:srgbClr val="FF0000"/>
                </a:solidFill>
                <a:latin typeface="ArialMT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100" b="1" dirty="0">
                <a:solidFill>
                  <a:srgbClr val="FF0000"/>
                </a:solidFill>
                <a:latin typeface="ArialMT"/>
              </a:rPr>
              <a:t>		</a:t>
            </a:r>
            <a:r>
              <a:rPr lang="de-DE" sz="1100" b="1" dirty="0" err="1">
                <a:solidFill>
                  <a:srgbClr val="FF0000"/>
                </a:solidFill>
                <a:latin typeface="ArialMT"/>
              </a:rPr>
              <a:t>Classify</a:t>
            </a:r>
            <a:r>
              <a:rPr lang="de-DE" sz="1100" b="1" dirty="0">
                <a:solidFill>
                  <a:srgbClr val="FF0000"/>
                </a:solidFill>
                <a:latin typeface="ArialMT"/>
              </a:rPr>
              <a:t> </a:t>
            </a:r>
            <a:r>
              <a:rPr lang="de-DE" sz="1100" b="1" dirty="0" err="1">
                <a:solidFill>
                  <a:srgbClr val="FF0000"/>
                </a:solidFill>
                <a:latin typeface="ArialMT"/>
              </a:rPr>
              <a:t>patients</a:t>
            </a:r>
            <a:r>
              <a:rPr lang="de-DE" sz="1100" b="1" dirty="0">
                <a:solidFill>
                  <a:srgbClr val="FF0000"/>
                </a:solidFill>
                <a:latin typeface="ArialMT"/>
              </a:rPr>
              <a:t> —&gt; Low </a:t>
            </a:r>
            <a:r>
              <a:rPr lang="de-DE" sz="1100" b="1" dirty="0" err="1" smtClean="0">
                <a:solidFill>
                  <a:srgbClr val="FF0000"/>
                </a:solidFill>
                <a:latin typeface="ArialMT"/>
              </a:rPr>
              <a:t>Toxicity</a:t>
            </a:r>
            <a:endParaRPr lang="de-DE" sz="1100" b="1" dirty="0" smtClean="0">
              <a:solidFill>
                <a:srgbClr val="FF0000"/>
              </a:solidFill>
              <a:latin typeface="ArialMT"/>
            </a:endParaRPr>
          </a:p>
          <a:p>
            <a:pPr marL="0" indent="0">
              <a:lnSpc>
                <a:spcPct val="150000"/>
              </a:lnSpc>
              <a:buNone/>
            </a:pPr>
            <a:endParaRPr lang="de-DE" sz="1100" b="1" dirty="0">
              <a:solidFill>
                <a:srgbClr val="FF0000"/>
              </a:solidFill>
              <a:latin typeface="ArialM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16</a:t>
            </a:fld>
            <a:endParaRPr lang="sv-S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755741"/>
              </p:ext>
            </p:extLst>
          </p:nvPr>
        </p:nvGraphicFramePr>
        <p:xfrm>
          <a:off x="587287" y="5005020"/>
          <a:ext cx="6096000" cy="7366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048000"/>
                <a:gridCol w="3048000"/>
              </a:tblGrid>
              <a:tr h="238526">
                <a:tc>
                  <a:txBody>
                    <a:bodyPr/>
                    <a:lstStyle/>
                    <a:p>
                      <a:r>
                        <a:rPr lang="en-US" dirty="0" smtClean="0"/>
                        <a:t>High Toxicity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Toxicity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8434" y="4449964"/>
            <a:ext cx="665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Assignment of patient to toxicity group based on hard 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9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3"/>
    </mc:Choice>
    <mc:Fallback xmlns="">
      <p:transition xmlns:p14="http://schemas.microsoft.com/office/powerpoint/2010/main" spd="slow" advTm="7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PCA plot is more clear with labels from</a:t>
            </a:r>
            <a:br>
              <a:rPr lang="en-US" dirty="0" smtClean="0"/>
            </a:br>
            <a:r>
              <a:rPr lang="en-US" dirty="0" smtClean="0"/>
              <a:t>toxicity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17</a:t>
            </a:fld>
            <a:endParaRPr lang="sv-SE"/>
          </a:p>
        </p:txBody>
      </p:sp>
      <p:pic>
        <p:nvPicPr>
          <p:cNvPr id="5" name="Content Placeholder 3" descr="PCA_Plot_with_toxicity_scor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38" r="-140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105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41"/>
    </mc:Choice>
    <mc:Fallback xmlns="">
      <p:transition xmlns:p14="http://schemas.microsoft.com/office/powerpoint/2010/main" spd="slow" advTm="230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of </a:t>
            </a:r>
            <a:r>
              <a:rPr lang="en-US" dirty="0" err="1" smtClean="0"/>
              <a:t>kmeans</a:t>
            </a:r>
            <a:r>
              <a:rPr lang="en-US" dirty="0" smtClean="0"/>
              <a:t> </a:t>
            </a:r>
            <a:r>
              <a:rPr lang="en-US" dirty="0"/>
              <a:t>clustering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clustering of Kmeans and CTC based clustering of </a:t>
            </a:r>
            <a:r>
              <a:rPr lang="en-US" dirty="0" smtClean="0"/>
              <a:t>patients into groups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18</a:t>
            </a:fld>
            <a:endParaRPr lang="sv-SE"/>
          </a:p>
        </p:txBody>
      </p:sp>
      <p:pic>
        <p:nvPicPr>
          <p:cNvPr id="5" name="Picture 4" descr="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2889"/>
            <a:ext cx="8259798" cy="19304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409115"/>
            <a:ext cx="1913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Confusion Matrix :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453229"/>
              </p:ext>
            </p:extLst>
          </p:nvPr>
        </p:nvGraphicFramePr>
        <p:xfrm>
          <a:off x="1090611" y="5116469"/>
          <a:ext cx="6096000" cy="160500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16287"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Predicted</a:t>
                      </a:r>
                      <a:r>
                        <a:rPr lang="en-US" baseline="0" dirty="0" smtClean="0"/>
                        <a:t> clusters from Kmeans(2)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Actual Cluster</a:t>
                      </a:r>
                    </a:p>
                    <a:p>
                      <a:r>
                        <a:rPr lang="en-US" dirty="0" smtClean="0"/>
                        <a:t>(Rule based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(TP)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(FN)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(FP)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 (TN)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00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5"/>
    </mc:Choice>
    <mc:Fallback xmlns="">
      <p:transition xmlns:p14="http://schemas.microsoft.com/office/powerpoint/2010/main" spd="slow" advTm="75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Probabilistic based unsupervised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Maximum likelihood estimation of data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Expectation-Maximization algorithm </a:t>
            </a:r>
          </a:p>
          <a:p>
            <a:pPr>
              <a:lnSpc>
                <a:spcPct val="150000"/>
              </a:lnSpc>
            </a:pPr>
            <a:r>
              <a:rPr lang="en-US" dirty="0"/>
              <a:t>2 cluster defined</a:t>
            </a:r>
          </a:p>
          <a:p>
            <a:pPr>
              <a:lnSpc>
                <a:spcPct val="150000"/>
              </a:lnSpc>
            </a:pPr>
            <a:r>
              <a:rPr lang="en-US" dirty="0"/>
              <a:t>Number of patient identified in each group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19</a:t>
            </a:fld>
            <a:endParaRPr lang="sv-SE"/>
          </a:p>
        </p:txBody>
      </p:sp>
      <p:pic>
        <p:nvPicPr>
          <p:cNvPr id="5" name="Picture 4" descr="Table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78" y="3591422"/>
            <a:ext cx="6096000" cy="93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4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6"/>
    </mc:Choice>
    <mc:Fallback xmlns="">
      <p:transition xmlns:p14="http://schemas.microsoft.com/office/powerpoint/2010/main" spd="slow" advTm="77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rgbClr val="000000"/>
                </a:solidFill>
                <a:latin typeface="+mj-lt"/>
                <a:ea typeface="Comic Sans MS"/>
                <a:cs typeface="Comic Sans MS"/>
                <a:sym typeface="Comic Sans MS"/>
              </a:rPr>
              <a:t>Phenotype → Traits that could be </a:t>
            </a:r>
            <a:r>
              <a:rPr lang="en" dirty="0" smtClean="0">
                <a:solidFill>
                  <a:srgbClr val="000000"/>
                </a:solidFill>
                <a:latin typeface="+mj-lt"/>
                <a:ea typeface="Comic Sans MS"/>
                <a:cs typeface="Comic Sans MS"/>
                <a:sym typeface="Comic Sans MS"/>
              </a:rPr>
              <a:t>observed</a:t>
            </a:r>
            <a:endParaRPr lang="sv-SE" dirty="0" smtClean="0">
              <a:solidFill>
                <a:srgbClr val="000000"/>
              </a:solidFill>
              <a:latin typeface="+mj-lt"/>
              <a:ea typeface="Comic Sans MS"/>
              <a:cs typeface="Comic Sans MS"/>
              <a:sym typeface="Comic Sans MS"/>
            </a:endParaRPr>
          </a:p>
          <a:p>
            <a:pPr lvl="0"/>
            <a:endParaRPr lang="sv-SE" sz="2400" dirty="0">
              <a:solidFill>
                <a:srgbClr val="000000"/>
              </a:solidFill>
              <a:latin typeface="+mj-lt"/>
              <a:ea typeface="Comic Sans MS"/>
              <a:cs typeface="Comic Sans MS"/>
              <a:sym typeface="Comic Sans M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2</a:t>
            </a:fld>
            <a:endParaRPr lang="sv-SE"/>
          </a:p>
        </p:txBody>
      </p:sp>
      <p:pic>
        <p:nvPicPr>
          <p:cNvPr id="5" name="Shape 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938" y="1745949"/>
            <a:ext cx="3583134" cy="2789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165" y="1950063"/>
            <a:ext cx="3372112" cy="27891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hape 76"/>
          <p:cNvCxnSpPr/>
          <p:nvPr/>
        </p:nvCxnSpPr>
        <p:spPr>
          <a:xfrm flipV="1">
            <a:off x="3646416" y="3344659"/>
            <a:ext cx="1812417" cy="385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Rectangle 7"/>
          <p:cNvSpPr/>
          <p:nvPr/>
        </p:nvSpPr>
        <p:spPr>
          <a:xfrm>
            <a:off x="307886" y="5511914"/>
            <a:ext cx="75240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v-SE" sz="2000" dirty="0" err="1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Complex</a:t>
            </a:r>
            <a:r>
              <a:rPr lang="sv-SE" sz="20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 </a:t>
            </a:r>
            <a:r>
              <a:rPr lang="en" sz="20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Phenotype = Environmental + Genetic interaction </a:t>
            </a:r>
          </a:p>
          <a:p>
            <a:pPr marL="342900" lvl="0" indent="-342900">
              <a:buFont typeface="Arial"/>
              <a:buChar char="•"/>
            </a:pPr>
            <a:endParaRPr lang="en" sz="2000" b="1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4308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892"/>
    </mc:Choice>
    <mc:Fallback xmlns="">
      <p:transition xmlns:p14="http://schemas.microsoft.com/office/powerpoint/2010/main" spd="slow" advTm="5289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of two </a:t>
            </a:r>
            <a:r>
              <a:rPr lang="en-US" dirty="0"/>
              <a:t>EM cluster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rule </a:t>
            </a:r>
            <a:r>
              <a:rPr lang="en-US" dirty="0"/>
              <a:t>based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20</a:t>
            </a:fld>
            <a:endParaRPr lang="sv-SE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07" y="1506235"/>
            <a:ext cx="8422640" cy="19633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0486" y="4026664"/>
            <a:ext cx="1913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1200" dirty="0" smtClean="0"/>
              <a:t>Confusion Matrix :</a:t>
            </a:r>
          </a:p>
          <a:p>
            <a:endParaRPr lang="en-US" kern="1200" dirty="0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80" y="4642803"/>
            <a:ext cx="7194172" cy="14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2"/>
    </mc:Choice>
    <mc:Fallback xmlns="">
      <p:transition xmlns:p14="http://schemas.microsoft.com/office/powerpoint/2010/main" spd="slow" advTm="80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to choose from two clustering </a:t>
            </a:r>
            <a:br>
              <a:rPr lang="en-US" dirty="0" smtClean="0"/>
            </a:br>
            <a:r>
              <a:rPr lang="en-US" dirty="0" smtClean="0"/>
              <a:t>methods??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Receiver operation curve for 2 unsupervised </a:t>
            </a:r>
            <a:r>
              <a:rPr lang="en-US" dirty="0" smtClean="0"/>
              <a:t>methods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Graphical plot to evaluate the clustering </a:t>
            </a:r>
            <a:r>
              <a:rPr lang="en-US" dirty="0" smtClean="0"/>
              <a:t>methods</a:t>
            </a:r>
            <a:endParaRPr lang="en-US" dirty="0"/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Area Under the curve (AUC) represents the accuracy of clustering </a:t>
            </a:r>
            <a:r>
              <a:rPr lang="en-US" dirty="0" smtClean="0"/>
              <a:t>methods</a:t>
            </a:r>
            <a:endParaRPr lang="en-US" dirty="0"/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Kmeans performed better for our dataset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21</a:t>
            </a:fld>
            <a:endParaRPr lang="sv-SE"/>
          </a:p>
        </p:txBody>
      </p:sp>
      <p:pic>
        <p:nvPicPr>
          <p:cNvPr id="6" name="Content Placeholder 5" descr="ROC_curve_two_methods.pdf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63" r="-25763"/>
          <a:stretch>
            <a:fillRect/>
          </a:stretch>
        </p:blipFill>
        <p:spPr>
          <a:xfrm>
            <a:off x="3398778" y="1222400"/>
            <a:ext cx="6916677" cy="380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93"/>
    </mc:Choice>
    <mc:Fallback xmlns="">
      <p:transition xmlns:p14="http://schemas.microsoft.com/office/powerpoint/2010/main" spd="slow" advTm="3009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Thus, from above experiments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Kmeans and EM based clustering on log10 baseline and nadir count data</a:t>
            </a:r>
          </a:p>
          <a:p>
            <a:pPr>
              <a:lnSpc>
                <a:spcPct val="150000"/>
              </a:lnSpc>
            </a:pPr>
            <a:r>
              <a:rPr lang="en-US" dirty="0"/>
              <a:t>Default 2 chosen so to classify into high and low toxicity groups</a:t>
            </a:r>
          </a:p>
          <a:p>
            <a:pPr>
              <a:lnSpc>
                <a:spcPct val="150000"/>
              </a:lnSpc>
            </a:pPr>
            <a:r>
              <a:rPr lang="en-US" dirty="0"/>
              <a:t>Kmeans based clustering was taken for further </a:t>
            </a:r>
            <a:r>
              <a:rPr lang="en-US" dirty="0" smtClean="0"/>
              <a:t>processing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Further work on calling of SNVs and SVs from each group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Report enrichment in each group and connect to phenotypes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012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80"/>
    </mc:Choice>
    <mc:Fallback xmlns="">
      <p:transition xmlns:p14="http://schemas.microsoft.com/office/powerpoint/2010/main" spd="slow" advTm="6658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One approach: GWAS </a:t>
            </a:r>
            <a:endParaRPr lang="en-US" dirty="0"/>
          </a:p>
        </p:txBody>
      </p:sp>
      <p:pic>
        <p:nvPicPr>
          <p:cNvPr id="5" name="Shape 83" descr="1280px-GWAS_Disease_allele_effects.png"/>
          <p:cNvPicPr preferRelativeResize="0">
            <a:picLocks noGrp="1"/>
          </p:cNvPicPr>
          <p:nvPr>
            <p:ph sz="half" idx="1"/>
          </p:nvPr>
        </p:nvPicPr>
        <p:blipFill>
          <a:blip r:embed="rId2">
            <a:alphaModFix/>
          </a:blip>
          <a:srcRect t="-32166" b="-32166"/>
          <a:stretch>
            <a:fillRect/>
          </a:stretch>
        </p:blipFill>
        <p:spPr>
          <a:xfrm>
            <a:off x="469336" y="909522"/>
            <a:ext cx="4038600" cy="489456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3</a:t>
            </a:fld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4773273" y="1597497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>
                <a:latin typeface="+mj-lt"/>
                <a:ea typeface="Comic Sans MS"/>
                <a:cs typeface="Comic Sans MS"/>
                <a:sym typeface="Comic Sans MS"/>
              </a:rPr>
              <a:t>Genetic architecture of complex traits and diseases </a:t>
            </a:r>
          </a:p>
          <a:p>
            <a:pPr lvl="0">
              <a:spcBef>
                <a:spcPts val="0"/>
              </a:spcBef>
              <a:buNone/>
            </a:pPr>
            <a:endParaRPr lang="en" sz="2000" dirty="0">
              <a:latin typeface="+mj-lt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000" dirty="0">
                <a:latin typeface="+mj-lt"/>
                <a:ea typeface="Comic Sans MS"/>
                <a:cs typeface="Comic Sans MS"/>
                <a:sym typeface="Comic Sans MS"/>
              </a:rPr>
              <a:t>New insights into normal physiology and disease pathophysiology</a:t>
            </a:r>
          </a:p>
          <a:p>
            <a:pPr lvl="0">
              <a:spcBef>
                <a:spcPts val="0"/>
              </a:spcBef>
              <a:buNone/>
            </a:pPr>
            <a:endParaRPr lang="en" sz="2000" dirty="0">
              <a:latin typeface="+mj-lt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000" dirty="0">
                <a:latin typeface="+mj-lt"/>
                <a:ea typeface="Comic Sans MS"/>
                <a:cs typeface="Comic Sans MS"/>
                <a:sym typeface="Comic Sans MS"/>
              </a:rPr>
              <a:t>Conventionally used for Common variants with low effect </a:t>
            </a:r>
            <a:r>
              <a:rPr lang="en" sz="2000" dirty="0" smtClean="0">
                <a:latin typeface="+mj-lt"/>
                <a:ea typeface="Comic Sans MS"/>
                <a:cs typeface="Comic Sans MS"/>
                <a:sym typeface="Comic Sans MS"/>
              </a:rPr>
              <a:t>size</a:t>
            </a:r>
            <a:endParaRPr lang="sv-SE" sz="2000" dirty="0" smtClean="0">
              <a:latin typeface="+mj-lt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endParaRPr lang="sv-SE" sz="2000" dirty="0">
              <a:latin typeface="+mj-lt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rPr lang="sv-SE" sz="2000" dirty="0" err="1" smtClean="0">
                <a:latin typeface="+mj-lt"/>
                <a:ea typeface="Comic Sans MS"/>
                <a:cs typeface="Comic Sans MS"/>
                <a:sym typeface="Comic Sans MS"/>
              </a:rPr>
              <a:t>However</a:t>
            </a:r>
            <a:r>
              <a:rPr lang="sv-SE" sz="2000" dirty="0" smtClean="0">
                <a:latin typeface="+mj-lt"/>
                <a:ea typeface="Comic Sans MS"/>
                <a:cs typeface="Comic Sans MS"/>
                <a:sym typeface="Comic Sans MS"/>
              </a:rPr>
              <a:t>, </a:t>
            </a:r>
            <a:r>
              <a:rPr lang="sv-SE" sz="2000" dirty="0" err="1" smtClean="0">
                <a:latin typeface="+mj-lt"/>
                <a:ea typeface="Comic Sans MS"/>
                <a:cs typeface="Comic Sans MS"/>
                <a:sym typeface="Comic Sans MS"/>
              </a:rPr>
              <a:t>unable</a:t>
            </a:r>
            <a:r>
              <a:rPr lang="sv-SE" sz="2000" dirty="0" smtClean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sv-SE" sz="2000" dirty="0" err="1" smtClean="0">
                <a:latin typeface="+mj-lt"/>
                <a:ea typeface="Comic Sans MS"/>
                <a:cs typeface="Comic Sans MS"/>
                <a:sym typeface="Comic Sans MS"/>
              </a:rPr>
              <a:t>to</a:t>
            </a:r>
            <a:r>
              <a:rPr lang="sv-SE" sz="2000" dirty="0" smtClean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sv-SE" sz="2000" dirty="0" err="1" smtClean="0">
                <a:latin typeface="+mj-lt"/>
                <a:ea typeface="Comic Sans MS"/>
                <a:cs typeface="Comic Sans MS"/>
                <a:sym typeface="Comic Sans MS"/>
              </a:rPr>
              <a:t>explain</a:t>
            </a:r>
            <a:r>
              <a:rPr lang="sv-SE" sz="2000" dirty="0" smtClean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sv-SE" sz="2000" dirty="0" err="1" smtClean="0">
                <a:latin typeface="+mj-lt"/>
                <a:ea typeface="Comic Sans MS"/>
                <a:cs typeface="Comic Sans MS"/>
                <a:sym typeface="Comic Sans MS"/>
              </a:rPr>
              <a:t>functionality</a:t>
            </a:r>
            <a:r>
              <a:rPr lang="sv-SE" sz="2000" dirty="0" smtClean="0">
                <a:latin typeface="+mj-lt"/>
                <a:ea typeface="Comic Sans MS"/>
                <a:cs typeface="Comic Sans MS"/>
                <a:sym typeface="Comic Sans MS"/>
              </a:rPr>
              <a:t> in </a:t>
            </a:r>
            <a:r>
              <a:rPr lang="sv-SE" sz="2000" dirty="0" err="1" smtClean="0">
                <a:latin typeface="+mj-lt"/>
                <a:ea typeface="Comic Sans MS"/>
                <a:cs typeface="Comic Sans MS"/>
                <a:sym typeface="Comic Sans MS"/>
              </a:rPr>
              <a:t>complex</a:t>
            </a:r>
            <a:r>
              <a:rPr lang="sv-SE" sz="2000" dirty="0" smtClean="0">
                <a:latin typeface="+mj-lt"/>
                <a:ea typeface="Comic Sans MS"/>
                <a:cs typeface="Comic Sans MS"/>
                <a:sym typeface="Comic Sans MS"/>
              </a:rPr>
              <a:t> </a:t>
            </a:r>
            <a:r>
              <a:rPr lang="sv-SE" sz="2000" dirty="0" err="1" smtClean="0">
                <a:latin typeface="+mj-lt"/>
                <a:ea typeface="Comic Sans MS"/>
                <a:cs typeface="Comic Sans MS"/>
                <a:sym typeface="Comic Sans MS"/>
              </a:rPr>
              <a:t>disease</a:t>
            </a:r>
            <a:endParaRPr lang="en" sz="2000" dirty="0">
              <a:latin typeface="+mj-lt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endParaRPr lang="en" sz="1600"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endParaRPr lang="en" sz="16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48278" y="34777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7769" y="5558613"/>
            <a:ext cx="459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Modern sequencing based GWAS </a:t>
            </a:r>
            <a:r>
              <a:rPr lang="en" dirty="0" smtClean="0">
                <a:latin typeface="Comic Sans MS"/>
                <a:ea typeface="Comic Sans MS"/>
                <a:cs typeface="Comic Sans MS"/>
                <a:sym typeface="Comic Sans MS"/>
              </a:rPr>
              <a:t>targets</a:t>
            </a:r>
            <a:endParaRPr lang="en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70778" y="2963154"/>
            <a:ext cx="8300" cy="2490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145464" y="3477763"/>
            <a:ext cx="1162065" cy="64741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4"/>
          </p:cNvCxnSpPr>
          <p:nvPr/>
        </p:nvCxnSpPr>
        <p:spPr>
          <a:xfrm>
            <a:off x="1726497" y="4125175"/>
            <a:ext cx="1452581" cy="1328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00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337"/>
    </mc:Choice>
    <mc:Fallback xmlns="">
      <p:transition xmlns:p14="http://schemas.microsoft.com/office/powerpoint/2010/main" spd="slow" advTm="11633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Drug induced myelosuppressive toxicity 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en" dirty="0" smtClean="0"/>
              <a:t>in </a:t>
            </a:r>
            <a:r>
              <a:rPr lang="en" dirty="0"/>
              <a:t>Lung </a:t>
            </a:r>
            <a:r>
              <a:rPr lang="en" dirty="0" smtClean="0"/>
              <a:t>cancer</a:t>
            </a:r>
            <a:r>
              <a:rPr lang="sv-SE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954" y="1173870"/>
            <a:ext cx="8543861" cy="495229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Lung cancer → Common cancer with high mortality </a:t>
            </a:r>
            <a:r>
              <a:rPr lang="en" dirty="0" smtClean="0">
                <a:solidFill>
                  <a:srgbClr val="000000"/>
                </a:solidFill>
              </a:rPr>
              <a:t>rate</a:t>
            </a:r>
            <a:endParaRPr lang="sv-SE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Chemotherapy → Cocktail of drugs administered </a:t>
            </a:r>
            <a:endParaRPr lang="sv-SE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sv-SE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4</a:t>
            </a:fld>
            <a:endParaRPr lang="sv-SE"/>
          </a:p>
        </p:txBody>
      </p:sp>
      <p:pic>
        <p:nvPicPr>
          <p:cNvPr id="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79" y="2524581"/>
            <a:ext cx="2464470" cy="18827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lus 7"/>
          <p:cNvSpPr/>
          <p:nvPr/>
        </p:nvSpPr>
        <p:spPr>
          <a:xfrm>
            <a:off x="2672749" y="3145757"/>
            <a:ext cx="632184" cy="615593"/>
          </a:xfrm>
          <a:prstGeom prst="mathPlus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 8"/>
          <p:cNvSpPr/>
          <p:nvPr/>
        </p:nvSpPr>
        <p:spPr>
          <a:xfrm>
            <a:off x="6089913" y="3022633"/>
            <a:ext cx="600261" cy="738717"/>
          </a:xfrm>
          <a:prstGeom prst="mathEqual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 descr="Capsule-Pill-Close-Up-Beads-Medicin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92" y="2524581"/>
            <a:ext cx="2498405" cy="208200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7063695" y="2025236"/>
            <a:ext cx="1377877" cy="1336324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Toxicity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997291" y="3361560"/>
            <a:ext cx="1444281" cy="117862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</a:t>
            </a:r>
          </a:p>
          <a:p>
            <a:pPr algn="ctr"/>
            <a:r>
              <a:rPr lang="en-US" dirty="0" smtClean="0"/>
              <a:t>Toxicity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6954" y="4718330"/>
            <a:ext cx="7926177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sv-SE" sz="1600" dirty="0">
              <a:solidFill>
                <a:srgbClr val="000000"/>
              </a:solidFill>
              <a:highlight>
                <a:srgbClr val="FFFFFF"/>
              </a:highlight>
              <a:latin typeface="+mj-lt"/>
              <a:ea typeface="Comic Sans MS"/>
              <a:cs typeface="Comic Sans MS"/>
              <a:sym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sv-SE" sz="1600" dirty="0">
                <a:solidFill>
                  <a:srgbClr val="000000"/>
                </a:solidFill>
                <a:highlight>
                  <a:srgbClr val="FFFFFF"/>
                </a:highlight>
                <a:ea typeface="Comic Sans MS"/>
                <a:cs typeface="Comic Sans MS"/>
                <a:sym typeface="Comic Sans MS"/>
              </a:rPr>
              <a:t>S</a:t>
            </a: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ea typeface="Comic Sans MS"/>
                <a:cs typeface="Comic Sans MS"/>
                <a:sym typeface="Comic Sans MS"/>
              </a:rPr>
              <a:t>erious side </a:t>
            </a:r>
            <a:r>
              <a:rPr lang="sv-SE" sz="1600" dirty="0" err="1">
                <a:solidFill>
                  <a:srgbClr val="000000"/>
                </a:solidFill>
                <a:highlight>
                  <a:srgbClr val="FFFFFF"/>
                </a:highlight>
                <a:ea typeface="Comic Sans MS"/>
                <a:cs typeface="Comic Sans MS"/>
                <a:sym typeface="Comic Sans MS"/>
              </a:rPr>
              <a:t>effect</a:t>
            </a: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ea typeface="Comic Sans MS"/>
                <a:cs typeface="Comic Sans MS"/>
                <a:sym typeface="Comic Sans MS"/>
              </a:rPr>
              <a:t> of </a:t>
            </a:r>
            <a:r>
              <a:rPr lang="en" sz="1600" dirty="0" smtClean="0">
                <a:solidFill>
                  <a:srgbClr val="000000"/>
                </a:solidFill>
                <a:highlight>
                  <a:srgbClr val="FFFFFF"/>
                </a:highlight>
                <a:ea typeface="Comic Sans MS"/>
                <a:cs typeface="Comic Sans MS"/>
                <a:sym typeface="Comic Sans MS"/>
              </a:rPr>
              <a:t>chemotherapy</a:t>
            </a:r>
            <a:endParaRPr lang="sv-SE" sz="1600" dirty="0" smtClean="0">
              <a:solidFill>
                <a:srgbClr val="000000"/>
              </a:solidFill>
              <a:highlight>
                <a:srgbClr val="FFFFFF"/>
              </a:highlight>
              <a:ea typeface="Comic Sans MS"/>
              <a:cs typeface="Comic Sans MS"/>
              <a:sym typeface="Comic Sans MS"/>
            </a:endParaRPr>
          </a:p>
          <a:p>
            <a:pPr marL="285750" lvl="0" indent="-285750">
              <a:buFont typeface="Arial"/>
              <a:buChar char="•"/>
            </a:pPr>
            <a:r>
              <a:rPr lang="sv-SE" sz="16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M</a:t>
            </a:r>
            <a:r>
              <a:rPr lang="en" sz="1600" dirty="0" smtClean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ultitude </a:t>
            </a:r>
            <a:r>
              <a:rPr lang="en" sz="1600" dirty="0">
                <a:solidFill>
                  <a:srgbClr val="000000"/>
                </a:solidFill>
                <a:ea typeface="Comic Sans MS"/>
                <a:cs typeface="Comic Sans MS"/>
                <a:sym typeface="Comic Sans MS"/>
              </a:rPr>
              <a:t>of genes involved in the traits</a:t>
            </a:r>
            <a:endParaRPr lang="sv-SE" sz="1600" dirty="0">
              <a:solidFill>
                <a:srgbClr val="000000"/>
              </a:solidFill>
              <a:ea typeface="Comic Sans MS"/>
              <a:cs typeface="Comic Sans MS"/>
              <a:sym typeface="Comic Sans MS"/>
            </a:endParaRPr>
          </a:p>
          <a:p>
            <a:endParaRPr lang="sv-SE" sz="1600" dirty="0">
              <a:solidFill>
                <a:srgbClr val="000000"/>
              </a:solidFill>
              <a:highlight>
                <a:srgbClr val="FFFFFF"/>
              </a:highlight>
              <a:latin typeface="+mj-lt"/>
              <a:ea typeface="Comic Sans MS"/>
              <a:cs typeface="Comic Sans MS"/>
              <a:sym typeface="Comic Sans MS"/>
            </a:endParaRPr>
          </a:p>
          <a:p>
            <a:r>
              <a:rPr lang="en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AIM :</a:t>
            </a:r>
            <a:r>
              <a:rPr lang="sv-SE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sv-SE" dirty="0" err="1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Explain</a:t>
            </a:r>
            <a:r>
              <a:rPr lang="en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sv-SE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ariability </a:t>
            </a:r>
            <a:r>
              <a:rPr lang="en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myelosuppression response in Lung cancer patients</a:t>
            </a:r>
          </a:p>
          <a:p>
            <a:pPr lvl="0"/>
            <a:endParaRPr lang="en" dirty="0">
              <a:solidFill>
                <a:srgbClr val="000000"/>
              </a:solidFill>
              <a:latin typeface="+mj-lt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27249" y="4588129"/>
            <a:ext cx="5169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1200" dirty="0">
                <a:solidFill>
                  <a:srgbClr val="000000"/>
                </a:solidFill>
              </a:rPr>
              <a:t>Myelosuppression toxicity </a:t>
            </a:r>
            <a:endParaRPr lang="sv-SE" sz="1200" dirty="0">
              <a:solidFill>
                <a:srgbClr val="000000"/>
              </a:solidFill>
            </a:endParaRPr>
          </a:p>
          <a:p>
            <a:pPr lvl="0"/>
            <a:r>
              <a:rPr lang="en" sz="1200" dirty="0" smtClean="0">
                <a:solidFill>
                  <a:srgbClr val="000000"/>
                </a:solidFill>
              </a:rPr>
              <a:t>decrease </a:t>
            </a:r>
            <a:r>
              <a:rPr lang="en" sz="1200" dirty="0">
                <a:solidFill>
                  <a:srgbClr val="000000"/>
                </a:solidFill>
              </a:rPr>
              <a:t>in blood cells </a:t>
            </a:r>
            <a:endParaRPr lang="sv-SE" sz="12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9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846"/>
    </mc:Choice>
    <mc:Fallback xmlns="">
      <p:transition xmlns:p14="http://schemas.microsoft.com/office/powerpoint/2010/main" spd="slow" advTm="13784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toxicity project so far...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sv-SE" dirty="0" err="1" smtClean="0"/>
              <a:t>Study</a:t>
            </a:r>
            <a:r>
              <a:rPr lang="sv-SE" dirty="0" smtClean="0"/>
              <a:t> </a:t>
            </a:r>
            <a:r>
              <a:rPr lang="sv-SE" dirty="0" err="1" smtClean="0"/>
              <a:t>cohort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en" dirty="0" smtClean="0"/>
              <a:t>215 </a:t>
            </a:r>
            <a:r>
              <a:rPr lang="en" dirty="0"/>
              <a:t>patient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proclaimed</a:t>
            </a:r>
            <a:r>
              <a:rPr lang="sv-SE" dirty="0" smtClean="0"/>
              <a:t> </a:t>
            </a:r>
            <a:r>
              <a:rPr lang="en" dirty="0" smtClean="0"/>
              <a:t>Swedish descent</a:t>
            </a:r>
            <a:endParaRPr lang="sv-SE" dirty="0" smtClean="0"/>
          </a:p>
          <a:p>
            <a:pPr>
              <a:spcBef>
                <a:spcPts val="0"/>
              </a:spcBef>
            </a:pPr>
            <a:endParaRPr lang="sv-SE" dirty="0"/>
          </a:p>
          <a:p>
            <a:pPr>
              <a:spcBef>
                <a:spcPts val="0"/>
              </a:spcBef>
            </a:pPr>
            <a:r>
              <a:rPr lang="sv-SE" dirty="0" smtClean="0"/>
              <a:t>Same regimen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treatment</a:t>
            </a:r>
            <a:r>
              <a:rPr lang="sv-SE" dirty="0"/>
              <a:t> </a:t>
            </a:r>
            <a:r>
              <a:rPr lang="sv-SE" dirty="0" err="1" smtClean="0"/>
              <a:t>admininstered</a:t>
            </a:r>
            <a:endParaRPr lang="sv-SE" dirty="0" smtClean="0"/>
          </a:p>
          <a:p>
            <a:pPr>
              <a:spcBef>
                <a:spcPts val="0"/>
              </a:spcBef>
            </a:pPr>
            <a:endParaRPr lang="en" dirty="0"/>
          </a:p>
          <a:p>
            <a:pPr>
              <a:spcBef>
                <a:spcPts val="0"/>
              </a:spcBef>
            </a:pPr>
            <a:r>
              <a:rPr lang="en" dirty="0" smtClean="0"/>
              <a:t>Whole </a:t>
            </a:r>
            <a:r>
              <a:rPr lang="en" dirty="0"/>
              <a:t>exome sequencing was performed in </a:t>
            </a:r>
            <a:r>
              <a:rPr lang="sv-SE" smtClean="0"/>
              <a:t>previous</a:t>
            </a:r>
            <a:r>
              <a:rPr lang="en" smtClean="0"/>
              <a:t> </a:t>
            </a:r>
            <a:r>
              <a:rPr lang="en" dirty="0" smtClean="0"/>
              <a:t>studies</a:t>
            </a:r>
            <a:endParaRPr lang="sv-SE" dirty="0" smtClean="0"/>
          </a:p>
          <a:p>
            <a:pPr>
              <a:spcBef>
                <a:spcPts val="0"/>
              </a:spcBef>
            </a:pPr>
            <a:endParaRPr lang="sv-SE" dirty="0"/>
          </a:p>
          <a:p>
            <a:pPr>
              <a:spcBef>
                <a:spcPts val="0"/>
              </a:spcBef>
            </a:pPr>
            <a:r>
              <a:rPr lang="sv-SE" dirty="0" err="1" smtClean="0"/>
              <a:t>Few</a:t>
            </a:r>
            <a:r>
              <a:rPr lang="sv-SE" dirty="0" smtClean="0"/>
              <a:t> gene </a:t>
            </a:r>
            <a:r>
              <a:rPr lang="sv-SE" dirty="0" err="1" smtClean="0"/>
              <a:t>centric</a:t>
            </a:r>
            <a:r>
              <a:rPr lang="sv-SE" dirty="0" smtClean="0"/>
              <a:t> SNV variants </a:t>
            </a:r>
            <a:r>
              <a:rPr lang="sv-SE" dirty="0" err="1" smtClean="0"/>
              <a:t>reported</a:t>
            </a:r>
            <a:r>
              <a:rPr lang="sv-SE" dirty="0" smtClean="0"/>
              <a:t> and </a:t>
            </a:r>
            <a:r>
              <a:rPr lang="sv-SE" dirty="0" err="1" smtClean="0"/>
              <a:t>validated</a:t>
            </a:r>
            <a:r>
              <a:rPr lang="sv-SE" dirty="0" smtClean="0"/>
              <a:t> </a:t>
            </a:r>
            <a:endParaRPr lang="en" dirty="0"/>
          </a:p>
          <a:p>
            <a:pPr>
              <a:spcBef>
                <a:spcPts val="0"/>
              </a:spcBef>
            </a:pPr>
            <a:endParaRPr lang="sv-SE" dirty="0" smtClean="0"/>
          </a:p>
          <a:p>
            <a:pPr>
              <a:spcBef>
                <a:spcPts val="0"/>
              </a:spcBef>
            </a:pPr>
            <a:r>
              <a:rPr lang="en" dirty="0" smtClean="0"/>
              <a:t>Subsequently</a:t>
            </a:r>
            <a:r>
              <a:rPr lang="en" dirty="0"/>
              <a:t>, scaled up to whole genome sequencing of 96 </a:t>
            </a:r>
            <a:r>
              <a:rPr lang="en" dirty="0" smtClean="0"/>
              <a:t>extreme</a:t>
            </a:r>
            <a:r>
              <a:rPr lang="sv-SE" dirty="0" smtClean="0"/>
              <a:t> </a:t>
            </a:r>
            <a:r>
              <a:rPr lang="en" dirty="0" smtClean="0"/>
              <a:t>phenotypes </a:t>
            </a:r>
            <a:r>
              <a:rPr lang="en" dirty="0"/>
              <a:t>of high and low toxicity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47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1"/>
    </mc:Choice>
    <mc:Fallback xmlns="">
      <p:transition xmlns:p14="http://schemas.microsoft.com/office/powerpoint/2010/main" spd="slow" advTm="96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phenotypes of 96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886" y="1080891"/>
            <a:ext cx="8543861" cy="49522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Subsampled from original 215 patient sample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ym typeface="Wingdings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6</a:t>
            </a:fld>
            <a:endParaRPr lang="sv-SE"/>
          </a:p>
        </p:txBody>
      </p:sp>
      <p:pic>
        <p:nvPicPr>
          <p:cNvPr id="5" name="Picture 4" descr="Summary_st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99" y="1642006"/>
            <a:ext cx="6105444" cy="4601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8732" y="6149105"/>
            <a:ext cx="5532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Arial Narrow"/>
              </a:rPr>
              <a:t>Summary statistics of all 96 extreme samples</a:t>
            </a:r>
          </a:p>
          <a:p>
            <a:r>
              <a:rPr lang="en-US" sz="1400" dirty="0" smtClean="0">
                <a:latin typeface="+mj-lt"/>
                <a:cs typeface="Arial Narrow"/>
              </a:rPr>
              <a:t>Both male and female sample show variations in cancer histology </a:t>
            </a:r>
            <a:endParaRPr lang="en-US" sz="1400" dirty="0">
              <a:latin typeface="+mj-lt"/>
              <a:cs typeface="Arial Narrow"/>
            </a:endParaRPr>
          </a:p>
        </p:txBody>
      </p:sp>
      <p:sp>
        <p:nvSpPr>
          <p:cNvPr id="7" name="Oval 6"/>
          <p:cNvSpPr/>
          <p:nvPr/>
        </p:nvSpPr>
        <p:spPr>
          <a:xfrm>
            <a:off x="3718608" y="1642006"/>
            <a:ext cx="1037558" cy="21995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30476" y="1867534"/>
            <a:ext cx="962854" cy="3071056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"/>
    </mc:Choice>
    <mc:Fallback xmlns="">
      <p:transition xmlns:p14="http://schemas.microsoft.com/office/powerpoint/2010/main" spd="slow" advTm="58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Toxicity information of samples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Quantitative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sym typeface="Wingdings"/>
              </a:rPr>
              <a:t>measures </a:t>
            </a:r>
            <a:r>
              <a:rPr lang="en-US" sz="2400" dirty="0" smtClean="0">
                <a:latin typeface="+mj-lt"/>
                <a:sym typeface="Wingdings"/>
              </a:rPr>
              <a:t>of </a:t>
            </a:r>
            <a:r>
              <a:rPr lang="en-US" sz="2400" dirty="0" smtClean="0">
                <a:latin typeface="+mj-lt"/>
              </a:rPr>
              <a:t>blood </a:t>
            </a:r>
            <a:r>
              <a:rPr lang="en-US" sz="2400" dirty="0">
                <a:latin typeface="+mj-lt"/>
              </a:rPr>
              <a:t>count values of individual blood cells </a:t>
            </a:r>
            <a:r>
              <a:rPr lang="en-US" sz="2400" dirty="0" err="1">
                <a:latin typeface="+mj-lt"/>
              </a:rPr>
              <a:t>i.e</a:t>
            </a:r>
            <a:r>
              <a:rPr lang="en-US" sz="2400" dirty="0">
                <a:latin typeface="+mj-lt"/>
              </a:rPr>
              <a:t> thrombocytes, leukocytes and </a:t>
            </a:r>
            <a:r>
              <a:rPr lang="en-US" sz="2400" dirty="0" smtClean="0">
                <a:latin typeface="+mj-lt"/>
              </a:rPr>
              <a:t>neutrophils</a:t>
            </a: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r>
              <a:rPr lang="en-US" sz="2400" dirty="0">
                <a:solidFill>
                  <a:srgbClr val="FF0000"/>
                </a:solidFill>
                <a:latin typeface="+mj-lt"/>
                <a:sym typeface="Wingdings"/>
              </a:rPr>
              <a:t>Baseline values  Blood count data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sym typeface="Wingdings"/>
              </a:rPr>
              <a:t>before treatment</a:t>
            </a:r>
          </a:p>
          <a:p>
            <a:endParaRPr lang="en-US" sz="2400" dirty="0" smtClean="0">
              <a:latin typeface="+mj-lt"/>
              <a:sym typeface="Wingdings"/>
            </a:endParaRPr>
          </a:p>
          <a:p>
            <a:r>
              <a:rPr lang="en-US" sz="2400" dirty="0">
                <a:solidFill>
                  <a:srgbClr val="FF0000"/>
                </a:solidFill>
                <a:latin typeface="+mj-lt"/>
              </a:rPr>
              <a:t>Nadir values </a:t>
            </a:r>
            <a:r>
              <a:rPr lang="en-US" sz="2400" dirty="0">
                <a:solidFill>
                  <a:srgbClr val="FF0000"/>
                </a:solidFill>
                <a:latin typeface="+mj-lt"/>
                <a:sym typeface="Wingdings"/>
              </a:rPr>
              <a:t> drop of blood count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sym typeface="Wingdings"/>
              </a:rPr>
              <a:t>data after treatment</a:t>
            </a:r>
          </a:p>
          <a:p>
            <a:pPr marL="0" indent="0">
              <a:buNone/>
            </a:pPr>
            <a:endParaRPr lang="en-US" sz="2400" dirty="0" smtClean="0">
              <a:latin typeface="+mj-lt"/>
              <a:sym typeface="Wingdings"/>
            </a:endParaRPr>
          </a:p>
          <a:p>
            <a:r>
              <a:rPr lang="en-US" sz="2400" dirty="0">
                <a:latin typeface="+mj-lt"/>
              </a:rPr>
              <a:t>Additionally, Toxicity information was </a:t>
            </a:r>
            <a:r>
              <a:rPr lang="en-US" sz="2400" dirty="0" smtClean="0">
                <a:latin typeface="+mj-lt"/>
              </a:rPr>
              <a:t>provided </a:t>
            </a:r>
            <a:r>
              <a:rPr lang="en-US" sz="2400" dirty="0">
                <a:latin typeface="+mj-lt"/>
              </a:rPr>
              <a:t>as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Qualitative measures </a:t>
            </a:r>
            <a:r>
              <a:rPr lang="en-US" sz="2400" dirty="0" smtClean="0">
                <a:latin typeface="+mj-lt"/>
              </a:rPr>
              <a:t>of </a:t>
            </a:r>
            <a:r>
              <a:rPr lang="en-US" sz="2400" dirty="0">
                <a:latin typeface="+mj-lt"/>
              </a:rPr>
              <a:t>CTCEA (Common toxicity criteria v2.0) based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CTC scores </a:t>
            </a:r>
            <a:r>
              <a:rPr lang="en-US" sz="2400" dirty="0">
                <a:latin typeface="+mj-lt"/>
              </a:rPr>
              <a:t>for individual adverse </a:t>
            </a:r>
            <a:r>
              <a:rPr lang="en-US" sz="2400" dirty="0" smtClean="0">
                <a:latin typeface="+mj-lt"/>
              </a:rPr>
              <a:t>effect</a:t>
            </a:r>
          </a:p>
          <a:p>
            <a:endParaRPr lang="en-US" sz="24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700" dirty="0"/>
              <a:t>Grades included are: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 0 = No adverse event or within normal limits 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 1 = Mild adverse event 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 2 = Moderate adverse event 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 3 = Severe and undesirable adverse event 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 4 = Life-threatening or disabling adverse event</a:t>
            </a:r>
          </a:p>
          <a:p>
            <a:endParaRPr lang="en-US" sz="2400" dirty="0">
              <a:latin typeface="+mj-lt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90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"/>
    </mc:Choice>
    <mc:Fallback xmlns="">
      <p:transition xmlns:p14="http://schemas.microsoft.com/office/powerpoint/2010/main" spd="slow" advTm="40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Correlating Nadir values CTC scores of </a:t>
            </a:r>
            <a:br>
              <a:rPr lang="en-US" dirty="0" smtClean="0"/>
            </a:br>
            <a:r>
              <a:rPr lang="en-US" dirty="0" smtClean="0"/>
              <a:t>blood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886" y="1183072"/>
            <a:ext cx="8543861" cy="4952293"/>
          </a:xfrm>
        </p:spPr>
        <p:txBody>
          <a:bodyPr/>
          <a:lstStyle/>
          <a:p>
            <a:r>
              <a:rPr lang="en-US" dirty="0" smtClean="0"/>
              <a:t>CTC score are based on nadir values of individual blood count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199" y="6365552"/>
            <a:ext cx="2298547" cy="365125"/>
          </a:xfrm>
        </p:spPr>
        <p:txBody>
          <a:bodyPr/>
          <a:lstStyle/>
          <a:p>
            <a:fld id="{97DED537-10C4-8C40-8E87-51060FF45365}" type="slidenum">
              <a:rPr lang="sv-SE" smtClean="0"/>
              <a:pPr/>
              <a:t>8</a:t>
            </a:fld>
            <a:endParaRPr lang="sv-SE"/>
          </a:p>
        </p:txBody>
      </p:sp>
      <p:sp>
        <p:nvSpPr>
          <p:cNvPr id="8" name="TextBox 7"/>
          <p:cNvSpPr txBox="1"/>
          <p:nvPr/>
        </p:nvSpPr>
        <p:spPr>
          <a:xfrm>
            <a:off x="562212" y="5965133"/>
            <a:ext cx="664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Huge Variability blood count observed for each of phenotypes although patients were extreme phenotypes</a:t>
            </a:r>
          </a:p>
        </p:txBody>
      </p:sp>
      <p:pic>
        <p:nvPicPr>
          <p:cNvPr id="13" name="Picture 12" descr="Rplot0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39" y="1665613"/>
            <a:ext cx="7777313" cy="438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"/>
    </mc:Choice>
    <mc:Fallback xmlns="">
      <p:transition xmlns:p14="http://schemas.microsoft.com/office/powerpoint/2010/main" spd="slow" advTm="22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Decrease in count is not even in all </a:t>
            </a:r>
            <a:br>
              <a:rPr lang="en-US" dirty="0" smtClean="0"/>
            </a:br>
            <a:r>
              <a:rPr lang="en-US" dirty="0" smtClean="0"/>
              <a:t>phenotypes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9</a:t>
            </a:fld>
            <a:endParaRPr lang="sv-SE"/>
          </a:p>
        </p:txBody>
      </p:sp>
      <p:pic>
        <p:nvPicPr>
          <p:cNvPr id="5" name="Content Placeholder 3" descr="Decrease in blood coun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2" b="6522"/>
          <a:stretch>
            <a:fillRect/>
          </a:stretch>
        </p:blipFill>
        <p:spPr>
          <a:xfrm>
            <a:off x="667537" y="1576332"/>
            <a:ext cx="7581828" cy="4394668"/>
          </a:xfrm>
        </p:spPr>
      </p:pic>
      <p:sp>
        <p:nvSpPr>
          <p:cNvPr id="6" name="TextBox 5"/>
          <p:cNvSpPr txBox="1"/>
          <p:nvPr/>
        </p:nvSpPr>
        <p:spPr>
          <a:xfrm>
            <a:off x="2938339" y="1874880"/>
            <a:ext cx="8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1200" dirty="0" smtClean="0"/>
              <a:t>33 NPK </a:t>
            </a:r>
            <a:endParaRPr lang="en-US" kern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315911" y="1778558"/>
            <a:ext cx="165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 smtClean="0"/>
              <a:t>52 TPK </a:t>
            </a:r>
            <a:endParaRPr lang="en-US" kern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55813" y="2432069"/>
            <a:ext cx="124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200" dirty="0" smtClean="0"/>
              <a:t>22 LPK </a:t>
            </a:r>
            <a:endParaRPr lang="en-US" kern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080434" y="6106224"/>
            <a:ext cx="636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Baseline and nadir values used to calculate decrease values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016015" y="1295805"/>
            <a:ext cx="491951" cy="126569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02960" y="1346632"/>
            <a:ext cx="371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Arbitrary set values 80% decrease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1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"/>
    </mc:Choice>
    <mc:Fallback xmlns="">
      <p:transition xmlns:p14="http://schemas.microsoft.com/office/powerpoint/2010/main" spd="slow" advTm="42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6426</TotalTime>
  <Words>877</Words>
  <Application>Microsoft Macintosh PowerPoint</Application>
  <PresentationFormat>On-screen Show (4:3)</PresentationFormat>
  <Paragraphs>197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Office-tema</vt:lpstr>
      <vt:lpstr>1_Office-tema</vt:lpstr>
      <vt:lpstr>2_Office-tema</vt:lpstr>
      <vt:lpstr>19 October 2016 </vt:lpstr>
      <vt:lpstr>Background:</vt:lpstr>
      <vt:lpstr>One approach: GWAS </vt:lpstr>
      <vt:lpstr>Drug induced myelosuppressive toxicity  in Lung cancer </vt:lpstr>
      <vt:lpstr>The toxicity project so far...</vt:lpstr>
      <vt:lpstr>Extreme phenotypes of 96 sample</vt:lpstr>
      <vt:lpstr>Toxicity information of samples </vt:lpstr>
      <vt:lpstr>Correlating Nadir values CTC scores of  blood counts</vt:lpstr>
      <vt:lpstr>Decrease in count is not even in all  phenotypes</vt:lpstr>
      <vt:lpstr>Thus, the problem remained if we take  classification based on CTC score</vt:lpstr>
      <vt:lpstr>Exploratory analysis based on  Principal Component analysis </vt:lpstr>
      <vt:lpstr>3D Visualization of PCA plot</vt:lpstr>
      <vt:lpstr>Unsupervised clustering</vt:lpstr>
      <vt:lpstr>Clustering method 1:  K - means clustering</vt:lpstr>
      <vt:lpstr>Result 1</vt:lpstr>
      <vt:lpstr>Evaluation of clustering method</vt:lpstr>
      <vt:lpstr>PCA plot is more clear with labels from toxicity groups</vt:lpstr>
      <vt:lpstr>Evaluation of kmeans clustering  of data</vt:lpstr>
      <vt:lpstr>Probabilistic based unsupervised  clustering</vt:lpstr>
      <vt:lpstr>Evaluation of two EM cluster and  rule based cluster</vt:lpstr>
      <vt:lpstr>Which to choose from two clustering  methods??</vt:lpstr>
      <vt:lpstr>Thus, from above experiments</vt:lpstr>
    </vt:vector>
  </TitlesOfParts>
  <Company>Rudström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Tomas. Rudstrom</dc:creator>
  <cp:lastModifiedBy>Sailendra Pradhananga</cp:lastModifiedBy>
  <cp:revision>73</cp:revision>
  <dcterms:created xsi:type="dcterms:W3CDTF">2015-02-16T18:25:46Z</dcterms:created>
  <dcterms:modified xsi:type="dcterms:W3CDTF">2017-01-23T08:46:47Z</dcterms:modified>
</cp:coreProperties>
</file>