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63" r:id="rId3"/>
  </p:sldMasterIdLst>
  <p:notesMasterIdLst>
    <p:notesMasterId r:id="rId36"/>
  </p:notesMasterIdLst>
  <p:handoutMasterIdLst>
    <p:handoutMasterId r:id="rId37"/>
  </p:handoutMasterIdLst>
  <p:sldIdLst>
    <p:sldId id="259" r:id="rId4"/>
    <p:sldId id="285" r:id="rId5"/>
    <p:sldId id="258" r:id="rId6"/>
    <p:sldId id="287" r:id="rId7"/>
    <p:sldId id="263" r:id="rId8"/>
    <p:sldId id="264" r:id="rId9"/>
    <p:sldId id="265" r:id="rId10"/>
    <p:sldId id="286" r:id="rId11"/>
    <p:sldId id="266" r:id="rId12"/>
    <p:sldId id="267" r:id="rId13"/>
    <p:sldId id="290" r:id="rId14"/>
    <p:sldId id="291" r:id="rId15"/>
    <p:sldId id="268" r:id="rId16"/>
    <p:sldId id="269" r:id="rId17"/>
    <p:sldId id="270" r:id="rId18"/>
    <p:sldId id="271" r:id="rId19"/>
    <p:sldId id="288" r:id="rId20"/>
    <p:sldId id="272" r:id="rId21"/>
    <p:sldId id="293" r:id="rId22"/>
    <p:sldId id="294" r:id="rId23"/>
    <p:sldId id="295" r:id="rId24"/>
    <p:sldId id="289" r:id="rId25"/>
    <p:sldId id="274" r:id="rId26"/>
    <p:sldId id="275" r:id="rId27"/>
    <p:sldId id="297" r:id="rId28"/>
    <p:sldId id="276" r:id="rId29"/>
    <p:sldId id="277" r:id="rId30"/>
    <p:sldId id="278" r:id="rId31"/>
    <p:sldId id="299" r:id="rId32"/>
    <p:sldId id="280" r:id="rId33"/>
    <p:sldId id="281" r:id="rId34"/>
    <p:sldId id="282" r:id="rId35"/>
  </p:sldIdLst>
  <p:sldSz cx="9906000" cy="6858000" type="A4"/>
  <p:notesSz cx="9144000" cy="6858000"/>
  <p:defaultTextStyle>
    <a:defPPr>
      <a:defRPr lang="sv-SE"/>
    </a:defPPr>
    <a:lvl1pPr marL="0" algn="l" defTabSz="478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478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478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478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478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478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478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478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47890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88C93B"/>
    <a:srgbClr val="83CC3B"/>
    <a:srgbClr val="7DCC3B"/>
    <a:srgbClr val="7DD03B"/>
    <a:srgbClr val="80C03B"/>
    <a:srgbClr val="6FAE30"/>
    <a:srgbClr val="72C000"/>
    <a:srgbClr val="E58955"/>
    <a:srgbClr val="085D8B"/>
    <a:srgbClr val="98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584" y="-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4F7A-7E9A-284C-862E-93FF3057F9D4}" type="datetimeFigureOut">
              <a:rPr lang="sv-SE" smtClean="0"/>
              <a:pPr/>
              <a:t>3/7/17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1588-F2A8-A643-B22F-D4A70206AF2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8436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EA143-2B35-2D44-801D-B2B300A5C45C}" type="datetimeFigureOut">
              <a:rPr lang="sv-SE" smtClean="0"/>
              <a:pPr/>
              <a:t>3/7/17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98E5-D66D-9B4F-88E4-9A1EDF31C5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3764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9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4789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4789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4789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4789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4789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4789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4789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4789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B98E5-D66D-9B4F-88E4-9A1EDF31C5AA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725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Ionita-Laza</a:t>
            </a:r>
            <a:r>
              <a:rPr lang="en-US" dirty="0" smtClean="0"/>
              <a:t>, </a:t>
            </a:r>
            <a:r>
              <a:rPr lang="en-US" dirty="0" err="1" smtClean="0"/>
              <a:t>Iuliana</a:t>
            </a:r>
            <a:r>
              <a:rPr lang="en-US" dirty="0" smtClean="0"/>
              <a:t>, et al. (2013) provided with empirical classification based </a:t>
            </a:r>
          </a:p>
          <a:p>
            <a:r>
              <a:rPr lang="en-US" dirty="0" smtClean="0"/>
              <a:t>	on sample size, n</a:t>
            </a:r>
          </a:p>
          <a:p>
            <a:pPr marL="342900" lvl="0" indent="-342900">
              <a:buFont typeface="Arial"/>
              <a:buChar char="•"/>
            </a:pPr>
            <a:endParaRPr lang="en-US" dirty="0" smtClean="0"/>
          </a:p>
          <a:p>
            <a:pPr marL="342900" lvl="0" indent="-342900">
              <a:buFont typeface="Arial"/>
              <a:buChar char="•"/>
            </a:pPr>
            <a:r>
              <a:rPr lang="en-US" dirty="0" smtClean="0"/>
              <a:t>T = 1/√2n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D64C0-2278-4549-B05E-83717A57AB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D64C0-2278-4549-B05E-83717A57AB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 smtClean="0">
                <a:solidFill>
                  <a:srgbClr val="FF0000"/>
                </a:solidFill>
              </a:rPr>
              <a:t>907,208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D64C0-2278-4549-B05E-83717A57AB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 smtClean="0">
                <a:solidFill>
                  <a:srgbClr val="FF0000"/>
                </a:solidFill>
              </a:rPr>
              <a:t>570,195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B98E5-D66D-9B4F-88E4-9A1EDF31C5AA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335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/>
              <a:pPr/>
              <a:t>3/7/17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33545" y="207286"/>
            <a:ext cx="7202469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33546" y="1173871"/>
            <a:ext cx="9255848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33545" y="207286"/>
            <a:ext cx="9255848" cy="635149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639E-0CBF-9D4F-A0BA-59D31147FEB2}" type="datetime1">
              <a:rPr lang="sv-SE" smtClean="0"/>
              <a:pPr/>
              <a:t>3/7/17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70227" y="1231604"/>
            <a:ext cx="4375150" cy="4894561"/>
          </a:xfrm>
        </p:spPr>
        <p:txBody>
          <a:bodyPr lIns="0" tIns="0" rIns="0" bIns="0"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71046" y="1231604"/>
            <a:ext cx="4375150" cy="4894561"/>
          </a:xfrm>
        </p:spPr>
        <p:txBody>
          <a:bodyPr lIns="0" tIns="0" bIns="0"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E68B-AA29-4F4A-8F77-CB89B298E5B3}" type="datetime1">
              <a:rPr lang="sv-SE" smtClean="0"/>
              <a:pPr/>
              <a:t>3/7/17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7A03-BAA6-2E42-929A-DDE164447BB8}" type="datetime1">
              <a:rPr lang="sv-SE" smtClean="0"/>
              <a:pPr/>
              <a:t>3/7/17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7550-15AE-A74F-A736-CB74D87CF02F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EFC6-A7DC-9E4B-B681-38ED2D53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0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3/7/17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805754" y="265017"/>
            <a:ext cx="3783638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6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33641" y="1782812"/>
            <a:ext cx="7337876" cy="1223853"/>
          </a:xfrm>
        </p:spPr>
        <p:txBody>
          <a:bodyPr>
            <a:noAutofit/>
          </a:bodyPr>
          <a:lstStyle>
            <a:lvl1pPr marL="0">
              <a:buNone/>
              <a:defRPr sz="3300" b="1"/>
            </a:lvl1pPr>
            <a:lvl2pPr marL="0">
              <a:buNone/>
              <a:defRPr sz="3300" b="1"/>
            </a:lvl2pPr>
            <a:lvl3pPr marL="0">
              <a:buNone/>
              <a:defRPr sz="3300" b="1"/>
            </a:lvl3pPr>
            <a:lvl4pPr marL="0">
              <a:buNone/>
              <a:defRPr sz="3300" b="1"/>
            </a:lvl4pPr>
            <a:lvl5pPr marL="0">
              <a:buNone/>
              <a:defRPr sz="3300" b="1"/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  <a:endParaRPr lang="sv-SE" dirty="0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33639" y="3283795"/>
            <a:ext cx="7338353" cy="23764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3/7/17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33639" y="1879297"/>
            <a:ext cx="4920330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5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1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1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1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1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1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1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1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1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1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1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1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1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1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1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1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1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1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443" y="332812"/>
            <a:ext cx="3490620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33543" y="202060"/>
            <a:ext cx="6730630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300" b="1"/>
            </a:lvl1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33641" y="1808164"/>
            <a:ext cx="6731264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33545" y="207286"/>
            <a:ext cx="6765756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33546" y="1173871"/>
            <a:ext cx="9255848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33544" y="6356352"/>
            <a:ext cx="2473158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912A5B3-F70C-C041-8E9F-31DE6412BBEC}" type="datetime1">
              <a:rPr lang="sv-SE" smtClean="0"/>
              <a:pPr/>
              <a:t>3/7/17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490092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7DED537-10C4-8C40-8E87-51060FF45365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11" name="Rak 10"/>
          <p:cNvCxnSpPr/>
          <p:nvPr userDrawn="1"/>
        </p:nvCxnSpPr>
        <p:spPr>
          <a:xfrm>
            <a:off x="333546" y="974117"/>
            <a:ext cx="925584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40244" y="233738"/>
            <a:ext cx="1949149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6" r:id="rId5"/>
  </p:sldLayoutIdLst>
  <p:hf hdr="0" ftr="0" dt="0"/>
  <p:txStyles>
    <p:titleStyle>
      <a:lvl1pPr algn="l" defTabSz="478908" rtl="0" eaLnBrk="1" latinLnBrk="0" hangingPunct="1">
        <a:spcBef>
          <a:spcPct val="0"/>
        </a:spcBef>
        <a:buNone/>
        <a:defRPr sz="29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59181" indent="-359181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1pPr>
      <a:lvl2pPr marL="778225" indent="-299317" algn="l" defTabSz="47890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1197270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3pPr>
      <a:lvl4pPr marL="1676177" indent="-239454" algn="l" defTabSz="47890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4pPr>
      <a:lvl5pPr marL="2155085" indent="-239454" algn="l" defTabSz="478908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Arial"/>
          <a:ea typeface="+mn-ea"/>
          <a:cs typeface="Arial"/>
        </a:defRPr>
      </a:lvl5pPr>
      <a:lvl6pPr marL="2633993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1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9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7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6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4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1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9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7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5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63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835062"/>
            <a:ext cx="9906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33543" y="1785008"/>
            <a:ext cx="733797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33544" y="2989619"/>
            <a:ext cx="7337971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33544" y="6356352"/>
            <a:ext cx="2473158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3/7/17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333546" y="1649587"/>
            <a:ext cx="925584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3545" y="358772"/>
            <a:ext cx="3415546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 userDrawn="1"/>
        </p:nvSpPr>
        <p:spPr>
          <a:xfrm>
            <a:off x="6170567" y="413741"/>
            <a:ext cx="2928935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hf hdr="0" ftr="0" dt="0"/>
  <p:txStyles>
    <p:titleStyle>
      <a:lvl1pPr algn="l" defTabSz="478908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59181" indent="-359181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1pPr>
      <a:lvl2pPr marL="778225" indent="-299317" algn="l" defTabSz="47890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2pPr>
      <a:lvl3pPr marL="1197270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3pPr>
      <a:lvl4pPr marL="1676177" indent="-239454" algn="l" defTabSz="47890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Arial"/>
        </a:defRPr>
      </a:lvl4pPr>
      <a:lvl5pPr marL="2155085" indent="-239454" algn="l" defTabSz="478908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Arial"/>
          <a:ea typeface="+mn-ea"/>
          <a:cs typeface="Arial"/>
        </a:defRPr>
      </a:lvl5pPr>
      <a:lvl6pPr marL="2633993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1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9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7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6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4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1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9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7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5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63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0" y="-38264"/>
            <a:ext cx="9906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2" tIns="47891" rIns="95782" bIns="47891"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333546" y="1521742"/>
            <a:ext cx="9255848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 userDrawn="1"/>
        </p:nvSpPr>
        <p:spPr>
          <a:xfrm>
            <a:off x="6170567" y="413741"/>
            <a:ext cx="2928935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0241" y="233738"/>
            <a:ext cx="1949151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 userDrawn="1"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906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478908" rtl="0" eaLnBrk="1" latinLnBrk="0" hangingPunct="1">
        <a:spcBef>
          <a:spcPct val="0"/>
        </a:spcBef>
        <a:buNone/>
        <a:defRPr sz="33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59181" indent="-359181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FFFFFF"/>
          </a:solidFill>
          <a:latin typeface="Arial"/>
          <a:ea typeface="+mn-ea"/>
          <a:cs typeface="Arial"/>
        </a:defRPr>
      </a:lvl1pPr>
      <a:lvl2pPr marL="778225" indent="-299317" algn="l" defTabSz="478908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FFFFFF"/>
          </a:solidFill>
          <a:latin typeface="Arial"/>
          <a:ea typeface="+mn-ea"/>
          <a:cs typeface="Arial"/>
        </a:defRPr>
      </a:lvl2pPr>
      <a:lvl3pPr marL="1197270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FFFFFF"/>
          </a:solidFill>
          <a:latin typeface="Arial"/>
          <a:ea typeface="+mn-ea"/>
          <a:cs typeface="Arial"/>
        </a:defRPr>
      </a:lvl3pPr>
      <a:lvl4pPr marL="1676177" indent="-239454" algn="l" defTabSz="478908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FFFFFF"/>
          </a:solidFill>
          <a:latin typeface="Arial"/>
          <a:ea typeface="+mn-ea"/>
          <a:cs typeface="Arial"/>
        </a:defRPr>
      </a:lvl4pPr>
      <a:lvl5pPr marL="2155085" indent="-239454" algn="l" defTabSz="478908" rtl="0" eaLnBrk="1" latinLnBrk="0" hangingPunct="1">
        <a:spcBef>
          <a:spcPct val="20000"/>
        </a:spcBef>
        <a:buFont typeface="Arial"/>
        <a:buChar char="»"/>
        <a:defRPr sz="2100" kern="1200">
          <a:solidFill>
            <a:srgbClr val="FFFFFF"/>
          </a:solidFill>
          <a:latin typeface="Arial"/>
          <a:ea typeface="+mn-ea"/>
          <a:cs typeface="Arial"/>
        </a:defRPr>
      </a:lvl5pPr>
      <a:lvl6pPr marL="2633993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1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9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7" indent="-239454" algn="l" defTabSz="4789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6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4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1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9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7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5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63" algn="l" defTabSz="4789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sz="quarter" idx="14"/>
          </p:nvPr>
        </p:nvSpPr>
        <p:spPr>
          <a:xfrm>
            <a:off x="0" y="1685995"/>
            <a:ext cx="9906000" cy="220579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800" b="1" dirty="0"/>
              <a:t>Prioritizing </a:t>
            </a:r>
            <a:r>
              <a:rPr lang="en-US" sz="3800" b="1" dirty="0"/>
              <a:t>Non coding Variants from Whole genome sequencing project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8068" y="4138190"/>
            <a:ext cx="5234732" cy="1250879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2">
                    <a:lumMod val="50000"/>
                  </a:schemeClr>
                </a:solidFill>
              </a:rPr>
              <a:t>Sailendra 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</a:rPr>
              <a:t>Pradhananga</a:t>
            </a:r>
          </a:p>
          <a:p>
            <a:pPr algn="ctr"/>
            <a:r>
              <a:rPr lang="en-US" sz="2500" b="1" dirty="0">
                <a:solidFill>
                  <a:schemeClr val="accent2">
                    <a:lumMod val="50000"/>
                  </a:schemeClr>
                </a:solidFill>
              </a:rPr>
              <a:t>Toxicity Meeting  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2500" b="1" dirty="0">
                <a:solidFill>
                  <a:schemeClr val="accent2">
                    <a:lumMod val="50000"/>
                  </a:schemeClr>
                </a:solidFill>
              </a:rPr>
              <a:t>08/03/2017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For each variants we annotated with different functional noncoding markers of relevant cell types.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In the initial study we annotated variant with individual cell type. </a:t>
            </a:r>
            <a:endParaRPr lang="en-US" sz="2500" dirty="0"/>
          </a:p>
          <a:p>
            <a:pPr>
              <a:lnSpc>
                <a:spcPct val="150000"/>
              </a:lnSpc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Subsequently, aggregated approach to find variants active in different cell-types with different functional elements.</a:t>
            </a:r>
          </a:p>
        </p:txBody>
      </p:sp>
    </p:spTree>
    <p:extLst>
      <p:ext uri="{BB962C8B-B14F-4D97-AF65-F5344CB8AC3E}">
        <p14:creationId xmlns:p14="http://schemas.microsoft.com/office/powerpoint/2010/main" val="6993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851392"/>
              </p:ext>
            </p:extLst>
          </p:nvPr>
        </p:nvGraphicFramePr>
        <p:xfrm>
          <a:off x="402201" y="630627"/>
          <a:ext cx="9350928" cy="592446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78750"/>
                <a:gridCol w="1477748"/>
                <a:gridCol w="1457365"/>
                <a:gridCol w="1457364"/>
                <a:gridCol w="1390052"/>
                <a:gridCol w="1789649"/>
              </a:tblGrid>
              <a:tr h="20116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Cell type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Overlapping </a:t>
                      </a:r>
                      <a:r>
                        <a:rPr lang="en-US" sz="1800" dirty="0" err="1" smtClean="0"/>
                        <a:t>DNAse</a:t>
                      </a:r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 HS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Overlapping Histone</a:t>
                      </a:r>
                      <a:r>
                        <a:rPr lang="en-US" sz="1800" baseline="0" dirty="0" smtClean="0"/>
                        <a:t> marks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Overlapping</a:t>
                      </a:r>
                    </a:p>
                    <a:p>
                      <a:r>
                        <a:rPr lang="en-US" sz="1800" dirty="0" smtClean="0"/>
                        <a:t>FATHOM 5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of TFs 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Overlapping TF</a:t>
                      </a:r>
                      <a:r>
                        <a:rPr lang="en-US" sz="1800" baseline="0" dirty="0" smtClean="0"/>
                        <a:t> binding sites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7123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K562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136,213 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1,920,252 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6,305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98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403,298 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GM12878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121,075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1,709,964 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12,781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390,283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CD20+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74,723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1,282,537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Mon-CD14+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92,522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1,427,523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12641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CMK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91,622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HL-60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106,273 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5,811 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19,024</a:t>
                      </a:r>
                      <a:endParaRPr lang="en-US" sz="1800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2771"/>
              </p:ext>
            </p:extLst>
          </p:nvPr>
        </p:nvGraphicFramePr>
        <p:xfrm>
          <a:off x="352953" y="1059555"/>
          <a:ext cx="9373305" cy="631469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74661"/>
                <a:gridCol w="1874661"/>
                <a:gridCol w="1874661"/>
                <a:gridCol w="1874661"/>
                <a:gridCol w="1874661"/>
              </a:tblGrid>
              <a:tr h="1463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Cell-type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</a:t>
                      </a:r>
                      <a:r>
                        <a:rPr lang="en-US" sz="1800" baseline="0" dirty="0" smtClean="0"/>
                        <a:t> NC- ANN </a:t>
                      </a:r>
                      <a:r>
                        <a:rPr lang="en-US" sz="1800" dirty="0" smtClean="0"/>
                        <a:t>features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NC-ANN Common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NC-ANN</a:t>
                      </a:r>
                      <a:r>
                        <a:rPr lang="en-US" sz="1800" baseline="0" dirty="0" smtClean="0"/>
                        <a:t> Low </a:t>
                      </a:r>
                      <a:r>
                        <a:rPr lang="en-US" sz="1800" baseline="0" dirty="0" err="1" smtClean="0"/>
                        <a:t>freq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NC_ANN Rare </a:t>
                      </a:r>
                      <a:r>
                        <a:rPr lang="en-US" sz="1800" dirty="0" err="1" smtClean="0"/>
                        <a:t>freq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K562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3,429,808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2,027,386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865,272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537,150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GM12878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1,834,449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1,072,818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467,122 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294,509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CD20+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74,723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42,315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19,919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12,489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MON-CD40+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1,445,273 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850,801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365,498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228,974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CMK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91,622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52,149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24,219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15,254 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HL-60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118,441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67,084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31,408 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19,949 </a:t>
                      </a:r>
                      <a:endParaRPr lang="en-US" sz="1800" dirty="0"/>
                    </a:p>
                  </a:txBody>
                  <a:tcPr marL="99060" marR="990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9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8354" y="6096605"/>
            <a:ext cx="8653834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is-IS" dirty="0" smtClean="0">
                <a:solidFill>
                  <a:srgbClr val="FF0000"/>
                </a:solidFill>
              </a:rPr>
              <a:t>2.11 Mil </a:t>
            </a:r>
            <a:r>
              <a:rPr lang="is-IS" dirty="0" smtClean="0"/>
              <a:t>Common variants annotated with non coding functional DNA elements</a:t>
            </a:r>
            <a:endParaRPr lang="en-US" dirty="0"/>
          </a:p>
        </p:txBody>
      </p:sp>
      <p:pic>
        <p:nvPicPr>
          <p:cNvPr id="19" name="Picture 18" descr="Comm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73" y="1046934"/>
            <a:ext cx="6872441" cy="49431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26730" y="882499"/>
            <a:ext cx="6731885" cy="968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2" tIns="47891" rIns="95782" bIns="47891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97860" y="568194"/>
            <a:ext cx="1656325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3798 variants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54430" y="2653978"/>
            <a:ext cx="996385" cy="973881"/>
          </a:xfrm>
          <a:prstGeom prst="rect">
            <a:avLst/>
          </a:prstGeom>
          <a:noFill/>
        </p:spPr>
        <p:txBody>
          <a:bodyPr wrap="square" lIns="95782" tIns="47891" rIns="95782" bIns="47891">
            <a:spAutoFit/>
          </a:bodyPr>
          <a:lstStyle/>
          <a:p>
            <a:pPr algn="ctr"/>
            <a:r>
              <a:rPr lang="sv-SE" sz="57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v-SE" sz="57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96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9976" y="6389951"/>
            <a:ext cx="8754128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is-IS" dirty="0" smtClean="0">
                <a:solidFill>
                  <a:srgbClr val="FF0000"/>
                </a:solidFill>
              </a:rPr>
              <a:t>907 thousand</a:t>
            </a:r>
            <a:r>
              <a:rPr lang="is-IS" dirty="0" smtClean="0"/>
              <a:t> low frequncy annotated </a:t>
            </a:r>
            <a:r>
              <a:rPr lang="is-IS" dirty="0"/>
              <a:t>with non coding functional DNA elements</a:t>
            </a:r>
            <a:endParaRPr lang="en-US" dirty="0"/>
          </a:p>
        </p:txBody>
      </p:sp>
      <p:pic>
        <p:nvPicPr>
          <p:cNvPr id="4" name="Picture 3" descr="Low_Frequenc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77" y="955296"/>
            <a:ext cx="6956242" cy="534180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26730" y="839125"/>
            <a:ext cx="6731885" cy="968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2" tIns="47891" rIns="95782" bIns="47891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84233" y="1162671"/>
            <a:ext cx="1311818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2265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99668" y="2653978"/>
            <a:ext cx="996385" cy="973881"/>
          </a:xfrm>
          <a:prstGeom prst="rect">
            <a:avLst/>
          </a:prstGeom>
          <a:noFill/>
        </p:spPr>
        <p:txBody>
          <a:bodyPr wrap="square" lIns="95782" tIns="47891" rIns="95782" bIns="47891">
            <a:spAutoFit/>
          </a:bodyPr>
          <a:lstStyle/>
          <a:p>
            <a:pPr algn="ctr"/>
            <a:r>
              <a:rPr lang="sv-SE" sz="57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v-SE" sz="57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827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8929" y="6347350"/>
            <a:ext cx="8713678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is-IS" dirty="0" smtClean="0">
                <a:solidFill>
                  <a:srgbClr val="FF0000"/>
                </a:solidFill>
              </a:rPr>
              <a:t>570 thousand</a:t>
            </a:r>
            <a:r>
              <a:rPr lang="is-IS" dirty="0" smtClean="0"/>
              <a:t>  rare variants </a:t>
            </a:r>
            <a:r>
              <a:rPr lang="is-IS" dirty="0"/>
              <a:t>annotatednon </a:t>
            </a:r>
            <a:r>
              <a:rPr lang="is-IS" dirty="0" smtClean="0"/>
              <a:t>non coding </a:t>
            </a:r>
            <a:r>
              <a:rPr lang="is-IS" dirty="0"/>
              <a:t>functional DNA elements</a:t>
            </a:r>
            <a:endParaRPr lang="en-US" dirty="0"/>
          </a:p>
        </p:txBody>
      </p:sp>
      <p:pic>
        <p:nvPicPr>
          <p:cNvPr id="5" name="Picture 4" descr="Ra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04" y="913237"/>
            <a:ext cx="7119472" cy="545148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32605" y="1118836"/>
            <a:ext cx="6731885" cy="968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2" tIns="47891" rIns="95782" bIns="47891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98561" y="1118834"/>
            <a:ext cx="735475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1489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52076" y="2653978"/>
            <a:ext cx="996385" cy="973881"/>
          </a:xfrm>
          <a:prstGeom prst="rect">
            <a:avLst/>
          </a:prstGeom>
          <a:noFill/>
        </p:spPr>
        <p:txBody>
          <a:bodyPr wrap="square" lIns="95782" tIns="47891" rIns="95782" bIns="47891">
            <a:spAutoFit/>
          </a:bodyPr>
          <a:lstStyle/>
          <a:p>
            <a:pPr algn="ctr"/>
            <a:r>
              <a:rPr lang="sv-SE" sz="57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v-SE" sz="57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697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we have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To devise and prioritize variants based on low and high </a:t>
            </a:r>
            <a:r>
              <a:rPr lang="en-US" sz="2500" dirty="0"/>
              <a:t>toxicity of lung cancer patients</a:t>
            </a:r>
          </a:p>
          <a:p>
            <a:pPr>
              <a:lnSpc>
                <a:spcPct val="150000"/>
              </a:lnSpc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We used the </a:t>
            </a:r>
            <a:r>
              <a:rPr lang="en-US" sz="2500" dirty="0"/>
              <a:t>blood cell </a:t>
            </a:r>
            <a:r>
              <a:rPr lang="en-US" sz="2500" dirty="0"/>
              <a:t>count values </a:t>
            </a:r>
            <a:r>
              <a:rPr lang="en-US" sz="2500" dirty="0">
                <a:solidFill>
                  <a:srgbClr val="FF0000"/>
                </a:solidFill>
              </a:rPr>
              <a:t>platelets(TPK)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FF0000"/>
                </a:solidFill>
              </a:rPr>
              <a:t>leucocytes(LPK), neutrophils(NPK) </a:t>
            </a:r>
            <a:r>
              <a:rPr lang="en-US" sz="2500" dirty="0"/>
              <a:t>after drug </a:t>
            </a:r>
            <a:r>
              <a:rPr lang="en-US" sz="2500" dirty="0"/>
              <a:t>administration </a:t>
            </a:r>
          </a:p>
          <a:p>
            <a:pPr>
              <a:lnSpc>
                <a:spcPct val="150000"/>
              </a:lnSpc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Cluster </a:t>
            </a:r>
            <a:r>
              <a:rPr lang="en-US" sz="2500" dirty="0"/>
              <a:t>each variants in high and low toxicity for </a:t>
            </a:r>
            <a:r>
              <a:rPr lang="en-US" sz="2500" dirty="0"/>
              <a:t>each </a:t>
            </a:r>
            <a:r>
              <a:rPr lang="en-US" sz="2500" dirty="0">
                <a:solidFill>
                  <a:srgbClr val="FF0000"/>
                </a:solidFill>
              </a:rPr>
              <a:t>TPK, LPK and NPK </a:t>
            </a:r>
            <a:r>
              <a:rPr lang="en-US" sz="2500" dirty="0"/>
              <a:t>phenotype </a:t>
            </a:r>
            <a:r>
              <a:rPr lang="en-US" sz="2500" dirty="0"/>
              <a:t>and </a:t>
            </a:r>
            <a:r>
              <a:rPr lang="en-US" sz="2500" dirty="0">
                <a:solidFill>
                  <a:srgbClr val="FF0000"/>
                </a:solidFill>
              </a:rPr>
              <a:t>combined </a:t>
            </a:r>
            <a:r>
              <a:rPr lang="en-US" sz="2500" dirty="0"/>
              <a:t>phenotype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Outline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70227" y="1231604"/>
            <a:ext cx="9025444" cy="4894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Part </a:t>
            </a:r>
            <a:r>
              <a:rPr lang="en-US" dirty="0"/>
              <a:t>3 </a:t>
            </a:r>
            <a:r>
              <a:rPr lang="mr-IN" dirty="0"/>
              <a:t>–</a:t>
            </a:r>
            <a:r>
              <a:rPr lang="en-US" dirty="0"/>
              <a:t> Classify high and low toxicity in lung cancer </a:t>
            </a:r>
            <a:r>
              <a:rPr lang="en-US" dirty="0" smtClean="0"/>
              <a:t>patients </a:t>
            </a:r>
            <a:r>
              <a:rPr lang="en-US" dirty="0"/>
              <a:t>using clustering methods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41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91081"/>
            <a:ext cx="8915400" cy="1143000"/>
          </a:xfrm>
        </p:spPr>
        <p:txBody>
          <a:bodyPr/>
          <a:lstStyle/>
          <a:p>
            <a:r>
              <a:rPr lang="en-US" dirty="0" smtClean="0"/>
              <a:t>Clustering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21" y="1079501"/>
            <a:ext cx="8915400" cy="4669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Using unsupervised </a:t>
            </a:r>
            <a:r>
              <a:rPr lang="en-US" dirty="0" err="1" smtClean="0"/>
              <a:t>Kmeans</a:t>
            </a:r>
            <a:r>
              <a:rPr lang="en-US" dirty="0" smtClean="0"/>
              <a:t> clustering at K=2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Blood count values  of all phenotype as an input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70327"/>
              </p:ext>
            </p:extLst>
          </p:nvPr>
        </p:nvGraphicFramePr>
        <p:xfrm>
          <a:off x="2211479" y="5475023"/>
          <a:ext cx="4831068" cy="73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15534"/>
                <a:gridCol w="2415534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LT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 marL="99060" marR="99060"/>
                </a:tc>
              </a:tr>
            </a:tbl>
          </a:graphicData>
        </a:graphic>
      </p:graphicFrame>
      <p:pic>
        <p:nvPicPr>
          <p:cNvPr id="5" name="Content Placeholder 3" descr="Clustering_with_2_clusters_Logdat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10956"/>
          <a:stretch>
            <a:fillRect/>
          </a:stretch>
        </p:blipFill>
        <p:spPr>
          <a:xfrm>
            <a:off x="2211480" y="2389190"/>
            <a:ext cx="5043843" cy="26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TPK at K=2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197658"/>
              </p:ext>
            </p:extLst>
          </p:nvPr>
        </p:nvGraphicFramePr>
        <p:xfrm>
          <a:off x="1181672" y="5648857"/>
          <a:ext cx="7907170" cy="8180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53585"/>
                <a:gridCol w="3953585"/>
              </a:tblGrid>
              <a:tr h="3958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LT 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42221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49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47</a:t>
                      </a:r>
                      <a:endParaRPr lang="en-US" sz="1800" dirty="0"/>
                    </a:p>
                  </a:txBody>
                  <a:tcPr marL="99060" marR="990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69991"/>
              </p:ext>
            </p:extLst>
          </p:nvPr>
        </p:nvGraphicFramePr>
        <p:xfrm>
          <a:off x="5025473" y="1813091"/>
          <a:ext cx="4752891" cy="25603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21905"/>
                <a:gridCol w="696862"/>
                <a:gridCol w="627600"/>
                <a:gridCol w="820057"/>
                <a:gridCol w="674658"/>
                <a:gridCol w="511809"/>
              </a:tblGrid>
              <a:tr h="914400"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Clustering</a:t>
                      </a:r>
                      <a:r>
                        <a:rPr lang="en-US" sz="1800" baseline="0" dirty="0" smtClean="0"/>
                        <a:t> results</a:t>
                      </a:r>
                      <a:endParaRPr lang="en-US" sz="1800" dirty="0"/>
                    </a:p>
                  </a:txBody>
                  <a:tcPr marL="99060" marR="99060"/>
                </a:tc>
                <a:tc gridSpan="5">
                  <a:txBody>
                    <a:bodyPr/>
                    <a:lstStyle/>
                    <a:p>
                      <a:r>
                        <a:rPr lang="en-US" sz="1800" dirty="0" smtClean="0"/>
                        <a:t>Original</a:t>
                      </a:r>
                      <a:r>
                        <a:rPr lang="en-US" sz="1800" baseline="0" dirty="0" smtClean="0"/>
                        <a:t> Labels in CTC </a:t>
                      </a:r>
                      <a:endParaRPr lang="en-US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Red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27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Blue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L="99060" marR="99060"/>
                </a:tc>
              </a:tr>
            </a:tbl>
          </a:graphicData>
        </a:graphic>
      </p:graphicFrame>
      <p:pic>
        <p:nvPicPr>
          <p:cNvPr id="12" name="Picture 11" descr="HT_LT_TP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0923"/>
            <a:ext cx="4922847" cy="45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2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227" y="1231603"/>
            <a:ext cx="9125359" cy="4695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Whole genome sequencing genotypes large number  of variants in either population or individual level</a:t>
            </a:r>
          </a:p>
          <a:p>
            <a:endParaRPr lang="en-US" dirty="0"/>
          </a:p>
          <a:p>
            <a:r>
              <a:rPr lang="en-US" dirty="0" smtClean="0"/>
              <a:t>Convention association suffers from multiple testing correction for complex traits</a:t>
            </a:r>
          </a:p>
          <a:p>
            <a:endParaRPr lang="en-US" dirty="0"/>
          </a:p>
          <a:p>
            <a:r>
              <a:rPr lang="en-US" dirty="0" smtClean="0"/>
              <a:t>Thus prioritizing of variants are done based on specific regions of genome</a:t>
            </a:r>
          </a:p>
          <a:p>
            <a:endParaRPr lang="en-US" dirty="0"/>
          </a:p>
          <a:p>
            <a:r>
              <a:rPr lang="en-US" dirty="0" smtClean="0"/>
              <a:t>In our studies, we are aiming for prioritizing low effect  non coding variants for Hi-CAP probe sets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66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21170"/>
            <a:ext cx="8915400" cy="1143000"/>
          </a:xfrm>
        </p:spPr>
        <p:txBody>
          <a:bodyPr/>
          <a:lstStyle/>
          <a:p>
            <a:r>
              <a:rPr lang="en-US" dirty="0" smtClean="0"/>
              <a:t>LPK at K=2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69183"/>
              </p:ext>
            </p:extLst>
          </p:nvPr>
        </p:nvGraphicFramePr>
        <p:xfrm>
          <a:off x="2129650" y="5993064"/>
          <a:ext cx="6604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 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LT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</a:t>
                      </a:r>
                      <a:endParaRPr lang="en-US" sz="1800" dirty="0"/>
                    </a:p>
                  </a:txBody>
                  <a:tcPr marL="99060" marR="990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75663"/>
              </p:ext>
            </p:extLst>
          </p:nvPr>
        </p:nvGraphicFramePr>
        <p:xfrm>
          <a:off x="5313510" y="2004784"/>
          <a:ext cx="4494207" cy="263503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44516"/>
                <a:gridCol w="658934"/>
                <a:gridCol w="593441"/>
                <a:gridCol w="775425"/>
                <a:gridCol w="637939"/>
                <a:gridCol w="483952"/>
              </a:tblGrid>
              <a:tr h="91440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Clustering</a:t>
                      </a:r>
                      <a:r>
                        <a:rPr lang="en-US" sz="1600" baseline="0" dirty="0" smtClean="0"/>
                        <a:t> results</a:t>
                      </a:r>
                      <a:endParaRPr lang="en-US" sz="1600" dirty="0"/>
                    </a:p>
                  </a:txBody>
                  <a:tcPr marL="99060" marR="99060"/>
                </a:tc>
                <a:tc gridSpan="5">
                  <a:txBody>
                    <a:bodyPr/>
                    <a:lstStyle/>
                    <a:p>
                      <a:r>
                        <a:rPr lang="en-US" sz="1800" dirty="0" smtClean="0"/>
                        <a:t>Original</a:t>
                      </a:r>
                      <a:r>
                        <a:rPr lang="en-US" sz="1800" baseline="0" dirty="0" smtClean="0"/>
                        <a:t> Labels in CTC </a:t>
                      </a:r>
                      <a:endParaRPr lang="en-US" sz="18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4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LT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9060" marR="9906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9060" marR="99060"/>
                </a:tc>
              </a:tr>
            </a:tbl>
          </a:graphicData>
        </a:graphic>
      </p:graphicFrame>
      <p:pic>
        <p:nvPicPr>
          <p:cNvPr id="12" name="Picture 11" descr="HT_LT_LP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69804"/>
            <a:ext cx="5056861" cy="46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NPK at K=2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35625"/>
              </p:ext>
            </p:extLst>
          </p:nvPr>
        </p:nvGraphicFramePr>
        <p:xfrm>
          <a:off x="5253421" y="2201818"/>
          <a:ext cx="4579673" cy="549695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78524"/>
                <a:gridCol w="773618"/>
                <a:gridCol w="910381"/>
                <a:gridCol w="748969"/>
                <a:gridCol w="568181"/>
              </a:tblGrid>
              <a:tr h="1990578">
                <a:tc rowSpan="2">
                  <a:txBody>
                    <a:bodyPr/>
                    <a:lstStyle/>
                    <a:p>
                      <a:r>
                        <a:rPr lang="en-US" sz="3100" dirty="0" smtClean="0"/>
                        <a:t>Clustering</a:t>
                      </a:r>
                      <a:r>
                        <a:rPr lang="en-US" sz="3100" baseline="0" dirty="0" smtClean="0"/>
                        <a:t> results</a:t>
                      </a:r>
                      <a:endParaRPr lang="en-US" sz="3100" dirty="0"/>
                    </a:p>
                  </a:txBody>
                  <a:tcPr marL="99060" marR="99060"/>
                </a:tc>
                <a:tc gridSpan="4">
                  <a:txBody>
                    <a:bodyPr/>
                    <a:lstStyle/>
                    <a:p>
                      <a:r>
                        <a:rPr lang="en-US" sz="3100" dirty="0" smtClean="0"/>
                        <a:t>Original</a:t>
                      </a:r>
                      <a:r>
                        <a:rPr lang="en-US" sz="3100" baseline="0" dirty="0" smtClean="0"/>
                        <a:t> Labels in CTC </a:t>
                      </a:r>
                      <a:endParaRPr lang="en-US" sz="31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24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0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2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3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4</a:t>
                      </a:r>
                      <a:endParaRPr lang="en-US" sz="3100" dirty="0"/>
                    </a:p>
                  </a:txBody>
                  <a:tcPr marL="99060" marR="99060"/>
                </a:tc>
              </a:tr>
              <a:tr h="1041009"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1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39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2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0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0</a:t>
                      </a:r>
                      <a:endParaRPr lang="en-US" sz="3100" dirty="0"/>
                    </a:p>
                  </a:txBody>
                  <a:tcPr marL="99060" marR="99060"/>
                </a:tc>
              </a:tr>
              <a:tr h="1041009"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2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5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4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18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28</a:t>
                      </a:r>
                      <a:endParaRPr lang="en-US" sz="3100" dirty="0"/>
                    </a:p>
                  </a:txBody>
                  <a:tcPr marL="99060" marR="990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08027"/>
              </p:ext>
            </p:extLst>
          </p:nvPr>
        </p:nvGraphicFramePr>
        <p:xfrm>
          <a:off x="2095843" y="5962138"/>
          <a:ext cx="6604000" cy="11324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02000"/>
                <a:gridCol w="3302000"/>
              </a:tblGrid>
              <a:tr h="566225"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HT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LT</a:t>
                      </a:r>
                      <a:endParaRPr lang="en-US" sz="3100" dirty="0"/>
                    </a:p>
                  </a:txBody>
                  <a:tcPr marL="99060" marR="99060"/>
                </a:tc>
              </a:tr>
              <a:tr h="566225"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55</a:t>
                      </a:r>
                      <a:endParaRPr lang="en-US" sz="31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3100" dirty="0" smtClean="0"/>
                        <a:t>41</a:t>
                      </a:r>
                      <a:endParaRPr lang="en-US" sz="3100" dirty="0"/>
                    </a:p>
                  </a:txBody>
                  <a:tcPr marL="99060" marR="99060"/>
                </a:tc>
              </a:tr>
            </a:tbl>
          </a:graphicData>
        </a:graphic>
      </p:graphicFrame>
      <p:pic>
        <p:nvPicPr>
          <p:cNvPr id="13" name="Content Placeholder 12" descr="HT_LT_NP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262" r="-36262"/>
          <a:stretch>
            <a:fillRect/>
          </a:stretch>
        </p:blipFill>
        <p:spPr>
          <a:xfrm>
            <a:off x="-1819642" y="1045444"/>
            <a:ext cx="8949285" cy="4788267"/>
          </a:xfrm>
        </p:spPr>
      </p:pic>
    </p:spTree>
    <p:extLst>
      <p:ext uri="{BB962C8B-B14F-4D97-AF65-F5344CB8AC3E}">
        <p14:creationId xmlns:p14="http://schemas.microsoft.com/office/powerpoint/2010/main" val="178389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Outline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70227" y="1231604"/>
            <a:ext cx="9025444" cy="4894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Part </a:t>
            </a:r>
            <a:r>
              <a:rPr lang="en-US" dirty="0"/>
              <a:t>4 </a:t>
            </a:r>
            <a:r>
              <a:rPr lang="mr-IN" dirty="0"/>
              <a:t>–</a:t>
            </a:r>
            <a:r>
              <a:rPr lang="en-US" dirty="0"/>
              <a:t> Enrichment and prioritizing  of non </a:t>
            </a:r>
            <a:r>
              <a:rPr lang="en-US" dirty="0" smtClean="0"/>
              <a:t>coding functional variants </a:t>
            </a:r>
            <a:r>
              <a:rPr lang="en-US" dirty="0"/>
              <a:t>in high and low </a:t>
            </a:r>
            <a:r>
              <a:rPr lang="en-US" dirty="0" smtClean="0"/>
              <a:t>toxicity </a:t>
            </a:r>
            <a:r>
              <a:rPr lang="en-US" dirty="0"/>
              <a:t>phenotype groups</a:t>
            </a:r>
          </a:p>
          <a:p>
            <a:endParaRPr lang="en-US" dirty="0"/>
          </a:p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41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Imputing toxicity score in each</a:t>
            </a:r>
            <a:br>
              <a:rPr lang="en-US" dirty="0" smtClean="0"/>
            </a:br>
            <a:r>
              <a:rPr lang="en-US" dirty="0" smtClean="0"/>
              <a:t> phenotypic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+mn-lt"/>
              </a:rPr>
              <a:t>Hypothesis: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solidFill>
                  <a:srgbClr val="FF0000"/>
                </a:solidFill>
                <a:latin typeface="+mn-lt"/>
              </a:rPr>
              <a:t>	In each toxicity group enrichment of variants is attributed in delta value which is proportion of minor allele frequency in each group.</a:t>
            </a:r>
            <a:endParaRPr lang="en-US" sz="25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+mn-lt"/>
              </a:rPr>
              <a:t> For each variants in all group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+mn-lt"/>
              </a:rPr>
              <a:t> Delta score defined as:	</a:t>
            </a:r>
            <a:r>
              <a:rPr lang="en-US" sz="2500" dirty="0">
                <a:latin typeface="+mn-lt"/>
              </a:rPr>
              <a:t>	</a:t>
            </a:r>
            <a:r>
              <a:rPr lang="en-US" sz="2500" dirty="0">
                <a:latin typeface="+mn-lt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n-lt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Δ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baseline="-25000" dirty="0" smtClean="0">
                <a:solidFill>
                  <a:srgbClr val="FF0000"/>
                </a:solidFill>
                <a:latin typeface="+mn-lt"/>
              </a:rPr>
              <a:t>HT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=  (MAF_HT ∕ MAF_LT) 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Δ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baseline="-25000" dirty="0" smtClean="0">
                <a:solidFill>
                  <a:srgbClr val="FF0000"/>
                </a:solidFill>
                <a:latin typeface="+mn-lt"/>
              </a:rPr>
              <a:t>LT  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= (MAF_LT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∕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MAF_HT)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+mn-lt"/>
              </a:rPr>
              <a:t>	</a:t>
            </a:r>
            <a:endParaRPr lang="en-US" sz="250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+mn-lt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5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+mn-lt"/>
            </a:endParaRPr>
          </a:p>
        </p:txBody>
      </p:sp>
      <p:pic>
        <p:nvPicPr>
          <p:cNvPr id="6" name="Picture 5" descr="Del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2" y="3493231"/>
            <a:ext cx="4827775" cy="22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PK_delta_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22" y="1109936"/>
            <a:ext cx="5111861" cy="3958416"/>
          </a:xfrm>
          <a:prstGeom prst="rect">
            <a:avLst/>
          </a:prstGeom>
        </p:spPr>
      </p:pic>
      <p:pic>
        <p:nvPicPr>
          <p:cNvPr id="16" name="Picture 15" descr="TPK_delta-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6330"/>
            <a:ext cx="5026122" cy="3892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94" y="184510"/>
            <a:ext cx="9325840" cy="139227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Common Variant ANN:3: Phenotype TPK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73304" y="5317235"/>
            <a:ext cx="6501598" cy="681493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pPr marL="299317" indent="-299317">
              <a:buFont typeface="Arial"/>
              <a:buChar char="•"/>
            </a:pPr>
            <a:r>
              <a:rPr lang="en-US" dirty="0" err="1"/>
              <a:t>Δ</a:t>
            </a:r>
            <a:r>
              <a:rPr lang="en-US" dirty="0"/>
              <a:t> </a:t>
            </a:r>
            <a:r>
              <a:rPr lang="en-US" baseline="-25000" dirty="0" smtClean="0"/>
              <a:t>HT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Δ</a:t>
            </a:r>
            <a:r>
              <a:rPr lang="en-US" dirty="0"/>
              <a:t> </a:t>
            </a:r>
            <a:r>
              <a:rPr lang="en-US" baseline="-25000" dirty="0" smtClean="0"/>
              <a:t>LT</a:t>
            </a:r>
            <a:r>
              <a:rPr lang="en-US" dirty="0" smtClean="0"/>
              <a:t>  observed in TPK Phenotype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6427" y="1576784"/>
            <a:ext cx="353016" cy="214743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2" tIns="47891" rIns="95782" bIns="47891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4012" y="2155694"/>
            <a:ext cx="3187235" cy="681493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ariants with high </a:t>
            </a:r>
            <a:r>
              <a:rPr lang="en-US" dirty="0" err="1">
                <a:solidFill>
                  <a:srgbClr val="FF0000"/>
                </a:solidFill>
              </a:rPr>
              <a:t>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HT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306678" y="1576784"/>
            <a:ext cx="353016" cy="214743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2" tIns="47891" rIns="95782" bIns="47891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28222" y="1832529"/>
            <a:ext cx="3187235" cy="681493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ariants with high </a:t>
            </a:r>
            <a:r>
              <a:rPr lang="en-US" dirty="0" err="1">
                <a:solidFill>
                  <a:srgbClr val="FF0000"/>
                </a:solidFill>
              </a:rPr>
              <a:t>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L</a:t>
            </a:r>
            <a:r>
              <a:rPr lang="en-US" baseline="-25000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orted_delta-HT_TPK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5" b="-22235"/>
          <a:stretch>
            <a:fillRect/>
          </a:stretch>
        </p:blipFill>
        <p:spPr>
          <a:xfrm>
            <a:off x="0" y="757340"/>
            <a:ext cx="4375150" cy="4894561"/>
          </a:xfrm>
        </p:spPr>
      </p:pic>
      <p:pic>
        <p:nvPicPr>
          <p:cNvPr id="7" name="Content Placeholder 6" descr="sorted_delta-LT_TPK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5" b="-22235"/>
          <a:stretch>
            <a:fillRect/>
          </a:stretch>
        </p:blipFill>
        <p:spPr>
          <a:xfrm>
            <a:off x="5035998" y="647281"/>
            <a:ext cx="4375150" cy="489456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25</a:t>
            </a:fld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2414292" y="5448350"/>
            <a:ext cx="6030482" cy="681493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/>
              <a:t>However, </a:t>
            </a:r>
            <a:r>
              <a:rPr lang="en-US" dirty="0" smtClean="0"/>
              <a:t>optimum thresholding </a:t>
            </a:r>
            <a:r>
              <a:rPr lang="en-US" dirty="0"/>
              <a:t>of Delta is  not certain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509648" y="2750859"/>
            <a:ext cx="3766480" cy="0"/>
          </a:xfrm>
          <a:prstGeom prst="line">
            <a:avLst/>
          </a:prstGeom>
          <a:ln w="6350" cmpd="sng">
            <a:solidFill>
              <a:schemeClr val="accent2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09648" y="3475824"/>
            <a:ext cx="3766480" cy="61276"/>
          </a:xfrm>
          <a:prstGeom prst="line">
            <a:avLst/>
          </a:prstGeom>
          <a:ln w="6350" cmpd="sng">
            <a:solidFill>
              <a:schemeClr val="accent2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6949" y="2643385"/>
            <a:ext cx="3766480" cy="0"/>
          </a:xfrm>
          <a:prstGeom prst="line">
            <a:avLst/>
          </a:prstGeom>
          <a:ln w="6350" cmpd="sng">
            <a:solidFill>
              <a:schemeClr val="accent2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949" y="3204619"/>
            <a:ext cx="3766480" cy="61276"/>
          </a:xfrm>
          <a:prstGeom prst="line">
            <a:avLst/>
          </a:prstGeom>
          <a:ln w="6350" cmpd="sng">
            <a:solidFill>
              <a:schemeClr val="accent2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6949" y="3816686"/>
            <a:ext cx="3766480" cy="61276"/>
          </a:xfrm>
          <a:prstGeom prst="line">
            <a:avLst/>
          </a:prstGeom>
          <a:ln w="6350" cmpd="sng">
            <a:solidFill>
              <a:schemeClr val="accent2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08008" y="2603983"/>
            <a:ext cx="639940" cy="973881"/>
          </a:xfrm>
          <a:prstGeom prst="rect">
            <a:avLst/>
          </a:prstGeom>
          <a:noFill/>
        </p:spPr>
        <p:txBody>
          <a:bodyPr wrap="none" lIns="95782" tIns="47891" rIns="95782" bIns="47891">
            <a:spAutoFit/>
          </a:bodyPr>
          <a:lstStyle/>
          <a:p>
            <a:pPr algn="ctr"/>
            <a:r>
              <a:rPr lang="sv-SE" sz="5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sv-SE" sz="57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64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Furthermore,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Similar pattern observed in all other phenotypes</a:t>
            </a:r>
          </a:p>
          <a:p>
            <a:pPr>
              <a:lnSpc>
                <a:spcPct val="150000"/>
              </a:lnSpc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Enrichment of variants were observed in two groups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status for Common variants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865" y="1158878"/>
            <a:ext cx="9254792" cy="1281492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on coding variants annotated with functional elements in different cell types.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Hypothesis : increase of annotation level of a variant means adding of functionality to variants with removal of  random variants.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814" y="4917985"/>
            <a:ext cx="9088577" cy="1851044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Test Enrichment status b/a with different threshold level to find optimum threshold and </a:t>
            </a:r>
            <a:r>
              <a:rPr lang="en-US" dirty="0" err="1" smtClean="0">
                <a:solidFill>
                  <a:srgbClr val="FF0000"/>
                </a:solidFill>
              </a:rPr>
              <a:t>annonation</a:t>
            </a:r>
            <a:r>
              <a:rPr lang="en-US" dirty="0" smtClean="0">
                <a:solidFill>
                  <a:srgbClr val="FF0000"/>
                </a:solidFill>
              </a:rPr>
              <a:t> level for each </a:t>
            </a:r>
            <a:r>
              <a:rPr lang="en-US" dirty="0" err="1" smtClean="0">
                <a:solidFill>
                  <a:srgbClr val="FF0000"/>
                </a:solidFill>
              </a:rPr>
              <a:t>varaints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10" name="Content Placeholder 9" descr="Screen Shot 2017-02-01 at 5.14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15" b="-15415"/>
          <a:stretch>
            <a:fillRect/>
          </a:stretch>
        </p:blipFill>
        <p:spPr>
          <a:xfrm>
            <a:off x="1486457" y="2324082"/>
            <a:ext cx="5405302" cy="2744038"/>
          </a:xfrm>
        </p:spPr>
      </p:pic>
    </p:spTree>
    <p:extLst>
      <p:ext uri="{BB962C8B-B14F-4D97-AF65-F5344CB8AC3E}">
        <p14:creationId xmlns:p14="http://schemas.microsoft.com/office/powerpoint/2010/main" val="26845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_HT_LP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95" y="1457974"/>
            <a:ext cx="4917419" cy="38078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544" y="207286"/>
            <a:ext cx="7052964" cy="572089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variants with enrichment </a:t>
            </a:r>
            <a:r>
              <a:rPr lang="en-US" dirty="0" smtClean="0"/>
              <a:t>status in High Toxicity</a:t>
            </a:r>
            <a:endParaRPr lang="en-US" dirty="0"/>
          </a:p>
        </p:txBody>
      </p:sp>
      <p:pic>
        <p:nvPicPr>
          <p:cNvPr id="6" name="Content Placeholder 5" descr="ES_TPK_HT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5" b="-22235"/>
          <a:stretch>
            <a:fillRect/>
          </a:stretch>
        </p:blipFill>
        <p:spPr>
          <a:xfrm>
            <a:off x="333542" y="779375"/>
            <a:ext cx="4375150" cy="4894561"/>
          </a:xfrm>
        </p:spPr>
      </p:pic>
      <p:sp>
        <p:nvSpPr>
          <p:cNvPr id="19" name="TextBox 18"/>
          <p:cNvSpPr txBox="1"/>
          <p:nvPr/>
        </p:nvSpPr>
        <p:spPr>
          <a:xfrm>
            <a:off x="1571307" y="5076419"/>
            <a:ext cx="6836279" cy="1266268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pPr marL="299317" indent="-299317">
              <a:buFont typeface="Arial"/>
              <a:buChar char="•"/>
            </a:pPr>
            <a:r>
              <a:rPr lang="en-US" dirty="0" smtClean="0"/>
              <a:t>Trading off between number of variant and annotation level</a:t>
            </a:r>
          </a:p>
          <a:p>
            <a:pPr marL="299317" indent="-299317">
              <a:buFont typeface="Arial"/>
              <a:buChar char="•"/>
            </a:pPr>
            <a:endParaRPr lang="en-US" dirty="0" smtClean="0"/>
          </a:p>
          <a:p>
            <a:pPr marL="299317" indent="-299317">
              <a:buFont typeface="Arial"/>
              <a:buChar char="•"/>
            </a:pPr>
            <a:r>
              <a:rPr lang="en-US" dirty="0" smtClean="0"/>
              <a:t>Delta Threshold of 0.5 and Annotation level = 3 and 4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5883" y="2932942"/>
            <a:ext cx="1" cy="1023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519590" y="3444912"/>
            <a:ext cx="1" cy="1023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ES_NPK_H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87" y="1457973"/>
            <a:ext cx="4813127" cy="372708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8419369" y="3126392"/>
            <a:ext cx="1" cy="1023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8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variants with enrichment status in </a:t>
            </a:r>
            <a:r>
              <a:rPr lang="en-US" dirty="0" smtClean="0"/>
              <a:t>Low </a:t>
            </a:r>
            <a:r>
              <a:rPr lang="en-US" dirty="0"/>
              <a:t>Toxicity</a:t>
            </a:r>
          </a:p>
        </p:txBody>
      </p:sp>
      <p:pic>
        <p:nvPicPr>
          <p:cNvPr id="10" name="Content Placeholder 9" descr="ES_TPK_LT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5" b="-22235"/>
          <a:stretch>
            <a:fillRect/>
          </a:stretch>
        </p:blipFill>
        <p:spPr>
          <a:xfrm>
            <a:off x="256138" y="843956"/>
            <a:ext cx="4375150" cy="4894561"/>
          </a:xfrm>
        </p:spPr>
      </p:pic>
      <p:pic>
        <p:nvPicPr>
          <p:cNvPr id="13" name="Content Placeholder 12" descr="ES_LPK_LT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5" b="-22235"/>
          <a:stretch>
            <a:fillRect/>
          </a:stretch>
        </p:blipFill>
        <p:spPr>
          <a:xfrm>
            <a:off x="5078943" y="365477"/>
            <a:ext cx="4717725" cy="527780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29</a:t>
            </a:fld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1571307" y="5076419"/>
            <a:ext cx="6836279" cy="1266268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pPr marL="299317" indent="-299317">
              <a:buFont typeface="Arial"/>
              <a:buChar char="•"/>
            </a:pPr>
            <a:r>
              <a:rPr lang="en-US" dirty="0" smtClean="0"/>
              <a:t>Trading off between number of variant and annotation level</a:t>
            </a:r>
          </a:p>
          <a:p>
            <a:pPr marL="299317" indent="-299317">
              <a:buFont typeface="Arial"/>
              <a:buChar char="•"/>
            </a:pPr>
            <a:endParaRPr lang="en-US" dirty="0" smtClean="0"/>
          </a:p>
          <a:p>
            <a:pPr marL="299317" indent="-299317">
              <a:buFont typeface="Arial"/>
              <a:buChar char="•"/>
            </a:pPr>
            <a:r>
              <a:rPr lang="en-US" dirty="0" smtClean="0"/>
              <a:t>Delta Threshold of 0.5 and Annotation level = 3 and 4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65498" y="3004379"/>
            <a:ext cx="1" cy="1023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07371" y="3004379"/>
            <a:ext cx="1" cy="1023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ES_NPK_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994" y="1196754"/>
            <a:ext cx="4948373" cy="383181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8482705" y="3041905"/>
            <a:ext cx="1" cy="1023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Outline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70227" y="1231604"/>
            <a:ext cx="9025444" cy="48945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Part1 </a:t>
            </a:r>
            <a:r>
              <a:rPr lang="mr-IN" dirty="0"/>
              <a:t>–</a:t>
            </a:r>
            <a:r>
              <a:rPr lang="en-US" dirty="0"/>
              <a:t> Comparing genetic variants </a:t>
            </a:r>
            <a:r>
              <a:rPr lang="en-US" dirty="0" smtClean="0"/>
              <a:t>from WGS </a:t>
            </a:r>
            <a:r>
              <a:rPr lang="en-US" dirty="0"/>
              <a:t>96 Lung </a:t>
            </a:r>
            <a:r>
              <a:rPr lang="en-US" dirty="0" smtClean="0"/>
              <a:t>cancer </a:t>
            </a:r>
            <a:r>
              <a:rPr lang="en-US" dirty="0"/>
              <a:t>patients sample to </a:t>
            </a:r>
            <a:r>
              <a:rPr lang="en-US" dirty="0" err="1" smtClean="0"/>
              <a:t>SweGen</a:t>
            </a:r>
            <a:r>
              <a:rPr lang="en-US" dirty="0" smtClean="0"/>
              <a:t> 1000 population sequencing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Part 2 </a:t>
            </a:r>
            <a:r>
              <a:rPr lang="mr-IN" dirty="0"/>
              <a:t>–</a:t>
            </a:r>
            <a:r>
              <a:rPr lang="en-US" dirty="0"/>
              <a:t> Annotating lung cancer non coding </a:t>
            </a:r>
            <a:r>
              <a:rPr lang="en-US" dirty="0" smtClean="0"/>
              <a:t>variants from </a:t>
            </a:r>
            <a:r>
              <a:rPr lang="en-US" dirty="0"/>
              <a:t>ENCODE, FANTOM (Ref) database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Part 3 </a:t>
            </a:r>
            <a:r>
              <a:rPr lang="mr-IN" dirty="0"/>
              <a:t>–</a:t>
            </a:r>
            <a:r>
              <a:rPr lang="en-US" dirty="0"/>
              <a:t> Classify high and low toxicity in lung cancer </a:t>
            </a:r>
            <a:r>
              <a:rPr lang="en-US" dirty="0" smtClean="0"/>
              <a:t>patients </a:t>
            </a:r>
            <a:r>
              <a:rPr lang="en-US" dirty="0"/>
              <a:t>using clustering methods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Part 4 </a:t>
            </a:r>
            <a:r>
              <a:rPr lang="mr-IN" dirty="0"/>
              <a:t>–</a:t>
            </a:r>
            <a:r>
              <a:rPr lang="en-US" dirty="0"/>
              <a:t> Enrichment and prioritizing  of non coding </a:t>
            </a:r>
            <a:r>
              <a:rPr lang="en-US" dirty="0" smtClean="0"/>
              <a:t>variants </a:t>
            </a:r>
            <a:r>
              <a:rPr lang="en-US" dirty="0"/>
              <a:t>in high and low </a:t>
            </a:r>
            <a:r>
              <a:rPr lang="en-US" dirty="0" smtClean="0"/>
              <a:t>toxicity </a:t>
            </a:r>
            <a:r>
              <a:rPr lang="en-US" dirty="0"/>
              <a:t>phenotype groups</a:t>
            </a:r>
          </a:p>
          <a:p>
            <a:endParaRPr lang="en-US" dirty="0"/>
          </a:p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Using threshold of 0.5 and Annotation level of 3 and 4, we prioritized </a:t>
            </a:r>
            <a:r>
              <a:rPr lang="en-US" sz="2500" dirty="0">
                <a:solidFill>
                  <a:srgbClr val="FF0000"/>
                </a:solidFill>
              </a:rPr>
              <a:t> 48,62 and 93 </a:t>
            </a:r>
            <a:r>
              <a:rPr lang="en-US" sz="2500" dirty="0"/>
              <a:t>variants with functionality marks for high toxicity for TPK, LPK and NPK</a:t>
            </a:r>
          </a:p>
          <a:p>
            <a:pPr>
              <a:lnSpc>
                <a:spcPct val="150000"/>
              </a:lnSpc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Similarly, using the same principal we have prioritized </a:t>
            </a:r>
            <a:r>
              <a:rPr lang="en-US" sz="2500" dirty="0">
                <a:solidFill>
                  <a:srgbClr val="FF0000"/>
                </a:solidFill>
              </a:rPr>
              <a:t>146,12 and 76 enriched </a:t>
            </a:r>
            <a:r>
              <a:rPr lang="en-US" sz="2500" dirty="0"/>
              <a:t>variants with non coding function for all low toxicity groups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Additionally adding variants specific to each toxicity groups, we have prioritized </a:t>
            </a:r>
            <a:r>
              <a:rPr lang="en-US" sz="2500" dirty="0">
                <a:solidFill>
                  <a:srgbClr val="FF0000"/>
                </a:solidFill>
              </a:rPr>
              <a:t>1381, 2872, 1905 </a:t>
            </a:r>
            <a:r>
              <a:rPr lang="en-US" sz="2500" dirty="0"/>
              <a:t>for HT</a:t>
            </a:r>
          </a:p>
          <a:p>
            <a:pPr>
              <a:lnSpc>
                <a:spcPct val="150000"/>
              </a:lnSpc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FF0000"/>
                </a:solidFill>
              </a:rPr>
              <a:t>1293,540 and 830 </a:t>
            </a:r>
            <a:r>
              <a:rPr lang="en-US" sz="2500" dirty="0"/>
              <a:t>for LT</a:t>
            </a:r>
          </a:p>
          <a:p>
            <a:pPr>
              <a:lnSpc>
                <a:spcPct val="150000"/>
              </a:lnSpc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(see associated table </a:t>
            </a:r>
            <a:r>
              <a:rPr lang="en-US" sz="2500" dirty="0" err="1"/>
              <a:t>prioritized_variants_numbers.csv</a:t>
            </a:r>
            <a:r>
              <a:rPr lang="en-US" sz="2500" dirty="0"/>
              <a:t> file)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pipeline: Needs </a:t>
            </a:r>
            <a:r>
              <a:rPr lang="en-US" dirty="0" err="1" smtClean="0"/>
              <a:t>Discusssion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Ideal goal :-  Prioritized </a:t>
            </a:r>
            <a:r>
              <a:rPr lang="en-US" sz="2500" dirty="0"/>
              <a:t>variant list of </a:t>
            </a:r>
            <a:r>
              <a:rPr lang="en-US" sz="2500" dirty="0">
                <a:solidFill>
                  <a:srgbClr val="FF0000"/>
                </a:solidFill>
              </a:rPr>
              <a:t>3000 </a:t>
            </a:r>
            <a:r>
              <a:rPr lang="en-US" sz="2500" dirty="0"/>
              <a:t>from </a:t>
            </a:r>
            <a:r>
              <a:rPr lang="en-US" sz="2500" dirty="0">
                <a:solidFill>
                  <a:srgbClr val="FF0000"/>
                </a:solidFill>
              </a:rPr>
              <a:t>15 M</a:t>
            </a:r>
            <a:r>
              <a:rPr lang="en-US" sz="2500" dirty="0"/>
              <a:t> </a:t>
            </a:r>
            <a:r>
              <a:rPr lang="en-US" sz="2500" dirty="0"/>
              <a:t>variants </a:t>
            </a:r>
            <a:r>
              <a:rPr lang="en-US" sz="2500" dirty="0"/>
              <a:t> for Common, LF and Rare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Add p-values for variants using hyper geometric distribution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Variants from LF and rare needs further pruning </a:t>
            </a:r>
          </a:p>
          <a:p>
            <a:pPr>
              <a:lnSpc>
                <a:spcPct val="150000"/>
              </a:lnSpc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Design probe-set for Hi-CAP studies with prioritized variants for selected cell lines MolM1, CMK</a:t>
            </a:r>
          </a:p>
          <a:p>
            <a:pPr>
              <a:lnSpc>
                <a:spcPct val="150000"/>
              </a:lnSpc>
            </a:pPr>
            <a:endParaRPr lang="en-US" sz="2500" dirty="0"/>
          </a:p>
          <a:p>
            <a:pPr>
              <a:lnSpc>
                <a:spcPct val="150000"/>
              </a:lnSpc>
            </a:pPr>
            <a:r>
              <a:rPr lang="en-US" sz="2500" dirty="0"/>
              <a:t>Study interaction dynamics in variants with </a:t>
            </a:r>
            <a:r>
              <a:rPr lang="en-US" sz="2500" dirty="0" err="1"/>
              <a:t>HiCAP</a:t>
            </a:r>
            <a:r>
              <a:rPr lang="en-US" sz="2500" dirty="0"/>
              <a:t> analysis</a:t>
            </a:r>
            <a:endParaRPr lang="en-US" sz="2500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Prof</a:t>
            </a:r>
            <a:r>
              <a:rPr lang="en-US" dirty="0"/>
              <a:t>. </a:t>
            </a:r>
            <a:r>
              <a:rPr lang="en-US" dirty="0" err="1"/>
              <a:t>Joakim</a:t>
            </a:r>
            <a:r>
              <a:rPr lang="en-US" dirty="0"/>
              <a:t> </a:t>
            </a:r>
            <a:r>
              <a:rPr lang="en-US" dirty="0" smtClean="0"/>
              <a:t>Lundeberg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Asst</a:t>
            </a:r>
            <a:r>
              <a:rPr lang="en-US" dirty="0" smtClean="0"/>
              <a:t> Prof. </a:t>
            </a:r>
            <a:r>
              <a:rPr lang="en-US" dirty="0" err="1" smtClean="0"/>
              <a:t>Pelin</a:t>
            </a:r>
            <a:r>
              <a:rPr lang="en-US" dirty="0" smtClean="0"/>
              <a:t>  </a:t>
            </a:r>
            <a:r>
              <a:rPr lang="en-US" dirty="0" err="1" smtClean="0"/>
              <a:t>Sahlen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Assoc</a:t>
            </a:r>
            <a:r>
              <a:rPr lang="en-US" dirty="0" smtClean="0"/>
              <a:t> </a:t>
            </a:r>
            <a:r>
              <a:rPr lang="en-US" dirty="0"/>
              <a:t>Prof. </a:t>
            </a:r>
            <a:r>
              <a:rPr lang="en-US" dirty="0" err="1"/>
              <a:t>Henrik</a:t>
            </a:r>
            <a:r>
              <a:rPr lang="en-US" dirty="0"/>
              <a:t> Green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Niclas</a:t>
            </a:r>
            <a:r>
              <a:rPr lang="en-US" dirty="0" smtClean="0"/>
              <a:t> Bjorn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Complex disease group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 descr="final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85" y="2460625"/>
            <a:ext cx="4997775" cy="198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Outline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70227" y="1231604"/>
            <a:ext cx="9025444" cy="4894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Part1 </a:t>
            </a:r>
            <a:r>
              <a:rPr lang="mr-IN" dirty="0"/>
              <a:t>–</a:t>
            </a:r>
            <a:r>
              <a:rPr lang="en-US" dirty="0"/>
              <a:t> Comparing genetic variants </a:t>
            </a:r>
            <a:r>
              <a:rPr lang="en-US" dirty="0" smtClean="0"/>
              <a:t>from WGS </a:t>
            </a:r>
            <a:r>
              <a:rPr lang="en-US" dirty="0"/>
              <a:t>96 Lung </a:t>
            </a:r>
            <a:r>
              <a:rPr lang="en-US" dirty="0" smtClean="0"/>
              <a:t>cancer </a:t>
            </a:r>
            <a:r>
              <a:rPr lang="en-US" dirty="0"/>
              <a:t>patients sample to </a:t>
            </a:r>
            <a:r>
              <a:rPr lang="en-US" dirty="0" err="1" smtClean="0"/>
              <a:t>SweGen</a:t>
            </a:r>
            <a:r>
              <a:rPr lang="en-US" dirty="0" smtClean="0"/>
              <a:t> 1000 population sequencing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41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GATK Whole genome sequencing </a:t>
            </a:r>
            <a:br>
              <a:rPr lang="en-US" dirty="0" smtClean="0"/>
            </a:br>
            <a:r>
              <a:rPr lang="en-US" dirty="0" smtClean="0"/>
              <a:t>variant calling pipeline</a:t>
            </a:r>
            <a:endParaRPr lang="en-US" dirty="0"/>
          </a:p>
        </p:txBody>
      </p:sp>
      <p:pic>
        <p:nvPicPr>
          <p:cNvPr id="4" name="Content Placeholder 3" descr="Variant calling in WG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64" b="-7264"/>
          <a:stretch>
            <a:fillRect/>
          </a:stretch>
        </p:blipFill>
        <p:spPr>
          <a:xfrm>
            <a:off x="450150" y="997028"/>
            <a:ext cx="9255848" cy="4952293"/>
          </a:xfrm>
        </p:spPr>
      </p:pic>
      <p:sp>
        <p:nvSpPr>
          <p:cNvPr id="5" name="Oval 4"/>
          <p:cNvSpPr/>
          <p:nvPr/>
        </p:nvSpPr>
        <p:spPr>
          <a:xfrm>
            <a:off x="6270929" y="5479232"/>
            <a:ext cx="3435069" cy="139693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82" tIns="47891" rIns="95782" bIns="47891" rtlCol="0" anchor="ctr"/>
          <a:lstStyle/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Raw final Variant call in all samples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121945" y="5392577"/>
            <a:ext cx="0" cy="581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Comparison of </a:t>
            </a:r>
            <a:r>
              <a:rPr lang="en-US" dirty="0" err="1" smtClean="0">
                <a:latin typeface="+mn-lt"/>
              </a:rPr>
              <a:t>SweGen</a:t>
            </a:r>
            <a:r>
              <a:rPr lang="en-US" dirty="0" smtClean="0">
                <a:latin typeface="+mn-lt"/>
              </a:rPr>
              <a:t> 1000 with 96 lung cancer sample</a:t>
            </a:r>
            <a:endParaRPr lang="en-US" dirty="0"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t"/>
            <a:endParaRPr lang="en-US" b="1" dirty="0" smtClean="0"/>
          </a:p>
          <a:p>
            <a:pPr fontAlgn="t">
              <a:lnSpc>
                <a:spcPct val="150000"/>
              </a:lnSpc>
            </a:pPr>
            <a:r>
              <a:rPr lang="en-US" b="1" dirty="0"/>
              <a:t>70,353 </a:t>
            </a:r>
            <a:r>
              <a:rPr lang="en-US" b="1" dirty="0"/>
              <a:t>(7.35 % </a:t>
            </a:r>
            <a:r>
              <a:rPr lang="en-US" b="1" dirty="0"/>
              <a:t>)  of </a:t>
            </a:r>
            <a:r>
              <a:rPr lang="en-US" b="1"/>
              <a:t>novel </a:t>
            </a:r>
            <a:r>
              <a:rPr lang="en-US" b="1" smtClean="0"/>
              <a:t>SNVs</a:t>
            </a:r>
            <a:r>
              <a:rPr lang="en-US" b="1"/>
              <a:t> </a:t>
            </a:r>
            <a:r>
              <a:rPr lang="en-US" b="1" dirty="0"/>
              <a:t>shared </a:t>
            </a:r>
            <a:r>
              <a:rPr lang="en-US" b="1" dirty="0"/>
              <a:t>by </a:t>
            </a:r>
            <a:r>
              <a:rPr lang="en-US" b="1" dirty="0"/>
              <a:t>at least 2 </a:t>
            </a:r>
            <a:r>
              <a:rPr lang="en-US" b="1" dirty="0"/>
              <a:t>individuals </a:t>
            </a:r>
            <a:endParaRPr lang="en-US" b="1" dirty="0"/>
          </a:p>
          <a:p>
            <a:pPr fontAlgn="t">
              <a:lnSpc>
                <a:spcPct val="150000"/>
              </a:lnSpc>
            </a:pPr>
            <a:endParaRPr lang="en-US" b="1" dirty="0"/>
          </a:p>
          <a:p>
            <a:pPr fontAlgn="t">
              <a:lnSpc>
                <a:spcPct val="150000"/>
              </a:lnSpc>
            </a:pPr>
            <a:r>
              <a:rPr lang="en-US" b="1" dirty="0"/>
              <a:t>Imputed Allele frequency from </a:t>
            </a:r>
            <a:r>
              <a:rPr lang="en-US" b="1" dirty="0" err="1"/>
              <a:t>SweGen</a:t>
            </a:r>
            <a:r>
              <a:rPr lang="en-US" b="1" dirty="0"/>
              <a:t> to Lung cancer cohort </a:t>
            </a:r>
          </a:p>
          <a:p>
            <a:pPr fontAlgn="t"/>
            <a:endParaRPr lang="en-US" b="1" dirty="0"/>
          </a:p>
          <a:p>
            <a:pPr marL="0" indent="0" fontAlgn="t">
              <a:buNone/>
            </a:pPr>
            <a:endParaRPr lang="en-US" b="1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2" y="5094697"/>
            <a:ext cx="4499418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dirty="0" smtClean="0"/>
              <a:t>SNV </a:t>
            </a:r>
            <a:r>
              <a:rPr lang="en-US" dirty="0"/>
              <a:t>counts </a:t>
            </a:r>
            <a:r>
              <a:rPr lang="en-US" dirty="0" smtClean="0"/>
              <a:t>bet </a:t>
            </a:r>
            <a:r>
              <a:rPr lang="en-US" dirty="0"/>
              <a:t>two datasets in Million</a:t>
            </a:r>
          </a:p>
        </p:txBody>
      </p:sp>
      <p:pic>
        <p:nvPicPr>
          <p:cNvPr id="4" name="Content Placeholder 3" descr="Plot.pdf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2" b="-17873"/>
          <a:stretch/>
        </p:blipFill>
        <p:spPr>
          <a:xfrm>
            <a:off x="495300" y="956763"/>
            <a:ext cx="4375150" cy="4894561"/>
          </a:xfrm>
        </p:spPr>
      </p:pic>
    </p:spTree>
    <p:extLst>
      <p:ext uri="{BB962C8B-B14F-4D97-AF65-F5344CB8AC3E}">
        <p14:creationId xmlns:p14="http://schemas.microsoft.com/office/powerpoint/2010/main" val="52523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25077"/>
            <a:ext cx="8915400" cy="1143000"/>
          </a:xfrm>
        </p:spPr>
        <p:txBody>
          <a:bodyPr/>
          <a:lstStyle/>
          <a:p>
            <a:r>
              <a:rPr lang="en-US" dirty="0" smtClean="0"/>
              <a:t>Post processing of Variant files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90752" y="1468079"/>
            <a:ext cx="7875666" cy="8792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5782" tIns="47891" rIns="95782" bIns="47891" rtlCol="0" anchor="ctr"/>
          <a:lstStyle/>
          <a:p>
            <a:pPr algn="ctr"/>
            <a:r>
              <a:rPr lang="en-US" dirty="0" smtClean="0"/>
              <a:t>Pass/LC/ Lung cancer cohort VCF (11.9M)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1381" y="4632619"/>
            <a:ext cx="3219652" cy="1347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5782" tIns="47891" rIns="95782" bIns="47891" rtlCol="0" anchor="ctr"/>
          <a:lstStyle/>
          <a:p>
            <a:pPr algn="ctr"/>
            <a:r>
              <a:rPr lang="en-US" dirty="0" smtClean="0"/>
              <a:t>Common Variants</a:t>
            </a:r>
          </a:p>
          <a:p>
            <a:pPr algn="ctr"/>
            <a:r>
              <a:rPr lang="en-US" dirty="0" smtClean="0"/>
              <a:t>(MAF&gt; 0.02) </a:t>
            </a:r>
          </a:p>
          <a:p>
            <a:pPr algn="ctr"/>
            <a:endParaRPr lang="en-US" dirty="0" smtClean="0"/>
          </a:p>
          <a:p>
            <a:pPr algn="ctr"/>
            <a:r>
              <a:rPr lang="is-IS" dirty="0" smtClean="0">
                <a:solidFill>
                  <a:srgbClr val="FF0000"/>
                </a:solidFill>
              </a:rPr>
              <a:t>7.12 Mil (</a:t>
            </a:r>
            <a:r>
              <a:rPr lang="is-IS" dirty="0">
                <a:solidFill>
                  <a:srgbClr val="FF0000"/>
                </a:solidFill>
              </a:rPr>
              <a:t>60.31%)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471034" y="4657008"/>
            <a:ext cx="3247139" cy="1323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5782" tIns="47891" rIns="95782" bIns="47891"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Low Frequency variants</a:t>
            </a:r>
            <a:endParaRPr lang="en-US" dirty="0"/>
          </a:p>
          <a:p>
            <a:pPr algn="ctr"/>
            <a:r>
              <a:rPr lang="en-US" dirty="0" smtClean="0"/>
              <a:t>(0.02 &lt;= MAF &gt; 0.01)</a:t>
            </a:r>
          </a:p>
          <a:p>
            <a:pPr algn="ctr"/>
            <a:endParaRPr lang="en-US" dirty="0" smtClean="0"/>
          </a:p>
          <a:p>
            <a:pPr algn="ctr"/>
            <a:r>
              <a:rPr lang="is-IS" dirty="0" smtClean="0">
                <a:solidFill>
                  <a:srgbClr val="FF0000"/>
                </a:solidFill>
              </a:rPr>
              <a:t>2.90 Mil (</a:t>
            </a:r>
            <a:r>
              <a:rPr lang="is-IS" dirty="0">
                <a:solidFill>
                  <a:srgbClr val="FF0000"/>
                </a:solidFill>
              </a:rPr>
              <a:t>24.45%)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  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5566" y="2602664"/>
            <a:ext cx="4143065" cy="94951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pPr marL="179590" indent="-17959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common, low frequency and  rare based in </a:t>
            </a:r>
            <a:r>
              <a:rPr lang="en-US" dirty="0" err="1" smtClean="0">
                <a:solidFill>
                  <a:srgbClr val="FF0000"/>
                </a:solidFill>
              </a:rPr>
              <a:t>SweGen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Freq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18172" y="4657008"/>
            <a:ext cx="3005573" cy="1323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5782" tIns="47891" rIns="95782" bIns="47891" rtlCol="0" anchor="ctr"/>
          <a:lstStyle/>
          <a:p>
            <a:pPr algn="ctr"/>
            <a:r>
              <a:rPr lang="en-US" dirty="0" smtClean="0"/>
              <a:t>Rare variants</a:t>
            </a:r>
          </a:p>
          <a:p>
            <a:pPr algn="ctr"/>
            <a:r>
              <a:rPr lang="en-US" dirty="0" smtClean="0"/>
              <a:t>(MAF &lt; 0.01)</a:t>
            </a:r>
          </a:p>
          <a:p>
            <a:pPr algn="ctr"/>
            <a:endParaRPr lang="en-US" dirty="0" smtClean="0"/>
          </a:p>
          <a:p>
            <a:pPr algn="ctr"/>
            <a:r>
              <a:rPr lang="cs-CZ" dirty="0" smtClean="0">
                <a:solidFill>
                  <a:srgbClr val="FF0000"/>
                </a:solidFill>
              </a:rPr>
              <a:t>1.78 Mil (</a:t>
            </a:r>
            <a:r>
              <a:rPr lang="cs-CZ" dirty="0">
                <a:solidFill>
                  <a:srgbClr val="FF0000"/>
                </a:solidFill>
              </a:rPr>
              <a:t>15.10 %)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380" y="5248758"/>
            <a:ext cx="193435" cy="1266268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926920" y="2347318"/>
            <a:ext cx="3088224" cy="228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8" idx="0"/>
          </p:cNvCxnSpPr>
          <p:nvPr/>
        </p:nvCxnSpPr>
        <p:spPr>
          <a:xfrm>
            <a:off x="4949432" y="2347320"/>
            <a:ext cx="145171" cy="2309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2"/>
            <a:endCxn id="67" idx="0"/>
          </p:cNvCxnSpPr>
          <p:nvPr/>
        </p:nvCxnSpPr>
        <p:spPr>
          <a:xfrm>
            <a:off x="4928587" y="2347320"/>
            <a:ext cx="3292373" cy="2309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Outline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70227" y="1231604"/>
            <a:ext cx="9025444" cy="4894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Part </a:t>
            </a:r>
            <a:r>
              <a:rPr lang="en-US" dirty="0"/>
              <a:t>2 </a:t>
            </a:r>
            <a:r>
              <a:rPr lang="mr-IN" dirty="0"/>
              <a:t>–</a:t>
            </a:r>
            <a:r>
              <a:rPr lang="en-US" dirty="0"/>
              <a:t> Annotating lung cancer non coding </a:t>
            </a:r>
            <a:r>
              <a:rPr lang="en-US" dirty="0" smtClean="0"/>
              <a:t>variants from </a:t>
            </a:r>
            <a:r>
              <a:rPr lang="en-US" dirty="0"/>
              <a:t>ENCODE, FANTOM (Ref) database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187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522291" y="216041"/>
            <a:ext cx="8915400" cy="1143000"/>
          </a:xfrm>
        </p:spPr>
        <p:txBody>
          <a:bodyPr/>
          <a:lstStyle/>
          <a:p>
            <a:r>
              <a:rPr lang="en-US" dirty="0" smtClean="0"/>
              <a:t>Annotation of WGS variants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78882" y="1608094"/>
            <a:ext cx="2183100" cy="30433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5782" tIns="47891" rIns="95782" bIns="47891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Common Variant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Low Frequency Variants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Rare Variants</a:t>
            </a:r>
          </a:p>
        </p:txBody>
      </p:sp>
      <p:cxnSp>
        <p:nvCxnSpPr>
          <p:cNvPr id="61" name="Straight Arrow Connector 60"/>
          <p:cNvCxnSpPr>
            <a:stCxn id="60" idx="3"/>
          </p:cNvCxnSpPr>
          <p:nvPr/>
        </p:nvCxnSpPr>
        <p:spPr>
          <a:xfrm flipV="1">
            <a:off x="2861983" y="1608095"/>
            <a:ext cx="589837" cy="1521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3"/>
          </p:cNvCxnSpPr>
          <p:nvPr/>
        </p:nvCxnSpPr>
        <p:spPr>
          <a:xfrm flipV="1">
            <a:off x="2861981" y="2595035"/>
            <a:ext cx="805568" cy="534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74658" y="1298440"/>
            <a:ext cx="1263477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 smtClean="0"/>
              <a:t>GM12878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973404" y="2035252"/>
            <a:ext cx="762482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 smtClean="0"/>
              <a:t>K562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051853" y="2981452"/>
            <a:ext cx="962876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 smtClean="0"/>
              <a:t>CD20+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77840" y="3648603"/>
            <a:ext cx="1439319" cy="681493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 smtClean="0"/>
              <a:t>Monocytes,</a:t>
            </a:r>
          </a:p>
          <a:p>
            <a:r>
              <a:rPr lang="en-US" dirty="0" smtClean="0"/>
              <a:t> CD 14+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085066" y="4696330"/>
            <a:ext cx="894927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dirty="0" smtClean="0"/>
              <a:t>CMK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973403" y="5289179"/>
            <a:ext cx="857065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 smtClean="0"/>
              <a:t>HL-60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24022" y="5719115"/>
            <a:ext cx="2119519" cy="9605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5782" tIns="47891" rIns="95782" bIns="47891" rtlCol="0" anchor="ctr"/>
          <a:lstStyle/>
          <a:p>
            <a:pPr algn="ctr"/>
            <a:r>
              <a:rPr lang="en-US" dirty="0" smtClean="0"/>
              <a:t>Genetic variant from 96 Lung cancer sample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349148" y="5790552"/>
            <a:ext cx="2256385" cy="9605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5782" tIns="47891" rIns="95782" bIns="47891" rtlCol="0" anchor="ctr"/>
          <a:lstStyle/>
          <a:p>
            <a:pPr algn="ctr"/>
            <a:r>
              <a:rPr lang="en-US" dirty="0" smtClean="0"/>
              <a:t>Relevant cell/tissue type 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327169" y="5790552"/>
            <a:ext cx="3457750" cy="9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5782" tIns="47891" rIns="95782" bIns="47891" rtlCol="0" anchor="ctr"/>
          <a:lstStyle/>
          <a:p>
            <a:pPr algn="ctr"/>
            <a:r>
              <a:rPr lang="en-US" dirty="0" smtClean="0"/>
              <a:t>Non coding Functional markers in ENCODE and FANTOM5 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784110" y="2409968"/>
            <a:ext cx="2441665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 smtClean="0"/>
              <a:t>H3K4me2, H3K27Ac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122469" y="1661539"/>
            <a:ext cx="1506776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 smtClean="0"/>
              <a:t>DNAISE HS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936276" y="3215161"/>
            <a:ext cx="2021929" cy="681493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 smtClean="0"/>
              <a:t>FANTOM5 </a:t>
            </a:r>
          </a:p>
          <a:p>
            <a:r>
              <a:rPr lang="en-US" dirty="0" smtClean="0"/>
              <a:t>Cage expression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784110" y="4355746"/>
            <a:ext cx="1913307" cy="389105"/>
          </a:xfrm>
          <a:prstGeom prst="rect">
            <a:avLst/>
          </a:prstGeom>
          <a:noFill/>
        </p:spPr>
        <p:txBody>
          <a:bodyPr wrap="none" lIns="95782" tIns="47891" rIns="95782" bIns="47891" rtlCol="0">
            <a:spAutoFit/>
          </a:bodyPr>
          <a:lstStyle/>
          <a:p>
            <a:r>
              <a:rPr lang="en-US" dirty="0" smtClean="0"/>
              <a:t>TF binding sites 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3"/>
            <a:endCxn id="77" idx="1"/>
          </p:cNvCxnSpPr>
          <p:nvPr/>
        </p:nvCxnSpPr>
        <p:spPr>
          <a:xfrm>
            <a:off x="5038135" y="1492993"/>
            <a:ext cx="2084334" cy="36309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76" idx="1"/>
          </p:cNvCxnSpPr>
          <p:nvPr/>
        </p:nvCxnSpPr>
        <p:spPr>
          <a:xfrm>
            <a:off x="5038135" y="1492993"/>
            <a:ext cx="1745975" cy="11115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3"/>
            <a:endCxn id="78" idx="1"/>
          </p:cNvCxnSpPr>
          <p:nvPr/>
        </p:nvCxnSpPr>
        <p:spPr>
          <a:xfrm>
            <a:off x="5038135" y="1492993"/>
            <a:ext cx="1898141" cy="206291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3"/>
            <a:endCxn id="79" idx="1"/>
          </p:cNvCxnSpPr>
          <p:nvPr/>
        </p:nvCxnSpPr>
        <p:spPr>
          <a:xfrm>
            <a:off x="5038135" y="1492993"/>
            <a:ext cx="1745975" cy="305730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8" idx="3"/>
            <a:endCxn id="77" idx="1"/>
          </p:cNvCxnSpPr>
          <p:nvPr/>
        </p:nvCxnSpPr>
        <p:spPr>
          <a:xfrm flipV="1">
            <a:off x="4735886" y="1856092"/>
            <a:ext cx="2386583" cy="3737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8" idx="3"/>
            <a:endCxn id="76" idx="1"/>
          </p:cNvCxnSpPr>
          <p:nvPr/>
        </p:nvCxnSpPr>
        <p:spPr>
          <a:xfrm>
            <a:off x="4735886" y="2229805"/>
            <a:ext cx="2048224" cy="37471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8" idx="3"/>
            <a:endCxn id="78" idx="1"/>
          </p:cNvCxnSpPr>
          <p:nvPr/>
        </p:nvCxnSpPr>
        <p:spPr>
          <a:xfrm>
            <a:off x="4735886" y="2229805"/>
            <a:ext cx="2200390" cy="132610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3"/>
            <a:endCxn id="79" idx="1"/>
          </p:cNvCxnSpPr>
          <p:nvPr/>
        </p:nvCxnSpPr>
        <p:spPr>
          <a:xfrm>
            <a:off x="4735886" y="2229805"/>
            <a:ext cx="2048224" cy="232049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505962" y="3801747"/>
            <a:ext cx="626994" cy="1558656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>
              <a:sym typeface="Wingdings"/>
            </a:endParaRPr>
          </a:p>
        </p:txBody>
      </p:sp>
      <p:cxnSp>
        <p:nvCxnSpPr>
          <p:cNvPr id="90" name="Straight Arrow Connector 89"/>
          <p:cNvCxnSpPr>
            <a:stCxn id="60" idx="3"/>
          </p:cNvCxnSpPr>
          <p:nvPr/>
        </p:nvCxnSpPr>
        <p:spPr>
          <a:xfrm>
            <a:off x="2861980" y="3129789"/>
            <a:ext cx="1111422" cy="8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0" idx="3"/>
            <a:endCxn id="70" idx="1"/>
          </p:cNvCxnSpPr>
          <p:nvPr/>
        </p:nvCxnSpPr>
        <p:spPr>
          <a:xfrm>
            <a:off x="2861982" y="3129791"/>
            <a:ext cx="915858" cy="8595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0" idx="3"/>
          </p:cNvCxnSpPr>
          <p:nvPr/>
        </p:nvCxnSpPr>
        <p:spPr>
          <a:xfrm>
            <a:off x="2861980" y="3129791"/>
            <a:ext cx="1111422" cy="1595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0" idx="3"/>
          </p:cNvCxnSpPr>
          <p:nvPr/>
        </p:nvCxnSpPr>
        <p:spPr>
          <a:xfrm>
            <a:off x="2861980" y="3129791"/>
            <a:ext cx="915859" cy="2151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9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9120</TotalTime>
  <Words>1173</Words>
  <Application>Microsoft Macintosh PowerPoint</Application>
  <PresentationFormat>A4 Paper (210x297 mm)</PresentationFormat>
  <Paragraphs>362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Office-tema</vt:lpstr>
      <vt:lpstr>1_Office-tema</vt:lpstr>
      <vt:lpstr>2_Office-tema</vt:lpstr>
      <vt:lpstr>PowerPoint Presentation</vt:lpstr>
      <vt:lpstr>Background</vt:lpstr>
      <vt:lpstr>Outline of work </vt:lpstr>
      <vt:lpstr>Outline of work </vt:lpstr>
      <vt:lpstr>GATK Whole genome sequencing  variant calling pipeline</vt:lpstr>
      <vt:lpstr>Comparison of SweGen 1000 with 96 lung cancer sample</vt:lpstr>
      <vt:lpstr>Post processing of Variant files</vt:lpstr>
      <vt:lpstr>Outline of work </vt:lpstr>
      <vt:lpstr>Annotation of WGS variants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Thus we have…</vt:lpstr>
      <vt:lpstr>Outline of work </vt:lpstr>
      <vt:lpstr>Clustering results</vt:lpstr>
      <vt:lpstr>TPK at K=2</vt:lpstr>
      <vt:lpstr>LPK at K=2</vt:lpstr>
      <vt:lpstr>NPK at K=2</vt:lpstr>
      <vt:lpstr>Outline of work </vt:lpstr>
      <vt:lpstr>Imputing toxicity score in each  phenotypic groups</vt:lpstr>
      <vt:lpstr>Common Variant ANN:3: Phenotype TPK</vt:lpstr>
      <vt:lpstr>PowerPoint Presentation</vt:lpstr>
      <vt:lpstr>Furthermore, </vt:lpstr>
      <vt:lpstr>Enrichment status for Common variants</vt:lpstr>
      <vt:lpstr>Common variants with enrichment status in High Toxicity</vt:lpstr>
      <vt:lpstr>Common variants with enrichment status in Low Toxicity</vt:lpstr>
      <vt:lpstr>Finally, </vt:lpstr>
      <vt:lpstr>On pipeline: Needs Discusssion </vt:lpstr>
      <vt:lpstr>Acknowledgements</vt:lpstr>
    </vt:vector>
  </TitlesOfParts>
  <Company>Rudström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Tomas. Rudstrom</dc:creator>
  <cp:lastModifiedBy>Sailendra Pradhananga</cp:lastModifiedBy>
  <cp:revision>74</cp:revision>
  <cp:lastPrinted>2017-03-07T17:59:44Z</cp:lastPrinted>
  <dcterms:created xsi:type="dcterms:W3CDTF">2015-02-16T18:25:46Z</dcterms:created>
  <dcterms:modified xsi:type="dcterms:W3CDTF">2017-03-07T18:02:52Z</dcterms:modified>
</cp:coreProperties>
</file>