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</p:sldMasterIdLst>
  <p:notesMasterIdLst>
    <p:notesMasterId r:id="rId30"/>
  </p:notesMasterIdLst>
  <p:handoutMasterIdLst>
    <p:handoutMasterId r:id="rId31"/>
  </p:handoutMasterIdLst>
  <p:sldIdLst>
    <p:sldId id="330" r:id="rId5"/>
    <p:sldId id="367" r:id="rId6"/>
    <p:sldId id="357" r:id="rId7"/>
    <p:sldId id="349" r:id="rId8"/>
    <p:sldId id="358" r:id="rId9"/>
    <p:sldId id="359" r:id="rId10"/>
    <p:sldId id="360" r:id="rId11"/>
    <p:sldId id="350" r:id="rId12"/>
    <p:sldId id="351" r:id="rId13"/>
    <p:sldId id="352" r:id="rId14"/>
    <p:sldId id="368" r:id="rId15"/>
    <p:sldId id="353" r:id="rId16"/>
    <p:sldId id="372" r:id="rId17"/>
    <p:sldId id="354" r:id="rId18"/>
    <p:sldId id="355" r:id="rId19"/>
    <p:sldId id="356" r:id="rId20"/>
    <p:sldId id="361" r:id="rId21"/>
    <p:sldId id="362" r:id="rId22"/>
    <p:sldId id="374" r:id="rId23"/>
    <p:sldId id="363" r:id="rId24"/>
    <p:sldId id="364" r:id="rId25"/>
    <p:sldId id="373" r:id="rId26"/>
    <p:sldId id="365" r:id="rId27"/>
    <p:sldId id="370" r:id="rId28"/>
    <p:sldId id="371" r:id="rId29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6DB33F"/>
    <a:srgbClr val="333333"/>
    <a:srgbClr val="F1F1F1"/>
    <a:srgbClr val="262626"/>
    <a:srgbClr val="0095D3"/>
    <a:srgbClr val="387C2C"/>
    <a:srgbClr val="FFFFFF"/>
    <a:srgbClr val="52AEDC"/>
    <a:srgbClr val="A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6" autoAdjust="0"/>
    <p:restoredTop sz="87912" autoAdjust="0"/>
  </p:normalViewPr>
  <p:slideViewPr>
    <p:cSldViewPr snapToGrid="0">
      <p:cViewPr>
        <p:scale>
          <a:sx n="71" d="100"/>
          <a:sy n="71" d="100"/>
        </p:scale>
        <p:origin x="-1122" y="-66"/>
      </p:cViewPr>
      <p:guideLst>
        <p:guide orient="horz" pos="4137"/>
        <p:guide orient="horz" pos="4085"/>
        <p:guide orient="horz" pos="653"/>
        <p:guide pos="2880"/>
        <p:guide pos="189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36034" y="6486496"/>
            <a:ext cx="2929466" cy="200055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700" kern="0" spc="60" baseline="0" dirty="0" smtClean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7" y="320040"/>
            <a:ext cx="8539165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7" y="88163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7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7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700" y="6489700"/>
            <a:ext cx="681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7" y="317503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7" y="990600"/>
            <a:ext cx="8539165" cy="48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4762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</a:t>
            </a:r>
            <a:r>
              <a:rPr lang="en-US" b="0" dirty="0" smtClean="0"/>
              <a:t>  Introduce developers to Spring Boot, an opinionated way to rapidly build production grade Spring applications quickly and with minimal fuss.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Spring Boot</a:t>
            </a:r>
          </a:p>
          <a:p>
            <a:pPr lvl="1"/>
            <a:r>
              <a:rPr lang="en-US" dirty="0" smtClean="0"/>
              <a:t>Where it fits in the Spring eco system</a:t>
            </a:r>
          </a:p>
          <a:p>
            <a:pPr lvl="1"/>
            <a:r>
              <a:rPr lang="en-US" dirty="0" smtClean="0"/>
              <a:t>Goals, high level features, etc.</a:t>
            </a:r>
          </a:p>
          <a:p>
            <a:r>
              <a:rPr lang="en-US" dirty="0" smtClean="0"/>
              <a:t>Demo: Quick Start</a:t>
            </a:r>
          </a:p>
          <a:p>
            <a:r>
              <a:rPr lang="en-US" dirty="0" smtClean="0"/>
              <a:t>Behind the scenes</a:t>
            </a:r>
          </a:p>
          <a:p>
            <a:r>
              <a:rPr lang="en-US" dirty="0" smtClean="0"/>
              <a:t>More demos, more Boot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End bits (links and such)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 smtClean="0">
                <a:solidFill>
                  <a:srgbClr val="333333"/>
                </a:solidFill>
              </a:rPr>
              <a:t>ToDo</a:t>
            </a:r>
            <a:r>
              <a:rPr lang="en-US" dirty="0" smtClean="0">
                <a:solidFill>
                  <a:srgbClr val="333333"/>
                </a:solidFill>
              </a:rPr>
              <a:t>: </a:t>
            </a:r>
            <a:r>
              <a:rPr lang="en-US" dirty="0"/>
              <a:t>Adding new features to Boot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REALLY Quickly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app.groovy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0" dirty="0" smtClean="0">
                <a:latin typeface="Courier New"/>
                <a:cs typeface="Courier New"/>
              </a:rPr>
              <a:t>@</a:t>
            </a:r>
            <a:r>
              <a:rPr lang="en-US" b="0" dirty="0">
                <a:latin typeface="Courier New"/>
                <a:cs typeface="Courier New"/>
              </a:rPr>
              <a:t>Controller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class </a:t>
            </a:r>
            <a:r>
              <a:rPr lang="en-US" b="0" dirty="0" err="1">
                <a:latin typeface="Courier New"/>
                <a:cs typeface="Courier New"/>
              </a:rPr>
              <a:t>ThisWillActuallyRun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RequestMapping</a:t>
            </a:r>
            <a:r>
              <a:rPr lang="en-US" b="0" dirty="0">
                <a:latin typeface="Courier New"/>
                <a:cs typeface="Courier New"/>
              </a:rPr>
              <a:t>("/")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@</a:t>
            </a:r>
            <a:r>
              <a:rPr lang="en-US" b="0" dirty="0" err="1">
                <a:latin typeface="Courier New"/>
                <a:cs typeface="Courier New"/>
              </a:rPr>
              <a:t>ResponseBody</a:t>
            </a:r>
            <a:endParaRPr lang="en-US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    String home() { return "Hello World!" }</a:t>
            </a:r>
          </a:p>
          <a:p>
            <a:pPr marL="0" indent="0">
              <a:buNone/>
            </a:pPr>
            <a:r>
              <a:rPr lang="en-US" b="0" dirty="0">
                <a:latin typeface="Courier New"/>
                <a:cs typeface="Courier New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spring run </a:t>
            </a:r>
            <a:r>
              <a:rPr lang="en-US" dirty="0" err="1"/>
              <a:t>app.groovy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3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: convenient way to write a main() method that loads a Spring context </a:t>
            </a:r>
          </a:p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r>
              <a:rPr lang="en-US" dirty="0"/>
              <a:t>: optional annotation that adds stuff to your context, including... </a:t>
            </a:r>
          </a:p>
          <a:p>
            <a:r>
              <a:rPr lang="en-US" dirty="0" err="1"/>
              <a:t>EmbeddedServletContainerFactory</a:t>
            </a:r>
            <a:r>
              <a:rPr lang="en-US" dirty="0"/>
              <a:t>: added to your context if a server is available on the </a:t>
            </a:r>
            <a:r>
              <a:rPr lang="en-US" dirty="0" err="1"/>
              <a:t>classpath</a:t>
            </a:r>
            <a:r>
              <a:rPr lang="en-US" dirty="0"/>
              <a:t> </a:t>
            </a:r>
          </a:p>
          <a:p>
            <a:r>
              <a:rPr lang="en-US" dirty="0" err="1"/>
              <a:t>CommandLineRunner</a:t>
            </a:r>
            <a:r>
              <a:rPr lang="en-US" dirty="0"/>
              <a:t>: a hook to run application-specific code after the context is created </a:t>
            </a:r>
          </a:p>
          <a:p>
            <a:r>
              <a:rPr lang="en-US" dirty="0" err="1"/>
              <a:t>JarLauncher</a:t>
            </a:r>
            <a:r>
              <a:rPr lang="en-US" dirty="0"/>
              <a:t> was added to the JAR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 smtClean="0"/>
              <a:t>It’s beginning to look a lot like Java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Doing it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Boot - main library supporting the other parts of Spring Boot </a:t>
            </a:r>
          </a:p>
          <a:p>
            <a:r>
              <a:rPr lang="en-US" dirty="0"/>
              <a:t>Spring Boot Autoconfigure - single @</a:t>
            </a:r>
            <a:r>
              <a:rPr lang="en-US" dirty="0" err="1"/>
              <a:t>EnableAutoConfiguration</a:t>
            </a:r>
            <a:r>
              <a:rPr lang="en-US" dirty="0"/>
              <a:t> annotation creates a whole Spring context </a:t>
            </a:r>
          </a:p>
          <a:p>
            <a:r>
              <a:rPr lang="en-US" dirty="0"/>
              <a:t>Spring Boot Starters - a set of convenient dependency descriptors that you can include in your application. </a:t>
            </a:r>
          </a:p>
          <a:p>
            <a:r>
              <a:rPr lang="en-US" dirty="0"/>
              <a:t>Spring Boot CLI - compiles and runs Groovy source as a Spring application </a:t>
            </a:r>
          </a:p>
          <a:p>
            <a:r>
              <a:rPr lang="en-US" dirty="0"/>
              <a:t>Spring Boot Actuator - </a:t>
            </a:r>
            <a:r>
              <a:rPr lang="en-US" dirty="0" smtClean="0"/>
              <a:t>common </a:t>
            </a:r>
            <a:r>
              <a:rPr lang="en-US" dirty="0"/>
              <a:t>non-functional features that make an app instantly deployable and supportable in production </a:t>
            </a:r>
          </a:p>
          <a:p>
            <a:r>
              <a:rPr lang="en-US" dirty="0"/>
              <a:t>Spring Boot Tools - for building and executing self-contained JAR and WAR archives </a:t>
            </a:r>
          </a:p>
          <a:p>
            <a:r>
              <a:rPr lang="en-US" dirty="0"/>
              <a:t>Spring Boot Samples - a wide range of sample apps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4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821" y="1132719"/>
            <a:ext cx="8625680" cy="4883163"/>
            <a:chOff x="365920" y="454723"/>
            <a:chExt cx="8625680" cy="6251883"/>
          </a:xfrm>
        </p:grpSpPr>
        <p:sp>
          <p:nvSpPr>
            <p:cNvPr id="4" name="Rectangle 3"/>
            <p:cNvSpPr/>
            <p:nvPr/>
          </p:nvSpPr>
          <p:spPr>
            <a:xfrm>
              <a:off x="4683728" y="982134"/>
              <a:ext cx="4130071" cy="220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5511586">
              <a:off x="1171861" y="1653422"/>
              <a:ext cx="5673989" cy="4432380"/>
            </a:xfrm>
            <a:prstGeom prst="triangle">
              <a:avLst>
                <a:gd name="adj" fmla="val 49660"/>
              </a:avLst>
            </a:prstGeom>
            <a:gradFill flip="none" rotWithShape="1">
              <a:gsLst>
                <a:gs pos="0">
                  <a:schemeClr val="accent1">
                    <a:alpha val="65000"/>
                  </a:schemeClr>
                </a:gs>
                <a:gs pos="27000">
                  <a:schemeClr val="accent3">
                    <a:shade val="93000"/>
                    <a:satMod val="130000"/>
                    <a:alpha val="51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Shape 2"/>
            <p:cNvSpPr txBox="1"/>
            <p:nvPr/>
          </p:nvSpPr>
          <p:spPr>
            <a:xfrm>
              <a:off x="365920" y="1219199"/>
              <a:ext cx="8432479" cy="4559923"/>
            </a:xfrm>
            <a:prstGeom prst="rect">
              <a:avLst/>
            </a:prstGeom>
          </p:spPr>
          <p:txBody>
            <a:bodyPr wrap="none" lIns="0" tIns="0" rIns="0" bIns="0"/>
            <a:lstStyle/>
            <a:p>
              <a:pPr>
                <a:buSzPct val="45000"/>
                <a:buFont typeface="StarSymbol"/>
                <a:buChar char=""/>
              </a:pPr>
              <a:endParaRPr dirty="0">
                <a:solidFill>
                  <a:prstClr val="black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l="55972"/>
            <a:stretch>
              <a:fillRect/>
            </a:stretch>
          </p:blipFill>
          <p:spPr>
            <a:xfrm>
              <a:off x="753282" y="3522134"/>
              <a:ext cx="1443820" cy="1783946"/>
            </a:xfrm>
            <a:prstGeom prst="rect">
              <a:avLst/>
            </a:prstGeom>
            <a:effectLst>
              <a:reflection stA="50000" endPos="40000" dir="5400000" sy="-100000" algn="bl" rotWithShape="0"/>
            </a:effectLst>
          </p:spPr>
        </p:pic>
        <p:pic>
          <p:nvPicPr>
            <p:cNvPr id="8" name="Picture 7" descr="Spring_boot_module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876" y="454723"/>
              <a:ext cx="5046724" cy="6236603"/>
            </a:xfrm>
            <a:prstGeom prst="rect">
              <a:avLst/>
            </a:prstGeom>
            <a:effectLst>
              <a:outerShdw blurRad="228600" dir="2700000">
                <a:srgbClr val="000000">
                  <a:alpha val="5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927685" y="3108630"/>
              <a:ext cx="1089038" cy="43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</a:rPr>
                <a:t>Boot</a:t>
              </a:r>
              <a:endParaRPr lang="en-US" sz="22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0816" y="2059034"/>
              <a:ext cx="1596284" cy="32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FFFF"/>
                  </a:solidFill>
                </a:rPr>
                <a:t>Autoconfigure</a:t>
              </a:r>
              <a:endParaRPr 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3817" y="1421080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Starters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3817" y="845234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CLI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3817" y="425513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Actuator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3817" y="4908148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Tools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3817" y="551598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Samples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 binds its own bean properties to command line arguments, and then adds them to the Spring Environment, e.g. </a:t>
            </a:r>
          </a:p>
          <a:p>
            <a:pPr marL="228600" lvl="1" indent="0">
              <a:buNone/>
            </a:pPr>
            <a:r>
              <a:rPr lang="en-US" dirty="0"/>
              <a:t>$ java -jar target/*.jar --</a:t>
            </a:r>
            <a:r>
              <a:rPr lang="en-US" dirty="0" err="1"/>
              <a:t>server.port</a:t>
            </a:r>
            <a:r>
              <a:rPr lang="en-US" dirty="0"/>
              <a:t>=9000 </a:t>
            </a:r>
          </a:p>
          <a:p>
            <a:endParaRPr lang="en-US" dirty="0" smtClean="0"/>
          </a:p>
          <a:p>
            <a:r>
              <a:rPr lang="en-US" dirty="0" smtClean="0"/>
              <a:t>Externalize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application.properties</a:t>
            </a:r>
            <a:r>
              <a:rPr lang="en-US" dirty="0"/>
              <a:t> in your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en-US" dirty="0" smtClean="0"/>
              <a:t>e.g.</a:t>
            </a:r>
          </a:p>
          <a:p>
            <a:pPr marL="228600" lvl="1" indent="0">
              <a:buNone/>
            </a:pPr>
            <a:r>
              <a:rPr lang="en-US" b="1" dirty="0" err="1" smtClean="0"/>
              <a:t>application.properties</a:t>
            </a:r>
            <a:r>
              <a:rPr lang="en-US" b="1" dirty="0" smtClean="0"/>
              <a:t> </a:t>
            </a:r>
            <a:endParaRPr lang="en-US" b="1" dirty="0"/>
          </a:p>
          <a:p>
            <a:pPr marL="228600" lvl="1" indent="0">
              <a:buNone/>
            </a:pPr>
            <a:r>
              <a:rPr lang="en-US" dirty="0" err="1"/>
              <a:t>server.port</a:t>
            </a:r>
            <a:r>
              <a:rPr lang="en-US" dirty="0"/>
              <a:t>: 9000 </a:t>
            </a:r>
          </a:p>
          <a:p>
            <a:endParaRPr lang="en-US" dirty="0" smtClean="0"/>
          </a:p>
          <a:p>
            <a:r>
              <a:rPr lang="en-US" dirty="0" smtClean="0"/>
              <a:t>Use YAML (if you must)</a:t>
            </a:r>
          </a:p>
          <a:p>
            <a:pPr lvl="1"/>
            <a:r>
              <a:rPr lang="en-US" dirty="0"/>
              <a:t>Just put </a:t>
            </a:r>
            <a:r>
              <a:rPr lang="en-US" dirty="0" err="1"/>
              <a:t>application.yml</a:t>
            </a:r>
            <a:r>
              <a:rPr lang="en-US" dirty="0"/>
              <a:t> in your </a:t>
            </a:r>
            <a:r>
              <a:rPr lang="en-US" dirty="0" err="1" smtClean="0"/>
              <a:t>classpath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properties and YAML add entries with period-separated paths to the Spring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4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Change the app behavior by changing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1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Thymeleaf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Thymeleaf</a:t>
            </a:r>
            <a:r>
              <a:rPr lang="en-US" dirty="0"/>
              <a:t> to the </a:t>
            </a:r>
            <a:r>
              <a:rPr lang="en-US" dirty="0" err="1"/>
              <a:t>classpath</a:t>
            </a:r>
            <a:r>
              <a:rPr lang="en-US" dirty="0"/>
              <a:t> and see it render a view </a:t>
            </a:r>
          </a:p>
          <a:p>
            <a:r>
              <a:rPr lang="en-US" dirty="0"/>
              <a:t>Spring Boot Autoconfigure has added all the boilerplate stuff </a:t>
            </a:r>
          </a:p>
          <a:p>
            <a:r>
              <a:rPr lang="en-US" dirty="0"/>
              <a:t>Common configuration options via </a:t>
            </a:r>
            <a:r>
              <a:rPr lang="en-US" dirty="0" err="1"/>
              <a:t>spring.thymeleaf</a:t>
            </a:r>
            <a:r>
              <a:rPr lang="en-US" dirty="0"/>
              <a:t>.*, e.g. </a:t>
            </a:r>
            <a:r>
              <a:rPr lang="en-US" dirty="0" err="1"/>
              <a:t>spring.thymeleaf.prefix:classpath</a:t>
            </a:r>
            <a:r>
              <a:rPr lang="en-US" dirty="0"/>
              <a:t>:/templates/ (location of templates)</a:t>
            </a:r>
            <a:br>
              <a:rPr lang="en-US" dirty="0"/>
            </a:br>
            <a:r>
              <a:rPr lang="en-US" dirty="0" err="1"/>
              <a:t>spring.tjymeleaf.cache:true</a:t>
            </a:r>
            <a:r>
              <a:rPr lang="en-US" dirty="0"/>
              <a:t> (set to false to reload templates when changed) </a:t>
            </a:r>
          </a:p>
          <a:p>
            <a:r>
              <a:rPr lang="en-US" dirty="0"/>
              <a:t>Extend and override:</a:t>
            </a: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IDialect</a:t>
            </a:r>
            <a:r>
              <a:rPr lang="en-US" dirty="0"/>
              <a:t> beans add </a:t>
            </a:r>
            <a:r>
              <a:rPr lang="en-US" dirty="0" err="1"/>
              <a:t>thymeleafViewResolver</a:t>
            </a:r>
            <a:r>
              <a:rPr lang="en-US" dirty="0"/>
              <a:t> add </a:t>
            </a:r>
            <a:r>
              <a:rPr lang="en-US" dirty="0" err="1"/>
              <a:t>SpringTemplateEngine</a:t>
            </a:r>
            <a:r>
              <a:rPr lang="en-US" dirty="0"/>
              <a:t> add </a:t>
            </a:r>
            <a:r>
              <a:rPr lang="en-US" dirty="0" err="1"/>
              <a:t>defaultTemplateResolver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4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Oooo</a:t>
            </a:r>
            <a:r>
              <a:rPr lang="en-US" dirty="0" smtClean="0"/>
              <a:t> …. pretty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35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Pivotal?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r>
              <a:rPr lang="en-US" dirty="0" smtClean="0"/>
              <a:t> and EMC spin out</a:t>
            </a:r>
          </a:p>
          <a:p>
            <a:pPr lvl="1"/>
            <a:r>
              <a:rPr lang="en-US" dirty="0" smtClean="0"/>
              <a:t>vFabric from </a:t>
            </a:r>
            <a:r>
              <a:rPr lang="en-US" dirty="0" err="1" smtClean="0"/>
              <a:t>vmware</a:t>
            </a:r>
            <a:endParaRPr lang="en-US" dirty="0" smtClean="0"/>
          </a:p>
          <a:p>
            <a:pPr lvl="1"/>
            <a:r>
              <a:rPr lang="en-US" dirty="0" err="1" smtClean="0"/>
              <a:t>Greenplum</a:t>
            </a:r>
            <a:r>
              <a:rPr lang="en-US" dirty="0" smtClean="0"/>
              <a:t> MPP DB and </a:t>
            </a:r>
            <a:r>
              <a:rPr lang="en-US" dirty="0" err="1" smtClean="0"/>
              <a:t>Hadoop</a:t>
            </a:r>
            <a:r>
              <a:rPr lang="en-US" dirty="0" smtClean="0"/>
              <a:t> from EMC</a:t>
            </a:r>
          </a:p>
          <a:p>
            <a:pPr lvl="1"/>
            <a:r>
              <a:rPr lang="en-US" dirty="0" smtClean="0"/>
              <a:t>Agile development acquisitions Pivotal Labs and </a:t>
            </a:r>
            <a:r>
              <a:rPr lang="en-US" dirty="0" err="1" smtClean="0"/>
              <a:t>Xtreme</a:t>
            </a:r>
            <a:r>
              <a:rPr lang="en-US" dirty="0" smtClean="0"/>
              <a:t> Labs</a:t>
            </a:r>
          </a:p>
          <a:p>
            <a:r>
              <a:rPr lang="en-US" dirty="0" smtClean="0"/>
              <a:t>Paul Maritz CEO</a:t>
            </a:r>
          </a:p>
          <a:p>
            <a:pPr lvl="1"/>
            <a:r>
              <a:rPr lang="en-US" dirty="0" smtClean="0"/>
              <a:t>Former CEO </a:t>
            </a:r>
            <a:r>
              <a:rPr lang="en-US" dirty="0" err="1" smtClean="0"/>
              <a:t>vmware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Custodian of various OSS projects including Spring</a:t>
            </a:r>
          </a:p>
          <a:p>
            <a:pPr lvl="1"/>
            <a:r>
              <a:rPr lang="en-US" dirty="0" smtClean="0"/>
              <a:t>and RabbitMQ,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CloudFondry</a:t>
            </a:r>
            <a:r>
              <a:rPr lang="en-US" dirty="0" smtClean="0"/>
              <a:t>, Groovy/Grails, …</a:t>
            </a:r>
          </a:p>
          <a:p>
            <a:r>
              <a:rPr lang="en-US" dirty="0" smtClean="0"/>
              <a:t>Commercial interests in Big/Fast Data, PaaS, Enterprise tooling</a:t>
            </a:r>
          </a:p>
          <a:p>
            <a:pPr lvl="1"/>
            <a:r>
              <a:rPr lang="en-US" dirty="0" smtClean="0"/>
              <a:t>Spring is an enabling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4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Available Auto-configured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servlet container (Tomcat or Jetty) </a:t>
            </a:r>
            <a:r>
              <a:rPr lang="en-US" dirty="0" err="1"/>
              <a:t>DataSource</a:t>
            </a:r>
            <a:r>
              <a:rPr lang="en-US" dirty="0"/>
              <a:t> and </a:t>
            </a:r>
            <a:r>
              <a:rPr lang="en-US" dirty="0" err="1"/>
              <a:t>JdbcTemplate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JPA</a:t>
            </a:r>
            <a:br>
              <a:rPr lang="en-US" dirty="0"/>
            </a:br>
            <a:r>
              <a:rPr lang="en-US" dirty="0"/>
              <a:t>Spring Data JPA (scan for repositories) </a:t>
            </a:r>
            <a:r>
              <a:rPr lang="en-US" dirty="0" err="1"/>
              <a:t>Thymeleaf</a:t>
            </a:r>
            <a:r>
              <a:rPr lang="en-US" dirty="0"/>
              <a:t> </a:t>
            </a:r>
          </a:p>
          <a:p>
            <a:r>
              <a:rPr lang="en-US" dirty="0"/>
              <a:t>Batch processing</a:t>
            </a:r>
            <a:br>
              <a:rPr lang="en-US" dirty="0"/>
            </a:br>
            <a:r>
              <a:rPr lang="en-US" dirty="0"/>
              <a:t>Reactor for events and </a:t>
            </a:r>
            <a:r>
              <a:rPr lang="en-US" dirty="0" err="1"/>
              <a:t>async</a:t>
            </a:r>
            <a:r>
              <a:rPr lang="en-US" dirty="0"/>
              <a:t> processing Actuator features (Security, Audit, Metrics, Trace)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9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Adds common non-functional features to your application and exposes MVC endpoints to interact with them. </a:t>
            </a:r>
          </a:p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Secure endpoints: /metrics, /health, /trace, /dump, </a:t>
            </a:r>
          </a:p>
          <a:p>
            <a:r>
              <a:rPr lang="en-US" dirty="0"/>
              <a:t>/shutdown, /beans Audit</a:t>
            </a:r>
            <a:br>
              <a:rPr lang="en-US" dirty="0"/>
            </a:br>
            <a:r>
              <a:rPr lang="en-US" dirty="0"/>
              <a:t>/info </a:t>
            </a:r>
          </a:p>
          <a:p>
            <a:r>
              <a:rPr lang="en-US" dirty="0"/>
              <a:t>If embedded in a web app or web service can use the same port or a different one (and a different network interface).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me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 Actuator</a:t>
            </a:r>
          </a:p>
          <a:p>
            <a:pPr lvl="1"/>
            <a:r>
              <a:rPr lang="en-US" dirty="0" smtClean="0"/>
              <a:t>Can also use Spring Security</a:t>
            </a:r>
          </a:p>
          <a:p>
            <a:endParaRPr lang="en-US" dirty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/>
              <a:t>Spring Boot provides default configuration files for 3 common logging frameworks: </a:t>
            </a:r>
            <a:r>
              <a:rPr lang="en-US" dirty="0" err="1"/>
              <a:t>logback</a:t>
            </a:r>
            <a:r>
              <a:rPr lang="en-US" dirty="0"/>
              <a:t>, log4j and </a:t>
            </a:r>
            <a:r>
              <a:rPr lang="en-US" dirty="0" err="1"/>
              <a:t>java.util.logging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Starters (and Samples) use </a:t>
            </a:r>
            <a:r>
              <a:rPr lang="en-US" dirty="0" err="1"/>
              <a:t>logback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External configuration and </a:t>
            </a:r>
            <a:r>
              <a:rPr lang="en-US" dirty="0" err="1"/>
              <a:t>classpath</a:t>
            </a:r>
            <a:r>
              <a:rPr lang="en-US" dirty="0"/>
              <a:t> influence runtime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err="1"/>
              <a:t>LoggingApplicationContextInitializer</a:t>
            </a:r>
            <a:r>
              <a:rPr lang="en-US" dirty="0"/>
              <a:t> sets it all </a:t>
            </a:r>
            <a:r>
              <a:rPr lang="en-US" dirty="0" smtClean="0"/>
              <a:t>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Anybody Use This For Real?</a:t>
            </a:r>
            <a:endParaRPr lang="en-US" dirty="0"/>
          </a:p>
        </p:txBody>
      </p:sp>
      <p:pic>
        <p:nvPicPr>
          <p:cNvPr id="3" name="Picture 2" descr="spring.i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0" y="860949"/>
            <a:ext cx="6262400" cy="5348648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006319" y="1485138"/>
            <a:ext cx="1834473" cy="3772458"/>
          </a:xfrm>
          <a:prstGeom prst="rect">
            <a:avLst/>
          </a:prstGeom>
        </p:spPr>
        <p:txBody>
          <a:bodyPr/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We do</a:t>
            </a:r>
          </a:p>
          <a:p>
            <a:pPr lvl="1"/>
            <a:r>
              <a:rPr lang="en-US" sz="2000" dirty="0" smtClean="0"/>
              <a:t>Spring Boot app</a:t>
            </a:r>
          </a:p>
          <a:p>
            <a:pPr lvl="1"/>
            <a:r>
              <a:rPr lang="en-US" sz="2000" dirty="0" err="1" smtClean="0"/>
              <a:t>Thymeleaf</a:t>
            </a:r>
            <a:r>
              <a:rPr lang="en-US" sz="2000" dirty="0" smtClean="0"/>
              <a:t> UI</a:t>
            </a:r>
          </a:p>
          <a:p>
            <a:pPr lvl="1"/>
            <a:r>
              <a:rPr lang="en-US" sz="2000" dirty="0" smtClean="0"/>
              <a:t>Hosted on Cloud Foundry</a:t>
            </a:r>
          </a:p>
        </p:txBody>
      </p:sp>
    </p:spTree>
    <p:extLst>
      <p:ext uri="{BB962C8B-B14F-4D97-AF65-F5344CB8AC3E}">
        <p14:creationId xmlns:p14="http://schemas.microsoft.com/office/powerpoint/2010/main" val="8641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8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Spring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vs</a:t>
            </a:r>
            <a:r>
              <a:rPr lang="en-US" dirty="0" smtClean="0"/>
              <a:t> JEE … ready … FIGHT!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NOT going there!  :-)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487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4.0 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Java/EE</a:t>
            </a:r>
          </a:p>
          <a:p>
            <a:pPr lvl="1"/>
            <a:r>
              <a:rPr lang="en-US" dirty="0"/>
              <a:t>Java 8</a:t>
            </a:r>
          </a:p>
          <a:p>
            <a:pPr lvl="1"/>
            <a:r>
              <a:rPr lang="en-US" dirty="0"/>
              <a:t>JSR-310 Date/Time API</a:t>
            </a:r>
          </a:p>
          <a:p>
            <a:pPr lvl="1"/>
            <a:r>
              <a:rPr lang="en-US" dirty="0"/>
              <a:t>JSR-236 Concurrency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JSR-356 </a:t>
            </a:r>
            <a:r>
              <a:rPr lang="en-US" dirty="0" err="1"/>
              <a:t>WebSocket</a:t>
            </a:r>
            <a:endParaRPr lang="en-US" dirty="0"/>
          </a:p>
          <a:p>
            <a:pPr lvl="1"/>
            <a:r>
              <a:rPr lang="en-US" dirty="0"/>
              <a:t>Servlet 3.1</a:t>
            </a:r>
          </a:p>
          <a:p>
            <a:pPr lvl="1"/>
            <a:r>
              <a:rPr lang="en-US" dirty="0"/>
              <a:t>Bean Validation 1.1</a:t>
            </a:r>
          </a:p>
          <a:p>
            <a:pPr lvl="1"/>
            <a:r>
              <a:rPr lang="en-US" dirty="0"/>
              <a:t>JPA 2.1</a:t>
            </a:r>
          </a:p>
          <a:p>
            <a:pPr lvl="1"/>
            <a:r>
              <a:rPr lang="en-US" dirty="0"/>
              <a:t>JTA 1.2</a:t>
            </a:r>
          </a:p>
          <a:p>
            <a:pPr lvl="1"/>
            <a:r>
              <a:rPr lang="en-US" dirty="0"/>
              <a:t>JMS 2.0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 smtClean="0"/>
              <a:t>(Large feature set, and getting larger)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029" y="1076934"/>
            <a:ext cx="3198560" cy="3055624"/>
            <a:chOff x="452967" y="1200151"/>
            <a:chExt cx="3193584" cy="3155950"/>
          </a:xfrm>
        </p:grpSpPr>
        <p:sp>
          <p:nvSpPr>
            <p:cNvPr id="5" name="Oval 4"/>
            <p:cNvSpPr/>
            <p:nvPr/>
          </p:nvSpPr>
          <p:spPr>
            <a:xfrm>
              <a:off x="452967" y="1200151"/>
              <a:ext cx="3155950" cy="3155950"/>
            </a:xfrm>
            <a:prstGeom prst="ellipse">
              <a:avLst/>
            </a:prstGeom>
            <a:gradFill flip="none" rotWithShape="1">
              <a:gsLst>
                <a:gs pos="43000">
                  <a:srgbClr val="6DB33F"/>
                </a:gs>
                <a:gs pos="10000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2032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lambd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1" y="1315518"/>
              <a:ext cx="2732150" cy="255729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31701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Spring Diagram with Boot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267" y="1614328"/>
            <a:ext cx="8957733" cy="677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0240" y="1090983"/>
            <a:ext cx="8339328" cy="4823937"/>
            <a:chOff x="381002" y="143939"/>
            <a:chExt cx="8339328" cy="4823937"/>
          </a:xfrm>
        </p:grpSpPr>
        <p:pic>
          <p:nvPicPr>
            <p:cNvPr id="84" name="Picture 83" descr="top rectangle.png"/>
            <p:cNvPicPr>
              <a:picLocks noChangeAspect="1"/>
            </p:cNvPicPr>
            <p:nvPr/>
          </p:nvPicPr>
          <p:blipFill>
            <a:blip r:embed="rId2"/>
            <a:srcRect l="17593" t="32914" r="39907" b="49143"/>
            <a:stretch>
              <a:fillRect/>
            </a:stretch>
          </p:blipFill>
          <p:spPr>
            <a:xfrm>
              <a:off x="495299" y="529830"/>
              <a:ext cx="8132234" cy="1204776"/>
            </a:xfrm>
            <a:prstGeom prst="rect">
              <a:avLst/>
            </a:prstGeom>
            <a:effectLst/>
          </p:spPr>
        </p:pic>
        <p:pic>
          <p:nvPicPr>
            <p:cNvPr id="85" name="Picture 84" descr="bottom rectangle.png"/>
            <p:cNvPicPr>
              <a:picLocks noChangeAspect="1"/>
            </p:cNvPicPr>
            <p:nvPr/>
          </p:nvPicPr>
          <p:blipFill>
            <a:blip r:embed="rId3"/>
            <a:srcRect l="18482" t="45884" r="37941" b="4345"/>
            <a:stretch>
              <a:fillRect/>
            </a:stretch>
          </p:blipFill>
          <p:spPr>
            <a:xfrm>
              <a:off x="381002" y="1625655"/>
              <a:ext cx="8339328" cy="3342221"/>
            </a:xfrm>
            <a:prstGeom prst="rect">
              <a:avLst/>
            </a:prstGeom>
            <a:effectLst/>
          </p:spPr>
        </p:pic>
        <p:grpSp>
          <p:nvGrpSpPr>
            <p:cNvPr id="86" name="Group 20"/>
            <p:cNvGrpSpPr/>
            <p:nvPr/>
          </p:nvGrpSpPr>
          <p:grpSpPr>
            <a:xfrm>
              <a:off x="6423520" y="2043634"/>
              <a:ext cx="1593850" cy="1049258"/>
              <a:chOff x="6445250" y="2730499"/>
              <a:chExt cx="1593850" cy="1049258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455452" y="2730499"/>
                <a:ext cx="1573446" cy="10477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455452" y="273049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445250" y="273050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WEB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60" name="Picture 159" descr="Web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299" y="3107268"/>
                <a:ext cx="343752" cy="343752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6463242" y="3450180"/>
                <a:ext cx="1557867" cy="32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Controllers, REST,</a:t>
                </a:r>
                <a:br>
                  <a:rPr lang="en-US" sz="1000" dirty="0" smtClean="0">
                    <a:solidFill>
                      <a:srgbClr val="EEECE1"/>
                    </a:solidFill>
                  </a:rPr>
                </a:br>
                <a:r>
                  <a:rPr lang="en-US" sz="1000" dirty="0" err="1" smtClean="0">
                    <a:solidFill>
                      <a:srgbClr val="EEECE1"/>
                    </a:solidFill>
                  </a:rPr>
                  <a:t>WebSocket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87" name="Group 42"/>
            <p:cNvGrpSpPr/>
            <p:nvPr/>
          </p:nvGrpSpPr>
          <p:grpSpPr>
            <a:xfrm>
              <a:off x="1224987" y="2043634"/>
              <a:ext cx="1593850" cy="1049258"/>
              <a:chOff x="1246717" y="2722033"/>
              <a:chExt cx="1593850" cy="1049258"/>
            </a:xfrm>
          </p:grpSpPr>
          <p:grpSp>
            <p:nvGrpSpPr>
              <p:cNvPr id="151" name="Group 21"/>
              <p:cNvGrpSpPr/>
              <p:nvPr/>
            </p:nvGrpSpPr>
            <p:grpSpPr>
              <a:xfrm>
                <a:off x="1246717" y="2722033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INTEGRATION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Channels, Adapters,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Filters, </a:t>
                  </a:r>
                  <a:r>
                    <a:rPr lang="en-US" sz="1000" dirty="0">
                      <a:solidFill>
                        <a:srgbClr val="EEECE1"/>
                      </a:solidFill>
                    </a:rPr>
                    <a:t>Transformers</a:t>
                  </a:r>
                </a:p>
              </p:txBody>
            </p:sp>
          </p:grpSp>
          <p:pic>
            <p:nvPicPr>
              <p:cNvPr id="152" name="Picture 151" descr="Integration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095" y="3087449"/>
                <a:ext cx="490744" cy="344435"/>
              </a:xfrm>
              <a:prstGeom prst="rect">
                <a:avLst/>
              </a:prstGeom>
            </p:spPr>
          </p:pic>
        </p:grpSp>
        <p:grpSp>
          <p:nvGrpSpPr>
            <p:cNvPr id="88" name="Group 43"/>
            <p:cNvGrpSpPr/>
            <p:nvPr/>
          </p:nvGrpSpPr>
          <p:grpSpPr>
            <a:xfrm>
              <a:off x="2957831" y="2043634"/>
              <a:ext cx="1593850" cy="1070040"/>
              <a:chOff x="2978150" y="2738966"/>
              <a:chExt cx="1593850" cy="1070040"/>
            </a:xfrm>
          </p:grpSpPr>
          <p:grpSp>
            <p:nvGrpSpPr>
              <p:cNvPr id="145" name="Group 28"/>
              <p:cNvGrpSpPr/>
              <p:nvPr/>
            </p:nvGrpSpPr>
            <p:grpSpPr>
              <a:xfrm>
                <a:off x="2978150" y="2738966"/>
                <a:ext cx="1593850" cy="1070040"/>
                <a:chOff x="6445250" y="2730499"/>
                <a:chExt cx="1593850" cy="107004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BATCH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463242" y="3470962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Jobs, Steps,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Readers, Writers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6" name="Picture 145" descr="Batch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606" y="3100315"/>
                <a:ext cx="377068" cy="390159"/>
              </a:xfrm>
              <a:prstGeom prst="rect">
                <a:avLst/>
              </a:prstGeom>
            </p:spPr>
          </p:pic>
        </p:grpSp>
        <p:grpSp>
          <p:nvGrpSpPr>
            <p:cNvPr id="89" name="Group 44"/>
            <p:cNvGrpSpPr/>
            <p:nvPr/>
          </p:nvGrpSpPr>
          <p:grpSpPr>
            <a:xfrm>
              <a:off x="4690675" y="2043634"/>
              <a:ext cx="1593850" cy="1049258"/>
              <a:chOff x="4726517" y="2730499"/>
              <a:chExt cx="1593850" cy="1049258"/>
            </a:xfrm>
          </p:grpSpPr>
          <p:grpSp>
            <p:nvGrpSpPr>
              <p:cNvPr id="139" name="Group 34"/>
              <p:cNvGrpSpPr/>
              <p:nvPr/>
            </p:nvGrpSpPr>
            <p:grpSpPr>
              <a:xfrm>
                <a:off x="4726517" y="2730499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BIG DATA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Ingestion, Export,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Orchestration, </a:t>
                  </a:r>
                  <a:r>
                    <a:rPr lang="en-US" sz="1000" dirty="0" err="1" smtClean="0">
                      <a:solidFill>
                        <a:srgbClr val="EEECE1"/>
                      </a:solidFill>
                    </a:rPr>
                    <a:t>Hadoop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0" name="Picture 139" descr="Big Data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7159" y="3113695"/>
                <a:ext cx="626798" cy="350532"/>
              </a:xfrm>
              <a:prstGeom prst="rect">
                <a:avLst/>
              </a:prstGeom>
            </p:spPr>
          </p:pic>
        </p:grpSp>
        <p:grpSp>
          <p:nvGrpSpPr>
            <p:cNvPr id="90" name="Group 50"/>
            <p:cNvGrpSpPr/>
            <p:nvPr/>
          </p:nvGrpSpPr>
          <p:grpSpPr>
            <a:xfrm>
              <a:off x="1224987" y="3203559"/>
              <a:ext cx="6767546" cy="657233"/>
              <a:chOff x="1241920" y="3203559"/>
              <a:chExt cx="6767546" cy="65723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252121" y="3203559"/>
                <a:ext cx="6757345" cy="6572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252122" y="320355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241920" y="320356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DATA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35" name="Picture 134" descr="Non relational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1933" y="3318674"/>
                <a:ext cx="430767" cy="304812"/>
              </a:xfrm>
              <a:prstGeom prst="rect">
                <a:avLst/>
              </a:prstGeom>
            </p:spPr>
          </p:pic>
          <p:pic>
            <p:nvPicPr>
              <p:cNvPr id="136" name="Picture 135" descr="Relational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5672" y="3318674"/>
                <a:ext cx="430767" cy="304812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5899655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NON-RELATIONAL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522122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91" name="Group 65"/>
            <p:cNvGrpSpPr/>
            <p:nvPr/>
          </p:nvGrpSpPr>
          <p:grpSpPr>
            <a:xfrm>
              <a:off x="1224987" y="3974026"/>
              <a:ext cx="6767546" cy="750374"/>
              <a:chOff x="1224987" y="3974026"/>
              <a:chExt cx="6767546" cy="75037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235188" y="3974026"/>
                <a:ext cx="6757345" cy="7503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35189" y="3974026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24987" y="3974027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CORE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69476" y="4490518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GROOVY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46368" y="4490518"/>
                <a:ext cx="1185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FRAMEWORK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6" name="Picture 125" descr="Framework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9781" y="4019550"/>
                <a:ext cx="491754" cy="491754"/>
              </a:xfrm>
              <a:prstGeom prst="rect">
                <a:avLst/>
              </a:prstGeom>
            </p:spPr>
          </p:pic>
          <p:pic>
            <p:nvPicPr>
              <p:cNvPr id="127" name="Picture 126" descr="Security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6564" y="4047067"/>
                <a:ext cx="344554" cy="48136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4258716" y="4490518"/>
                <a:ext cx="1185376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SECURITY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9" name="Picture 128" descr="groovy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7538" y="4019087"/>
                <a:ext cx="787976" cy="397059"/>
              </a:xfrm>
              <a:prstGeom prst="rect">
                <a:avLst/>
              </a:prstGeom>
            </p:spPr>
          </p:pic>
          <p:pic>
            <p:nvPicPr>
              <p:cNvPr id="130" name="Picture 129" descr="reactor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9600" y="4042927"/>
                <a:ext cx="471867" cy="435939"/>
              </a:xfrm>
              <a:prstGeom prst="rect">
                <a:avLst/>
              </a:prstGeom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781800" y="4491189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REACTOR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92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93" name="Group 55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Group 78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5" name="Picture 94" descr="io foundation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2116" y="1700840"/>
              <a:ext cx="1280043" cy="1291235"/>
            </a:xfrm>
            <a:prstGeom prst="rect">
              <a:avLst/>
            </a:prstGeom>
          </p:spPr>
        </p:pic>
        <p:pic>
          <p:nvPicPr>
            <p:cNvPr id="96" name="Picture 95" descr="io execution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8365" y="532341"/>
              <a:ext cx="1155700" cy="1157786"/>
            </a:xfrm>
            <a:prstGeom prst="rect">
              <a:avLst/>
            </a:prstGeom>
          </p:spPr>
        </p:pic>
        <p:grpSp>
          <p:nvGrpSpPr>
            <p:cNvPr id="97" name="Group 72"/>
            <p:cNvGrpSpPr/>
            <p:nvPr/>
          </p:nvGrpSpPr>
          <p:grpSpPr>
            <a:xfrm>
              <a:off x="5181599" y="702735"/>
              <a:ext cx="2446868" cy="881887"/>
              <a:chOff x="5257799" y="702735"/>
              <a:chExt cx="2446868" cy="8818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901267" y="702735"/>
                <a:ext cx="1803400" cy="881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57799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8" name="Picture 97" descr="grails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22872" y="938343"/>
              <a:ext cx="429947" cy="42994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250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GRAILS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58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Full-stack, Web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05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XD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3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Stream, Taps, Jobs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3" name="Picture 102" descr="X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20386" y="938522"/>
              <a:ext cx="393722" cy="429768"/>
            </a:xfrm>
            <a:prstGeom prst="rect">
              <a:avLst/>
            </a:prstGeom>
          </p:spPr>
        </p:pic>
        <p:sp>
          <p:nvSpPr>
            <p:cNvPr id="104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105" name="Group 66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75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972674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05200" y="1357851"/>
              <a:ext cx="1981200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Bootable, Minimal, Ops-Ready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9" name="Picture 108" descr="Boot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23842" y="948681"/>
              <a:ext cx="479256" cy="429768"/>
            </a:xfrm>
            <a:prstGeom prst="rect">
              <a:avLst/>
            </a:prstGeom>
          </p:spPr>
        </p:pic>
        <p:pic>
          <p:nvPicPr>
            <p:cNvPr id="110" name="Picture 109" descr="spring io_logo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26590" y="143939"/>
              <a:ext cx="1314282" cy="399999"/>
            </a:xfrm>
            <a:prstGeom prst="rect">
              <a:avLst/>
            </a:prstGeom>
          </p:spPr>
        </p:pic>
      </p:grpSp>
      <p:pic>
        <p:nvPicPr>
          <p:cNvPr id="3" name="Picture 2" descr="about-register-badge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12" y="206359"/>
            <a:ext cx="1637552" cy="18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tool for getting started very quickly with Spring applications</a:t>
            </a:r>
          </a:p>
          <a:p>
            <a:r>
              <a:rPr lang="en-US" dirty="0" smtClean="0"/>
              <a:t>Focuses attention at a single point</a:t>
            </a:r>
          </a:p>
          <a:p>
            <a:pPr lvl="1"/>
            <a:r>
              <a:rPr lang="en-US" dirty="0" smtClean="0"/>
              <a:t>Control a large collection of spring-* projects</a:t>
            </a:r>
          </a:p>
          <a:p>
            <a:r>
              <a:rPr lang="en-US" dirty="0" smtClean="0"/>
              <a:t>Common non-functional requirements for “real world” applications</a:t>
            </a:r>
          </a:p>
          <a:p>
            <a:r>
              <a:rPr lang="en-US" dirty="0" smtClean="0"/>
              <a:t>Exposes a lot of useful features by default</a:t>
            </a:r>
          </a:p>
          <a:p>
            <a:r>
              <a:rPr lang="en-US" dirty="0" smtClean="0"/>
              <a:t>Gets out of the way quickly when you need it to</a:t>
            </a:r>
          </a:p>
          <a:p>
            <a:r>
              <a:rPr lang="en-US" dirty="0" smtClean="0"/>
              <a:t>v0.5.0.Mx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4570" y="3112986"/>
            <a:ext cx="4889363" cy="3215857"/>
            <a:chOff x="3894564" y="3123747"/>
            <a:chExt cx="4889363" cy="3215857"/>
          </a:xfrm>
        </p:grpSpPr>
        <p:pic>
          <p:nvPicPr>
            <p:cNvPr id="5" name="Picture 4" descr="SpringIO_MarkitectureV2_forPP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64" y="4328273"/>
              <a:ext cx="3798908" cy="2008378"/>
            </a:xfrm>
            <a:prstGeom prst="rect">
              <a:avLst/>
            </a:prstGeom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898660" y="4809174"/>
              <a:ext cx="3810000" cy="1530430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3258" y="4343999"/>
              <a:ext cx="278256" cy="151909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3060" y="4343999"/>
              <a:ext cx="330200" cy="13497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86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78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5050797">
              <a:off x="6333729" y="3818018"/>
              <a:ext cx="573194" cy="11111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SpringIO_MarkitectureV2_forPPT.png"/>
            <p:cNvPicPr>
              <a:picLocks noChangeAspect="1"/>
            </p:cNvPicPr>
            <p:nvPr/>
          </p:nvPicPr>
          <p:blipFill>
            <a:blip r:embed="rId3"/>
            <a:srcRect l="6265" r="10440"/>
            <a:stretch>
              <a:fillRect/>
            </a:stretch>
          </p:blipFill>
          <p:spPr>
            <a:xfrm>
              <a:off x="6969387" y="3123747"/>
              <a:ext cx="1814540" cy="1787328"/>
            </a:xfrm>
            <a:prstGeom prst="ellipse">
              <a:avLst/>
            </a:prstGeom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0401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Provide a radically faster and widely accessible getting started experience </a:t>
            </a:r>
          </a:p>
          <a:p>
            <a:r>
              <a:rPr lang="en-US" dirty="0"/>
              <a:t>Be opinionated out of the box, but get out of the way quickly as requirements start to diverge from the defaults 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 </a:t>
            </a:r>
          </a:p>
          <a:p>
            <a:r>
              <a:rPr lang="en-US" dirty="0"/>
              <a:t>Absolutely no code generation and no requirement for XML configuration </a:t>
            </a:r>
            <a:endParaRPr lang="en-US" dirty="0" smtClean="0"/>
          </a:p>
          <a:p>
            <a:r>
              <a:rPr lang="en-US" dirty="0" smtClean="0"/>
              <a:t>V0.5.0M4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(Question: What about </a:t>
            </a:r>
            <a:r>
              <a:rPr lang="en-US" dirty="0" err="1" smtClean="0"/>
              <a:t>Roo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 descr="BootSp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73" y="3931395"/>
            <a:ext cx="2461531" cy="23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61FAB0-D7D8-4412-BE27-ABE5C798C80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26782</TotalTime>
  <Words>834</Words>
  <Application>Microsoft Office PowerPoint</Application>
  <PresentationFormat>On-screen Show (4:3)</PresentationFormat>
  <Paragraphs>174</Paragraphs>
  <Slides>25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3_SpringTMLT</vt:lpstr>
      <vt:lpstr>Agenda</vt:lpstr>
      <vt:lpstr>What is Pivotal?</vt:lpstr>
      <vt:lpstr>What’s New in Spring</vt:lpstr>
      <vt:lpstr>Spring vs JEE … ready … FIGHT!</vt:lpstr>
      <vt:lpstr>Spring 4.0 Highlights</vt:lpstr>
      <vt:lpstr>Big Spring Diagram with Boot</vt:lpstr>
      <vt:lpstr>Spring Boot</vt:lpstr>
      <vt:lpstr>Introduction to Spring Boot</vt:lpstr>
      <vt:lpstr>Goals</vt:lpstr>
      <vt:lpstr>Getting Started REALLY Quickly</vt:lpstr>
      <vt:lpstr>Demo</vt:lpstr>
      <vt:lpstr>What Just Happened?</vt:lpstr>
      <vt:lpstr>Demo</vt:lpstr>
      <vt:lpstr>Spring Boot Modules</vt:lpstr>
      <vt:lpstr>Spring Boot Modules</vt:lpstr>
      <vt:lpstr>Binding to Command Line Arguments</vt:lpstr>
      <vt:lpstr>Demo</vt:lpstr>
      <vt:lpstr>Add a Thymeleaf UI</vt:lpstr>
      <vt:lpstr>Demo</vt:lpstr>
      <vt:lpstr>Currently Available Auto-configured Behavior</vt:lpstr>
      <vt:lpstr>The Actuator</vt:lpstr>
      <vt:lpstr>Demo</vt:lpstr>
      <vt:lpstr>Other</vt:lpstr>
      <vt:lpstr>Does Anybody Use This For Real?</vt:lpstr>
      <vt:lpstr>Thanks!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DELL</cp:lastModifiedBy>
  <cp:revision>470</cp:revision>
  <cp:lastPrinted>2010-02-05T19:07:37Z</cp:lastPrinted>
  <dcterms:created xsi:type="dcterms:W3CDTF">2010-04-19T18:09:08Z</dcterms:created>
  <dcterms:modified xsi:type="dcterms:W3CDTF">2021-05-14T12:33:33Z</dcterms:modified>
</cp:coreProperties>
</file>