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1" r:id="rId10"/>
    <p:sldId id="263" r:id="rId11"/>
    <p:sldId id="265" r:id="rId12"/>
    <p:sldId id="266" r:id="rId13"/>
    <p:sldId id="267" r:id="rId14"/>
    <p:sldId id="268" r:id="rId15"/>
    <p:sldId id="269" r:id="rId16"/>
    <p:sldId id="270" r:id="rId17"/>
    <p:sldId id="274" r:id="rId18"/>
    <p:sldId id="275" r:id="rId19"/>
    <p:sldId id="276"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BA3A-CE8A-2075-749E-372E5AF909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71719E05-E17F-2D69-89F3-91998BB59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B397EB50-B20E-C66F-D1C0-219716FEE1A9}"/>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5" name="Footer Placeholder 4">
            <a:extLst>
              <a:ext uri="{FF2B5EF4-FFF2-40B4-BE49-F238E27FC236}">
                <a16:creationId xmlns:a16="http://schemas.microsoft.com/office/drawing/2014/main" id="{C5D26AA5-08A3-2B91-E3AD-C75A03B8A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F0C5D-BB51-0258-2F86-4D38BD37DB0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25605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3CA1-75F6-22AF-26E0-F292A0C1417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CA3EE89-B374-4813-6650-6EA8FBD885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61CD387-83D0-07D3-5E53-142996808CC2}"/>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5" name="Footer Placeholder 4">
            <a:extLst>
              <a:ext uri="{FF2B5EF4-FFF2-40B4-BE49-F238E27FC236}">
                <a16:creationId xmlns:a16="http://schemas.microsoft.com/office/drawing/2014/main" id="{BC9D09B8-3D3A-BF05-348A-F92F9F745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9334E-712F-5315-4BB5-A0DB9F4B3A9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37454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1CE1C-25EE-7FBA-7E76-5AA985250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F7F62AA-615E-8675-5173-65C7388831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351001F-A59D-F0BB-2639-B424636AA236}"/>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5" name="Footer Placeholder 4">
            <a:extLst>
              <a:ext uri="{FF2B5EF4-FFF2-40B4-BE49-F238E27FC236}">
                <a16:creationId xmlns:a16="http://schemas.microsoft.com/office/drawing/2014/main" id="{EFD21A0C-C97A-7D2F-D4A3-BCA8E4544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2D121-B7E8-367B-D17D-73F0B0F12E0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72679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B9A3-3482-0A0A-EC81-38AF69F299B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2416CFC-16F3-EAD0-CDC7-80814BC4BB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F0CAEB4-228C-14CB-355B-B61544D9CE59}"/>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5" name="Footer Placeholder 4">
            <a:extLst>
              <a:ext uri="{FF2B5EF4-FFF2-40B4-BE49-F238E27FC236}">
                <a16:creationId xmlns:a16="http://schemas.microsoft.com/office/drawing/2014/main" id="{CAA1CFCB-70FE-8769-F376-AF20DD7CA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EF946-0ED7-F72B-9CFF-BA77A7A9B99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422318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C00B-670B-053E-BC9C-53D9FD442E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F8B7D476-33D6-483A-AF6C-018F0C569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CB2F24-C80C-C0B5-6901-E8BA9ACE1100}"/>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5" name="Footer Placeholder 4">
            <a:extLst>
              <a:ext uri="{FF2B5EF4-FFF2-40B4-BE49-F238E27FC236}">
                <a16:creationId xmlns:a16="http://schemas.microsoft.com/office/drawing/2014/main" id="{ECCAC65C-AACC-CC61-81FD-5C09D507F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BD682-6E6E-5006-FCA7-B50802358554}"/>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87128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6310-E6D9-2147-9852-3371A083B6A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E46AAA9-DAEC-850A-B0DE-9FCC07790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41DC61F8-246E-8C8C-260C-AFA143E1B3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95EE8C23-81F2-793E-53A6-B029B9597A2C}"/>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6" name="Footer Placeholder 5">
            <a:extLst>
              <a:ext uri="{FF2B5EF4-FFF2-40B4-BE49-F238E27FC236}">
                <a16:creationId xmlns:a16="http://schemas.microsoft.com/office/drawing/2014/main" id="{9CD8DB92-2659-07DE-CB26-E8EC77DF2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9244F-D750-BD0B-23AD-6D4F5A54E8C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69041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5AB-256E-14DE-3862-2E5B9DEA4C69}"/>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BE70F21-0FE1-49D6-AF95-61A9DAE34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6F2DB7-236F-53DA-AABA-DE871ADB7C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02C31FA5-6D08-C2EF-8694-2F90360F4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B0D86C-00CF-408F-3BE6-E236421AE6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A965EB1-C6D2-D4B9-530F-F297032C0E5C}"/>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8" name="Footer Placeholder 7">
            <a:extLst>
              <a:ext uri="{FF2B5EF4-FFF2-40B4-BE49-F238E27FC236}">
                <a16:creationId xmlns:a16="http://schemas.microsoft.com/office/drawing/2014/main" id="{AB75965C-4924-43D8-57F3-A092A463F2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7F4C5-A08F-AA6F-623B-AA800419FB0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62232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FB8-F287-7E55-50FB-2986F4A993F6}"/>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9CC5D8B2-1F2E-335A-A28C-4BDD242862B8}"/>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4" name="Footer Placeholder 3">
            <a:extLst>
              <a:ext uri="{FF2B5EF4-FFF2-40B4-BE49-F238E27FC236}">
                <a16:creationId xmlns:a16="http://schemas.microsoft.com/office/drawing/2014/main" id="{49DBC6B0-C22A-A4D9-4BAD-99058C79F5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A68753-81C1-4592-B146-A4DCACEC1C36}"/>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84057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B18BB-4461-D3E3-A4BB-C4BB1A7C277A}"/>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3" name="Footer Placeholder 2">
            <a:extLst>
              <a:ext uri="{FF2B5EF4-FFF2-40B4-BE49-F238E27FC236}">
                <a16:creationId xmlns:a16="http://schemas.microsoft.com/office/drawing/2014/main" id="{7A5F4BE5-B787-F72F-2833-29DBF7814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9CD1D-DFC2-E70A-5749-2C9758BA266B}"/>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23930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D22B-FEDE-C364-0131-366601C411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2964924D-FB4B-9FF5-8448-3A75A5AA9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0481D08-A7EF-4B26-CFBE-2DA401666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68F7B-3FC4-D8CF-3105-0CCAE2C04985}"/>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6" name="Footer Placeholder 5">
            <a:extLst>
              <a:ext uri="{FF2B5EF4-FFF2-40B4-BE49-F238E27FC236}">
                <a16:creationId xmlns:a16="http://schemas.microsoft.com/office/drawing/2014/main" id="{059881AA-9C47-0EF3-4902-48250D0E3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1F9C0-26D8-EE1E-A823-4E7C3377E3AE}"/>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43581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D303-7E1C-4520-0E04-FACAEEB1DA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8ABDE97-AF29-3589-E68F-E14E93D26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07918-7167-3015-D278-0A0D3D0EE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B42B65-BBBF-3885-6433-0CCB74EF5972}"/>
              </a:ext>
            </a:extLst>
          </p:cNvPr>
          <p:cNvSpPr>
            <a:spLocks noGrp="1"/>
          </p:cNvSpPr>
          <p:nvPr>
            <p:ph type="dt" sz="half" idx="10"/>
          </p:nvPr>
        </p:nvSpPr>
        <p:spPr/>
        <p:txBody>
          <a:bodyPr/>
          <a:lstStyle/>
          <a:p>
            <a:fld id="{283FE427-7A81-48A1-83E2-D607B0F89162}" type="datetimeFigureOut">
              <a:rPr lang="en-IN" smtClean="0"/>
              <a:t>24-10-2024</a:t>
            </a:fld>
            <a:endParaRPr lang="en-IN"/>
          </a:p>
        </p:txBody>
      </p:sp>
      <p:sp>
        <p:nvSpPr>
          <p:cNvPr id="6" name="Footer Placeholder 5">
            <a:extLst>
              <a:ext uri="{FF2B5EF4-FFF2-40B4-BE49-F238E27FC236}">
                <a16:creationId xmlns:a16="http://schemas.microsoft.com/office/drawing/2014/main" id="{3047F323-900E-2476-F1DF-79B25965C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E075FE-877B-85A8-80A1-002D42B5777A}"/>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09524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9D40-C413-F72A-5F5E-9A9A19CF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95F53EB-1B21-A1A0-9A60-DDEC135FE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1152C3D-3D1B-53FC-AF91-CECFA0D79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FE427-7A81-48A1-83E2-D607B0F89162}" type="datetimeFigureOut">
              <a:rPr lang="en-IN" smtClean="0"/>
              <a:t>24-10-2024</a:t>
            </a:fld>
            <a:endParaRPr lang="en-IN"/>
          </a:p>
        </p:txBody>
      </p:sp>
      <p:sp>
        <p:nvSpPr>
          <p:cNvPr id="5" name="Footer Placeholder 4">
            <a:extLst>
              <a:ext uri="{FF2B5EF4-FFF2-40B4-BE49-F238E27FC236}">
                <a16:creationId xmlns:a16="http://schemas.microsoft.com/office/drawing/2014/main" id="{9DCF327F-CEE7-A0A4-3EF6-2317B4B88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AAEF28-9F10-59BE-AF41-92ECE9B17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6BF77-B319-4690-98C3-EEA7E5320EC0}" type="slidenum">
              <a:rPr lang="en-IN" smtClean="0"/>
              <a:t>‹#›</a:t>
            </a:fld>
            <a:endParaRPr lang="en-IN"/>
          </a:p>
        </p:txBody>
      </p:sp>
    </p:spTree>
    <p:extLst>
      <p:ext uri="{BB962C8B-B14F-4D97-AF65-F5344CB8AC3E}">
        <p14:creationId xmlns:p14="http://schemas.microsoft.com/office/powerpoint/2010/main" val="360972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52BF-AD53-A81C-3393-37E679B4A1A9}"/>
              </a:ext>
            </a:extLst>
          </p:cNvPr>
          <p:cNvSpPr>
            <a:spLocks noGrp="1"/>
          </p:cNvSpPr>
          <p:nvPr>
            <p:ph type="ctrTitle"/>
          </p:nvPr>
        </p:nvSpPr>
        <p:spPr>
          <a:xfrm>
            <a:off x="1524000" y="1140541"/>
            <a:ext cx="9144000" cy="1012569"/>
          </a:xfrm>
        </p:spPr>
        <p:txBody>
          <a:bodyPr>
            <a:normAutofit fontScale="90000"/>
          </a:bodyPr>
          <a:lstStyle/>
          <a:p>
            <a:r>
              <a:rPr lang="en-US" sz="4800" b="1" dirty="0">
                <a:latin typeface="Times New Roman" panose="02020603050405020304" pitchFamily="18" charset="0"/>
                <a:cs typeface="Times New Roman" panose="02020603050405020304" pitchFamily="18" charset="0"/>
              </a:rPr>
              <a:t>HOUSE RENT APP USING MERN</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57CCF7-C75F-3A2D-7E94-910974B0578B}"/>
              </a:ext>
            </a:extLst>
          </p:cNvPr>
          <p:cNvSpPr>
            <a:spLocks noGrp="1"/>
          </p:cNvSpPr>
          <p:nvPr>
            <p:ph type="subTitle" idx="1"/>
          </p:nvPr>
        </p:nvSpPr>
        <p:spPr>
          <a:xfrm>
            <a:off x="1828800" y="2982686"/>
            <a:ext cx="7652657" cy="3005159"/>
          </a:xfrm>
        </p:spPr>
        <p:txBody>
          <a:bodyPr>
            <a:noAutofit/>
          </a:bodyPr>
          <a:lstStyle/>
          <a:p>
            <a:r>
              <a:rPr lang="en-US" sz="2800" b="1" dirty="0">
                <a:latin typeface="Times New Roman" panose="02020603050405020304" pitchFamily="18" charset="0"/>
                <a:cs typeface="Times New Roman" panose="02020603050405020304" pitchFamily="18" charset="0"/>
              </a:rPr>
              <a:t>TEAM MEMBERS</a:t>
            </a:r>
          </a:p>
          <a:p>
            <a:pPr algn="l"/>
            <a:r>
              <a:rPr lang="en-US" sz="2800" dirty="0">
                <a:latin typeface="Times New Roman" panose="02020603050405020304" pitchFamily="18" charset="0"/>
                <a:cs typeface="Times New Roman" panose="02020603050405020304" pitchFamily="18" charset="0"/>
              </a:rPr>
              <a:t>                          SAILESH KUMAR A  </a:t>
            </a:r>
          </a:p>
          <a:p>
            <a:pPr algn="l"/>
            <a:r>
              <a:rPr lang="en-US" sz="2800" dirty="0">
                <a:latin typeface="Times New Roman" panose="02020603050405020304" pitchFamily="18" charset="0"/>
                <a:cs typeface="Times New Roman" panose="02020603050405020304" pitchFamily="18" charset="0"/>
              </a:rPr>
              <a:t>                          PUGAZH SELVAN S</a:t>
            </a:r>
          </a:p>
          <a:p>
            <a:pPr algn="l"/>
            <a:r>
              <a:rPr lang="en-US" sz="2800" dirty="0">
                <a:latin typeface="Times New Roman" panose="02020603050405020304" pitchFamily="18" charset="0"/>
                <a:cs typeface="Times New Roman" panose="02020603050405020304" pitchFamily="18" charset="0"/>
              </a:rPr>
              <a:t>                          VIGNESH S</a:t>
            </a:r>
          </a:p>
          <a:p>
            <a:pPr algn="l"/>
            <a:r>
              <a:rPr lang="en-US" sz="2800" dirty="0">
                <a:latin typeface="Times New Roman" panose="02020603050405020304" pitchFamily="18" charset="0"/>
                <a:cs typeface="Times New Roman" panose="02020603050405020304" pitchFamily="18" charset="0"/>
              </a:rPr>
              <a:t>                          VIMAL RAJ 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24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6BC35-24B8-6A8A-4C24-465F476A5D34}"/>
              </a:ext>
            </a:extLst>
          </p:cNvPr>
          <p:cNvSpPr txBox="1"/>
          <p:nvPr/>
        </p:nvSpPr>
        <p:spPr>
          <a:xfrm>
            <a:off x="462116" y="237819"/>
            <a:ext cx="76789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FLOW  DIAGRAM</a:t>
            </a:r>
          </a:p>
        </p:txBody>
      </p:sp>
      <p:pic>
        <p:nvPicPr>
          <p:cNvPr id="8" name="Picture 7">
            <a:extLst>
              <a:ext uri="{FF2B5EF4-FFF2-40B4-BE49-F238E27FC236}">
                <a16:creationId xmlns:a16="http://schemas.microsoft.com/office/drawing/2014/main" id="{E4512B1D-193B-2E85-0AF3-2DFA83A62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92" y="1409700"/>
            <a:ext cx="9011797" cy="4038600"/>
          </a:xfrm>
          <a:prstGeom prst="rect">
            <a:avLst/>
          </a:prstGeom>
        </p:spPr>
      </p:pic>
    </p:spTree>
    <p:extLst>
      <p:ext uri="{BB962C8B-B14F-4D97-AF65-F5344CB8AC3E}">
        <p14:creationId xmlns:p14="http://schemas.microsoft.com/office/powerpoint/2010/main" val="15732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5F85F-45D2-9CBB-0E7B-538762E904EF}"/>
              </a:ext>
            </a:extLst>
          </p:cNvPr>
          <p:cNvSpPr>
            <a:spLocks noChangeArrowheads="1"/>
          </p:cNvSpPr>
          <p:nvPr/>
        </p:nvSpPr>
        <p:spPr bwMode="auto">
          <a:xfrm>
            <a:off x="521109" y="973228"/>
            <a:ext cx="1105145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frontend is built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responsive and interactive user interface.</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 HTML, CSS, Bootstrap.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React components handle the Booking scheduling process and user interactions dynamically.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includes components like the H</a:t>
            </a:r>
            <a:r>
              <a:rPr lang="en-US" altLang="en-US" sz="2400" dirty="0">
                <a:latin typeface="Times New Roman" panose="02020603050405020304" pitchFamily="18" charset="0"/>
                <a:cs typeface="Times New Roman" panose="02020603050405020304" pitchFamily="18" charset="0"/>
              </a:rPr>
              <a:t>ouse Rent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page, </a:t>
            </a:r>
            <a:r>
              <a:rPr lang="en-US" altLang="en-US" sz="2400" dirty="0">
                <a:latin typeface="Times New Roman" panose="02020603050405020304" pitchFamily="18" charset="0"/>
                <a:cs typeface="Times New Roman" panose="02020603050405020304" pitchFamily="18" charset="0"/>
              </a:rPr>
              <a:t>Managing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booking form, and user login/signup features.</a:t>
            </a:r>
          </a:p>
          <a:p>
            <a:pPr marL="342900" indent="-342900" algn="just" eaLnBrk="0" fontAlgn="base" hangingPunct="0">
              <a:spcBef>
                <a:spcPct val="0"/>
              </a:spcBef>
              <a:spcAft>
                <a:spcPct val="0"/>
              </a:spcAf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JWT (JSON Web Tokens)</a:t>
            </a:r>
            <a:r>
              <a:rPr lang="en-US" sz="2400" dirty="0">
                <a:latin typeface="Times New Roman" panose="02020603050405020304" pitchFamily="18" charset="0"/>
                <a:cs typeface="Times New Roman" panose="02020603050405020304" pitchFamily="18" charset="0"/>
              </a:rPr>
              <a:t> is implemented to provide secure login and authentication.</a:t>
            </a:r>
          </a:p>
          <a:p>
            <a:pPr algn="just"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Features like real-time status updates and notifications are implemented using </a:t>
            </a:r>
            <a:r>
              <a:rPr lang="en-US" sz="2400" b="1" dirty="0" err="1">
                <a:latin typeface="Times New Roman" panose="02020603050405020304" pitchFamily="18" charset="0"/>
                <a:cs typeface="Times New Roman" panose="02020603050405020304" pitchFamily="18" charset="0"/>
              </a:rPr>
              <a:t>React</a:t>
            </a:r>
            <a:r>
              <a:rPr lang="en-US" sz="24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state management.</a:t>
            </a: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4631A6-0B7A-B59C-3E27-FBAA75535B70}"/>
              </a:ext>
            </a:extLst>
          </p:cNvPr>
          <p:cNvSpPr txBox="1"/>
          <p:nvPr/>
        </p:nvSpPr>
        <p:spPr>
          <a:xfrm>
            <a:off x="599768" y="186684"/>
            <a:ext cx="846557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FRONT-END DEVELOPMENT</a:t>
            </a:r>
          </a:p>
        </p:txBody>
      </p:sp>
    </p:spTree>
    <p:extLst>
      <p:ext uri="{BB962C8B-B14F-4D97-AF65-F5344CB8AC3E}">
        <p14:creationId xmlns:p14="http://schemas.microsoft.com/office/powerpoint/2010/main" val="31546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131CC-1BA5-3091-C657-CFBE942A70BB}"/>
              </a:ext>
            </a:extLst>
          </p:cNvPr>
          <p:cNvSpPr txBox="1"/>
          <p:nvPr/>
        </p:nvSpPr>
        <p:spPr>
          <a:xfrm>
            <a:off x="707923" y="395438"/>
            <a:ext cx="759050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
        <p:nvSpPr>
          <p:cNvPr id="7" name="TextBox 6">
            <a:extLst>
              <a:ext uri="{FF2B5EF4-FFF2-40B4-BE49-F238E27FC236}">
                <a16:creationId xmlns:a16="http://schemas.microsoft.com/office/drawing/2014/main" id="{584CFBC6-1403-ECEF-8E1C-B10EB5681537}"/>
              </a:ext>
            </a:extLst>
          </p:cNvPr>
          <p:cNvSpPr txBox="1"/>
          <p:nvPr/>
        </p:nvSpPr>
        <p:spPr>
          <a:xfrm>
            <a:off x="707923" y="1386348"/>
            <a:ext cx="10441858"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backend of the </a:t>
            </a:r>
            <a:r>
              <a:rPr lang="en-US" sz="2400" b="1" dirty="0">
                <a:latin typeface="Times New Roman" panose="02020603050405020304" pitchFamily="18" charset="0"/>
                <a:cs typeface="Times New Roman" panose="02020603050405020304" pitchFamily="18" charset="0"/>
              </a:rPr>
              <a:t>House Rent App using </a:t>
            </a:r>
            <a:r>
              <a:rPr lang="en-US" sz="2400" b="1" dirty="0" err="1">
                <a:latin typeface="Times New Roman" panose="02020603050405020304" pitchFamily="18" charset="0"/>
                <a:cs typeface="Times New Roman" panose="02020603050405020304" pitchFamily="18" charset="0"/>
              </a:rPr>
              <a:t>Mern</a:t>
            </a:r>
            <a:r>
              <a:rPr lang="en-US" sz="2400" dirty="0">
                <a:latin typeface="Times New Roman" panose="02020603050405020304" pitchFamily="18" charset="0"/>
                <a:cs typeface="Times New Roman" panose="02020603050405020304" pitchFamily="18" charset="0"/>
              </a:rPr>
              <a:t> is built using </a:t>
            </a:r>
            <a:r>
              <a:rPr lang="en-US" sz="2400" b="1" dirty="0">
                <a:latin typeface="Times New Roman" panose="02020603050405020304" pitchFamily="18" charset="0"/>
                <a:cs typeface="Times New Roman" panose="02020603050405020304" pitchFamily="18" charset="0"/>
              </a:rPr>
              <a:t>Node.js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Server.js</a:t>
            </a:r>
            <a:r>
              <a:rPr lang="en-US" sz="2400" dirty="0">
                <a:latin typeface="Times New Roman" panose="02020603050405020304" pitchFamily="18" charset="0"/>
                <a:cs typeface="Times New Roman" panose="02020603050405020304" pitchFamily="18" charset="0"/>
              </a:rPr>
              <a:t>, providing the core functionality for managing bookings , user data, and communication between the frontend and database.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Design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Stores landlords/tenants’ details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 </a:t>
            </a:r>
            <a:r>
              <a:rPr lang="en-US" sz="2400" dirty="0">
                <a:latin typeface="Times New Roman" panose="02020603050405020304" pitchFamily="18" charset="0"/>
                <a:cs typeface="Times New Roman" panose="02020603050405020304" pitchFamily="18" charset="0"/>
              </a:rPr>
              <a:t>Stores property details (owner, price, location)</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Manages tenant bookings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Handles payment transactions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73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C2320-4897-CD9E-E711-2338D8039F5B}"/>
              </a:ext>
            </a:extLst>
          </p:cNvPr>
          <p:cNvSpPr txBox="1"/>
          <p:nvPr/>
        </p:nvSpPr>
        <p:spPr>
          <a:xfrm>
            <a:off x="953730" y="1769804"/>
            <a:ext cx="10264877"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API  ENDPOINTS</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Register, login, profile management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a:t>
            </a:r>
            <a:r>
              <a:rPr lang="en-US" sz="2400" dirty="0">
                <a:latin typeface="Times New Roman" panose="02020603050405020304" pitchFamily="18" charset="0"/>
                <a:cs typeface="Times New Roman" panose="02020603050405020304" pitchFamily="18" charset="0"/>
              </a:rPr>
              <a:t>: CRUD (Create, Read, Update, Delete) for properties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 bookings (create, update, cancel)</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Process payments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Authentication JWT For user authentication Role-based Access Separate permissions for landlords and tenants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28B2D0A-DD8C-0A90-D5A7-67629C46A23B}"/>
              </a:ext>
            </a:extLst>
          </p:cNvPr>
          <p:cNvSpPr txBox="1"/>
          <p:nvPr/>
        </p:nvSpPr>
        <p:spPr>
          <a:xfrm>
            <a:off x="973393" y="631412"/>
            <a:ext cx="1013705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107095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6A26E-CFB5-9D22-7D13-7C7EFCAE9300}"/>
              </a:ext>
            </a:extLst>
          </p:cNvPr>
          <p:cNvSpPr txBox="1"/>
          <p:nvPr/>
        </p:nvSpPr>
        <p:spPr>
          <a:xfrm>
            <a:off x="752167" y="1730476"/>
            <a:ext cx="1120113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Database Management (MongoDB)</a:t>
            </a:r>
            <a:r>
              <a:rPr lang="en-US" sz="2400"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is used as the NoSQL database for the house rent application, storing crucial data such as user profiles, house listings, rental agreements, and user reviews.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is organized into collections (e.g., </a:t>
            </a: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Houses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Appointments</a:t>
            </a:r>
            <a:r>
              <a:rPr lang="en-US" sz="2400" dirty="0">
                <a:latin typeface="Times New Roman" panose="02020603050405020304" pitchFamily="18" charset="0"/>
                <a:cs typeface="Times New Roman" panose="02020603050405020304" pitchFamily="18" charset="0"/>
              </a:rPr>
              <a:t>) and is managed using Mongoose, which is a MongoDB Object Data Modeling (ODM) library.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Mongoose provides schemas to define the structure of the data, enabling data validation and ensuring smooth interactions with MongoDB.</a:t>
            </a:r>
          </a:p>
        </p:txBody>
      </p:sp>
      <p:sp>
        <p:nvSpPr>
          <p:cNvPr id="5" name="TextBox 4">
            <a:extLst>
              <a:ext uri="{FF2B5EF4-FFF2-40B4-BE49-F238E27FC236}">
                <a16:creationId xmlns:a16="http://schemas.microsoft.com/office/drawing/2014/main" id="{8E84920F-815A-3AC2-D694-A9C132471A98}"/>
              </a:ext>
            </a:extLst>
          </p:cNvPr>
          <p:cNvSpPr txBox="1"/>
          <p:nvPr/>
        </p:nvSpPr>
        <p:spPr>
          <a:xfrm>
            <a:off x="752168" y="621579"/>
            <a:ext cx="901618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290486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DFE8E-6D3D-EC99-F44B-95ED57CD6C6D}"/>
              </a:ext>
            </a:extLst>
          </p:cNvPr>
          <p:cNvSpPr txBox="1"/>
          <p:nvPr/>
        </p:nvSpPr>
        <p:spPr>
          <a:xfrm>
            <a:off x="707922" y="1720647"/>
            <a:ext cx="11058092"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frontend (React.js) interacts with the backend through </a:t>
            </a:r>
            <a:r>
              <a:rPr lang="en-US" sz="2400" b="1" dirty="0">
                <a:latin typeface="Times New Roman" panose="02020603050405020304" pitchFamily="18" charset="0"/>
                <a:cs typeface="Times New Roman" panose="02020603050405020304" pitchFamily="18" charset="0"/>
              </a:rPr>
              <a:t>RESTful APIs</a:t>
            </a:r>
            <a:r>
              <a:rPr lang="en-US" sz="2400" dirty="0">
                <a:latin typeface="Times New Roman" panose="02020603050405020304" pitchFamily="18" charset="0"/>
                <a:cs typeface="Times New Roman" panose="02020603050405020304" pitchFamily="18" charset="0"/>
              </a:rPr>
              <a:t>. React makes </a:t>
            </a:r>
            <a:r>
              <a:rPr lang="en-US" sz="2400" b="1" dirty="0">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POST</a:t>
            </a:r>
            <a:r>
              <a:rPr lang="en-US" sz="2400" dirty="0">
                <a:latin typeface="Times New Roman" panose="02020603050405020304" pitchFamily="18" charset="0"/>
                <a:cs typeface="Times New Roman" panose="02020603050405020304" pitchFamily="18" charset="0"/>
              </a:rPr>
              <a:t> requests to the server, which processes data and returns appropriate responses.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communicates with </a:t>
            </a: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Mongoose</a:t>
            </a:r>
            <a:r>
              <a:rPr lang="en-US" sz="2400" dirty="0">
                <a:latin typeface="Times New Roman" panose="02020603050405020304" pitchFamily="18" charset="0"/>
                <a:cs typeface="Times New Roman" panose="02020603050405020304" pitchFamily="18" charset="0"/>
              </a:rPr>
              <a:t> for managing user profiles, house </a:t>
            </a:r>
            <a:r>
              <a:rPr lang="en-US" sz="2400" dirty="0" err="1">
                <a:latin typeface="Times New Roman" panose="02020603050405020304" pitchFamily="18" charset="0"/>
                <a:cs typeface="Times New Roman" panose="02020603050405020304" pitchFamily="18" charset="0"/>
              </a:rPr>
              <a:t>listings,bookings</a:t>
            </a:r>
            <a:r>
              <a:rPr lang="en-US" sz="2400" dirty="0">
                <a:latin typeface="Times New Roman" panose="02020603050405020304" pitchFamily="18" charset="0"/>
                <a:cs typeface="Times New Roman" panose="02020603050405020304" pitchFamily="18" charset="0"/>
              </a:rPr>
              <a:t> and reviews. API requests fetch and update this data in real-time.</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uses </a:t>
            </a:r>
            <a:r>
              <a:rPr lang="en-US" sz="2400" b="1" dirty="0">
                <a:latin typeface="Times New Roman" panose="02020603050405020304" pitchFamily="18" charset="0"/>
                <a:cs typeface="Times New Roman" panose="02020603050405020304" pitchFamily="18" charset="0"/>
              </a:rPr>
              <a:t>JWT tokens</a:t>
            </a:r>
            <a:r>
              <a:rPr lang="en-US" sz="2400" dirty="0">
                <a:latin typeface="Times New Roman" panose="02020603050405020304" pitchFamily="18" charset="0"/>
                <a:cs typeface="Times New Roman" panose="02020603050405020304" pitchFamily="18" charset="0"/>
              </a:rPr>
              <a:t> for secure user authentication. When users log in or sign up, their credentials are validated, and a token is returned to allow access to protected routes.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8A9F14-1542-6144-AD33-73388E39FDE2}"/>
              </a:ext>
            </a:extLst>
          </p:cNvPr>
          <p:cNvSpPr txBox="1"/>
          <p:nvPr/>
        </p:nvSpPr>
        <p:spPr>
          <a:xfrm>
            <a:off x="707922" y="716935"/>
            <a:ext cx="416887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val="383738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643A01-366B-EFFE-A0AA-93D7172F0FDC}"/>
              </a:ext>
            </a:extLst>
          </p:cNvPr>
          <p:cNvSpPr txBox="1"/>
          <p:nvPr/>
        </p:nvSpPr>
        <p:spPr>
          <a:xfrm>
            <a:off x="884903" y="218475"/>
            <a:ext cx="21925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MODEL</a:t>
            </a:r>
          </a:p>
        </p:txBody>
      </p:sp>
      <p:sp>
        <p:nvSpPr>
          <p:cNvPr id="13" name="TextBox 12">
            <a:extLst>
              <a:ext uri="{FF2B5EF4-FFF2-40B4-BE49-F238E27FC236}">
                <a16:creationId xmlns:a16="http://schemas.microsoft.com/office/drawing/2014/main" id="{7DF8E3AC-BB99-B6A7-13B3-1C3985441F34}"/>
              </a:ext>
            </a:extLst>
          </p:cNvPr>
          <p:cNvSpPr txBox="1"/>
          <p:nvPr/>
        </p:nvSpPr>
        <p:spPr>
          <a:xfrm>
            <a:off x="1710458" y="926361"/>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REGISTERATION  PAGE </a:t>
            </a:r>
          </a:p>
        </p:txBody>
      </p:sp>
      <p:pic>
        <p:nvPicPr>
          <p:cNvPr id="7" name="Picture 6">
            <a:extLst>
              <a:ext uri="{FF2B5EF4-FFF2-40B4-BE49-F238E27FC236}">
                <a16:creationId xmlns:a16="http://schemas.microsoft.com/office/drawing/2014/main" id="{66B8D5C9-734B-FEE6-8C9C-BAFF770A9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58" y="1729649"/>
            <a:ext cx="9824202" cy="4792338"/>
          </a:xfrm>
          <a:prstGeom prst="rect">
            <a:avLst/>
          </a:prstGeom>
        </p:spPr>
      </p:pic>
    </p:spTree>
    <p:extLst>
      <p:ext uri="{BB962C8B-B14F-4D97-AF65-F5344CB8AC3E}">
        <p14:creationId xmlns:p14="http://schemas.microsoft.com/office/powerpoint/2010/main" val="237318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4F1D9FF-E5F0-C619-CDD0-BE9FA266803B}"/>
              </a:ext>
            </a:extLst>
          </p:cNvPr>
          <p:cNvSpPr txBox="1"/>
          <p:nvPr/>
        </p:nvSpPr>
        <p:spPr>
          <a:xfrm>
            <a:off x="845574" y="39095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HOME PAGE</a:t>
            </a:r>
          </a:p>
        </p:txBody>
      </p:sp>
      <p:pic>
        <p:nvPicPr>
          <p:cNvPr id="3" name="Picture 2">
            <a:extLst>
              <a:ext uri="{FF2B5EF4-FFF2-40B4-BE49-F238E27FC236}">
                <a16:creationId xmlns:a16="http://schemas.microsoft.com/office/drawing/2014/main" id="{5918E1B6-3481-3199-90F6-991336387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01" y="1255922"/>
            <a:ext cx="10488058" cy="5211123"/>
          </a:xfrm>
          <a:prstGeom prst="rect">
            <a:avLst/>
          </a:prstGeom>
        </p:spPr>
      </p:pic>
    </p:spTree>
    <p:extLst>
      <p:ext uri="{BB962C8B-B14F-4D97-AF65-F5344CB8AC3E}">
        <p14:creationId xmlns:p14="http://schemas.microsoft.com/office/powerpoint/2010/main" val="18405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1D44A1-F979-D520-50BF-04140E22BAA6}"/>
              </a:ext>
            </a:extLst>
          </p:cNvPr>
          <p:cNvSpPr txBox="1"/>
          <p:nvPr/>
        </p:nvSpPr>
        <p:spPr>
          <a:xfrm>
            <a:off x="1209368" y="43286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LOGIN PAGE</a:t>
            </a:r>
          </a:p>
        </p:txBody>
      </p:sp>
      <p:pic>
        <p:nvPicPr>
          <p:cNvPr id="3" name="Picture 2">
            <a:extLst>
              <a:ext uri="{FF2B5EF4-FFF2-40B4-BE49-F238E27FC236}">
                <a16:creationId xmlns:a16="http://schemas.microsoft.com/office/drawing/2014/main" id="{C50CEB86-1C69-4A02-7606-5529C6E4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1167788"/>
            <a:ext cx="10270208" cy="5045725"/>
          </a:xfrm>
          <a:prstGeom prst="rect">
            <a:avLst/>
          </a:prstGeom>
        </p:spPr>
      </p:pic>
    </p:spTree>
    <p:extLst>
      <p:ext uri="{BB962C8B-B14F-4D97-AF65-F5344CB8AC3E}">
        <p14:creationId xmlns:p14="http://schemas.microsoft.com/office/powerpoint/2010/main" val="161453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CA0ECB-3E50-4579-5619-F2DCAD091E08}"/>
              </a:ext>
            </a:extLst>
          </p:cNvPr>
          <p:cNvSpPr txBox="1"/>
          <p:nvPr/>
        </p:nvSpPr>
        <p:spPr>
          <a:xfrm>
            <a:off x="963561" y="572418"/>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HOUSE DETAILS</a:t>
            </a:r>
          </a:p>
        </p:txBody>
      </p:sp>
      <p:pic>
        <p:nvPicPr>
          <p:cNvPr id="4" name="Picture 3">
            <a:extLst>
              <a:ext uri="{FF2B5EF4-FFF2-40B4-BE49-F238E27FC236}">
                <a16:creationId xmlns:a16="http://schemas.microsoft.com/office/drawing/2014/main" id="{335319F1-28AF-B467-BC49-7EF76C81E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07" y="1520328"/>
            <a:ext cx="9882130" cy="4885234"/>
          </a:xfrm>
          <a:prstGeom prst="rect">
            <a:avLst/>
          </a:prstGeom>
        </p:spPr>
      </p:pic>
    </p:spTree>
    <p:extLst>
      <p:ext uri="{BB962C8B-B14F-4D97-AF65-F5344CB8AC3E}">
        <p14:creationId xmlns:p14="http://schemas.microsoft.com/office/powerpoint/2010/main" val="21389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096EB8-881B-93E7-FD17-20C1BE5F8B34}"/>
              </a:ext>
            </a:extLst>
          </p:cNvPr>
          <p:cNvSpPr txBox="1"/>
          <p:nvPr/>
        </p:nvSpPr>
        <p:spPr>
          <a:xfrm>
            <a:off x="1587730" y="1936865"/>
            <a:ext cx="9434945"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need for creative solutions that streamline the home-finding and rental process has been fueled by the real estate industry's growing desire for digital platforms.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presents the development of a House Rent Application using the MERN stack, that comprises of MongoDB, Express.js, React.js, and Node.js.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application offers a modern and effective platform for listing and renting homes, facilitating smooth communication between landlords  and tenants.</a:t>
            </a:r>
          </a:p>
        </p:txBody>
      </p:sp>
      <p:sp>
        <p:nvSpPr>
          <p:cNvPr id="5" name="TextBox 4">
            <a:extLst>
              <a:ext uri="{FF2B5EF4-FFF2-40B4-BE49-F238E27FC236}">
                <a16:creationId xmlns:a16="http://schemas.microsoft.com/office/drawing/2014/main" id="{C0E4A356-C904-F4B5-33BB-BB12957A4C80}"/>
              </a:ext>
            </a:extLst>
          </p:cNvPr>
          <p:cNvSpPr txBox="1"/>
          <p:nvPr/>
        </p:nvSpPr>
        <p:spPr>
          <a:xfrm>
            <a:off x="1670858" y="767140"/>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49858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8E4C9-B74D-210D-A8EE-D011D7B9C2B5}"/>
              </a:ext>
            </a:extLst>
          </p:cNvPr>
          <p:cNvSpPr txBox="1"/>
          <p:nvPr/>
        </p:nvSpPr>
        <p:spPr>
          <a:xfrm>
            <a:off x="440675" y="533089"/>
            <a:ext cx="652056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4" name="Rectangle 3">
            <a:extLst>
              <a:ext uri="{FF2B5EF4-FFF2-40B4-BE49-F238E27FC236}">
                <a16:creationId xmlns:a16="http://schemas.microsoft.com/office/drawing/2014/main" id="{21D8D0E8-945A-8BA8-A0BB-DB8C676502C5}"/>
              </a:ext>
            </a:extLst>
          </p:cNvPr>
          <p:cNvSpPr>
            <a:spLocks noChangeArrowheads="1"/>
          </p:cNvSpPr>
          <p:nvPr/>
        </p:nvSpPr>
        <p:spPr bwMode="auto">
          <a:xfrm>
            <a:off x="661012" y="1408632"/>
            <a:ext cx="1128127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RENT APPLICATION USING MERN,”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robust solution to modernize the house rental process. It is built using scalable web technologies that enhance the user experience for both tenants and landlords while streamlining property management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workflows.The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 exemplifies how the MERN stack can be used to develop responsive and efficient web applications in the real estate sector. With features such as user registration, house listings, booking management, and secure authentication, it addresses the needs of users in a digital marketplace, making the house rental experience more accessible and efficient</a:t>
            </a:r>
          </a:p>
        </p:txBody>
      </p:sp>
    </p:spTree>
    <p:extLst>
      <p:ext uri="{BB962C8B-B14F-4D97-AF65-F5344CB8AC3E}">
        <p14:creationId xmlns:p14="http://schemas.microsoft.com/office/powerpoint/2010/main" val="164778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975EB-0BB3-74B3-1421-BC75CCCF5B2F}"/>
              </a:ext>
            </a:extLst>
          </p:cNvPr>
          <p:cNvSpPr txBox="1"/>
          <p:nvPr/>
        </p:nvSpPr>
        <p:spPr>
          <a:xfrm>
            <a:off x="2949677" y="2519205"/>
            <a:ext cx="6096000" cy="1015663"/>
          </a:xfrm>
          <a:prstGeom prst="rect">
            <a:avLst/>
          </a:prstGeom>
          <a:noFill/>
        </p:spPr>
        <p:txBody>
          <a:bodyPr wrap="square">
            <a:spAutoFit/>
          </a:bodyPr>
          <a:lstStyle/>
          <a:p>
            <a:pPr algn="ctr"/>
            <a:r>
              <a:rPr lang="en-US" sz="6000" b="1" dirty="0">
                <a:latin typeface="Times New Roman" panose="02020603050405020304" pitchFamily="18" charset="0"/>
                <a:cs typeface="Times New Roman" panose="02020603050405020304" pitchFamily="18" charset="0"/>
              </a:rPr>
              <a:t>T</a:t>
            </a:r>
            <a:r>
              <a:rPr lang="en-IN" sz="6000" b="1" dirty="0">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58605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E59A1-99F8-A66B-101B-DB0C11D2D60F}"/>
              </a:ext>
            </a:extLst>
          </p:cNvPr>
          <p:cNvSpPr txBox="1"/>
          <p:nvPr/>
        </p:nvSpPr>
        <p:spPr>
          <a:xfrm>
            <a:off x="1173827" y="1979842"/>
            <a:ext cx="9844346" cy="3416320"/>
          </a:xfrm>
          <a:prstGeom prst="rect">
            <a:avLst/>
          </a:prstGeom>
          <a:noFill/>
        </p:spPr>
        <p:txBody>
          <a:bodyPr wrap="square">
            <a:spAutoFit/>
          </a:bodyPr>
          <a:lstStyle/>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House Rent App is an easy-to-use tool made to make renting out and managing properties easier.</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software provides both tenants and landlords with a si</a:t>
            </a:r>
            <a:r>
              <a:rPr lang="en-US" altLang="en-US" sz="2400" dirty="0">
                <a:latin typeface="Times New Roman" panose="02020603050405020304" pitchFamily="18" charset="0"/>
                <a:cs typeface="Times New Roman" panose="02020603050405020304" pitchFamily="18" charset="0"/>
              </a:rPr>
              <a:t>mple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effective way to list their properties or find a new place to live.</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app's sophisticated search filters, safe payment integration, and real-time communication tools facilitate the process of matching renters with rental homes that suit their individual requirements</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3CBE69-088F-5EA2-FD5E-8B2778EF8101}"/>
              </a:ext>
            </a:extLst>
          </p:cNvPr>
          <p:cNvSpPr txBox="1"/>
          <p:nvPr/>
        </p:nvSpPr>
        <p:spPr>
          <a:xfrm>
            <a:off x="1269770" y="72557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10" name="Rectangle 7">
            <a:extLst>
              <a:ext uri="{FF2B5EF4-FFF2-40B4-BE49-F238E27FC236}">
                <a16:creationId xmlns:a16="http://schemas.microsoft.com/office/drawing/2014/main" id="{9BA236E9-B799-5869-BEA6-B8C17DAAB077}"/>
              </a:ext>
            </a:extLst>
          </p:cNvPr>
          <p:cNvSpPr>
            <a:spLocks noChangeArrowheads="1"/>
          </p:cNvSpPr>
          <p:nvPr/>
        </p:nvSpPr>
        <p:spPr bwMode="auto">
          <a:xfrm>
            <a:off x="0" y="-461665"/>
            <a:ext cx="3129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8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3CA03-5F4E-7669-CE45-FCE837C41696}"/>
              </a:ext>
            </a:extLst>
          </p:cNvPr>
          <p:cNvSpPr txBox="1"/>
          <p:nvPr/>
        </p:nvSpPr>
        <p:spPr>
          <a:xfrm>
            <a:off x="1097279" y="1525956"/>
            <a:ext cx="10274531" cy="8956298"/>
          </a:xfrm>
          <a:prstGeom prst="rect">
            <a:avLst/>
          </a:prstGeom>
          <a:noFill/>
        </p:spPr>
        <p:txBody>
          <a:bodyPr wrap="square">
            <a:spAutoFit/>
          </a:bodyPr>
          <a:lstStyle/>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However, there are several limitations associated with such a system that can impact its overall performance and user experience, if the app gains a large user base; the MERN stack may struggle with managing high traffic and large databases without significant optimization.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 of real-time features like chat or notifications may also lead to performance issues if not carefully managed.</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Tenants can search for apartments based on location, price, and preferences on traditional rental websites, which typically allow property owners to display available rents. These systems are less effective and more difficult to maintain since they frequently rely on different technologies for front-end and back-end functions.</a:t>
            </a:r>
          </a:p>
          <a:p>
            <a:pPr marL="342900" indent="-342900" algn="just">
              <a:buFont typeface="Wingdings" panose="05000000000000000000" pitchFamily="2" charset="2"/>
              <a:buChar char="§"/>
            </a:pPr>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Traditional rental websites generally allow property owners to list available rentals, and tenants can search for properties based on location, price, and preferences. These systems often rely on separate technologies for front-end and back-end operations, making them less efficient and harder to maintain</a:t>
            </a:r>
            <a:r>
              <a:rPr lang="en-US" sz="2400" dirty="0"/>
              <a:t>.</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20BC1-ED45-42A2-C76A-6981193127FF}"/>
              </a:ext>
            </a:extLst>
          </p:cNvPr>
          <p:cNvSpPr txBox="1"/>
          <p:nvPr/>
        </p:nvSpPr>
        <p:spPr>
          <a:xfrm>
            <a:off x="1097279" y="840104"/>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5379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84A69-C71B-0A84-92DD-2A8EB7928848}"/>
              </a:ext>
            </a:extLst>
          </p:cNvPr>
          <p:cNvSpPr txBox="1"/>
          <p:nvPr/>
        </p:nvSpPr>
        <p:spPr>
          <a:xfrm>
            <a:off x="1180407" y="2493578"/>
            <a:ext cx="9900458" cy="156966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app offers a responsive design, easy navigation, and personalized dashboards.</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BBBA2D-9A0B-C28D-BFE3-2DDAB9B72C20}"/>
              </a:ext>
            </a:extLst>
          </p:cNvPr>
          <p:cNvSpPr txBox="1"/>
          <p:nvPr/>
        </p:nvSpPr>
        <p:spPr>
          <a:xfrm>
            <a:off x="1103514" y="1598757"/>
            <a:ext cx="9900458"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proposed system will be built using the MERN stack</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760D00-FE06-6D60-B627-BA800B0BDDA5}"/>
              </a:ext>
            </a:extLst>
          </p:cNvPr>
          <p:cNvSpPr txBox="1"/>
          <p:nvPr/>
        </p:nvSpPr>
        <p:spPr>
          <a:xfrm>
            <a:off x="1103514" y="67645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a:t>
            </a:r>
          </a:p>
        </p:txBody>
      </p:sp>
      <p:sp>
        <p:nvSpPr>
          <p:cNvPr id="8" name="Rectangle 1">
            <a:extLst>
              <a:ext uri="{FF2B5EF4-FFF2-40B4-BE49-F238E27FC236}">
                <a16:creationId xmlns:a16="http://schemas.microsoft.com/office/drawing/2014/main" id="{4877883D-EB81-3314-C35C-F57AC3E68A2B}"/>
              </a:ext>
            </a:extLst>
          </p:cNvPr>
          <p:cNvSpPr>
            <a:spLocks noChangeArrowheads="1"/>
          </p:cNvSpPr>
          <p:nvPr/>
        </p:nvSpPr>
        <p:spPr bwMode="auto">
          <a:xfrm rot="10800000" flipV="1">
            <a:off x="1180407" y="2661826"/>
            <a:ext cx="99004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scheduling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The platform offers real-time availability, instant booking, live notifications, and messaging for efficient rental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Secure User Authentication and Authorization</a:t>
            </a:r>
            <a:r>
              <a:rPr lang="en-US" sz="2400" dirty="0"/>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2400" dirty="0"/>
          </a:p>
          <a:p>
            <a:r>
              <a:rPr lang="en-US" sz="2400" dirty="0">
                <a:latin typeface="Times New Roman" panose="02020603050405020304" pitchFamily="18" charset="0"/>
                <a:cs typeface="Times New Roman" panose="02020603050405020304" pitchFamily="18" charset="0"/>
              </a:rPr>
              <a:t>The platform uses JWT for secure user access and role-based authorization for landlords and tenants</a:t>
            </a:r>
            <a:r>
              <a:rPr lang="en-US" sz="2400" dirty="0"/>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78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88B8F-FBA3-DA9A-679D-CEE393769686}"/>
              </a:ext>
            </a:extLst>
          </p:cNvPr>
          <p:cNvSpPr txBox="1"/>
          <p:nvPr/>
        </p:nvSpPr>
        <p:spPr>
          <a:xfrm>
            <a:off x="1521229" y="927900"/>
            <a:ext cx="8952807" cy="1200329"/>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Payment Integration </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platform integrates Stripe or PayPal for secure payments and allows users to track their transaction history.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1C0EB7-1217-C7A6-531F-4B769C6D22C8}"/>
              </a:ext>
            </a:extLst>
          </p:cNvPr>
          <p:cNvSpPr txBox="1"/>
          <p:nvPr/>
        </p:nvSpPr>
        <p:spPr>
          <a:xfrm>
            <a:off x="1521229" y="1883884"/>
            <a:ext cx="9065981" cy="4893647"/>
          </a:xfrm>
          <a:prstGeom prst="rect">
            <a:avLst/>
          </a:prstGeom>
          <a:noFill/>
        </p:spPr>
        <p:txBody>
          <a:bodyPr wrap="square">
            <a:spAutoFit/>
          </a:bodyPr>
          <a:lstStyle/>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Reviews and Ratings </a:t>
            </a:r>
            <a:r>
              <a:rPr lang="en-US" sz="2400" b="0" i="0" dirty="0">
                <a:effectLst/>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Tenants can leave reviews for properties and rate landlords, fostering transparency and informed decisions</a:t>
            </a:r>
            <a:r>
              <a:rPr lang="en-US" sz="2400" b="0" i="0" dirty="0">
                <a:effectLst/>
                <a:latin typeface="Times New Roman" panose="02020603050405020304" pitchFamily="18" charset="0"/>
                <a:cs typeface="Times New Roman" panose="02020603050405020304" pitchFamily="18" charset="0"/>
              </a:rPr>
              <a:t>.</a:t>
            </a:r>
            <a:endParaRPr lang="en-US" sz="2400" b="1" i="0" dirty="0">
              <a:effectLst/>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Admin Panel and Management </a:t>
            </a:r>
            <a:r>
              <a:rPr lang="en-US" sz="2400" b="1"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The admin panel enables system management, user monitoring, and dispute resolution for landlords and tenants.</a:t>
            </a:r>
          </a:p>
          <a:p>
            <a:pPr algn="just"/>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Scalability and Performance</a:t>
            </a:r>
            <a:r>
              <a:rPr lang="en-US" sz="2400" b="1"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platform uses MongoDB for scalable data storage and a Node.js backend for fast, efficient API services.</a:t>
            </a:r>
            <a:endParaRPr lang="en-US" sz="2400" b="1" dirty="0">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96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835FA-9B3A-DB60-5B3A-77B83140B531}"/>
              </a:ext>
            </a:extLst>
          </p:cNvPr>
          <p:cNvSpPr txBox="1"/>
          <p:nvPr/>
        </p:nvSpPr>
        <p:spPr>
          <a:xfrm>
            <a:off x="884903" y="542921"/>
            <a:ext cx="784614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FUTURE IMPLEMENTATIONS</a:t>
            </a:r>
          </a:p>
        </p:txBody>
      </p:sp>
      <p:sp>
        <p:nvSpPr>
          <p:cNvPr id="5" name="Rectangle 2">
            <a:extLst>
              <a:ext uri="{FF2B5EF4-FFF2-40B4-BE49-F238E27FC236}">
                <a16:creationId xmlns:a16="http://schemas.microsoft.com/office/drawing/2014/main" id="{C9786068-EE1D-735C-E868-2B813BBF0953}"/>
              </a:ext>
            </a:extLst>
          </p:cNvPr>
          <p:cNvSpPr>
            <a:spLocks noChangeArrowheads="1"/>
          </p:cNvSpPr>
          <p:nvPr/>
        </p:nvSpPr>
        <p:spPr bwMode="auto">
          <a:xfrm>
            <a:off x="2555912" y="1720840"/>
            <a:ext cx="7403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Advanced Search and Filtering</a:t>
            </a:r>
            <a:endParaRPr lang="en-US" altLang="en-US" sz="24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User Profile Customization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b="1" dirty="0">
                <a:latin typeface="Times New Roman" panose="02020603050405020304" pitchFamily="18" charset="0"/>
                <a:cs typeface="Times New Roman" panose="02020603050405020304" pitchFamily="18" charset="0"/>
              </a:rPr>
              <a:t>Automated Booking and Payment Systems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3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7E688-B34B-F943-EECB-6A30EC688FA5}"/>
              </a:ext>
            </a:extLst>
          </p:cNvPr>
          <p:cNvSpPr txBox="1"/>
          <p:nvPr/>
        </p:nvSpPr>
        <p:spPr>
          <a:xfrm>
            <a:off x="943897" y="631412"/>
            <a:ext cx="6096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ER  DIAGRAM</a:t>
            </a:r>
          </a:p>
        </p:txBody>
      </p:sp>
      <p:pic>
        <p:nvPicPr>
          <p:cNvPr id="7" name="Graphic 6">
            <a:extLst>
              <a:ext uri="{FF2B5EF4-FFF2-40B4-BE49-F238E27FC236}">
                <a16:creationId xmlns:a16="http://schemas.microsoft.com/office/drawing/2014/main" id="{48E78380-F9D6-9582-814A-E23095F21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541" y="1465244"/>
            <a:ext cx="11479576" cy="5210978"/>
          </a:xfrm>
          <a:prstGeom prst="rect">
            <a:avLst/>
          </a:prstGeom>
        </p:spPr>
      </p:pic>
    </p:spTree>
    <p:extLst>
      <p:ext uri="{BB962C8B-B14F-4D97-AF65-F5344CB8AC3E}">
        <p14:creationId xmlns:p14="http://schemas.microsoft.com/office/powerpoint/2010/main" val="197191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BC1FC-7034-26E1-B88F-DA35048060D6}"/>
              </a:ext>
            </a:extLst>
          </p:cNvPr>
          <p:cNvSpPr txBox="1"/>
          <p:nvPr/>
        </p:nvSpPr>
        <p:spPr>
          <a:xfrm>
            <a:off x="889818" y="722708"/>
            <a:ext cx="839183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350ADD12-F597-6A2C-BEA0-CEC0A7D0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982" y="1751883"/>
            <a:ext cx="9371683" cy="4514764"/>
          </a:xfrm>
          <a:prstGeom prst="rect">
            <a:avLst/>
          </a:prstGeom>
        </p:spPr>
      </p:pic>
    </p:spTree>
    <p:extLst>
      <p:ext uri="{BB962C8B-B14F-4D97-AF65-F5344CB8AC3E}">
        <p14:creationId xmlns:p14="http://schemas.microsoft.com/office/powerpoint/2010/main" val="226005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1066</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HOUSE RENT APP USING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SHERLY PERSIS VINSTA</dc:creator>
  <cp:lastModifiedBy>Sailesh Kumar</cp:lastModifiedBy>
  <cp:revision>8</cp:revision>
  <dcterms:created xsi:type="dcterms:W3CDTF">2024-10-07T15:33:15Z</dcterms:created>
  <dcterms:modified xsi:type="dcterms:W3CDTF">2024-10-24T09:36:01Z</dcterms:modified>
</cp:coreProperties>
</file>