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73" r:id="rId5"/>
    <p:sldId id="274" r:id="rId6"/>
    <p:sldId id="268" r:id="rId7"/>
    <p:sldId id="269" r:id="rId8"/>
    <p:sldId id="270" r:id="rId9"/>
    <p:sldId id="275" r:id="rId10"/>
    <p:sldId id="272"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6B7095-0263-4F5C-8DBF-421B5BFD0E71}" type="doc">
      <dgm:prSet loTypeId="urn:microsoft.com/office/officeart/2005/8/layout/process1" loCatId="process" qsTypeId="urn:microsoft.com/office/officeart/2005/8/quickstyle/simple1" qsCatId="simple" csTypeId="urn:microsoft.com/office/officeart/2005/8/colors/accent1_2" csCatId="accent1" phldr="1"/>
      <dgm:spPr/>
    </dgm:pt>
    <dgm:pt modelId="{D32538BF-0295-4724-A08E-51DEE36A3A60}">
      <dgm:prSet phldrT="[Text]"/>
      <dgm:spPr/>
      <dgm:t>
        <a:bodyPr/>
        <a:lstStyle/>
        <a:p>
          <a:r>
            <a:rPr lang="en-IN" dirty="0"/>
            <a:t>Dataset – Used for Training and Testing</a:t>
          </a:r>
        </a:p>
      </dgm:t>
    </dgm:pt>
    <dgm:pt modelId="{86DC5CED-D5F3-4371-B0EC-E44808E34909}" type="parTrans" cxnId="{A173A8B7-7296-4F44-9073-8B60CA8213C5}">
      <dgm:prSet/>
      <dgm:spPr/>
      <dgm:t>
        <a:bodyPr/>
        <a:lstStyle/>
        <a:p>
          <a:endParaRPr lang="en-IN"/>
        </a:p>
      </dgm:t>
    </dgm:pt>
    <dgm:pt modelId="{5A1FDF57-9634-4934-B8B2-27D4239989AC}" type="sibTrans" cxnId="{A173A8B7-7296-4F44-9073-8B60CA8213C5}">
      <dgm:prSet/>
      <dgm:spPr/>
      <dgm:t>
        <a:bodyPr/>
        <a:lstStyle/>
        <a:p>
          <a:endParaRPr lang="en-IN"/>
        </a:p>
      </dgm:t>
    </dgm:pt>
    <dgm:pt modelId="{EE9A157A-3ADA-4B09-A725-6FCEB291FF28}">
      <dgm:prSet phldrT="[Text]"/>
      <dgm:spPr/>
      <dgm:t>
        <a:bodyPr/>
        <a:lstStyle/>
        <a:p>
          <a:r>
            <a:rPr lang="en-US" dirty="0"/>
            <a:t>Extracting features of music using </a:t>
          </a:r>
          <a:r>
            <a:rPr lang="en-US" dirty="0" err="1"/>
            <a:t>Librosa</a:t>
          </a:r>
          <a:r>
            <a:rPr lang="en-US" dirty="0"/>
            <a:t>, saving it in a CSV file</a:t>
          </a:r>
          <a:endParaRPr lang="en-IN" dirty="0"/>
        </a:p>
      </dgm:t>
    </dgm:pt>
    <dgm:pt modelId="{FA88B7D3-AEAD-4AC7-A137-8113E5C62A4E}" type="parTrans" cxnId="{44EE8755-F8B6-4DE0-995D-DA4E2273721C}">
      <dgm:prSet/>
      <dgm:spPr/>
      <dgm:t>
        <a:bodyPr/>
        <a:lstStyle/>
        <a:p>
          <a:endParaRPr lang="en-IN"/>
        </a:p>
      </dgm:t>
    </dgm:pt>
    <dgm:pt modelId="{C79764A2-FD4E-48AD-853A-EB80B983D55C}" type="sibTrans" cxnId="{44EE8755-F8B6-4DE0-995D-DA4E2273721C}">
      <dgm:prSet/>
      <dgm:spPr/>
      <dgm:t>
        <a:bodyPr/>
        <a:lstStyle/>
        <a:p>
          <a:endParaRPr lang="en-IN"/>
        </a:p>
      </dgm:t>
    </dgm:pt>
    <dgm:pt modelId="{CFC904B6-68FF-485A-810D-09B005C24567}">
      <dgm:prSet phldrT="[Text]"/>
      <dgm:spPr/>
      <dgm:t>
        <a:bodyPr/>
        <a:lstStyle/>
        <a:p>
          <a:r>
            <a:rPr lang="en-US" dirty="0"/>
            <a:t>Clustering of features using </a:t>
          </a:r>
          <a:r>
            <a:rPr lang="en-US" dirty="0" err="1"/>
            <a:t>Kmeans</a:t>
          </a:r>
          <a:r>
            <a:rPr lang="en-US" dirty="0"/>
            <a:t> with 80/20 rule</a:t>
          </a:r>
        </a:p>
      </dgm:t>
    </dgm:pt>
    <dgm:pt modelId="{5C517BEE-E0F9-479B-BE40-A8F804295840}" type="parTrans" cxnId="{A7C448A3-D697-4652-9B5D-7DE1D03AD53F}">
      <dgm:prSet/>
      <dgm:spPr/>
      <dgm:t>
        <a:bodyPr/>
        <a:lstStyle/>
        <a:p>
          <a:endParaRPr lang="en-IN"/>
        </a:p>
      </dgm:t>
    </dgm:pt>
    <dgm:pt modelId="{22902D05-E29D-4027-A4D4-32772BF657D6}" type="sibTrans" cxnId="{A7C448A3-D697-4652-9B5D-7DE1D03AD53F}">
      <dgm:prSet/>
      <dgm:spPr/>
      <dgm:t>
        <a:bodyPr/>
        <a:lstStyle/>
        <a:p>
          <a:endParaRPr lang="en-IN"/>
        </a:p>
      </dgm:t>
    </dgm:pt>
    <dgm:pt modelId="{846F633F-B514-4B88-87D5-4BC249384FC9}">
      <dgm:prSet phldrT="[Text]"/>
      <dgm:spPr/>
      <dgm:t>
        <a:bodyPr/>
        <a:lstStyle/>
        <a:p>
          <a:r>
            <a:rPr lang="en-IN" dirty="0"/>
            <a:t>A song is given as input to which we need similar songs</a:t>
          </a:r>
          <a:endParaRPr lang="en-US" dirty="0"/>
        </a:p>
      </dgm:t>
    </dgm:pt>
    <dgm:pt modelId="{F8DBB94F-3BA4-4D6E-A0E0-5FA068AB9108}" type="parTrans" cxnId="{A7699FF3-3DBB-45FD-AA69-9CF586C06FD1}">
      <dgm:prSet/>
      <dgm:spPr/>
      <dgm:t>
        <a:bodyPr/>
        <a:lstStyle/>
        <a:p>
          <a:endParaRPr lang="en-IN"/>
        </a:p>
      </dgm:t>
    </dgm:pt>
    <dgm:pt modelId="{BBE48EC4-237A-4C5F-8775-97F13D72007F}" type="sibTrans" cxnId="{A7699FF3-3DBB-45FD-AA69-9CF586C06FD1}">
      <dgm:prSet/>
      <dgm:spPr/>
      <dgm:t>
        <a:bodyPr/>
        <a:lstStyle/>
        <a:p>
          <a:endParaRPr lang="en-IN"/>
        </a:p>
      </dgm:t>
    </dgm:pt>
    <dgm:pt modelId="{A4CAC5FC-BD13-42B6-8A71-49E206466DCD}">
      <dgm:prSet phldrT="[Text]"/>
      <dgm:spPr/>
      <dgm:t>
        <a:bodyPr/>
        <a:lstStyle/>
        <a:p>
          <a:r>
            <a:rPr lang="en-IN" dirty="0"/>
            <a:t>Identifying the songs from the dataset that are similar to the given input</a:t>
          </a:r>
          <a:endParaRPr lang="en-US" dirty="0"/>
        </a:p>
      </dgm:t>
    </dgm:pt>
    <dgm:pt modelId="{74E65F86-DB13-49A3-9480-F0C7B92DFD8D}" type="parTrans" cxnId="{3A291EA5-5B7E-4EF7-98B2-4A3EA34C01AA}">
      <dgm:prSet/>
      <dgm:spPr/>
      <dgm:t>
        <a:bodyPr/>
        <a:lstStyle/>
        <a:p>
          <a:endParaRPr lang="en-IN"/>
        </a:p>
      </dgm:t>
    </dgm:pt>
    <dgm:pt modelId="{6C6D89A9-1FDF-4BF8-80F0-E8D14F0F8C7A}" type="sibTrans" cxnId="{3A291EA5-5B7E-4EF7-98B2-4A3EA34C01AA}">
      <dgm:prSet/>
      <dgm:spPr/>
      <dgm:t>
        <a:bodyPr/>
        <a:lstStyle/>
        <a:p>
          <a:endParaRPr lang="en-IN"/>
        </a:p>
      </dgm:t>
    </dgm:pt>
    <dgm:pt modelId="{3A5C4529-BED5-4442-A8F4-D4DA8C65B07D}">
      <dgm:prSet phldrT="[Text]"/>
      <dgm:spPr/>
      <dgm:t>
        <a:bodyPr/>
        <a:lstStyle/>
        <a:p>
          <a:r>
            <a:rPr lang="en-US" dirty="0"/>
            <a:t>Visualizing the extracted features in a 2D plot using PCA</a:t>
          </a:r>
        </a:p>
      </dgm:t>
    </dgm:pt>
    <dgm:pt modelId="{5D899D1B-A4EB-46F5-9C2A-BFBE203422E5}" type="parTrans" cxnId="{C0ECC28C-8B9B-43CE-A97E-57A7A8F37685}">
      <dgm:prSet/>
      <dgm:spPr/>
      <dgm:t>
        <a:bodyPr/>
        <a:lstStyle/>
        <a:p>
          <a:endParaRPr lang="en-IN"/>
        </a:p>
      </dgm:t>
    </dgm:pt>
    <dgm:pt modelId="{1CE2289B-8F71-4573-AA7B-95C80A5D7AF3}" type="sibTrans" cxnId="{C0ECC28C-8B9B-43CE-A97E-57A7A8F37685}">
      <dgm:prSet/>
      <dgm:spPr/>
      <dgm:t>
        <a:bodyPr/>
        <a:lstStyle/>
        <a:p>
          <a:endParaRPr lang="en-IN"/>
        </a:p>
      </dgm:t>
    </dgm:pt>
    <dgm:pt modelId="{A39E4CC0-5D4E-4C5A-A899-1FF0F56C2975}" type="pres">
      <dgm:prSet presAssocID="{3A6B7095-0263-4F5C-8DBF-421B5BFD0E71}" presName="Name0" presStyleCnt="0">
        <dgm:presLayoutVars>
          <dgm:dir/>
          <dgm:resizeHandles val="exact"/>
        </dgm:presLayoutVars>
      </dgm:prSet>
      <dgm:spPr/>
    </dgm:pt>
    <dgm:pt modelId="{C258930E-C75A-4416-AC8A-F27C3491FDB4}" type="pres">
      <dgm:prSet presAssocID="{D32538BF-0295-4724-A08E-51DEE36A3A60}" presName="node" presStyleLbl="node1" presStyleIdx="0" presStyleCnt="6">
        <dgm:presLayoutVars>
          <dgm:bulletEnabled val="1"/>
        </dgm:presLayoutVars>
      </dgm:prSet>
      <dgm:spPr/>
    </dgm:pt>
    <dgm:pt modelId="{B4958DDA-7A64-4BB5-A0A2-5B2DB6F8C7BA}" type="pres">
      <dgm:prSet presAssocID="{5A1FDF57-9634-4934-B8B2-27D4239989AC}" presName="sibTrans" presStyleLbl="sibTrans2D1" presStyleIdx="0" presStyleCnt="5"/>
      <dgm:spPr/>
    </dgm:pt>
    <dgm:pt modelId="{F0A0F8DA-C147-4FB4-8326-1DAFA9C0052A}" type="pres">
      <dgm:prSet presAssocID="{5A1FDF57-9634-4934-B8B2-27D4239989AC}" presName="connectorText" presStyleLbl="sibTrans2D1" presStyleIdx="0" presStyleCnt="5"/>
      <dgm:spPr/>
    </dgm:pt>
    <dgm:pt modelId="{DCF8EDBD-8B20-47ED-948E-BA85F4B9CA8E}" type="pres">
      <dgm:prSet presAssocID="{EE9A157A-3ADA-4B09-A725-6FCEB291FF28}" presName="node" presStyleLbl="node1" presStyleIdx="1" presStyleCnt="6">
        <dgm:presLayoutVars>
          <dgm:bulletEnabled val="1"/>
        </dgm:presLayoutVars>
      </dgm:prSet>
      <dgm:spPr/>
    </dgm:pt>
    <dgm:pt modelId="{AB962B5B-5C4D-48C3-A9B5-06E2BBC13B6D}" type="pres">
      <dgm:prSet presAssocID="{C79764A2-FD4E-48AD-853A-EB80B983D55C}" presName="sibTrans" presStyleLbl="sibTrans2D1" presStyleIdx="1" presStyleCnt="5"/>
      <dgm:spPr/>
    </dgm:pt>
    <dgm:pt modelId="{FE187C69-69BC-44F7-A278-F001CBA1DF9C}" type="pres">
      <dgm:prSet presAssocID="{C79764A2-FD4E-48AD-853A-EB80B983D55C}" presName="connectorText" presStyleLbl="sibTrans2D1" presStyleIdx="1" presStyleCnt="5"/>
      <dgm:spPr/>
    </dgm:pt>
    <dgm:pt modelId="{B097BCC5-7637-4DA8-8AC4-FAA2AC8CCE24}" type="pres">
      <dgm:prSet presAssocID="{CFC904B6-68FF-485A-810D-09B005C24567}" presName="node" presStyleLbl="node1" presStyleIdx="2" presStyleCnt="6">
        <dgm:presLayoutVars>
          <dgm:bulletEnabled val="1"/>
        </dgm:presLayoutVars>
      </dgm:prSet>
      <dgm:spPr/>
    </dgm:pt>
    <dgm:pt modelId="{445E6EA1-86C8-4443-9FAB-87242BC3EAE2}" type="pres">
      <dgm:prSet presAssocID="{22902D05-E29D-4027-A4D4-32772BF657D6}" presName="sibTrans" presStyleLbl="sibTrans2D1" presStyleIdx="2" presStyleCnt="5"/>
      <dgm:spPr/>
    </dgm:pt>
    <dgm:pt modelId="{6EC8332A-4435-4130-8833-615F65DBCADD}" type="pres">
      <dgm:prSet presAssocID="{22902D05-E29D-4027-A4D4-32772BF657D6}" presName="connectorText" presStyleLbl="sibTrans2D1" presStyleIdx="2" presStyleCnt="5"/>
      <dgm:spPr/>
    </dgm:pt>
    <dgm:pt modelId="{AF5BF61C-3FB4-432A-892A-3E9AEEA31ACE}" type="pres">
      <dgm:prSet presAssocID="{846F633F-B514-4B88-87D5-4BC249384FC9}" presName="node" presStyleLbl="node1" presStyleIdx="3" presStyleCnt="6">
        <dgm:presLayoutVars>
          <dgm:bulletEnabled val="1"/>
        </dgm:presLayoutVars>
      </dgm:prSet>
      <dgm:spPr/>
    </dgm:pt>
    <dgm:pt modelId="{81C19C7D-869B-4199-92F6-A8550458888C}" type="pres">
      <dgm:prSet presAssocID="{BBE48EC4-237A-4C5F-8775-97F13D72007F}" presName="sibTrans" presStyleLbl="sibTrans2D1" presStyleIdx="3" presStyleCnt="5"/>
      <dgm:spPr/>
    </dgm:pt>
    <dgm:pt modelId="{C6CACF1B-6402-41F4-A973-0907E9A3CCD8}" type="pres">
      <dgm:prSet presAssocID="{BBE48EC4-237A-4C5F-8775-97F13D72007F}" presName="connectorText" presStyleLbl="sibTrans2D1" presStyleIdx="3" presStyleCnt="5"/>
      <dgm:spPr/>
    </dgm:pt>
    <dgm:pt modelId="{7790356C-14EB-48B9-AF78-A4A7736B9D9A}" type="pres">
      <dgm:prSet presAssocID="{A4CAC5FC-BD13-42B6-8A71-49E206466DCD}" presName="node" presStyleLbl="node1" presStyleIdx="4" presStyleCnt="6">
        <dgm:presLayoutVars>
          <dgm:bulletEnabled val="1"/>
        </dgm:presLayoutVars>
      </dgm:prSet>
      <dgm:spPr/>
    </dgm:pt>
    <dgm:pt modelId="{89405939-01C6-4B36-8235-1138A48B7269}" type="pres">
      <dgm:prSet presAssocID="{6C6D89A9-1FDF-4BF8-80F0-E8D14F0F8C7A}" presName="sibTrans" presStyleLbl="sibTrans2D1" presStyleIdx="4" presStyleCnt="5"/>
      <dgm:spPr/>
    </dgm:pt>
    <dgm:pt modelId="{27A9178B-EC53-4B3B-B708-168EA3B19484}" type="pres">
      <dgm:prSet presAssocID="{6C6D89A9-1FDF-4BF8-80F0-E8D14F0F8C7A}" presName="connectorText" presStyleLbl="sibTrans2D1" presStyleIdx="4" presStyleCnt="5"/>
      <dgm:spPr/>
    </dgm:pt>
    <dgm:pt modelId="{EE7A2588-4305-4BFB-A777-C0081804AB89}" type="pres">
      <dgm:prSet presAssocID="{3A5C4529-BED5-4442-A8F4-D4DA8C65B07D}" presName="node" presStyleLbl="node1" presStyleIdx="5" presStyleCnt="6">
        <dgm:presLayoutVars>
          <dgm:bulletEnabled val="1"/>
        </dgm:presLayoutVars>
      </dgm:prSet>
      <dgm:spPr/>
    </dgm:pt>
  </dgm:ptLst>
  <dgm:cxnLst>
    <dgm:cxn modelId="{BB3B1900-9FC8-471B-BF88-44BCEB88363D}" type="presOf" srcId="{CFC904B6-68FF-485A-810D-09B005C24567}" destId="{B097BCC5-7637-4DA8-8AC4-FAA2AC8CCE24}" srcOrd="0" destOrd="0" presId="urn:microsoft.com/office/officeart/2005/8/layout/process1"/>
    <dgm:cxn modelId="{30CE9113-95F6-403C-81C4-3EADA4423A99}" type="presOf" srcId="{BBE48EC4-237A-4C5F-8775-97F13D72007F}" destId="{C6CACF1B-6402-41F4-A973-0907E9A3CCD8}" srcOrd="1" destOrd="0" presId="urn:microsoft.com/office/officeart/2005/8/layout/process1"/>
    <dgm:cxn modelId="{38638E16-130E-4AD0-A78F-4DF6E6D65164}" type="presOf" srcId="{C79764A2-FD4E-48AD-853A-EB80B983D55C}" destId="{AB962B5B-5C4D-48C3-A9B5-06E2BBC13B6D}" srcOrd="0" destOrd="0" presId="urn:microsoft.com/office/officeart/2005/8/layout/process1"/>
    <dgm:cxn modelId="{973E264E-9E7B-4A75-8B97-D9550EBA9620}" type="presOf" srcId="{846F633F-B514-4B88-87D5-4BC249384FC9}" destId="{AF5BF61C-3FB4-432A-892A-3E9AEEA31ACE}" srcOrd="0" destOrd="0" presId="urn:microsoft.com/office/officeart/2005/8/layout/process1"/>
    <dgm:cxn modelId="{D8E3544E-D3FE-4D99-98CB-CC6EF112A6D1}" type="presOf" srcId="{3A5C4529-BED5-4442-A8F4-D4DA8C65B07D}" destId="{EE7A2588-4305-4BFB-A777-C0081804AB89}" srcOrd="0" destOrd="0" presId="urn:microsoft.com/office/officeart/2005/8/layout/process1"/>
    <dgm:cxn modelId="{649D7B6E-1352-4A25-840B-A6CC709654E4}" type="presOf" srcId="{22902D05-E29D-4027-A4D4-32772BF657D6}" destId="{445E6EA1-86C8-4443-9FAB-87242BC3EAE2}" srcOrd="0" destOrd="0" presId="urn:microsoft.com/office/officeart/2005/8/layout/process1"/>
    <dgm:cxn modelId="{44EE8755-F8B6-4DE0-995D-DA4E2273721C}" srcId="{3A6B7095-0263-4F5C-8DBF-421B5BFD0E71}" destId="{EE9A157A-3ADA-4B09-A725-6FCEB291FF28}" srcOrd="1" destOrd="0" parTransId="{FA88B7D3-AEAD-4AC7-A137-8113E5C62A4E}" sibTransId="{C79764A2-FD4E-48AD-853A-EB80B983D55C}"/>
    <dgm:cxn modelId="{B1FC3E59-11A9-4321-818A-A640D063EECA}" type="presOf" srcId="{EE9A157A-3ADA-4B09-A725-6FCEB291FF28}" destId="{DCF8EDBD-8B20-47ED-948E-BA85F4B9CA8E}" srcOrd="0" destOrd="0" presId="urn:microsoft.com/office/officeart/2005/8/layout/process1"/>
    <dgm:cxn modelId="{DC88125A-81C3-4939-8056-6434A0EF066C}" type="presOf" srcId="{6C6D89A9-1FDF-4BF8-80F0-E8D14F0F8C7A}" destId="{27A9178B-EC53-4B3B-B708-168EA3B19484}" srcOrd="1" destOrd="0" presId="urn:microsoft.com/office/officeart/2005/8/layout/process1"/>
    <dgm:cxn modelId="{FD07E78B-EB64-4952-B376-A08AA50E0589}" type="presOf" srcId="{A4CAC5FC-BD13-42B6-8A71-49E206466DCD}" destId="{7790356C-14EB-48B9-AF78-A4A7736B9D9A}" srcOrd="0" destOrd="0" presId="urn:microsoft.com/office/officeart/2005/8/layout/process1"/>
    <dgm:cxn modelId="{C0ECC28C-8B9B-43CE-A97E-57A7A8F37685}" srcId="{3A6B7095-0263-4F5C-8DBF-421B5BFD0E71}" destId="{3A5C4529-BED5-4442-A8F4-D4DA8C65B07D}" srcOrd="5" destOrd="0" parTransId="{5D899D1B-A4EB-46F5-9C2A-BFBE203422E5}" sibTransId="{1CE2289B-8F71-4573-AA7B-95C80A5D7AF3}"/>
    <dgm:cxn modelId="{DC599B95-6CB3-4433-8154-357ECF9E457A}" type="presOf" srcId="{5A1FDF57-9634-4934-B8B2-27D4239989AC}" destId="{F0A0F8DA-C147-4FB4-8326-1DAFA9C0052A}" srcOrd="1" destOrd="0" presId="urn:microsoft.com/office/officeart/2005/8/layout/process1"/>
    <dgm:cxn modelId="{4C5B6B9C-83AC-4069-892E-FDD186A78BFB}" type="presOf" srcId="{6C6D89A9-1FDF-4BF8-80F0-E8D14F0F8C7A}" destId="{89405939-01C6-4B36-8235-1138A48B7269}" srcOrd="0" destOrd="0" presId="urn:microsoft.com/office/officeart/2005/8/layout/process1"/>
    <dgm:cxn modelId="{A7C448A3-D697-4652-9B5D-7DE1D03AD53F}" srcId="{3A6B7095-0263-4F5C-8DBF-421B5BFD0E71}" destId="{CFC904B6-68FF-485A-810D-09B005C24567}" srcOrd="2" destOrd="0" parTransId="{5C517BEE-E0F9-479B-BE40-A8F804295840}" sibTransId="{22902D05-E29D-4027-A4D4-32772BF657D6}"/>
    <dgm:cxn modelId="{3A291EA5-5B7E-4EF7-98B2-4A3EA34C01AA}" srcId="{3A6B7095-0263-4F5C-8DBF-421B5BFD0E71}" destId="{A4CAC5FC-BD13-42B6-8A71-49E206466DCD}" srcOrd="4" destOrd="0" parTransId="{74E65F86-DB13-49A3-9480-F0C7B92DFD8D}" sibTransId="{6C6D89A9-1FDF-4BF8-80F0-E8D14F0F8C7A}"/>
    <dgm:cxn modelId="{8A241DA9-F1B3-4C21-8D9F-7F1F7459959D}" type="presOf" srcId="{5A1FDF57-9634-4934-B8B2-27D4239989AC}" destId="{B4958DDA-7A64-4BB5-A0A2-5B2DB6F8C7BA}" srcOrd="0" destOrd="0" presId="urn:microsoft.com/office/officeart/2005/8/layout/process1"/>
    <dgm:cxn modelId="{A173A8B7-7296-4F44-9073-8B60CA8213C5}" srcId="{3A6B7095-0263-4F5C-8DBF-421B5BFD0E71}" destId="{D32538BF-0295-4724-A08E-51DEE36A3A60}" srcOrd="0" destOrd="0" parTransId="{86DC5CED-D5F3-4371-B0EC-E44808E34909}" sibTransId="{5A1FDF57-9634-4934-B8B2-27D4239989AC}"/>
    <dgm:cxn modelId="{AB3485C0-47FD-4D8B-9B63-2C4C446F52C5}" type="presOf" srcId="{C79764A2-FD4E-48AD-853A-EB80B983D55C}" destId="{FE187C69-69BC-44F7-A278-F001CBA1DF9C}" srcOrd="1" destOrd="0" presId="urn:microsoft.com/office/officeart/2005/8/layout/process1"/>
    <dgm:cxn modelId="{137A54D4-13B2-490F-B04F-C2D465BF6A26}" type="presOf" srcId="{BBE48EC4-237A-4C5F-8775-97F13D72007F}" destId="{81C19C7D-869B-4199-92F6-A8550458888C}" srcOrd="0" destOrd="0" presId="urn:microsoft.com/office/officeart/2005/8/layout/process1"/>
    <dgm:cxn modelId="{993B59DB-8EF2-4D38-843E-81FEE6FE2B64}" type="presOf" srcId="{3A6B7095-0263-4F5C-8DBF-421B5BFD0E71}" destId="{A39E4CC0-5D4E-4C5A-A899-1FF0F56C2975}" srcOrd="0" destOrd="0" presId="urn:microsoft.com/office/officeart/2005/8/layout/process1"/>
    <dgm:cxn modelId="{31B64FE0-133C-4BDB-AE0B-C017DEB23955}" type="presOf" srcId="{22902D05-E29D-4027-A4D4-32772BF657D6}" destId="{6EC8332A-4435-4130-8833-615F65DBCADD}" srcOrd="1" destOrd="0" presId="urn:microsoft.com/office/officeart/2005/8/layout/process1"/>
    <dgm:cxn modelId="{A7699FF3-3DBB-45FD-AA69-9CF586C06FD1}" srcId="{3A6B7095-0263-4F5C-8DBF-421B5BFD0E71}" destId="{846F633F-B514-4B88-87D5-4BC249384FC9}" srcOrd="3" destOrd="0" parTransId="{F8DBB94F-3BA4-4D6E-A0E0-5FA068AB9108}" sibTransId="{BBE48EC4-237A-4C5F-8775-97F13D72007F}"/>
    <dgm:cxn modelId="{D0A6EBF8-7CF3-4057-86F9-FE3D0431801D}" type="presOf" srcId="{D32538BF-0295-4724-A08E-51DEE36A3A60}" destId="{C258930E-C75A-4416-AC8A-F27C3491FDB4}" srcOrd="0" destOrd="0" presId="urn:microsoft.com/office/officeart/2005/8/layout/process1"/>
    <dgm:cxn modelId="{68422EDE-0AE1-47F8-8CE6-8F658D3303F7}" type="presParOf" srcId="{A39E4CC0-5D4E-4C5A-A899-1FF0F56C2975}" destId="{C258930E-C75A-4416-AC8A-F27C3491FDB4}" srcOrd="0" destOrd="0" presId="urn:microsoft.com/office/officeart/2005/8/layout/process1"/>
    <dgm:cxn modelId="{25091D24-8309-4DF5-A299-ACDA9EB40E6F}" type="presParOf" srcId="{A39E4CC0-5D4E-4C5A-A899-1FF0F56C2975}" destId="{B4958DDA-7A64-4BB5-A0A2-5B2DB6F8C7BA}" srcOrd="1" destOrd="0" presId="urn:microsoft.com/office/officeart/2005/8/layout/process1"/>
    <dgm:cxn modelId="{675F0A1A-3255-4DDA-8D9F-FEA3F32A9E5E}" type="presParOf" srcId="{B4958DDA-7A64-4BB5-A0A2-5B2DB6F8C7BA}" destId="{F0A0F8DA-C147-4FB4-8326-1DAFA9C0052A}" srcOrd="0" destOrd="0" presId="urn:microsoft.com/office/officeart/2005/8/layout/process1"/>
    <dgm:cxn modelId="{D3640D21-AC51-4C56-A936-19ADDD145C09}" type="presParOf" srcId="{A39E4CC0-5D4E-4C5A-A899-1FF0F56C2975}" destId="{DCF8EDBD-8B20-47ED-948E-BA85F4B9CA8E}" srcOrd="2" destOrd="0" presId="urn:microsoft.com/office/officeart/2005/8/layout/process1"/>
    <dgm:cxn modelId="{3C40C6FE-3781-4D3E-B379-7AB86FFB54AF}" type="presParOf" srcId="{A39E4CC0-5D4E-4C5A-A899-1FF0F56C2975}" destId="{AB962B5B-5C4D-48C3-A9B5-06E2BBC13B6D}" srcOrd="3" destOrd="0" presId="urn:microsoft.com/office/officeart/2005/8/layout/process1"/>
    <dgm:cxn modelId="{05FC8FA3-FB70-4DB0-BE85-4B590E23A103}" type="presParOf" srcId="{AB962B5B-5C4D-48C3-A9B5-06E2BBC13B6D}" destId="{FE187C69-69BC-44F7-A278-F001CBA1DF9C}" srcOrd="0" destOrd="0" presId="urn:microsoft.com/office/officeart/2005/8/layout/process1"/>
    <dgm:cxn modelId="{F93745D2-D780-4246-B3AD-46FCDE68D868}" type="presParOf" srcId="{A39E4CC0-5D4E-4C5A-A899-1FF0F56C2975}" destId="{B097BCC5-7637-4DA8-8AC4-FAA2AC8CCE24}" srcOrd="4" destOrd="0" presId="urn:microsoft.com/office/officeart/2005/8/layout/process1"/>
    <dgm:cxn modelId="{D8656045-8150-410D-BAC4-8BD5A23853B9}" type="presParOf" srcId="{A39E4CC0-5D4E-4C5A-A899-1FF0F56C2975}" destId="{445E6EA1-86C8-4443-9FAB-87242BC3EAE2}" srcOrd="5" destOrd="0" presId="urn:microsoft.com/office/officeart/2005/8/layout/process1"/>
    <dgm:cxn modelId="{67FA4D32-635C-4BA5-9D34-BD62DDEB578B}" type="presParOf" srcId="{445E6EA1-86C8-4443-9FAB-87242BC3EAE2}" destId="{6EC8332A-4435-4130-8833-615F65DBCADD}" srcOrd="0" destOrd="0" presId="urn:microsoft.com/office/officeart/2005/8/layout/process1"/>
    <dgm:cxn modelId="{F5A4F79E-B90B-4C47-A109-E7084B6A914C}" type="presParOf" srcId="{A39E4CC0-5D4E-4C5A-A899-1FF0F56C2975}" destId="{AF5BF61C-3FB4-432A-892A-3E9AEEA31ACE}" srcOrd="6" destOrd="0" presId="urn:microsoft.com/office/officeart/2005/8/layout/process1"/>
    <dgm:cxn modelId="{925A453A-5E04-4E33-830D-C786BEAE73C6}" type="presParOf" srcId="{A39E4CC0-5D4E-4C5A-A899-1FF0F56C2975}" destId="{81C19C7D-869B-4199-92F6-A8550458888C}" srcOrd="7" destOrd="0" presId="urn:microsoft.com/office/officeart/2005/8/layout/process1"/>
    <dgm:cxn modelId="{30E45537-F4DF-4DDB-B001-C5A040980D11}" type="presParOf" srcId="{81C19C7D-869B-4199-92F6-A8550458888C}" destId="{C6CACF1B-6402-41F4-A973-0907E9A3CCD8}" srcOrd="0" destOrd="0" presId="urn:microsoft.com/office/officeart/2005/8/layout/process1"/>
    <dgm:cxn modelId="{3FB69005-014A-4BC9-A310-F91A3D0D2BB7}" type="presParOf" srcId="{A39E4CC0-5D4E-4C5A-A899-1FF0F56C2975}" destId="{7790356C-14EB-48B9-AF78-A4A7736B9D9A}" srcOrd="8" destOrd="0" presId="urn:microsoft.com/office/officeart/2005/8/layout/process1"/>
    <dgm:cxn modelId="{4F4B523C-3EF5-4C02-900D-847943C149FB}" type="presParOf" srcId="{A39E4CC0-5D4E-4C5A-A899-1FF0F56C2975}" destId="{89405939-01C6-4B36-8235-1138A48B7269}" srcOrd="9" destOrd="0" presId="urn:microsoft.com/office/officeart/2005/8/layout/process1"/>
    <dgm:cxn modelId="{6BE335CE-216B-4FB5-A192-7D0FF5A1717F}" type="presParOf" srcId="{89405939-01C6-4B36-8235-1138A48B7269}" destId="{27A9178B-EC53-4B3B-B708-168EA3B19484}" srcOrd="0" destOrd="0" presId="urn:microsoft.com/office/officeart/2005/8/layout/process1"/>
    <dgm:cxn modelId="{E82C425F-5E09-4149-A225-1E133D475EF5}" type="presParOf" srcId="{A39E4CC0-5D4E-4C5A-A899-1FF0F56C2975}" destId="{EE7A2588-4305-4BFB-A777-C0081804AB89}"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8930E-C75A-4416-AC8A-F27C3491FDB4}">
      <dsp:nvSpPr>
        <dsp:cNvPr id="0" name=""/>
        <dsp:cNvSpPr/>
      </dsp:nvSpPr>
      <dsp:spPr>
        <a:xfrm>
          <a:off x="0" y="1176590"/>
          <a:ext cx="1500962" cy="19981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Dataset – Used for Training and Testing</a:t>
          </a:r>
        </a:p>
      </dsp:txBody>
      <dsp:txXfrm>
        <a:off x="43962" y="1220552"/>
        <a:ext cx="1413038" cy="1910232"/>
      </dsp:txXfrm>
    </dsp:sp>
    <dsp:sp modelId="{B4958DDA-7A64-4BB5-A0A2-5B2DB6F8C7BA}">
      <dsp:nvSpPr>
        <dsp:cNvPr id="0" name=""/>
        <dsp:cNvSpPr/>
      </dsp:nvSpPr>
      <dsp:spPr>
        <a:xfrm>
          <a:off x="1651059" y="1989549"/>
          <a:ext cx="318204" cy="3722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1651059" y="2063997"/>
        <a:ext cx="222743" cy="223342"/>
      </dsp:txXfrm>
    </dsp:sp>
    <dsp:sp modelId="{DCF8EDBD-8B20-47ED-948E-BA85F4B9CA8E}">
      <dsp:nvSpPr>
        <dsp:cNvPr id="0" name=""/>
        <dsp:cNvSpPr/>
      </dsp:nvSpPr>
      <dsp:spPr>
        <a:xfrm>
          <a:off x="2101347" y="1176590"/>
          <a:ext cx="1500962" cy="19981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Extracting features of music using </a:t>
          </a:r>
          <a:r>
            <a:rPr lang="en-US" sz="1800" kern="1200" dirty="0" err="1"/>
            <a:t>Librosa</a:t>
          </a:r>
          <a:r>
            <a:rPr lang="en-US" sz="1800" kern="1200" dirty="0"/>
            <a:t>, saving it in a CSV file</a:t>
          </a:r>
          <a:endParaRPr lang="en-IN" sz="1800" kern="1200" dirty="0"/>
        </a:p>
      </dsp:txBody>
      <dsp:txXfrm>
        <a:off x="2145309" y="1220552"/>
        <a:ext cx="1413038" cy="1910232"/>
      </dsp:txXfrm>
    </dsp:sp>
    <dsp:sp modelId="{AB962B5B-5C4D-48C3-A9B5-06E2BBC13B6D}">
      <dsp:nvSpPr>
        <dsp:cNvPr id="0" name=""/>
        <dsp:cNvSpPr/>
      </dsp:nvSpPr>
      <dsp:spPr>
        <a:xfrm>
          <a:off x="3752406" y="1989549"/>
          <a:ext cx="318204" cy="3722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3752406" y="2063997"/>
        <a:ext cx="222743" cy="223342"/>
      </dsp:txXfrm>
    </dsp:sp>
    <dsp:sp modelId="{B097BCC5-7637-4DA8-8AC4-FAA2AC8CCE24}">
      <dsp:nvSpPr>
        <dsp:cNvPr id="0" name=""/>
        <dsp:cNvSpPr/>
      </dsp:nvSpPr>
      <dsp:spPr>
        <a:xfrm>
          <a:off x="4202695" y="1176590"/>
          <a:ext cx="1500962" cy="19981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Clustering of features using </a:t>
          </a:r>
          <a:r>
            <a:rPr lang="en-US" sz="1800" kern="1200" dirty="0" err="1"/>
            <a:t>Kmeans</a:t>
          </a:r>
          <a:r>
            <a:rPr lang="en-US" sz="1800" kern="1200" dirty="0"/>
            <a:t> with 80/20 rule</a:t>
          </a:r>
        </a:p>
      </dsp:txBody>
      <dsp:txXfrm>
        <a:off x="4246657" y="1220552"/>
        <a:ext cx="1413038" cy="1910232"/>
      </dsp:txXfrm>
    </dsp:sp>
    <dsp:sp modelId="{445E6EA1-86C8-4443-9FAB-87242BC3EAE2}">
      <dsp:nvSpPr>
        <dsp:cNvPr id="0" name=""/>
        <dsp:cNvSpPr/>
      </dsp:nvSpPr>
      <dsp:spPr>
        <a:xfrm>
          <a:off x="5853754" y="1989549"/>
          <a:ext cx="318204" cy="3722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5853754" y="2063997"/>
        <a:ext cx="222743" cy="223342"/>
      </dsp:txXfrm>
    </dsp:sp>
    <dsp:sp modelId="{AF5BF61C-3FB4-432A-892A-3E9AEEA31ACE}">
      <dsp:nvSpPr>
        <dsp:cNvPr id="0" name=""/>
        <dsp:cNvSpPr/>
      </dsp:nvSpPr>
      <dsp:spPr>
        <a:xfrm>
          <a:off x="6304043" y="1176590"/>
          <a:ext cx="1500962" cy="19981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A song is given as input to which we need similar songs</a:t>
          </a:r>
          <a:endParaRPr lang="en-US" sz="1800" kern="1200" dirty="0"/>
        </a:p>
      </dsp:txBody>
      <dsp:txXfrm>
        <a:off x="6348005" y="1220552"/>
        <a:ext cx="1413038" cy="1910232"/>
      </dsp:txXfrm>
    </dsp:sp>
    <dsp:sp modelId="{81C19C7D-869B-4199-92F6-A8550458888C}">
      <dsp:nvSpPr>
        <dsp:cNvPr id="0" name=""/>
        <dsp:cNvSpPr/>
      </dsp:nvSpPr>
      <dsp:spPr>
        <a:xfrm>
          <a:off x="7955102" y="1989549"/>
          <a:ext cx="318204" cy="3722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7955102" y="2063997"/>
        <a:ext cx="222743" cy="223342"/>
      </dsp:txXfrm>
    </dsp:sp>
    <dsp:sp modelId="{7790356C-14EB-48B9-AF78-A4A7736B9D9A}">
      <dsp:nvSpPr>
        <dsp:cNvPr id="0" name=""/>
        <dsp:cNvSpPr/>
      </dsp:nvSpPr>
      <dsp:spPr>
        <a:xfrm>
          <a:off x="8405391" y="1176590"/>
          <a:ext cx="1500962" cy="19981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Identifying the songs from the dataset that are similar to the given input</a:t>
          </a:r>
          <a:endParaRPr lang="en-US" sz="1800" kern="1200" dirty="0"/>
        </a:p>
      </dsp:txBody>
      <dsp:txXfrm>
        <a:off x="8449353" y="1220552"/>
        <a:ext cx="1413038" cy="1910232"/>
      </dsp:txXfrm>
    </dsp:sp>
    <dsp:sp modelId="{89405939-01C6-4B36-8235-1138A48B7269}">
      <dsp:nvSpPr>
        <dsp:cNvPr id="0" name=""/>
        <dsp:cNvSpPr/>
      </dsp:nvSpPr>
      <dsp:spPr>
        <a:xfrm>
          <a:off x="10056450" y="1989549"/>
          <a:ext cx="318204" cy="3722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10056450" y="2063997"/>
        <a:ext cx="222743" cy="223342"/>
      </dsp:txXfrm>
    </dsp:sp>
    <dsp:sp modelId="{EE7A2588-4305-4BFB-A777-C0081804AB89}">
      <dsp:nvSpPr>
        <dsp:cNvPr id="0" name=""/>
        <dsp:cNvSpPr/>
      </dsp:nvSpPr>
      <dsp:spPr>
        <a:xfrm>
          <a:off x="10506739" y="1176590"/>
          <a:ext cx="1500962" cy="19981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Visualizing the extracted features in a 2D plot using PCA</a:t>
          </a:r>
        </a:p>
      </dsp:txBody>
      <dsp:txXfrm>
        <a:off x="10550701" y="1220552"/>
        <a:ext cx="1413038" cy="191023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36A6-F344-593A-A810-E714D81044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B7F3D78-98A1-8749-A509-DDF6A7E663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C8D61F-B774-708E-C0A2-92DA5960958A}"/>
              </a:ext>
            </a:extLst>
          </p:cNvPr>
          <p:cNvSpPr>
            <a:spLocks noGrp="1"/>
          </p:cNvSpPr>
          <p:nvPr>
            <p:ph type="dt" sz="half" idx="10"/>
          </p:nvPr>
        </p:nvSpPr>
        <p:spPr/>
        <p:txBody>
          <a:bodyPr/>
          <a:lstStyle/>
          <a:p>
            <a:fld id="{119BC9B2-E79B-4C62-995C-6ED44CC79028}" type="datetimeFigureOut">
              <a:rPr lang="en-IN" smtClean="0"/>
              <a:t>22-06-2023</a:t>
            </a:fld>
            <a:endParaRPr lang="en-IN"/>
          </a:p>
        </p:txBody>
      </p:sp>
      <p:sp>
        <p:nvSpPr>
          <p:cNvPr id="5" name="Footer Placeholder 4">
            <a:extLst>
              <a:ext uri="{FF2B5EF4-FFF2-40B4-BE49-F238E27FC236}">
                <a16:creationId xmlns:a16="http://schemas.microsoft.com/office/drawing/2014/main" id="{13A0AF47-272C-94F2-4BA2-BB27A4565F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116949-DD97-4B20-8551-8253C05A2C28}"/>
              </a:ext>
            </a:extLst>
          </p:cNvPr>
          <p:cNvSpPr>
            <a:spLocks noGrp="1"/>
          </p:cNvSpPr>
          <p:nvPr>
            <p:ph type="sldNum" sz="quarter" idx="12"/>
          </p:nvPr>
        </p:nvSpPr>
        <p:spPr/>
        <p:txBody>
          <a:bodyPr/>
          <a:lstStyle/>
          <a:p>
            <a:fld id="{756DE02A-35D5-413B-981F-82153851AA2C}" type="slidenum">
              <a:rPr lang="en-IN" smtClean="0"/>
              <a:t>‹#›</a:t>
            </a:fld>
            <a:endParaRPr lang="en-IN"/>
          </a:p>
        </p:txBody>
      </p:sp>
    </p:spTree>
    <p:extLst>
      <p:ext uri="{BB962C8B-B14F-4D97-AF65-F5344CB8AC3E}">
        <p14:creationId xmlns:p14="http://schemas.microsoft.com/office/powerpoint/2010/main" val="742066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D6AAB-1F7E-88EF-0D09-2183371F325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C81F48-8620-7AAD-8D6B-F340C2BFE3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8E396B-FC35-F6B9-72A9-AD00F5D585E8}"/>
              </a:ext>
            </a:extLst>
          </p:cNvPr>
          <p:cNvSpPr>
            <a:spLocks noGrp="1"/>
          </p:cNvSpPr>
          <p:nvPr>
            <p:ph type="dt" sz="half" idx="10"/>
          </p:nvPr>
        </p:nvSpPr>
        <p:spPr/>
        <p:txBody>
          <a:bodyPr/>
          <a:lstStyle/>
          <a:p>
            <a:fld id="{119BC9B2-E79B-4C62-995C-6ED44CC79028}" type="datetimeFigureOut">
              <a:rPr lang="en-IN" smtClean="0"/>
              <a:t>22-06-2023</a:t>
            </a:fld>
            <a:endParaRPr lang="en-IN"/>
          </a:p>
        </p:txBody>
      </p:sp>
      <p:sp>
        <p:nvSpPr>
          <p:cNvPr id="5" name="Footer Placeholder 4">
            <a:extLst>
              <a:ext uri="{FF2B5EF4-FFF2-40B4-BE49-F238E27FC236}">
                <a16:creationId xmlns:a16="http://schemas.microsoft.com/office/drawing/2014/main" id="{A2A17A05-8C60-78D7-A315-C6E3E338AE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920562-956D-C912-3AC7-B68EAFF94EDF}"/>
              </a:ext>
            </a:extLst>
          </p:cNvPr>
          <p:cNvSpPr>
            <a:spLocks noGrp="1"/>
          </p:cNvSpPr>
          <p:nvPr>
            <p:ph type="sldNum" sz="quarter" idx="12"/>
          </p:nvPr>
        </p:nvSpPr>
        <p:spPr/>
        <p:txBody>
          <a:bodyPr/>
          <a:lstStyle/>
          <a:p>
            <a:fld id="{756DE02A-35D5-413B-981F-82153851AA2C}" type="slidenum">
              <a:rPr lang="en-IN" smtClean="0"/>
              <a:t>‹#›</a:t>
            </a:fld>
            <a:endParaRPr lang="en-IN"/>
          </a:p>
        </p:txBody>
      </p:sp>
    </p:spTree>
    <p:extLst>
      <p:ext uri="{BB962C8B-B14F-4D97-AF65-F5344CB8AC3E}">
        <p14:creationId xmlns:p14="http://schemas.microsoft.com/office/powerpoint/2010/main" val="58797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5FA1EF-8F00-7476-0057-8B589AA8A3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2C3EBE-1ED1-BF5E-B3D6-100C2CA343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D2B942-9DCB-5909-3370-5E153D7EB5A8}"/>
              </a:ext>
            </a:extLst>
          </p:cNvPr>
          <p:cNvSpPr>
            <a:spLocks noGrp="1"/>
          </p:cNvSpPr>
          <p:nvPr>
            <p:ph type="dt" sz="half" idx="10"/>
          </p:nvPr>
        </p:nvSpPr>
        <p:spPr/>
        <p:txBody>
          <a:bodyPr/>
          <a:lstStyle/>
          <a:p>
            <a:fld id="{119BC9B2-E79B-4C62-995C-6ED44CC79028}" type="datetimeFigureOut">
              <a:rPr lang="en-IN" smtClean="0"/>
              <a:t>22-06-2023</a:t>
            </a:fld>
            <a:endParaRPr lang="en-IN"/>
          </a:p>
        </p:txBody>
      </p:sp>
      <p:sp>
        <p:nvSpPr>
          <p:cNvPr id="5" name="Footer Placeholder 4">
            <a:extLst>
              <a:ext uri="{FF2B5EF4-FFF2-40B4-BE49-F238E27FC236}">
                <a16:creationId xmlns:a16="http://schemas.microsoft.com/office/drawing/2014/main" id="{A2A0CBDF-3199-48A2-C358-B20FFD70C6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AAF8BF-B2A5-4990-1B22-035045869773}"/>
              </a:ext>
            </a:extLst>
          </p:cNvPr>
          <p:cNvSpPr>
            <a:spLocks noGrp="1"/>
          </p:cNvSpPr>
          <p:nvPr>
            <p:ph type="sldNum" sz="quarter" idx="12"/>
          </p:nvPr>
        </p:nvSpPr>
        <p:spPr/>
        <p:txBody>
          <a:bodyPr/>
          <a:lstStyle/>
          <a:p>
            <a:fld id="{756DE02A-35D5-413B-981F-82153851AA2C}" type="slidenum">
              <a:rPr lang="en-IN" smtClean="0"/>
              <a:t>‹#›</a:t>
            </a:fld>
            <a:endParaRPr lang="en-IN"/>
          </a:p>
        </p:txBody>
      </p:sp>
    </p:spTree>
    <p:extLst>
      <p:ext uri="{BB962C8B-B14F-4D97-AF65-F5344CB8AC3E}">
        <p14:creationId xmlns:p14="http://schemas.microsoft.com/office/powerpoint/2010/main" val="1049915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C077F-CB57-162E-371D-972A24C10B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DB43B1-A511-09E3-90A5-809E468263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B30A87-FD41-AF2A-5515-FA8110F3853E}"/>
              </a:ext>
            </a:extLst>
          </p:cNvPr>
          <p:cNvSpPr>
            <a:spLocks noGrp="1"/>
          </p:cNvSpPr>
          <p:nvPr>
            <p:ph type="dt" sz="half" idx="10"/>
          </p:nvPr>
        </p:nvSpPr>
        <p:spPr/>
        <p:txBody>
          <a:bodyPr/>
          <a:lstStyle/>
          <a:p>
            <a:fld id="{119BC9B2-E79B-4C62-995C-6ED44CC79028}" type="datetimeFigureOut">
              <a:rPr lang="en-IN" smtClean="0"/>
              <a:t>22-06-2023</a:t>
            </a:fld>
            <a:endParaRPr lang="en-IN"/>
          </a:p>
        </p:txBody>
      </p:sp>
      <p:sp>
        <p:nvSpPr>
          <p:cNvPr id="5" name="Footer Placeholder 4">
            <a:extLst>
              <a:ext uri="{FF2B5EF4-FFF2-40B4-BE49-F238E27FC236}">
                <a16:creationId xmlns:a16="http://schemas.microsoft.com/office/drawing/2014/main" id="{C51551AB-18CB-6E22-26EF-937E73326B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44AC0B-6D36-98AE-C62B-F16357F2EF0C}"/>
              </a:ext>
            </a:extLst>
          </p:cNvPr>
          <p:cNvSpPr>
            <a:spLocks noGrp="1"/>
          </p:cNvSpPr>
          <p:nvPr>
            <p:ph type="sldNum" sz="quarter" idx="12"/>
          </p:nvPr>
        </p:nvSpPr>
        <p:spPr/>
        <p:txBody>
          <a:bodyPr/>
          <a:lstStyle/>
          <a:p>
            <a:fld id="{756DE02A-35D5-413B-981F-82153851AA2C}" type="slidenum">
              <a:rPr lang="en-IN" smtClean="0"/>
              <a:t>‹#›</a:t>
            </a:fld>
            <a:endParaRPr lang="en-IN"/>
          </a:p>
        </p:txBody>
      </p:sp>
    </p:spTree>
    <p:extLst>
      <p:ext uri="{BB962C8B-B14F-4D97-AF65-F5344CB8AC3E}">
        <p14:creationId xmlns:p14="http://schemas.microsoft.com/office/powerpoint/2010/main" val="41260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F003C-1B84-F881-726A-AA59ED10C8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B4744D1-E00E-B800-F08B-4B5953743C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0C873F-C9E6-DA9D-ED1A-76041C6BCA12}"/>
              </a:ext>
            </a:extLst>
          </p:cNvPr>
          <p:cNvSpPr>
            <a:spLocks noGrp="1"/>
          </p:cNvSpPr>
          <p:nvPr>
            <p:ph type="dt" sz="half" idx="10"/>
          </p:nvPr>
        </p:nvSpPr>
        <p:spPr/>
        <p:txBody>
          <a:bodyPr/>
          <a:lstStyle/>
          <a:p>
            <a:fld id="{119BC9B2-E79B-4C62-995C-6ED44CC79028}" type="datetimeFigureOut">
              <a:rPr lang="en-IN" smtClean="0"/>
              <a:t>22-06-2023</a:t>
            </a:fld>
            <a:endParaRPr lang="en-IN"/>
          </a:p>
        </p:txBody>
      </p:sp>
      <p:sp>
        <p:nvSpPr>
          <p:cNvPr id="5" name="Footer Placeholder 4">
            <a:extLst>
              <a:ext uri="{FF2B5EF4-FFF2-40B4-BE49-F238E27FC236}">
                <a16:creationId xmlns:a16="http://schemas.microsoft.com/office/drawing/2014/main" id="{F55EA5F1-DB63-F1E7-65BB-9201D1E9BD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E0F841-3DBC-F833-3F4D-EAFCFCB07A84}"/>
              </a:ext>
            </a:extLst>
          </p:cNvPr>
          <p:cNvSpPr>
            <a:spLocks noGrp="1"/>
          </p:cNvSpPr>
          <p:nvPr>
            <p:ph type="sldNum" sz="quarter" idx="12"/>
          </p:nvPr>
        </p:nvSpPr>
        <p:spPr/>
        <p:txBody>
          <a:bodyPr/>
          <a:lstStyle/>
          <a:p>
            <a:fld id="{756DE02A-35D5-413B-981F-82153851AA2C}" type="slidenum">
              <a:rPr lang="en-IN" smtClean="0"/>
              <a:t>‹#›</a:t>
            </a:fld>
            <a:endParaRPr lang="en-IN"/>
          </a:p>
        </p:txBody>
      </p:sp>
    </p:spTree>
    <p:extLst>
      <p:ext uri="{BB962C8B-B14F-4D97-AF65-F5344CB8AC3E}">
        <p14:creationId xmlns:p14="http://schemas.microsoft.com/office/powerpoint/2010/main" val="1935089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C7471-795C-E0D3-BE78-760D88A0DB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212855-E70C-E596-86F2-B90C6A459E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940AED-5E1B-79A4-4808-B8183343C0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038EE5-61E1-E89D-A4FA-2C8AA3AEDD34}"/>
              </a:ext>
            </a:extLst>
          </p:cNvPr>
          <p:cNvSpPr>
            <a:spLocks noGrp="1"/>
          </p:cNvSpPr>
          <p:nvPr>
            <p:ph type="dt" sz="half" idx="10"/>
          </p:nvPr>
        </p:nvSpPr>
        <p:spPr/>
        <p:txBody>
          <a:bodyPr/>
          <a:lstStyle/>
          <a:p>
            <a:fld id="{119BC9B2-E79B-4C62-995C-6ED44CC79028}" type="datetimeFigureOut">
              <a:rPr lang="en-IN" smtClean="0"/>
              <a:t>22-06-2023</a:t>
            </a:fld>
            <a:endParaRPr lang="en-IN"/>
          </a:p>
        </p:txBody>
      </p:sp>
      <p:sp>
        <p:nvSpPr>
          <p:cNvPr id="6" name="Footer Placeholder 5">
            <a:extLst>
              <a:ext uri="{FF2B5EF4-FFF2-40B4-BE49-F238E27FC236}">
                <a16:creationId xmlns:a16="http://schemas.microsoft.com/office/drawing/2014/main" id="{64B49938-2939-BE42-DD51-CB660B06C6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46D3A7-B4FF-2374-A85D-8574FCB29C48}"/>
              </a:ext>
            </a:extLst>
          </p:cNvPr>
          <p:cNvSpPr>
            <a:spLocks noGrp="1"/>
          </p:cNvSpPr>
          <p:nvPr>
            <p:ph type="sldNum" sz="quarter" idx="12"/>
          </p:nvPr>
        </p:nvSpPr>
        <p:spPr/>
        <p:txBody>
          <a:bodyPr/>
          <a:lstStyle/>
          <a:p>
            <a:fld id="{756DE02A-35D5-413B-981F-82153851AA2C}" type="slidenum">
              <a:rPr lang="en-IN" smtClean="0"/>
              <a:t>‹#›</a:t>
            </a:fld>
            <a:endParaRPr lang="en-IN"/>
          </a:p>
        </p:txBody>
      </p:sp>
    </p:spTree>
    <p:extLst>
      <p:ext uri="{BB962C8B-B14F-4D97-AF65-F5344CB8AC3E}">
        <p14:creationId xmlns:p14="http://schemas.microsoft.com/office/powerpoint/2010/main" val="138661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8A88-E0DD-E750-ECF7-EFC2AE318C9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342D00-FA77-A578-E22A-1785D21C8E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42FFF1-8E9C-28EF-698D-B8CA03143A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0AFE23-7C31-3D7E-FDA0-C107701521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B0A25D-DDD2-BB9D-939F-AE79C4F697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28317D5-AC7C-6FA9-FE02-2B92D68A7132}"/>
              </a:ext>
            </a:extLst>
          </p:cNvPr>
          <p:cNvSpPr>
            <a:spLocks noGrp="1"/>
          </p:cNvSpPr>
          <p:nvPr>
            <p:ph type="dt" sz="half" idx="10"/>
          </p:nvPr>
        </p:nvSpPr>
        <p:spPr/>
        <p:txBody>
          <a:bodyPr/>
          <a:lstStyle/>
          <a:p>
            <a:fld id="{119BC9B2-E79B-4C62-995C-6ED44CC79028}" type="datetimeFigureOut">
              <a:rPr lang="en-IN" smtClean="0"/>
              <a:t>22-06-2023</a:t>
            </a:fld>
            <a:endParaRPr lang="en-IN"/>
          </a:p>
        </p:txBody>
      </p:sp>
      <p:sp>
        <p:nvSpPr>
          <p:cNvPr id="8" name="Footer Placeholder 7">
            <a:extLst>
              <a:ext uri="{FF2B5EF4-FFF2-40B4-BE49-F238E27FC236}">
                <a16:creationId xmlns:a16="http://schemas.microsoft.com/office/drawing/2014/main" id="{13594896-BA03-09C5-E005-7FA361F119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496C2D-C3F1-9E36-1BC4-C9E6974A2112}"/>
              </a:ext>
            </a:extLst>
          </p:cNvPr>
          <p:cNvSpPr>
            <a:spLocks noGrp="1"/>
          </p:cNvSpPr>
          <p:nvPr>
            <p:ph type="sldNum" sz="quarter" idx="12"/>
          </p:nvPr>
        </p:nvSpPr>
        <p:spPr/>
        <p:txBody>
          <a:bodyPr/>
          <a:lstStyle/>
          <a:p>
            <a:fld id="{756DE02A-35D5-413B-981F-82153851AA2C}" type="slidenum">
              <a:rPr lang="en-IN" smtClean="0"/>
              <a:t>‹#›</a:t>
            </a:fld>
            <a:endParaRPr lang="en-IN"/>
          </a:p>
        </p:txBody>
      </p:sp>
    </p:spTree>
    <p:extLst>
      <p:ext uri="{BB962C8B-B14F-4D97-AF65-F5344CB8AC3E}">
        <p14:creationId xmlns:p14="http://schemas.microsoft.com/office/powerpoint/2010/main" val="169429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4CE6C-5B0D-A758-86CF-7E4273AC770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F77C7C9-0E76-52CD-E813-BCCE9E8B7208}"/>
              </a:ext>
            </a:extLst>
          </p:cNvPr>
          <p:cNvSpPr>
            <a:spLocks noGrp="1"/>
          </p:cNvSpPr>
          <p:nvPr>
            <p:ph type="dt" sz="half" idx="10"/>
          </p:nvPr>
        </p:nvSpPr>
        <p:spPr/>
        <p:txBody>
          <a:bodyPr/>
          <a:lstStyle/>
          <a:p>
            <a:fld id="{119BC9B2-E79B-4C62-995C-6ED44CC79028}" type="datetimeFigureOut">
              <a:rPr lang="en-IN" smtClean="0"/>
              <a:t>22-06-2023</a:t>
            </a:fld>
            <a:endParaRPr lang="en-IN"/>
          </a:p>
        </p:txBody>
      </p:sp>
      <p:sp>
        <p:nvSpPr>
          <p:cNvPr id="4" name="Footer Placeholder 3">
            <a:extLst>
              <a:ext uri="{FF2B5EF4-FFF2-40B4-BE49-F238E27FC236}">
                <a16:creationId xmlns:a16="http://schemas.microsoft.com/office/drawing/2014/main" id="{CCEE34DE-66EE-5CBD-73EA-0D5487978D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BAC687A-F95A-341F-6FDB-2FDE0FD939BC}"/>
              </a:ext>
            </a:extLst>
          </p:cNvPr>
          <p:cNvSpPr>
            <a:spLocks noGrp="1"/>
          </p:cNvSpPr>
          <p:nvPr>
            <p:ph type="sldNum" sz="quarter" idx="12"/>
          </p:nvPr>
        </p:nvSpPr>
        <p:spPr/>
        <p:txBody>
          <a:bodyPr/>
          <a:lstStyle/>
          <a:p>
            <a:fld id="{756DE02A-35D5-413B-981F-82153851AA2C}" type="slidenum">
              <a:rPr lang="en-IN" smtClean="0"/>
              <a:t>‹#›</a:t>
            </a:fld>
            <a:endParaRPr lang="en-IN"/>
          </a:p>
        </p:txBody>
      </p:sp>
    </p:spTree>
    <p:extLst>
      <p:ext uri="{BB962C8B-B14F-4D97-AF65-F5344CB8AC3E}">
        <p14:creationId xmlns:p14="http://schemas.microsoft.com/office/powerpoint/2010/main" val="4198142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747041-194C-B7E0-3763-62BE425BCF49}"/>
              </a:ext>
            </a:extLst>
          </p:cNvPr>
          <p:cNvSpPr>
            <a:spLocks noGrp="1"/>
          </p:cNvSpPr>
          <p:nvPr>
            <p:ph type="dt" sz="half" idx="10"/>
          </p:nvPr>
        </p:nvSpPr>
        <p:spPr/>
        <p:txBody>
          <a:bodyPr/>
          <a:lstStyle/>
          <a:p>
            <a:fld id="{119BC9B2-E79B-4C62-995C-6ED44CC79028}" type="datetimeFigureOut">
              <a:rPr lang="en-IN" smtClean="0"/>
              <a:t>22-06-2023</a:t>
            </a:fld>
            <a:endParaRPr lang="en-IN"/>
          </a:p>
        </p:txBody>
      </p:sp>
      <p:sp>
        <p:nvSpPr>
          <p:cNvPr id="3" name="Footer Placeholder 2">
            <a:extLst>
              <a:ext uri="{FF2B5EF4-FFF2-40B4-BE49-F238E27FC236}">
                <a16:creationId xmlns:a16="http://schemas.microsoft.com/office/drawing/2014/main" id="{6FA43C5E-E1F6-DFFE-8FF4-9FAFC339122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1A8368F-F4DA-1A20-8CBB-14ACDA6373E0}"/>
              </a:ext>
            </a:extLst>
          </p:cNvPr>
          <p:cNvSpPr>
            <a:spLocks noGrp="1"/>
          </p:cNvSpPr>
          <p:nvPr>
            <p:ph type="sldNum" sz="quarter" idx="12"/>
          </p:nvPr>
        </p:nvSpPr>
        <p:spPr/>
        <p:txBody>
          <a:bodyPr/>
          <a:lstStyle/>
          <a:p>
            <a:fld id="{756DE02A-35D5-413B-981F-82153851AA2C}" type="slidenum">
              <a:rPr lang="en-IN" smtClean="0"/>
              <a:t>‹#›</a:t>
            </a:fld>
            <a:endParaRPr lang="en-IN"/>
          </a:p>
        </p:txBody>
      </p:sp>
    </p:spTree>
    <p:extLst>
      <p:ext uri="{BB962C8B-B14F-4D97-AF65-F5344CB8AC3E}">
        <p14:creationId xmlns:p14="http://schemas.microsoft.com/office/powerpoint/2010/main" val="233725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915EE-A53E-54DA-8C2F-19450F7F39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DB6D52-07D9-820F-5028-58D2D8A12D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D95447-F81A-924D-40ED-E353EF203A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55EF7F-05F0-11BD-611B-9C82460734D2}"/>
              </a:ext>
            </a:extLst>
          </p:cNvPr>
          <p:cNvSpPr>
            <a:spLocks noGrp="1"/>
          </p:cNvSpPr>
          <p:nvPr>
            <p:ph type="dt" sz="half" idx="10"/>
          </p:nvPr>
        </p:nvSpPr>
        <p:spPr/>
        <p:txBody>
          <a:bodyPr/>
          <a:lstStyle/>
          <a:p>
            <a:fld id="{119BC9B2-E79B-4C62-995C-6ED44CC79028}" type="datetimeFigureOut">
              <a:rPr lang="en-IN" smtClean="0"/>
              <a:t>22-06-2023</a:t>
            </a:fld>
            <a:endParaRPr lang="en-IN"/>
          </a:p>
        </p:txBody>
      </p:sp>
      <p:sp>
        <p:nvSpPr>
          <p:cNvPr id="6" name="Footer Placeholder 5">
            <a:extLst>
              <a:ext uri="{FF2B5EF4-FFF2-40B4-BE49-F238E27FC236}">
                <a16:creationId xmlns:a16="http://schemas.microsoft.com/office/drawing/2014/main" id="{06052DD9-D7B7-9488-042B-361CBA4C79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917156-E680-F0DB-6E4E-2802D6C49F83}"/>
              </a:ext>
            </a:extLst>
          </p:cNvPr>
          <p:cNvSpPr>
            <a:spLocks noGrp="1"/>
          </p:cNvSpPr>
          <p:nvPr>
            <p:ph type="sldNum" sz="quarter" idx="12"/>
          </p:nvPr>
        </p:nvSpPr>
        <p:spPr/>
        <p:txBody>
          <a:bodyPr/>
          <a:lstStyle/>
          <a:p>
            <a:fld id="{756DE02A-35D5-413B-981F-82153851AA2C}" type="slidenum">
              <a:rPr lang="en-IN" smtClean="0"/>
              <a:t>‹#›</a:t>
            </a:fld>
            <a:endParaRPr lang="en-IN"/>
          </a:p>
        </p:txBody>
      </p:sp>
    </p:spTree>
    <p:extLst>
      <p:ext uri="{BB962C8B-B14F-4D97-AF65-F5344CB8AC3E}">
        <p14:creationId xmlns:p14="http://schemas.microsoft.com/office/powerpoint/2010/main" val="2330239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52351-B165-A3CE-A371-1D9146C3F5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29257BE-B572-B29D-D5A3-E983299734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CFFD92F-CDD1-F88E-6486-D23323B564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FD704C-950B-80C1-03F2-71A8327C88E6}"/>
              </a:ext>
            </a:extLst>
          </p:cNvPr>
          <p:cNvSpPr>
            <a:spLocks noGrp="1"/>
          </p:cNvSpPr>
          <p:nvPr>
            <p:ph type="dt" sz="half" idx="10"/>
          </p:nvPr>
        </p:nvSpPr>
        <p:spPr/>
        <p:txBody>
          <a:bodyPr/>
          <a:lstStyle/>
          <a:p>
            <a:fld id="{119BC9B2-E79B-4C62-995C-6ED44CC79028}" type="datetimeFigureOut">
              <a:rPr lang="en-IN" smtClean="0"/>
              <a:t>22-06-2023</a:t>
            </a:fld>
            <a:endParaRPr lang="en-IN"/>
          </a:p>
        </p:txBody>
      </p:sp>
      <p:sp>
        <p:nvSpPr>
          <p:cNvPr id="6" name="Footer Placeholder 5">
            <a:extLst>
              <a:ext uri="{FF2B5EF4-FFF2-40B4-BE49-F238E27FC236}">
                <a16:creationId xmlns:a16="http://schemas.microsoft.com/office/drawing/2014/main" id="{E971DCCC-1D09-6375-F258-7CB9E0E69E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13986E-3E90-8C65-2E52-721BFC4BF7B8}"/>
              </a:ext>
            </a:extLst>
          </p:cNvPr>
          <p:cNvSpPr>
            <a:spLocks noGrp="1"/>
          </p:cNvSpPr>
          <p:nvPr>
            <p:ph type="sldNum" sz="quarter" idx="12"/>
          </p:nvPr>
        </p:nvSpPr>
        <p:spPr/>
        <p:txBody>
          <a:bodyPr/>
          <a:lstStyle/>
          <a:p>
            <a:fld id="{756DE02A-35D5-413B-981F-82153851AA2C}" type="slidenum">
              <a:rPr lang="en-IN" smtClean="0"/>
              <a:t>‹#›</a:t>
            </a:fld>
            <a:endParaRPr lang="en-IN"/>
          </a:p>
        </p:txBody>
      </p:sp>
    </p:spTree>
    <p:extLst>
      <p:ext uri="{BB962C8B-B14F-4D97-AF65-F5344CB8AC3E}">
        <p14:creationId xmlns:p14="http://schemas.microsoft.com/office/powerpoint/2010/main" val="1536468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E3A0A4-CD08-3C7E-7A2E-06E45EA780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FABD07-0233-F7AE-2938-E4169EA605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A3D86A-B102-5079-92C5-E39790B5EE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9BC9B2-E79B-4C62-995C-6ED44CC79028}" type="datetimeFigureOut">
              <a:rPr lang="en-IN" smtClean="0"/>
              <a:t>22-06-2023</a:t>
            </a:fld>
            <a:endParaRPr lang="en-IN"/>
          </a:p>
        </p:txBody>
      </p:sp>
      <p:sp>
        <p:nvSpPr>
          <p:cNvPr id="5" name="Footer Placeholder 4">
            <a:extLst>
              <a:ext uri="{FF2B5EF4-FFF2-40B4-BE49-F238E27FC236}">
                <a16:creationId xmlns:a16="http://schemas.microsoft.com/office/drawing/2014/main" id="{1FD76128-DB5E-165B-745A-301CE9D1C5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B199019-F56A-BEE3-38A4-D63BD6BC53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6DE02A-35D5-413B-981F-82153851AA2C}" type="slidenum">
              <a:rPr lang="en-IN" smtClean="0"/>
              <a:t>‹#›</a:t>
            </a:fld>
            <a:endParaRPr lang="en-IN"/>
          </a:p>
        </p:txBody>
      </p:sp>
    </p:spTree>
    <p:extLst>
      <p:ext uri="{BB962C8B-B14F-4D97-AF65-F5344CB8AC3E}">
        <p14:creationId xmlns:p14="http://schemas.microsoft.com/office/powerpoint/2010/main" val="6249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music-recommendation-system-using-machine-learning/" TargetMode="External"/><Relationship Id="rId2" Type="http://schemas.openxmlformats.org/officeDocument/2006/relationships/hyperlink" Target="https://towardsdatascience.com/part-iii-building-a-song-recommendation-system-with-spotify-cf76b52705e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FF78E-AE2A-2CE5-5309-F72E753CDF22}"/>
              </a:ext>
            </a:extLst>
          </p:cNvPr>
          <p:cNvSpPr>
            <a:spLocks noGrp="1"/>
          </p:cNvSpPr>
          <p:nvPr>
            <p:ph type="ctrTitle"/>
          </p:nvPr>
        </p:nvSpPr>
        <p:spPr>
          <a:xfrm>
            <a:off x="0" y="1122363"/>
            <a:ext cx="12192000" cy="2133599"/>
          </a:xfrm>
        </p:spPr>
        <p:txBody>
          <a:bodyPr>
            <a:normAutofit/>
          </a:bodyPr>
          <a:lstStyle/>
          <a:p>
            <a:r>
              <a:rPr lang="en-US" dirty="0">
                <a:latin typeface="Bahnschrift SemiLight SemiConde" panose="020B0502040204020203" pitchFamily="34" charset="0"/>
              </a:rPr>
              <a:t>Music Recommendation System Based on Emotion</a:t>
            </a:r>
            <a:endParaRPr lang="en-IN" dirty="0"/>
          </a:p>
        </p:txBody>
      </p:sp>
      <p:sp>
        <p:nvSpPr>
          <p:cNvPr id="3" name="Subtitle 2">
            <a:extLst>
              <a:ext uri="{FF2B5EF4-FFF2-40B4-BE49-F238E27FC236}">
                <a16:creationId xmlns:a16="http://schemas.microsoft.com/office/drawing/2014/main" id="{D3E54DEE-0182-9B28-8F8A-29CF73B4BD27}"/>
              </a:ext>
            </a:extLst>
          </p:cNvPr>
          <p:cNvSpPr>
            <a:spLocks noGrp="1"/>
          </p:cNvSpPr>
          <p:nvPr>
            <p:ph type="subTitle" idx="1"/>
          </p:nvPr>
        </p:nvSpPr>
        <p:spPr>
          <a:xfrm>
            <a:off x="1524000" y="3602039"/>
            <a:ext cx="9144000" cy="2496312"/>
          </a:xfrm>
        </p:spPr>
        <p:txBody>
          <a:bodyPr>
            <a:normAutofit/>
          </a:bodyPr>
          <a:lstStyle/>
          <a:p>
            <a:pPr algn="l">
              <a:lnSpc>
                <a:spcPct val="100000"/>
              </a:lnSpc>
            </a:pPr>
            <a:r>
              <a:rPr lang="en-US" dirty="0">
                <a:latin typeface="Bahnschrift SemiLight SemiConde" panose="020B0502040204020203" pitchFamily="34" charset="0"/>
              </a:rPr>
              <a:t>Group - 15</a:t>
            </a:r>
          </a:p>
          <a:p>
            <a:pPr algn="l">
              <a:lnSpc>
                <a:spcPct val="100000"/>
              </a:lnSpc>
            </a:pPr>
            <a:r>
              <a:rPr lang="en-US" dirty="0">
                <a:latin typeface="Bahnschrift SemiLight SemiConde" panose="020B0502040204020203" pitchFamily="34" charset="0"/>
              </a:rPr>
              <a:t>CB.EN.U4ECE21250	</a:t>
            </a:r>
            <a:r>
              <a:rPr lang="en-US" sz="2400" dirty="0">
                <a:latin typeface="Bahnschrift SemiLight SemiConde" panose="020B0502040204020203" pitchFamily="34" charset="0"/>
              </a:rPr>
              <a:t>S V SOWMYA NITHISHWAR</a:t>
            </a:r>
            <a:endParaRPr lang="en-US" dirty="0">
              <a:latin typeface="Bahnschrift SemiLight SemiConde" panose="020B0502040204020203" pitchFamily="34" charset="0"/>
            </a:endParaRPr>
          </a:p>
          <a:p>
            <a:pPr algn="l">
              <a:lnSpc>
                <a:spcPct val="100000"/>
              </a:lnSpc>
            </a:pPr>
            <a:r>
              <a:rPr lang="en-US" dirty="0">
                <a:latin typeface="Bahnschrift SemiLight SemiConde" panose="020B0502040204020203" pitchFamily="34" charset="0"/>
              </a:rPr>
              <a:t>CB.EN.U4ECE21253	</a:t>
            </a:r>
            <a:r>
              <a:rPr lang="en-US" sz="2400" dirty="0">
                <a:latin typeface="Bahnschrift SemiLight SemiConde" panose="020B0502040204020203" pitchFamily="34" charset="0"/>
              </a:rPr>
              <a:t>SAILESH KUMAR T V</a:t>
            </a:r>
            <a:endParaRPr lang="en-US" dirty="0">
              <a:latin typeface="Bahnschrift SemiLight SemiConde" panose="020B0502040204020203" pitchFamily="34" charset="0"/>
            </a:endParaRPr>
          </a:p>
          <a:p>
            <a:pPr algn="l">
              <a:lnSpc>
                <a:spcPct val="100000"/>
              </a:lnSpc>
            </a:pPr>
            <a:r>
              <a:rPr lang="en-US" dirty="0">
                <a:latin typeface="Bahnschrift SemiLight SemiConde" panose="020B0502040204020203" pitchFamily="34" charset="0"/>
              </a:rPr>
              <a:t>CB.EN.U4ECE21258	</a:t>
            </a:r>
            <a:r>
              <a:rPr lang="en-US" sz="2400" dirty="0">
                <a:latin typeface="Bahnschrift SemiLight SemiConde" panose="020B0502040204020203" pitchFamily="34" charset="0"/>
              </a:rPr>
              <a:t>SRINIDHIH P V</a:t>
            </a:r>
            <a:endParaRPr lang="en-IN" sz="2400" dirty="0">
              <a:latin typeface="Bahnschrift SemiLight SemiConde" panose="020B0502040204020203" pitchFamily="34" charset="0"/>
            </a:endParaRPr>
          </a:p>
        </p:txBody>
      </p:sp>
    </p:spTree>
    <p:extLst>
      <p:ext uri="{BB962C8B-B14F-4D97-AF65-F5344CB8AC3E}">
        <p14:creationId xmlns:p14="http://schemas.microsoft.com/office/powerpoint/2010/main" val="379170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341F-9116-5BEF-C4BA-A5B11B2AA3F9}"/>
              </a:ext>
            </a:extLst>
          </p:cNvPr>
          <p:cNvSpPr>
            <a:spLocks noGrp="1"/>
          </p:cNvSpPr>
          <p:nvPr>
            <p:ph type="title"/>
          </p:nvPr>
        </p:nvSpPr>
        <p:spPr/>
        <p:txBody>
          <a:bodyPr/>
          <a:lstStyle/>
          <a:p>
            <a:r>
              <a:rPr lang="en-US" dirty="0">
                <a:latin typeface="Bahnschrift SemiLight SemiConde" panose="020B0502040204020203" pitchFamily="34" charset="0"/>
              </a:rPr>
              <a:t>Scope for future research</a:t>
            </a:r>
            <a:endParaRPr lang="en-IN" dirty="0">
              <a:latin typeface="Bahnschrift SemiLight SemiConde" panose="020B0502040204020203" pitchFamily="34" charset="0"/>
            </a:endParaRPr>
          </a:p>
        </p:txBody>
      </p:sp>
      <p:sp>
        <p:nvSpPr>
          <p:cNvPr id="3" name="Content Placeholder 2">
            <a:extLst>
              <a:ext uri="{FF2B5EF4-FFF2-40B4-BE49-F238E27FC236}">
                <a16:creationId xmlns:a16="http://schemas.microsoft.com/office/drawing/2014/main" id="{D07CFDB1-10D2-CC6C-0851-1761C2E1BAA6}"/>
              </a:ext>
            </a:extLst>
          </p:cNvPr>
          <p:cNvSpPr>
            <a:spLocks noGrp="1"/>
          </p:cNvSpPr>
          <p:nvPr>
            <p:ph idx="1"/>
          </p:nvPr>
        </p:nvSpPr>
        <p:spPr/>
        <p:txBody>
          <a:bodyPr/>
          <a:lstStyle/>
          <a:p>
            <a:r>
              <a:rPr lang="en-US" dirty="0">
                <a:latin typeface="Bahnschrift SemiLight SemiConde" panose="020B0502040204020203" pitchFamily="34" charset="0"/>
              </a:rPr>
              <a:t>Music recommendation depends upon various factors beyond user interaction with the application.</a:t>
            </a:r>
          </a:p>
          <a:p>
            <a:r>
              <a:rPr lang="en-US" dirty="0">
                <a:latin typeface="Bahnschrift SemiLight SemiConde" panose="020B0502040204020203" pitchFamily="34" charset="0"/>
              </a:rPr>
              <a:t>Accuracy can be improved by modeling the external factors to train the model.</a:t>
            </a:r>
          </a:p>
          <a:p>
            <a:r>
              <a:rPr lang="en-IN" dirty="0">
                <a:latin typeface="Bahnschrift SemiLight SemiConde" panose="020B0502040204020203" pitchFamily="34" charset="0"/>
              </a:rPr>
              <a:t>Geographic location, time, etc. can be incorporated into this system.</a:t>
            </a:r>
          </a:p>
        </p:txBody>
      </p:sp>
    </p:spTree>
    <p:extLst>
      <p:ext uri="{BB962C8B-B14F-4D97-AF65-F5344CB8AC3E}">
        <p14:creationId xmlns:p14="http://schemas.microsoft.com/office/powerpoint/2010/main" val="66271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C628D-1902-40A0-BC1F-8EB808A0DBB7}"/>
              </a:ext>
            </a:extLst>
          </p:cNvPr>
          <p:cNvSpPr>
            <a:spLocks noGrp="1"/>
          </p:cNvSpPr>
          <p:nvPr>
            <p:ph type="title"/>
          </p:nvPr>
        </p:nvSpPr>
        <p:spPr/>
        <p:txBody>
          <a:bodyPr/>
          <a:lstStyle/>
          <a:p>
            <a:r>
              <a:rPr lang="en-US" dirty="0">
                <a:latin typeface="Bahnschrift SemiLight SemiConde" panose="020B0502040204020203" pitchFamily="34" charset="0"/>
              </a:rPr>
              <a:t>Reference Papers</a:t>
            </a:r>
            <a:endParaRPr lang="en-IN" dirty="0">
              <a:latin typeface="Bahnschrift SemiLight SemiConde" panose="020B0502040204020203" pitchFamily="34" charset="0"/>
            </a:endParaRPr>
          </a:p>
        </p:txBody>
      </p:sp>
      <p:sp>
        <p:nvSpPr>
          <p:cNvPr id="7" name="Content Placeholder 6">
            <a:extLst>
              <a:ext uri="{FF2B5EF4-FFF2-40B4-BE49-F238E27FC236}">
                <a16:creationId xmlns:a16="http://schemas.microsoft.com/office/drawing/2014/main" id="{EF6CC44E-7DDD-12AC-896D-CDD6DC6A0264}"/>
              </a:ext>
            </a:extLst>
          </p:cNvPr>
          <p:cNvSpPr>
            <a:spLocks noGrp="1"/>
          </p:cNvSpPr>
          <p:nvPr>
            <p:ph idx="1"/>
          </p:nvPr>
        </p:nvSpPr>
        <p:spPr/>
        <p:txBody>
          <a:bodyPr/>
          <a:lstStyle/>
          <a:p>
            <a:pPr algn="l"/>
            <a:endParaRPr lang="en-IN" sz="1800" b="0" i="0" u="none" strike="noStrike" baseline="0" dirty="0">
              <a:solidFill>
                <a:srgbClr val="000000"/>
              </a:solidFill>
              <a:latin typeface="Bahnschrift SemiLight SemiConde" panose="020B0502040204020203" pitchFamily="34" charset="0"/>
            </a:endParaRPr>
          </a:p>
          <a:p>
            <a:r>
              <a:rPr lang="en-US" sz="1800" b="0" i="0" u="none" strike="noStrike" baseline="0" dirty="0">
                <a:solidFill>
                  <a:srgbClr val="000000"/>
                </a:solidFill>
                <a:latin typeface="Bahnschrift SemiLight SemiConde" panose="020B0502040204020203" pitchFamily="34" charset="0"/>
                <a:hlinkClick r:id="rId2"/>
              </a:rPr>
              <a:t>https://towardsdatascience.com/part-iii-building-a-song-recommendation-system-with-spotify-cf76b52705e7</a:t>
            </a:r>
            <a:endParaRPr lang="en-US" sz="1800" b="0" i="0" u="none" strike="noStrike" baseline="0" dirty="0">
              <a:solidFill>
                <a:srgbClr val="000000"/>
              </a:solidFill>
              <a:latin typeface="Bahnschrift SemiLight SemiConde" panose="020B0502040204020203" pitchFamily="34" charset="0"/>
            </a:endParaRPr>
          </a:p>
          <a:p>
            <a:r>
              <a:rPr lang="en-US" sz="1800" b="0" i="0" u="none" strike="noStrike" baseline="0" dirty="0">
                <a:solidFill>
                  <a:srgbClr val="000000"/>
                </a:solidFill>
                <a:latin typeface="Bahnschrift SemiLight SemiConde" panose="020B0502040204020203" pitchFamily="34" charset="0"/>
                <a:hlinkClick r:id="rId3"/>
              </a:rPr>
              <a:t>https://www.geeksforgeeks.org/music-recommendation-system-using-machine-learning/</a:t>
            </a:r>
            <a:endParaRPr lang="en-US" sz="1800" b="0" i="0" u="none" strike="noStrike" baseline="0" dirty="0">
              <a:solidFill>
                <a:srgbClr val="000000"/>
              </a:solidFill>
              <a:latin typeface="Bahnschrift SemiLight SemiConde" panose="020B0502040204020203" pitchFamily="34" charset="0"/>
            </a:endParaRPr>
          </a:p>
          <a:p>
            <a:r>
              <a:rPr lang="en-US" sz="1800" b="0" i="0" u="none" strike="noStrike" baseline="0" dirty="0">
                <a:solidFill>
                  <a:srgbClr val="000000"/>
                </a:solidFill>
                <a:latin typeface="Bahnschrift SemiLight SemiConde" panose="020B0502040204020203" pitchFamily="34" charset="0"/>
              </a:rPr>
              <a:t>More, I., </a:t>
            </a:r>
            <a:r>
              <a:rPr lang="en-US" sz="1800" b="0" i="0" u="none" strike="noStrike" baseline="0" dirty="0" err="1">
                <a:solidFill>
                  <a:srgbClr val="000000"/>
                </a:solidFill>
                <a:latin typeface="Bahnschrift SemiLight SemiConde" panose="020B0502040204020203" pitchFamily="34" charset="0"/>
              </a:rPr>
              <a:t>Shirpurkar</a:t>
            </a:r>
            <a:r>
              <a:rPr lang="en-US" sz="1800" b="0" i="0" u="none" strike="noStrike" baseline="0" dirty="0">
                <a:solidFill>
                  <a:srgbClr val="000000"/>
                </a:solidFill>
                <a:latin typeface="Bahnschrift SemiLight SemiConde" panose="020B0502040204020203" pitchFamily="34" charset="0"/>
              </a:rPr>
              <a:t>, V., Gautam, Y., &amp; Singh, N. (2021). Melomaniac – Emotion-Based Music Recommendation System. International Journal of Advance Research and Innovative Ideas in Education, Vol-7, Issue-3 </a:t>
            </a:r>
            <a:endParaRPr lang="en-IN" sz="1800" b="0" i="0" u="none" strike="noStrike" baseline="0" dirty="0">
              <a:solidFill>
                <a:srgbClr val="000000"/>
              </a:solidFill>
              <a:latin typeface="Bahnschrift SemiLight SemiConde" panose="020B0502040204020203" pitchFamily="34" charset="0"/>
            </a:endParaRPr>
          </a:p>
          <a:p>
            <a:r>
              <a:rPr lang="en-IN" sz="1800" b="0" i="0" u="none" strike="noStrike" baseline="0" dirty="0">
                <a:solidFill>
                  <a:srgbClr val="000000"/>
                </a:solidFill>
                <a:latin typeface="Bahnschrift SemiLight SemiConde" panose="020B0502040204020203" pitchFamily="34" charset="0"/>
              </a:rPr>
              <a:t>Chidambaram, G., Dhanush Ram, A., Kiran, G., </a:t>
            </a:r>
            <a:r>
              <a:rPr lang="en-IN" sz="1800" b="0" i="0" u="none" strike="noStrike" baseline="0" dirty="0" err="1">
                <a:solidFill>
                  <a:srgbClr val="000000"/>
                </a:solidFill>
                <a:latin typeface="Bahnschrift SemiLight SemiConde" panose="020B0502040204020203" pitchFamily="34" charset="0"/>
              </a:rPr>
              <a:t>Shivesh</a:t>
            </a:r>
            <a:r>
              <a:rPr lang="en-IN" sz="1800" b="0" i="0" u="none" strike="noStrike" baseline="0" dirty="0">
                <a:solidFill>
                  <a:srgbClr val="000000"/>
                </a:solidFill>
                <a:latin typeface="Bahnschrift SemiLight SemiConde" panose="020B0502040204020203" pitchFamily="34" charset="0"/>
              </a:rPr>
              <a:t> </a:t>
            </a:r>
            <a:r>
              <a:rPr lang="en-IN" sz="1800" b="0" i="0" u="none" strike="noStrike" baseline="0" dirty="0" err="1">
                <a:solidFill>
                  <a:srgbClr val="000000"/>
                </a:solidFill>
                <a:latin typeface="Bahnschrift SemiLight SemiConde" panose="020B0502040204020203" pitchFamily="34" charset="0"/>
              </a:rPr>
              <a:t>Karthic</a:t>
            </a:r>
            <a:r>
              <a:rPr lang="en-IN" sz="1800" b="0" i="0" u="none" strike="noStrike" baseline="0" dirty="0">
                <a:solidFill>
                  <a:srgbClr val="000000"/>
                </a:solidFill>
                <a:latin typeface="Bahnschrift SemiLight SemiConde" panose="020B0502040204020203" pitchFamily="34" charset="0"/>
              </a:rPr>
              <a:t>, P., &amp; Abdul </a:t>
            </a:r>
            <a:r>
              <a:rPr lang="en-IN" sz="1800" b="0" i="0" u="none" strike="noStrike" baseline="0" dirty="0" err="1">
                <a:solidFill>
                  <a:srgbClr val="000000"/>
                </a:solidFill>
                <a:latin typeface="Bahnschrift SemiLight SemiConde" panose="020B0502040204020203" pitchFamily="34" charset="0"/>
              </a:rPr>
              <a:t>Kaiyum</a:t>
            </a:r>
            <a:r>
              <a:rPr lang="en-IN" sz="1800" b="0" i="0" u="none" strike="noStrike" baseline="0" dirty="0">
                <a:solidFill>
                  <a:srgbClr val="000000"/>
                </a:solidFill>
                <a:latin typeface="Bahnschrift SemiLight SemiConde" panose="020B0502040204020203" pitchFamily="34" charset="0"/>
              </a:rPr>
              <a:t>. Music Recommendation System Using Emotion Recognition. International Research Journal of Engineering and Technology, ISO Certified Journal, Volume, Page 1219. </a:t>
            </a:r>
          </a:p>
          <a:p>
            <a:r>
              <a:rPr lang="en-US" sz="1800" b="0" i="0" u="none" strike="noStrike" baseline="0" dirty="0" err="1">
                <a:solidFill>
                  <a:srgbClr val="000000"/>
                </a:solidFill>
                <a:latin typeface="Bahnschrift SemiLight SemiConde" panose="020B0502040204020203" pitchFamily="34" charset="0"/>
              </a:rPr>
              <a:t>Shivananda</a:t>
            </a:r>
            <a:r>
              <a:rPr lang="en-US" sz="1800" b="0" i="0" u="none" strike="noStrike" baseline="0" dirty="0">
                <a:solidFill>
                  <a:srgbClr val="000000"/>
                </a:solidFill>
                <a:latin typeface="Bahnschrift SemiLight SemiConde" panose="020B0502040204020203" pitchFamily="34" charset="0"/>
              </a:rPr>
              <a:t>, S., Dutt, R., Perumal, B., </a:t>
            </a:r>
            <a:r>
              <a:rPr lang="en-US" sz="1800" b="0" i="0" u="none" strike="noStrike" baseline="0" dirty="0" err="1">
                <a:solidFill>
                  <a:srgbClr val="000000"/>
                </a:solidFill>
                <a:latin typeface="Bahnschrift SemiLight SemiConde" panose="020B0502040204020203" pitchFamily="34" charset="0"/>
              </a:rPr>
              <a:t>Anagha</a:t>
            </a:r>
            <a:r>
              <a:rPr lang="en-US" sz="1800" b="0" i="0" u="none" strike="noStrike" baseline="0" dirty="0">
                <a:solidFill>
                  <a:srgbClr val="000000"/>
                </a:solidFill>
                <a:latin typeface="Bahnschrift SemiLight SemiConde" panose="020B0502040204020203" pitchFamily="34" charset="0"/>
              </a:rPr>
              <a:t>, H., &amp; Latha, A.P. (2022). Mood-based music recommendation system: VIBY. International Research Journal of Modernization in Engineering, Technology and Science </a:t>
            </a:r>
            <a:endParaRPr lang="en-IN" sz="1800" b="0" i="0" u="none" strike="noStrike" baseline="0" dirty="0">
              <a:solidFill>
                <a:srgbClr val="000000"/>
              </a:solidFill>
              <a:latin typeface="Bahnschrift SemiLight SemiConde" panose="020B0502040204020203" pitchFamily="34" charset="0"/>
            </a:endParaRPr>
          </a:p>
          <a:p>
            <a:r>
              <a:rPr lang="en-US" sz="1800" b="0" i="0" u="none" strike="noStrike" baseline="0" dirty="0">
                <a:solidFill>
                  <a:srgbClr val="000000"/>
                </a:solidFill>
                <a:latin typeface="Bahnschrift SemiLight SemiConde" panose="020B0502040204020203" pitchFamily="34" charset="0"/>
              </a:rPr>
              <a:t>Vani, M. </a:t>
            </a:r>
            <a:r>
              <a:rPr lang="en-US" sz="1800" b="0" i="0" u="none" strike="noStrike" baseline="0" dirty="0" err="1">
                <a:solidFill>
                  <a:srgbClr val="000000"/>
                </a:solidFill>
                <a:latin typeface="Bahnschrift SemiLight SemiConde" panose="020B0502040204020203" pitchFamily="34" charset="0"/>
              </a:rPr>
              <a:t>Sree</a:t>
            </a:r>
            <a:r>
              <a:rPr lang="en-US" sz="1800" b="0" i="0" u="none" strike="noStrike" baseline="0" dirty="0">
                <a:solidFill>
                  <a:srgbClr val="000000"/>
                </a:solidFill>
                <a:latin typeface="Bahnschrift SemiLight SemiConde" panose="020B0502040204020203" pitchFamily="34" charset="0"/>
              </a:rPr>
              <a:t>, and Divya, N. </a:t>
            </a:r>
            <a:r>
              <a:rPr lang="en-US" sz="1800" b="0" i="0" u="none" strike="noStrike" baseline="0" dirty="0" err="1">
                <a:solidFill>
                  <a:srgbClr val="000000"/>
                </a:solidFill>
                <a:latin typeface="Bahnschrift SemiLight SemiConde" panose="020B0502040204020203" pitchFamily="34" charset="0"/>
              </a:rPr>
              <a:t>Sree</a:t>
            </a:r>
            <a:r>
              <a:rPr lang="en-US" sz="1800" b="0" i="0" u="none" strike="noStrike" baseline="0" dirty="0">
                <a:solidFill>
                  <a:srgbClr val="000000"/>
                </a:solidFill>
                <a:latin typeface="Bahnschrift SemiLight SemiConde" panose="020B0502040204020203" pitchFamily="34" charset="0"/>
              </a:rPr>
              <a:t>. "Emotion Based Music Recommendation System." International Journal of Current Research and Technology</a:t>
            </a:r>
          </a:p>
          <a:p>
            <a:endParaRPr lang="en-US" sz="1800" b="0" i="0" u="none" strike="noStrike" baseline="0" dirty="0">
              <a:solidFill>
                <a:srgbClr val="000000"/>
              </a:solidFill>
              <a:latin typeface="Bahnschrift SemiLight SemiConde" panose="020B0502040204020203" pitchFamily="34" charset="0"/>
            </a:endParaRPr>
          </a:p>
        </p:txBody>
      </p:sp>
    </p:spTree>
    <p:extLst>
      <p:ext uri="{BB962C8B-B14F-4D97-AF65-F5344CB8AC3E}">
        <p14:creationId xmlns:p14="http://schemas.microsoft.com/office/powerpoint/2010/main" val="1459214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13B4E-F3B1-4F91-885A-8022115A25A1}"/>
              </a:ext>
            </a:extLst>
          </p:cNvPr>
          <p:cNvSpPr>
            <a:spLocks noGrp="1"/>
          </p:cNvSpPr>
          <p:nvPr>
            <p:ph type="title"/>
          </p:nvPr>
        </p:nvSpPr>
        <p:spPr/>
        <p:txBody>
          <a:bodyPr/>
          <a:lstStyle/>
          <a:p>
            <a:r>
              <a:rPr lang="en-US" dirty="0">
                <a:latin typeface="Bahnschrift SemiLight SemiConde" panose="020B0502040204020203" pitchFamily="34" charset="0"/>
              </a:rPr>
              <a:t>Tools used</a:t>
            </a:r>
            <a:endParaRPr lang="en-IN" dirty="0">
              <a:latin typeface="Bahnschrift SemiLight SemiConde" panose="020B0502040204020203" pitchFamily="34" charset="0"/>
            </a:endParaRPr>
          </a:p>
        </p:txBody>
      </p:sp>
      <p:sp>
        <p:nvSpPr>
          <p:cNvPr id="3" name="Content Placeholder 2">
            <a:extLst>
              <a:ext uri="{FF2B5EF4-FFF2-40B4-BE49-F238E27FC236}">
                <a16:creationId xmlns:a16="http://schemas.microsoft.com/office/drawing/2014/main" id="{D13C5AD0-0751-54B9-A6B6-8B3798B3B4F8}"/>
              </a:ext>
            </a:extLst>
          </p:cNvPr>
          <p:cNvSpPr>
            <a:spLocks noGrp="1"/>
          </p:cNvSpPr>
          <p:nvPr>
            <p:ph idx="1"/>
          </p:nvPr>
        </p:nvSpPr>
        <p:spPr/>
        <p:txBody>
          <a:bodyPr>
            <a:normAutofit/>
          </a:bodyPr>
          <a:lstStyle/>
          <a:p>
            <a:r>
              <a:rPr lang="en-US" dirty="0">
                <a:latin typeface="Bahnschrift SemiLight SemiConde" panose="020B0502040204020203" pitchFamily="34" charset="0"/>
              </a:rPr>
              <a:t>Visual Studio Code</a:t>
            </a:r>
          </a:p>
          <a:p>
            <a:r>
              <a:rPr lang="en-IN" dirty="0">
                <a:latin typeface="Bahnschrift SemiLight SemiConde" panose="020B0502040204020203" pitchFamily="34" charset="0"/>
              </a:rPr>
              <a:t>Libraries</a:t>
            </a:r>
          </a:p>
          <a:p>
            <a:pPr lvl="1"/>
            <a:r>
              <a:rPr lang="en-IN" dirty="0" err="1">
                <a:latin typeface="Bahnschrift SemiLight SemiConde" panose="020B0502040204020203" pitchFamily="34" charset="0"/>
              </a:rPr>
              <a:t>Numpy</a:t>
            </a:r>
            <a:endParaRPr lang="en-IN" dirty="0">
              <a:latin typeface="Bahnschrift SemiLight SemiConde" panose="020B0502040204020203" pitchFamily="34" charset="0"/>
            </a:endParaRPr>
          </a:p>
          <a:p>
            <a:pPr lvl="1"/>
            <a:r>
              <a:rPr lang="en-IN" dirty="0">
                <a:latin typeface="Bahnschrift SemiLight SemiConde" panose="020B0502040204020203" pitchFamily="34" charset="0"/>
              </a:rPr>
              <a:t>Matplotlib</a:t>
            </a:r>
          </a:p>
          <a:p>
            <a:pPr lvl="1"/>
            <a:r>
              <a:rPr lang="en-IN" dirty="0">
                <a:latin typeface="Bahnschrift SemiLight SemiConde" panose="020B0502040204020203" pitchFamily="34" charset="0"/>
              </a:rPr>
              <a:t>Scikit-Learn</a:t>
            </a:r>
          </a:p>
          <a:p>
            <a:pPr lvl="1"/>
            <a:r>
              <a:rPr lang="en-IN" dirty="0" err="1">
                <a:latin typeface="Bahnschrift SemiLight SemiConde" panose="020B0502040204020203" pitchFamily="34" charset="0"/>
              </a:rPr>
              <a:t>Librosa</a:t>
            </a:r>
            <a:endParaRPr lang="en-IN" dirty="0">
              <a:latin typeface="Bahnschrift SemiLight SemiConde" panose="020B0502040204020203" pitchFamily="34" charset="0"/>
            </a:endParaRPr>
          </a:p>
          <a:p>
            <a:pPr lvl="1"/>
            <a:r>
              <a:rPr lang="en-IN" dirty="0" err="1">
                <a:latin typeface="Bahnschrift SemiLight SemiConde" panose="020B0502040204020203" pitchFamily="34" charset="0"/>
              </a:rPr>
              <a:t>Tkinter</a:t>
            </a:r>
            <a:endParaRPr lang="en-IN" dirty="0">
              <a:latin typeface="Bahnschrift SemiLight SemiConde" panose="020B0502040204020203" pitchFamily="34" charset="0"/>
            </a:endParaRPr>
          </a:p>
          <a:p>
            <a:pPr lvl="1"/>
            <a:r>
              <a:rPr lang="en-IN" dirty="0" err="1">
                <a:latin typeface="Bahnschrift SemiLight SemiConde" panose="020B0502040204020203" pitchFamily="34" charset="0"/>
              </a:rPr>
              <a:t>Pygame</a:t>
            </a:r>
            <a:endParaRPr lang="en-IN" dirty="0">
              <a:latin typeface="Bahnschrift SemiLight SemiConde" panose="020B0502040204020203" pitchFamily="34" charset="0"/>
            </a:endParaRPr>
          </a:p>
          <a:p>
            <a:pPr lvl="1"/>
            <a:r>
              <a:rPr lang="en-IN" dirty="0">
                <a:latin typeface="Bahnschrift SemiLight SemiConde" panose="020B0502040204020203" pitchFamily="34" charset="0"/>
              </a:rPr>
              <a:t>CSV</a:t>
            </a:r>
          </a:p>
          <a:p>
            <a:pPr lvl="1"/>
            <a:r>
              <a:rPr lang="en-IN" dirty="0">
                <a:latin typeface="Bahnschrift SemiLight SemiConde" panose="020B0502040204020203" pitchFamily="34" charset="0"/>
              </a:rPr>
              <a:t>OS</a:t>
            </a:r>
          </a:p>
        </p:txBody>
      </p:sp>
    </p:spTree>
    <p:extLst>
      <p:ext uri="{BB962C8B-B14F-4D97-AF65-F5344CB8AC3E}">
        <p14:creationId xmlns:p14="http://schemas.microsoft.com/office/powerpoint/2010/main" val="1778358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51D8-39A7-AA47-62AE-1FB7A394C981}"/>
              </a:ext>
            </a:extLst>
          </p:cNvPr>
          <p:cNvSpPr>
            <a:spLocks noGrp="1"/>
          </p:cNvSpPr>
          <p:nvPr>
            <p:ph type="title"/>
          </p:nvPr>
        </p:nvSpPr>
        <p:spPr/>
        <p:txBody>
          <a:bodyPr/>
          <a:lstStyle/>
          <a:p>
            <a:r>
              <a:rPr lang="en-IN" dirty="0">
                <a:latin typeface="Bahnschrift SemiLight SemiConde" panose="020B0502040204020203" pitchFamily="34" charset="0"/>
              </a:rPr>
              <a:t>Important Libraries</a:t>
            </a:r>
          </a:p>
        </p:txBody>
      </p:sp>
      <p:sp>
        <p:nvSpPr>
          <p:cNvPr id="3" name="Content Placeholder 2">
            <a:extLst>
              <a:ext uri="{FF2B5EF4-FFF2-40B4-BE49-F238E27FC236}">
                <a16:creationId xmlns:a16="http://schemas.microsoft.com/office/drawing/2014/main" id="{07C7FE85-34F0-2298-5A0E-8C9009361F8F}"/>
              </a:ext>
            </a:extLst>
          </p:cNvPr>
          <p:cNvSpPr>
            <a:spLocks noGrp="1"/>
          </p:cNvSpPr>
          <p:nvPr>
            <p:ph idx="1"/>
          </p:nvPr>
        </p:nvSpPr>
        <p:spPr/>
        <p:txBody>
          <a:bodyPr/>
          <a:lstStyle/>
          <a:p>
            <a:r>
              <a:rPr lang="en-IN" dirty="0">
                <a:latin typeface="Bahnschrift SemiLight SemiConde" panose="020B0502040204020203" pitchFamily="34" charset="0"/>
              </a:rPr>
              <a:t>Scikit-Learn</a:t>
            </a:r>
          </a:p>
          <a:p>
            <a:pPr marL="0" indent="0">
              <a:buNone/>
            </a:pPr>
            <a:r>
              <a:rPr lang="en-US" dirty="0">
                <a:latin typeface="Bahnschrift SemiLight SemiConde" panose="020B0502040204020203" pitchFamily="34" charset="0"/>
              </a:rPr>
              <a:t>Scikit-learn, also known as </a:t>
            </a:r>
            <a:r>
              <a:rPr lang="en-US" dirty="0" err="1">
                <a:latin typeface="Bahnschrift SemiLight SemiConde" panose="020B0502040204020203" pitchFamily="34" charset="0"/>
              </a:rPr>
              <a:t>Sklearn</a:t>
            </a:r>
            <a:r>
              <a:rPr lang="en-US" dirty="0">
                <a:latin typeface="Bahnschrift SemiLight SemiConde" panose="020B0502040204020203" pitchFamily="34" charset="0"/>
              </a:rPr>
              <a:t>, is a popular Python library for machine learning that provides a wide range of tools and algorithms for tasks such as classification, regression, clustering, and dimensionality reduction.</a:t>
            </a:r>
          </a:p>
          <a:p>
            <a:r>
              <a:rPr lang="en-IN" dirty="0" err="1">
                <a:latin typeface="Bahnschrift SemiLight SemiConde" panose="020B0502040204020203" pitchFamily="34" charset="0"/>
              </a:rPr>
              <a:t>Librosa</a:t>
            </a:r>
            <a:endParaRPr lang="en-IN" dirty="0">
              <a:latin typeface="Bahnschrift SemiLight SemiConde" panose="020B0502040204020203" pitchFamily="34" charset="0"/>
            </a:endParaRPr>
          </a:p>
          <a:p>
            <a:pPr marL="0" indent="0">
              <a:buNone/>
            </a:pPr>
            <a:r>
              <a:rPr lang="en-US" dirty="0" err="1">
                <a:latin typeface="Bahnschrift SemiLight SemiConde" panose="020B0502040204020203" pitchFamily="34" charset="0"/>
              </a:rPr>
              <a:t>Librosa</a:t>
            </a:r>
            <a:r>
              <a:rPr lang="en-US" dirty="0">
                <a:latin typeface="Bahnschrift SemiLight SemiConde" panose="020B0502040204020203" pitchFamily="34" charset="0"/>
              </a:rPr>
              <a:t> is a Python library for audio and music signal analysis. It provides tools for loading audio files, extracting various audio features, and performing tasks such as spectrogram computation, beat tracking and pitch estimation.</a:t>
            </a:r>
            <a:endParaRPr lang="en-IN" dirty="0">
              <a:latin typeface="Bahnschrift SemiLight SemiConde" panose="020B0502040204020203" pitchFamily="34" charset="0"/>
            </a:endParaRPr>
          </a:p>
        </p:txBody>
      </p:sp>
    </p:spTree>
    <p:extLst>
      <p:ext uri="{BB962C8B-B14F-4D97-AF65-F5344CB8AC3E}">
        <p14:creationId xmlns:p14="http://schemas.microsoft.com/office/powerpoint/2010/main" val="2558502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411D6-E65F-2A96-4B34-8A6F4F1386B5}"/>
              </a:ext>
            </a:extLst>
          </p:cNvPr>
          <p:cNvSpPr>
            <a:spLocks noGrp="1"/>
          </p:cNvSpPr>
          <p:nvPr>
            <p:ph type="title"/>
          </p:nvPr>
        </p:nvSpPr>
        <p:spPr/>
        <p:txBody>
          <a:bodyPr/>
          <a:lstStyle/>
          <a:p>
            <a:r>
              <a:rPr lang="en-US" dirty="0">
                <a:latin typeface="Bahnschrift SemiLight SemiConde" panose="020B0502040204020203" pitchFamily="34" charset="0"/>
              </a:rPr>
              <a:t>Music Features</a:t>
            </a:r>
            <a:endParaRPr lang="en-IN" dirty="0"/>
          </a:p>
        </p:txBody>
      </p:sp>
      <p:sp>
        <p:nvSpPr>
          <p:cNvPr id="3" name="Content Placeholder 2">
            <a:extLst>
              <a:ext uri="{FF2B5EF4-FFF2-40B4-BE49-F238E27FC236}">
                <a16:creationId xmlns:a16="http://schemas.microsoft.com/office/drawing/2014/main" id="{E981FF6D-2A54-7417-700F-39AE6ABB66AA}"/>
              </a:ext>
            </a:extLst>
          </p:cNvPr>
          <p:cNvSpPr>
            <a:spLocks noGrp="1"/>
          </p:cNvSpPr>
          <p:nvPr>
            <p:ph idx="1"/>
          </p:nvPr>
        </p:nvSpPr>
        <p:spPr/>
        <p:txBody>
          <a:bodyPr>
            <a:normAutofit/>
          </a:bodyPr>
          <a:lstStyle/>
          <a:p>
            <a:r>
              <a:rPr lang="en-US" dirty="0">
                <a:latin typeface="Bahnschrift SemiLight SemiConde" panose="020B0502040204020203" pitchFamily="34" charset="0"/>
              </a:rPr>
              <a:t>Tempo: The perceived speed or rhythm of the music</a:t>
            </a:r>
          </a:p>
          <a:p>
            <a:r>
              <a:rPr lang="en-US" dirty="0">
                <a:latin typeface="Bahnschrift SemiLight SemiConde" panose="020B0502040204020203" pitchFamily="34" charset="0"/>
              </a:rPr>
              <a:t>Spectral Centroid: The weighted mean of the frequencies present in the audio signal</a:t>
            </a:r>
          </a:p>
          <a:p>
            <a:r>
              <a:rPr lang="en-US" dirty="0">
                <a:latin typeface="Bahnschrift SemiLight SemiConde" panose="020B0502040204020203" pitchFamily="34" charset="0"/>
              </a:rPr>
              <a:t>Zero-crossing Rate: The rate at which the audio signal changes its sign (from positive to negative or vice versa)</a:t>
            </a:r>
          </a:p>
          <a:p>
            <a:r>
              <a:rPr lang="en-US" dirty="0">
                <a:latin typeface="Bahnschrift SemiLight SemiConde" panose="020B0502040204020203" pitchFamily="34" charset="0"/>
              </a:rPr>
              <a:t>MFCCs (Mel-frequency Cepstral Coefficients): Mel-scaled frequency cepstral features that represent the spectral shape of the audio</a:t>
            </a:r>
          </a:p>
          <a:p>
            <a:r>
              <a:rPr lang="en-US" dirty="0">
                <a:latin typeface="Bahnschrift SemiLight SemiConde" panose="020B0502040204020203" pitchFamily="34" charset="0"/>
              </a:rPr>
              <a:t>Chroma Features: Represents the 12 different pitch classes present in the audio</a:t>
            </a:r>
          </a:p>
        </p:txBody>
      </p:sp>
    </p:spTree>
    <p:extLst>
      <p:ext uri="{BB962C8B-B14F-4D97-AF65-F5344CB8AC3E}">
        <p14:creationId xmlns:p14="http://schemas.microsoft.com/office/powerpoint/2010/main" val="637743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EFBD4-82F1-9172-5F36-5B63D6FDD3FB}"/>
              </a:ext>
            </a:extLst>
          </p:cNvPr>
          <p:cNvSpPr>
            <a:spLocks noGrp="1"/>
          </p:cNvSpPr>
          <p:nvPr>
            <p:ph type="title"/>
          </p:nvPr>
        </p:nvSpPr>
        <p:spPr/>
        <p:txBody>
          <a:bodyPr/>
          <a:lstStyle/>
          <a:p>
            <a:r>
              <a:rPr lang="en-US" dirty="0">
                <a:latin typeface="Bahnschrift SemiLight SemiConde" panose="020B0502040204020203" pitchFamily="34" charset="0"/>
              </a:rPr>
              <a:t>Music Features</a:t>
            </a:r>
            <a:endParaRPr lang="en-IN" dirty="0"/>
          </a:p>
        </p:txBody>
      </p:sp>
      <p:sp>
        <p:nvSpPr>
          <p:cNvPr id="3" name="Content Placeholder 2">
            <a:extLst>
              <a:ext uri="{FF2B5EF4-FFF2-40B4-BE49-F238E27FC236}">
                <a16:creationId xmlns:a16="http://schemas.microsoft.com/office/drawing/2014/main" id="{648B6F89-D95D-71D3-2BA1-4EAF4CAE06E6}"/>
              </a:ext>
            </a:extLst>
          </p:cNvPr>
          <p:cNvSpPr>
            <a:spLocks noGrp="1"/>
          </p:cNvSpPr>
          <p:nvPr>
            <p:ph idx="1"/>
          </p:nvPr>
        </p:nvSpPr>
        <p:spPr/>
        <p:txBody>
          <a:bodyPr/>
          <a:lstStyle/>
          <a:p>
            <a:r>
              <a:rPr lang="en-US" dirty="0">
                <a:latin typeface="Bahnschrift SemiLight SemiConde" panose="020B0502040204020203" pitchFamily="34" charset="0"/>
              </a:rPr>
              <a:t>Spectral Contrast: Measures the difference in amplitude between peaks and valleys in the audio spectrum</a:t>
            </a:r>
          </a:p>
          <a:p>
            <a:r>
              <a:rPr lang="en-US" dirty="0">
                <a:latin typeface="Bahnschrift SemiLight SemiConde" panose="020B0502040204020203" pitchFamily="34" charset="0"/>
              </a:rPr>
              <a:t>Spectral Roll off: This represents the frequency below which a particular percentage of the total spectral energy lies</a:t>
            </a:r>
          </a:p>
          <a:p>
            <a:r>
              <a:rPr lang="en-US" dirty="0">
                <a:latin typeface="Bahnschrift SemiLight SemiConde" panose="020B0502040204020203" pitchFamily="34" charset="0"/>
              </a:rPr>
              <a:t>Spectral Bandwidth: Measures the width of the frequency range in which a certain percentage of the total spectral energy lies</a:t>
            </a:r>
          </a:p>
          <a:p>
            <a:r>
              <a:rPr lang="en-US" dirty="0">
                <a:latin typeface="Bahnschrift SemiLight SemiConde" panose="020B0502040204020203" pitchFamily="34" charset="0"/>
              </a:rPr>
              <a:t>Mel-scaled Spectrogram: Represents the power spectrum of the audio signal, converted to the Mel scale.</a:t>
            </a:r>
            <a:endParaRPr lang="en-IN" dirty="0">
              <a:latin typeface="Bahnschrift SemiLight SemiConde" panose="020B0502040204020203" pitchFamily="34" charset="0"/>
            </a:endParaRPr>
          </a:p>
        </p:txBody>
      </p:sp>
    </p:spTree>
    <p:extLst>
      <p:ext uri="{BB962C8B-B14F-4D97-AF65-F5344CB8AC3E}">
        <p14:creationId xmlns:p14="http://schemas.microsoft.com/office/powerpoint/2010/main" val="3677238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74666-16E6-8DBC-5F99-D1C99BE39619}"/>
              </a:ext>
            </a:extLst>
          </p:cNvPr>
          <p:cNvSpPr>
            <a:spLocks noGrp="1"/>
          </p:cNvSpPr>
          <p:nvPr>
            <p:ph type="title"/>
          </p:nvPr>
        </p:nvSpPr>
        <p:spPr/>
        <p:txBody>
          <a:bodyPr/>
          <a:lstStyle/>
          <a:p>
            <a:r>
              <a:rPr lang="en-US" dirty="0">
                <a:latin typeface="Bahnschrift SemiLight SemiConde" panose="020B0502040204020203" pitchFamily="34" charset="0"/>
              </a:rPr>
              <a:t>Structure of code</a:t>
            </a:r>
            <a:endParaRPr lang="en-IN" dirty="0">
              <a:latin typeface="Bahnschrift SemiLight SemiConde" panose="020B0502040204020203" pitchFamily="34" charset="0"/>
            </a:endParaRPr>
          </a:p>
        </p:txBody>
      </p:sp>
      <p:graphicFrame>
        <p:nvGraphicFramePr>
          <p:cNvPr id="4" name="Content Placeholder 3">
            <a:extLst>
              <a:ext uri="{FF2B5EF4-FFF2-40B4-BE49-F238E27FC236}">
                <a16:creationId xmlns:a16="http://schemas.microsoft.com/office/drawing/2014/main" id="{18B4CB65-7AE6-3C15-28D5-E442530D596D}"/>
              </a:ext>
            </a:extLst>
          </p:cNvPr>
          <p:cNvGraphicFramePr>
            <a:graphicFrameLocks noGrp="1"/>
          </p:cNvGraphicFramePr>
          <p:nvPr>
            <p:ph idx="1"/>
            <p:extLst>
              <p:ext uri="{D42A27DB-BD31-4B8C-83A1-F6EECF244321}">
                <p14:modId xmlns:p14="http://schemas.microsoft.com/office/powerpoint/2010/main" val="3550164230"/>
              </p:ext>
            </p:extLst>
          </p:nvPr>
        </p:nvGraphicFramePr>
        <p:xfrm>
          <a:off x="92149" y="1825625"/>
          <a:ext cx="12007702"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5892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58981-7517-B414-D14F-A66D3E44DE72}"/>
              </a:ext>
            </a:extLst>
          </p:cNvPr>
          <p:cNvSpPr>
            <a:spLocks noGrp="1"/>
          </p:cNvSpPr>
          <p:nvPr>
            <p:ph type="title"/>
          </p:nvPr>
        </p:nvSpPr>
        <p:spPr/>
        <p:txBody>
          <a:bodyPr/>
          <a:lstStyle/>
          <a:p>
            <a:r>
              <a:rPr lang="en-US" dirty="0">
                <a:latin typeface="Bahnschrift SemiLight SemiConde" panose="020B0502040204020203" pitchFamily="34" charset="0"/>
              </a:rPr>
              <a:t>Dataset</a:t>
            </a:r>
            <a:endParaRPr lang="en-IN" dirty="0">
              <a:latin typeface="Bahnschrift SemiLight SemiConde" panose="020B0502040204020203" pitchFamily="34" charset="0"/>
            </a:endParaRPr>
          </a:p>
        </p:txBody>
      </p:sp>
      <p:sp>
        <p:nvSpPr>
          <p:cNvPr id="3" name="Content Placeholder 2">
            <a:extLst>
              <a:ext uri="{FF2B5EF4-FFF2-40B4-BE49-F238E27FC236}">
                <a16:creationId xmlns:a16="http://schemas.microsoft.com/office/drawing/2014/main" id="{775FE412-E1C1-44FC-4BB8-06F86F32917C}"/>
              </a:ext>
            </a:extLst>
          </p:cNvPr>
          <p:cNvSpPr>
            <a:spLocks noGrp="1"/>
          </p:cNvSpPr>
          <p:nvPr>
            <p:ph idx="1"/>
          </p:nvPr>
        </p:nvSpPr>
        <p:spPr/>
        <p:txBody>
          <a:bodyPr/>
          <a:lstStyle/>
          <a:p>
            <a:r>
              <a:rPr lang="en-US" dirty="0">
                <a:latin typeface="Bahnschrift SemiLight SemiConde" panose="020B0502040204020203" pitchFamily="34" charset="0"/>
              </a:rPr>
              <a:t>GTZAN8 - </a:t>
            </a:r>
            <a:r>
              <a:rPr lang="en-US" dirty="0" err="1">
                <a:latin typeface="Bahnschrift SemiLight SemiConde" panose="020B0502040204020203" pitchFamily="34" charset="0"/>
              </a:rPr>
              <a:t>Tensorflow</a:t>
            </a:r>
            <a:endParaRPr lang="en-US" dirty="0">
              <a:latin typeface="Bahnschrift SemiLight SemiConde" panose="020B0502040204020203" pitchFamily="34" charset="0"/>
            </a:endParaRPr>
          </a:p>
          <a:p>
            <a:r>
              <a:rPr lang="en-US" dirty="0">
                <a:latin typeface="Bahnschrift SemiLight SemiConde" panose="020B0502040204020203" pitchFamily="34" charset="0"/>
              </a:rPr>
              <a:t>1000 tracks – Each 30 seconds</a:t>
            </a:r>
          </a:p>
          <a:p>
            <a:r>
              <a:rPr lang="en-US" dirty="0">
                <a:latin typeface="Bahnschrift SemiLight SemiConde" panose="020B0502040204020203" pitchFamily="34" charset="0"/>
              </a:rPr>
              <a:t>10 Genres</a:t>
            </a:r>
            <a:r>
              <a:rPr lang="en-IN" dirty="0">
                <a:latin typeface="Bahnschrift SemiLight SemiConde" panose="020B0502040204020203" pitchFamily="34" charset="0"/>
              </a:rPr>
              <a:t> – Each 100 tracks</a:t>
            </a:r>
          </a:p>
          <a:p>
            <a:r>
              <a:rPr lang="en-US" dirty="0">
                <a:latin typeface="Bahnschrift SemiLight SemiConde" panose="020B0502040204020203" pitchFamily="34" charset="0"/>
              </a:rPr>
              <a:t>Mono 16-bit audio files in .wav format</a:t>
            </a:r>
          </a:p>
          <a:p>
            <a:r>
              <a:rPr lang="en-US" dirty="0">
                <a:latin typeface="Bahnschrift SemiLight SemiConde" panose="020B0502040204020203" pitchFamily="34" charset="0"/>
              </a:rPr>
              <a:t>The genres are blues, classical, country, disco, hip-hop, jazz, metal, pop, reggae, and rock.</a:t>
            </a:r>
          </a:p>
        </p:txBody>
      </p:sp>
    </p:spTree>
    <p:extLst>
      <p:ext uri="{BB962C8B-B14F-4D97-AF65-F5344CB8AC3E}">
        <p14:creationId xmlns:p14="http://schemas.microsoft.com/office/powerpoint/2010/main" val="1375815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5B2E9-DB88-8C67-94BE-9F8FB5D0A042}"/>
              </a:ext>
            </a:extLst>
          </p:cNvPr>
          <p:cNvSpPr>
            <a:spLocks noGrp="1"/>
          </p:cNvSpPr>
          <p:nvPr>
            <p:ph type="title"/>
          </p:nvPr>
        </p:nvSpPr>
        <p:spPr/>
        <p:txBody>
          <a:bodyPr/>
          <a:lstStyle/>
          <a:p>
            <a:r>
              <a:rPr lang="en-US" dirty="0">
                <a:latin typeface="Bahnschrift SemiLight SemiConde" panose="020B0502040204020203" pitchFamily="34" charset="0"/>
              </a:rPr>
              <a:t>Output</a:t>
            </a:r>
            <a:endParaRPr lang="en-IN" dirty="0">
              <a:latin typeface="Bahnschrift SemiLight SemiConde" panose="020B0502040204020203" pitchFamily="34" charset="0"/>
            </a:endParaRPr>
          </a:p>
        </p:txBody>
      </p:sp>
      <p:pic>
        <p:nvPicPr>
          <p:cNvPr id="12" name="Picture 11">
            <a:extLst>
              <a:ext uri="{FF2B5EF4-FFF2-40B4-BE49-F238E27FC236}">
                <a16:creationId xmlns:a16="http://schemas.microsoft.com/office/drawing/2014/main" id="{953B9DC6-1063-747D-9EC2-C7C4B6EA19DB}"/>
              </a:ext>
            </a:extLst>
          </p:cNvPr>
          <p:cNvPicPr>
            <a:picLocks noChangeAspect="1"/>
          </p:cNvPicPr>
          <p:nvPr/>
        </p:nvPicPr>
        <p:blipFill>
          <a:blip r:embed="rId2"/>
          <a:stretch>
            <a:fillRect/>
          </a:stretch>
        </p:blipFill>
        <p:spPr>
          <a:xfrm>
            <a:off x="838200" y="1830248"/>
            <a:ext cx="8252637" cy="4540505"/>
          </a:xfrm>
          <a:prstGeom prst="rect">
            <a:avLst/>
          </a:prstGeom>
        </p:spPr>
      </p:pic>
    </p:spTree>
    <p:extLst>
      <p:ext uri="{BB962C8B-B14F-4D97-AF65-F5344CB8AC3E}">
        <p14:creationId xmlns:p14="http://schemas.microsoft.com/office/powerpoint/2010/main" val="356655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E67DB-5AFE-9746-16E2-6BEFB6DC4A2F}"/>
              </a:ext>
            </a:extLst>
          </p:cNvPr>
          <p:cNvSpPr>
            <a:spLocks noGrp="1"/>
          </p:cNvSpPr>
          <p:nvPr>
            <p:ph type="title"/>
          </p:nvPr>
        </p:nvSpPr>
        <p:spPr/>
        <p:txBody>
          <a:bodyPr/>
          <a:lstStyle/>
          <a:p>
            <a:r>
              <a:rPr lang="en-IN" dirty="0">
                <a:latin typeface="Bahnschrift SemiLight SemiConde" panose="020B0502040204020203" pitchFamily="34" charset="0"/>
              </a:rPr>
              <a:t>Output</a:t>
            </a:r>
          </a:p>
        </p:txBody>
      </p:sp>
      <p:pic>
        <p:nvPicPr>
          <p:cNvPr id="4" name="Content Placeholder 10">
            <a:extLst>
              <a:ext uri="{FF2B5EF4-FFF2-40B4-BE49-F238E27FC236}">
                <a16:creationId xmlns:a16="http://schemas.microsoft.com/office/drawing/2014/main" id="{0C43524B-FC6B-55D4-8C2A-C3D622437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1700" y="1942554"/>
            <a:ext cx="5485714" cy="3657143"/>
          </a:xfrm>
          <a:prstGeom prst="rect">
            <a:avLst/>
          </a:prstGeom>
        </p:spPr>
      </p:pic>
      <p:sp>
        <p:nvSpPr>
          <p:cNvPr id="5" name="TextBox 4">
            <a:extLst>
              <a:ext uri="{FF2B5EF4-FFF2-40B4-BE49-F238E27FC236}">
                <a16:creationId xmlns:a16="http://schemas.microsoft.com/office/drawing/2014/main" id="{8FC0E347-E1C8-EF25-FD1C-7D50FFB6DDB7}"/>
              </a:ext>
            </a:extLst>
          </p:cNvPr>
          <p:cNvSpPr txBox="1"/>
          <p:nvPr/>
        </p:nvSpPr>
        <p:spPr>
          <a:xfrm>
            <a:off x="6849837" y="1429078"/>
            <a:ext cx="4409440" cy="523220"/>
          </a:xfrm>
          <a:prstGeom prst="rect">
            <a:avLst/>
          </a:prstGeom>
          <a:noFill/>
        </p:spPr>
        <p:txBody>
          <a:bodyPr wrap="square" rtlCol="0">
            <a:spAutoFit/>
          </a:bodyPr>
          <a:lstStyle/>
          <a:p>
            <a:pPr algn="ctr"/>
            <a:r>
              <a:rPr lang="en-US" sz="2800" dirty="0">
                <a:latin typeface="Bahnschrift SemiLight SemiConde" panose="020B0502040204020203" pitchFamily="34" charset="0"/>
              </a:rPr>
              <a:t>Feature Distribution</a:t>
            </a:r>
            <a:endParaRPr lang="en-IN" sz="2800" dirty="0">
              <a:latin typeface="Bahnschrift SemiLight SemiConde" panose="020B0502040204020203" pitchFamily="34" charset="0"/>
            </a:endParaRPr>
          </a:p>
        </p:txBody>
      </p:sp>
      <p:graphicFrame>
        <p:nvGraphicFramePr>
          <p:cNvPr id="6" name="Table 6">
            <a:extLst>
              <a:ext uri="{FF2B5EF4-FFF2-40B4-BE49-F238E27FC236}">
                <a16:creationId xmlns:a16="http://schemas.microsoft.com/office/drawing/2014/main" id="{E70BBFE7-6E19-189F-3B8E-7264C25575AF}"/>
              </a:ext>
            </a:extLst>
          </p:cNvPr>
          <p:cNvGraphicFramePr>
            <a:graphicFrameLocks noGrp="1"/>
          </p:cNvGraphicFramePr>
          <p:nvPr>
            <p:extLst>
              <p:ext uri="{D42A27DB-BD31-4B8C-83A1-F6EECF244321}">
                <p14:modId xmlns:p14="http://schemas.microsoft.com/office/powerpoint/2010/main" val="1674025767"/>
              </p:ext>
            </p:extLst>
          </p:nvPr>
        </p:nvGraphicFramePr>
        <p:xfrm>
          <a:off x="571713" y="2410158"/>
          <a:ext cx="5308588" cy="2743200"/>
        </p:xfrm>
        <a:graphic>
          <a:graphicData uri="http://schemas.openxmlformats.org/drawingml/2006/table">
            <a:tbl>
              <a:tblPr firstRow="1" bandRow="1">
                <a:tableStyleId>{3C2FFA5D-87B4-456A-9821-1D502468CF0F}</a:tableStyleId>
              </a:tblPr>
              <a:tblGrid>
                <a:gridCol w="2654294">
                  <a:extLst>
                    <a:ext uri="{9D8B030D-6E8A-4147-A177-3AD203B41FA5}">
                      <a16:colId xmlns:a16="http://schemas.microsoft.com/office/drawing/2014/main" val="2961126550"/>
                    </a:ext>
                  </a:extLst>
                </a:gridCol>
                <a:gridCol w="2654294">
                  <a:extLst>
                    <a:ext uri="{9D8B030D-6E8A-4147-A177-3AD203B41FA5}">
                      <a16:colId xmlns:a16="http://schemas.microsoft.com/office/drawing/2014/main" val="3530224672"/>
                    </a:ext>
                  </a:extLst>
                </a:gridCol>
              </a:tblGrid>
              <a:tr h="370840">
                <a:tc>
                  <a:txBody>
                    <a:bodyPr/>
                    <a:lstStyle/>
                    <a:p>
                      <a:pPr algn="ctr"/>
                      <a:r>
                        <a:rPr lang="en-IN" sz="2400" dirty="0">
                          <a:solidFill>
                            <a:schemeClr val="bg1"/>
                          </a:solidFill>
                          <a:latin typeface="Bahnschrift SemiLight SemiConde" panose="020B0502040204020203" pitchFamily="34" charset="0"/>
                        </a:rPr>
                        <a:t>Cluster Label</a:t>
                      </a:r>
                    </a:p>
                  </a:txBody>
                  <a:tcPr/>
                </a:tc>
                <a:tc>
                  <a:txBody>
                    <a:bodyPr/>
                    <a:lstStyle/>
                    <a:p>
                      <a:pPr algn="ctr"/>
                      <a:r>
                        <a:rPr lang="en-IN" sz="2400" dirty="0">
                          <a:solidFill>
                            <a:schemeClr val="bg1"/>
                          </a:solidFill>
                          <a:latin typeface="Bahnschrift SemiLight SemiConde" panose="020B0502040204020203" pitchFamily="34" charset="0"/>
                        </a:rPr>
                        <a:t>Emotion</a:t>
                      </a:r>
                    </a:p>
                  </a:txBody>
                  <a:tcPr/>
                </a:tc>
                <a:extLst>
                  <a:ext uri="{0D108BD9-81ED-4DB2-BD59-A6C34878D82A}">
                    <a16:rowId xmlns:a16="http://schemas.microsoft.com/office/drawing/2014/main" val="2862619965"/>
                  </a:ext>
                </a:extLst>
              </a:tr>
              <a:tr h="370840">
                <a:tc>
                  <a:txBody>
                    <a:bodyPr/>
                    <a:lstStyle/>
                    <a:p>
                      <a:pPr algn="ctr"/>
                      <a:r>
                        <a:rPr lang="en-IN" sz="2400" dirty="0">
                          <a:solidFill>
                            <a:schemeClr val="bg1"/>
                          </a:solidFill>
                          <a:latin typeface="Bahnschrift SemiLight SemiConde" panose="020B0502040204020203" pitchFamily="34" charset="0"/>
                        </a:rPr>
                        <a:t>0</a:t>
                      </a:r>
                    </a:p>
                  </a:txBody>
                  <a:tcPr/>
                </a:tc>
                <a:tc>
                  <a:txBody>
                    <a:bodyPr/>
                    <a:lstStyle/>
                    <a:p>
                      <a:pPr algn="ctr"/>
                      <a:r>
                        <a:rPr lang="en-IN" sz="2400" dirty="0">
                          <a:solidFill>
                            <a:schemeClr val="bg1"/>
                          </a:solidFill>
                          <a:latin typeface="Bahnschrift SemiLight SemiConde" panose="020B0502040204020203" pitchFamily="34" charset="0"/>
                        </a:rPr>
                        <a:t>Calm</a:t>
                      </a:r>
                    </a:p>
                  </a:txBody>
                  <a:tcPr/>
                </a:tc>
                <a:extLst>
                  <a:ext uri="{0D108BD9-81ED-4DB2-BD59-A6C34878D82A}">
                    <a16:rowId xmlns:a16="http://schemas.microsoft.com/office/drawing/2014/main" val="3877860824"/>
                  </a:ext>
                </a:extLst>
              </a:tr>
              <a:tr h="370840">
                <a:tc>
                  <a:txBody>
                    <a:bodyPr/>
                    <a:lstStyle/>
                    <a:p>
                      <a:pPr algn="ctr"/>
                      <a:r>
                        <a:rPr lang="en-IN" sz="2400" dirty="0">
                          <a:solidFill>
                            <a:schemeClr val="bg1"/>
                          </a:solidFill>
                          <a:latin typeface="Bahnschrift SemiLight SemiConde" panose="020B0502040204020203" pitchFamily="34" charset="0"/>
                        </a:rPr>
                        <a:t>1</a:t>
                      </a:r>
                    </a:p>
                  </a:txBody>
                  <a:tcPr/>
                </a:tc>
                <a:tc>
                  <a:txBody>
                    <a:bodyPr/>
                    <a:lstStyle/>
                    <a:p>
                      <a:pPr algn="ctr"/>
                      <a:r>
                        <a:rPr lang="en-IN" sz="2400" dirty="0">
                          <a:solidFill>
                            <a:schemeClr val="bg1"/>
                          </a:solidFill>
                          <a:latin typeface="Bahnschrift SemiLight SemiConde" panose="020B0502040204020203" pitchFamily="34" charset="0"/>
                        </a:rPr>
                        <a:t>Happy</a:t>
                      </a:r>
                    </a:p>
                  </a:txBody>
                  <a:tcPr/>
                </a:tc>
                <a:extLst>
                  <a:ext uri="{0D108BD9-81ED-4DB2-BD59-A6C34878D82A}">
                    <a16:rowId xmlns:a16="http://schemas.microsoft.com/office/drawing/2014/main" val="2648470124"/>
                  </a:ext>
                </a:extLst>
              </a:tr>
              <a:tr h="370840">
                <a:tc>
                  <a:txBody>
                    <a:bodyPr/>
                    <a:lstStyle/>
                    <a:p>
                      <a:pPr algn="ctr"/>
                      <a:r>
                        <a:rPr lang="en-IN" sz="2400" dirty="0">
                          <a:solidFill>
                            <a:schemeClr val="bg1"/>
                          </a:solidFill>
                          <a:latin typeface="Bahnschrift SemiLight SemiConde" panose="020B0502040204020203" pitchFamily="34" charset="0"/>
                        </a:rPr>
                        <a:t>2</a:t>
                      </a:r>
                    </a:p>
                  </a:txBody>
                  <a:tcPr/>
                </a:tc>
                <a:tc>
                  <a:txBody>
                    <a:bodyPr/>
                    <a:lstStyle/>
                    <a:p>
                      <a:pPr algn="ctr"/>
                      <a:r>
                        <a:rPr lang="en-IN" sz="2400" dirty="0">
                          <a:solidFill>
                            <a:schemeClr val="bg1"/>
                          </a:solidFill>
                          <a:latin typeface="Bahnschrift SemiLight SemiConde" panose="020B0502040204020203" pitchFamily="34" charset="0"/>
                        </a:rPr>
                        <a:t>Angry</a:t>
                      </a:r>
                    </a:p>
                  </a:txBody>
                  <a:tcPr/>
                </a:tc>
                <a:extLst>
                  <a:ext uri="{0D108BD9-81ED-4DB2-BD59-A6C34878D82A}">
                    <a16:rowId xmlns:a16="http://schemas.microsoft.com/office/drawing/2014/main" val="3629801477"/>
                  </a:ext>
                </a:extLst>
              </a:tr>
              <a:tr h="370840">
                <a:tc>
                  <a:txBody>
                    <a:bodyPr/>
                    <a:lstStyle/>
                    <a:p>
                      <a:pPr algn="ctr"/>
                      <a:r>
                        <a:rPr lang="en-IN" sz="2400" dirty="0">
                          <a:solidFill>
                            <a:schemeClr val="bg1"/>
                          </a:solidFill>
                          <a:latin typeface="Bahnschrift SemiLight SemiConde" panose="020B0502040204020203" pitchFamily="34" charset="0"/>
                        </a:rPr>
                        <a:t>3</a:t>
                      </a:r>
                    </a:p>
                  </a:txBody>
                  <a:tcPr/>
                </a:tc>
                <a:tc>
                  <a:txBody>
                    <a:bodyPr/>
                    <a:lstStyle/>
                    <a:p>
                      <a:pPr algn="ctr"/>
                      <a:r>
                        <a:rPr lang="en-IN" sz="2400" dirty="0">
                          <a:solidFill>
                            <a:schemeClr val="bg1"/>
                          </a:solidFill>
                          <a:latin typeface="Bahnschrift SemiLight SemiConde" panose="020B0502040204020203" pitchFamily="34" charset="0"/>
                        </a:rPr>
                        <a:t>Anticipation</a:t>
                      </a:r>
                    </a:p>
                  </a:txBody>
                  <a:tcPr/>
                </a:tc>
                <a:extLst>
                  <a:ext uri="{0D108BD9-81ED-4DB2-BD59-A6C34878D82A}">
                    <a16:rowId xmlns:a16="http://schemas.microsoft.com/office/drawing/2014/main" val="2910938506"/>
                  </a:ext>
                </a:extLst>
              </a:tr>
              <a:tr h="370840">
                <a:tc>
                  <a:txBody>
                    <a:bodyPr/>
                    <a:lstStyle/>
                    <a:p>
                      <a:pPr algn="ctr"/>
                      <a:r>
                        <a:rPr lang="en-IN" sz="2400" dirty="0">
                          <a:solidFill>
                            <a:schemeClr val="bg1"/>
                          </a:solidFill>
                          <a:latin typeface="Bahnschrift SemiLight SemiConde" panose="020B0502040204020203" pitchFamily="34" charset="0"/>
                        </a:rPr>
                        <a:t>4</a:t>
                      </a:r>
                    </a:p>
                  </a:txBody>
                  <a:tcPr/>
                </a:tc>
                <a:tc>
                  <a:txBody>
                    <a:bodyPr/>
                    <a:lstStyle/>
                    <a:p>
                      <a:pPr algn="ctr"/>
                      <a:r>
                        <a:rPr lang="en-IN" sz="2400" dirty="0">
                          <a:solidFill>
                            <a:schemeClr val="bg1"/>
                          </a:solidFill>
                          <a:latin typeface="Bahnschrift SemiLight SemiConde" panose="020B0502040204020203" pitchFamily="34" charset="0"/>
                        </a:rPr>
                        <a:t>Sad</a:t>
                      </a:r>
                    </a:p>
                  </a:txBody>
                  <a:tcPr/>
                </a:tc>
                <a:extLst>
                  <a:ext uri="{0D108BD9-81ED-4DB2-BD59-A6C34878D82A}">
                    <a16:rowId xmlns:a16="http://schemas.microsoft.com/office/drawing/2014/main" val="1844987623"/>
                  </a:ext>
                </a:extLst>
              </a:tr>
            </a:tbl>
          </a:graphicData>
        </a:graphic>
      </p:graphicFrame>
    </p:spTree>
    <p:extLst>
      <p:ext uri="{BB962C8B-B14F-4D97-AF65-F5344CB8AC3E}">
        <p14:creationId xmlns:p14="http://schemas.microsoft.com/office/powerpoint/2010/main" val="1094180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TotalTime>
  <Words>641</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Bahnschrift SemiLight SemiConde</vt:lpstr>
      <vt:lpstr>Calibri</vt:lpstr>
      <vt:lpstr>Calibri Light</vt:lpstr>
      <vt:lpstr>Office Theme</vt:lpstr>
      <vt:lpstr>Music Recommendation System Based on Emotion</vt:lpstr>
      <vt:lpstr>Tools used</vt:lpstr>
      <vt:lpstr>Important Libraries</vt:lpstr>
      <vt:lpstr>Music Features</vt:lpstr>
      <vt:lpstr>Music Features</vt:lpstr>
      <vt:lpstr>Structure of code</vt:lpstr>
      <vt:lpstr>Dataset</vt:lpstr>
      <vt:lpstr>Output</vt:lpstr>
      <vt:lpstr>Output</vt:lpstr>
      <vt:lpstr>Scope for future research</vt:lpstr>
      <vt:lpstr>Reference Papers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EMOTION RECOGNITION AND RECOMMENDATION SYSTEM</dc:title>
  <dc:creator>Sailesh Kumar T V - [CB.EN.U4ECE21253]</dc:creator>
  <cp:lastModifiedBy>Sailesh Kumar T V - [CB.EN.U4ECE21253]</cp:lastModifiedBy>
  <cp:revision>18</cp:revision>
  <dcterms:created xsi:type="dcterms:W3CDTF">2023-06-10T13:18:03Z</dcterms:created>
  <dcterms:modified xsi:type="dcterms:W3CDTF">2023-06-22T12:58:45Z</dcterms:modified>
</cp:coreProperties>
</file>