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7" r:id="rId4"/>
    <p:sldId id="268" r:id="rId5"/>
    <p:sldId id="269" r:id="rId6"/>
    <p:sldId id="270" r:id="rId7"/>
    <p:sldId id="257" r:id="rId8"/>
    <p:sldId id="258" r:id="rId9"/>
    <p:sldId id="259" r:id="rId10"/>
    <p:sldId id="260" r:id="rId11"/>
    <p:sldId id="261" r:id="rId12"/>
    <p:sldId id="262" r:id="rId13"/>
    <p:sldId id="263"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930" y="-4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483EB1E2-6E11-4571-BF48-FEC1E190D5FB}" type="datetimeFigureOut">
              <a:rPr lang="en-IN" smtClean="0"/>
              <a:t>09-05-2019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B835B-7208-4822-B837-D09C8E4824C9}"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3EB1E2-6E11-4571-BF48-FEC1E190D5FB}" type="datetimeFigureOut">
              <a:rPr lang="en-IN" smtClean="0"/>
              <a:t>09-05-2019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B835B-7208-4822-B837-D09C8E4824C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3EB1E2-6E11-4571-BF48-FEC1E190D5FB}" type="datetimeFigureOut">
              <a:rPr lang="en-IN" smtClean="0"/>
              <a:t>09-05-2019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B835B-7208-4822-B837-D09C8E4824C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483EB1E2-6E11-4571-BF48-FEC1E190D5FB}" type="datetimeFigureOut">
              <a:rPr lang="en-IN" smtClean="0"/>
              <a:t>09-05-2019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B835B-7208-4822-B837-D09C8E4824C9}"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3EB1E2-6E11-4571-BF48-FEC1E190D5FB}" type="datetimeFigureOut">
              <a:rPr lang="en-IN" smtClean="0"/>
              <a:t>09-05-2019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B835B-7208-4822-B837-D09C8E4824C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83EB1E2-6E11-4571-BF48-FEC1E190D5FB}" type="datetimeFigureOut">
              <a:rPr lang="en-IN" smtClean="0"/>
              <a:t>09-05-2019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B835B-7208-4822-B837-D09C8E4824C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83EB1E2-6E11-4571-BF48-FEC1E190D5FB}" type="datetimeFigureOut">
              <a:rPr lang="en-IN" smtClean="0"/>
              <a:t>09-05-2019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FB835B-7208-4822-B837-D09C8E4824C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3EB1E2-6E11-4571-BF48-FEC1E190D5FB}" type="datetimeFigureOut">
              <a:rPr lang="en-IN" smtClean="0"/>
              <a:t>09-05-2019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FB835B-7208-4822-B837-D09C8E4824C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EB1E2-6E11-4571-BF48-FEC1E190D5FB}" type="datetimeFigureOut">
              <a:rPr lang="en-IN" smtClean="0"/>
              <a:t>09-05-2019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FB835B-7208-4822-B837-D09C8E4824C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3EB1E2-6E11-4571-BF48-FEC1E190D5FB}" type="datetimeFigureOut">
              <a:rPr lang="en-IN" smtClean="0"/>
              <a:t>09-05-2019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B835B-7208-4822-B837-D09C8E4824C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3EB1E2-6E11-4571-BF48-FEC1E190D5FB}" type="datetimeFigureOut">
              <a:rPr lang="en-IN" smtClean="0"/>
              <a:t>09-05-2019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B835B-7208-4822-B837-D09C8E4824C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483EB1E2-6E11-4571-BF48-FEC1E190D5FB}" type="datetimeFigureOut">
              <a:rPr lang="en-IN" smtClean="0"/>
              <a:t>09-05-2019</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25FB835B-7208-4822-B837-D09C8E4824C9}"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15616" y="2204864"/>
            <a:ext cx="6400800" cy="1752600"/>
          </a:xfrm>
        </p:spPr>
        <p:txBody>
          <a:bodyPr/>
          <a:lstStyle/>
          <a:p>
            <a:endParaRPr lang="en-IN" dirty="0"/>
          </a:p>
          <a:p>
            <a:r>
              <a:rPr lang="en-IN" dirty="0"/>
              <a:t> </a:t>
            </a:r>
            <a:r>
              <a:rPr lang="en-IN" sz="2400" b="1" dirty="0" smtClean="0">
                <a:solidFill>
                  <a:srgbClr val="00B0F0"/>
                </a:solidFill>
                <a:latin typeface="Times New Roman" pitchFamily="18" charset="0"/>
                <a:cs typeface="Times New Roman" pitchFamily="18" charset="0"/>
              </a:rPr>
              <a:t>IPL Auction Statistics </a:t>
            </a:r>
            <a:r>
              <a:rPr lang="en-IN" sz="2400" b="1" dirty="0">
                <a:solidFill>
                  <a:srgbClr val="00B0F0"/>
                </a:solidFill>
                <a:latin typeface="Times New Roman" pitchFamily="18" charset="0"/>
                <a:cs typeface="Times New Roman" pitchFamily="18" charset="0"/>
              </a:rPr>
              <a:t>Using </a:t>
            </a:r>
            <a:r>
              <a:rPr lang="en-IN" sz="2400" b="1" dirty="0" smtClean="0">
                <a:solidFill>
                  <a:srgbClr val="00B0F0"/>
                </a:solidFill>
                <a:latin typeface="Times New Roman" pitchFamily="18" charset="0"/>
                <a:cs typeface="Times New Roman" pitchFamily="18" charset="0"/>
              </a:rPr>
              <a:t>B-Tree Indexing Structure</a:t>
            </a:r>
          </a:p>
        </p:txBody>
      </p:sp>
      <p:sp>
        <p:nvSpPr>
          <p:cNvPr id="2" name="Title 1"/>
          <p:cNvSpPr>
            <a:spLocks noGrp="1"/>
          </p:cNvSpPr>
          <p:nvPr>
            <p:ph type="ctrTitle"/>
          </p:nvPr>
        </p:nvSpPr>
        <p:spPr>
          <a:xfrm>
            <a:off x="1043608" y="-17929"/>
            <a:ext cx="6984776" cy="980728"/>
          </a:xfrm>
        </p:spPr>
        <p:txBody>
          <a:bodyPr>
            <a:normAutofit fontScale="90000"/>
          </a:bodyPr>
          <a:lstStyle/>
          <a:p>
            <a:pPr algn="r"/>
            <a:r>
              <a:rPr lang="en-IN" dirty="0"/>
              <a:t/>
            </a:r>
            <a:br>
              <a:rPr lang="en-IN" dirty="0"/>
            </a:br>
            <a:r>
              <a:rPr lang="en-IN" dirty="0">
                <a:latin typeface="Times New Roman" pitchFamily="18" charset="0"/>
                <a:cs typeface="Times New Roman" pitchFamily="18" charset="0"/>
              </a:rPr>
              <a:t> </a:t>
            </a:r>
            <a:r>
              <a:rPr lang="en-IN" dirty="0">
                <a:solidFill>
                  <a:schemeClr val="tx2">
                    <a:lumMod val="60000"/>
                    <a:lumOff val="40000"/>
                  </a:schemeClr>
                </a:solidFill>
                <a:latin typeface="Times New Roman" pitchFamily="18" charset="0"/>
                <a:cs typeface="Times New Roman" pitchFamily="18" charset="0"/>
              </a:rPr>
              <a:t>RNS Institute of Technology </a:t>
            </a:r>
          </a:p>
        </p:txBody>
      </p:sp>
      <p:pic>
        <p:nvPicPr>
          <p:cNvPr id="4" name="Picture 3" descr="C:\Documents and Settings\Alpha1\Desktop\rns.jpeg"/>
          <p:cNvPicPr/>
          <p:nvPr/>
        </p:nvPicPr>
        <p:blipFill>
          <a:blip r:embed="rId2"/>
          <a:srcRect/>
          <a:stretch>
            <a:fillRect/>
          </a:stretch>
        </p:blipFill>
        <p:spPr bwMode="auto">
          <a:xfrm>
            <a:off x="3923928" y="980728"/>
            <a:ext cx="1584176" cy="1296144"/>
          </a:xfrm>
          <a:prstGeom prst="rect">
            <a:avLst/>
          </a:prstGeom>
          <a:noFill/>
          <a:ln w="9525">
            <a:noFill/>
            <a:miter lim="800000"/>
            <a:headEnd/>
            <a:tailEnd/>
          </a:ln>
        </p:spPr>
      </p:pic>
      <p:sp>
        <p:nvSpPr>
          <p:cNvPr id="5" name="TextBox 4"/>
          <p:cNvSpPr txBox="1"/>
          <p:nvPr/>
        </p:nvSpPr>
        <p:spPr>
          <a:xfrm>
            <a:off x="1723612" y="5439907"/>
            <a:ext cx="6336704" cy="707886"/>
          </a:xfrm>
          <a:prstGeom prst="rect">
            <a:avLst/>
          </a:prstGeom>
          <a:noFill/>
        </p:spPr>
        <p:txBody>
          <a:bodyPr wrap="square" rtlCol="0">
            <a:spAutoFit/>
          </a:bodyPr>
          <a:lstStyle/>
          <a:p>
            <a:r>
              <a:rPr lang="en-US" sz="2000" b="1" dirty="0" err="1" smtClean="0">
                <a:solidFill>
                  <a:srgbClr val="7030A0"/>
                </a:solidFill>
                <a:latin typeface="Times New Roman" pitchFamily="18" charset="0"/>
                <a:cs typeface="Times New Roman" pitchFamily="18" charset="0"/>
              </a:rPr>
              <a:t>Sailesh</a:t>
            </a:r>
            <a:r>
              <a:rPr lang="en-US" sz="2000" b="1" dirty="0" smtClean="0">
                <a:solidFill>
                  <a:srgbClr val="7030A0"/>
                </a:solidFill>
                <a:latin typeface="Times New Roman" pitchFamily="18" charset="0"/>
                <a:cs typeface="Times New Roman" pitchFamily="18" charset="0"/>
              </a:rPr>
              <a:t> </a:t>
            </a:r>
            <a:r>
              <a:rPr lang="en-US" sz="2000" b="1" dirty="0" err="1" smtClean="0">
                <a:solidFill>
                  <a:srgbClr val="7030A0"/>
                </a:solidFill>
                <a:latin typeface="Times New Roman" pitchFamily="18" charset="0"/>
                <a:cs typeface="Times New Roman" pitchFamily="18" charset="0"/>
              </a:rPr>
              <a:t>Khandelwal</a:t>
            </a:r>
            <a:r>
              <a:rPr lang="en-US" sz="2000" b="1" dirty="0" smtClean="0">
                <a:solidFill>
                  <a:srgbClr val="7030A0"/>
                </a:solidFill>
                <a:latin typeface="Times New Roman" pitchFamily="18" charset="0"/>
                <a:cs typeface="Times New Roman" pitchFamily="18" charset="0"/>
              </a:rPr>
              <a:t>	1RN16IS083</a:t>
            </a:r>
          </a:p>
          <a:p>
            <a:r>
              <a:rPr lang="en-US" sz="2000" b="1" dirty="0" err="1" smtClean="0">
                <a:solidFill>
                  <a:srgbClr val="7030A0"/>
                </a:solidFill>
                <a:latin typeface="Times New Roman" pitchFamily="18" charset="0"/>
                <a:cs typeface="Times New Roman" pitchFamily="18" charset="0"/>
              </a:rPr>
              <a:t>Roshan</a:t>
            </a:r>
            <a:r>
              <a:rPr lang="en-US" sz="2000" b="1" dirty="0" smtClean="0">
                <a:solidFill>
                  <a:srgbClr val="7030A0"/>
                </a:solidFill>
                <a:latin typeface="Times New Roman" pitchFamily="18" charset="0"/>
                <a:cs typeface="Times New Roman" pitchFamily="18" charset="0"/>
              </a:rPr>
              <a:t> Kumar </a:t>
            </a:r>
            <a:r>
              <a:rPr lang="en-US" sz="2000" b="1" dirty="0" err="1" smtClean="0">
                <a:solidFill>
                  <a:srgbClr val="7030A0"/>
                </a:solidFill>
                <a:latin typeface="Times New Roman" pitchFamily="18" charset="0"/>
                <a:cs typeface="Times New Roman" pitchFamily="18" charset="0"/>
              </a:rPr>
              <a:t>Patro</a:t>
            </a:r>
            <a:r>
              <a:rPr lang="en-US" sz="2000" b="1" dirty="0" smtClean="0">
                <a:solidFill>
                  <a:srgbClr val="7030A0"/>
                </a:solidFill>
                <a:latin typeface="Times New Roman" pitchFamily="18" charset="0"/>
                <a:cs typeface="Times New Roman" pitchFamily="18" charset="0"/>
              </a:rPr>
              <a:t>	1RN16IS081</a:t>
            </a:r>
            <a:endParaRPr lang="en-IN" sz="2000" b="1" dirty="0">
              <a:solidFill>
                <a:srgbClr val="7030A0"/>
              </a:solidFill>
              <a:latin typeface="Times New Roman" pitchFamily="18" charset="0"/>
              <a:cs typeface="Times New Roman" pitchFamily="18" charset="0"/>
            </a:endParaRPr>
          </a:p>
        </p:txBody>
      </p:sp>
      <p:sp>
        <p:nvSpPr>
          <p:cNvPr id="6" name="TextBox 5"/>
          <p:cNvSpPr txBox="1"/>
          <p:nvPr/>
        </p:nvSpPr>
        <p:spPr>
          <a:xfrm>
            <a:off x="1763688" y="4066946"/>
            <a:ext cx="6336704" cy="984885"/>
          </a:xfrm>
          <a:prstGeom prst="rect">
            <a:avLst/>
          </a:prstGeom>
          <a:noFill/>
        </p:spPr>
        <p:txBody>
          <a:bodyPr wrap="square" rtlCol="0">
            <a:spAutoFit/>
          </a:bodyPr>
          <a:lstStyle/>
          <a:p>
            <a:r>
              <a:rPr lang="en-US" sz="2000" b="1" dirty="0" smtClean="0">
                <a:solidFill>
                  <a:srgbClr val="7030A0"/>
                </a:solidFill>
                <a:latin typeface="Times New Roman" pitchFamily="18" charset="0"/>
                <a:cs typeface="Times New Roman" pitchFamily="18" charset="0"/>
              </a:rPr>
              <a:t>Faculty </a:t>
            </a:r>
            <a:r>
              <a:rPr lang="en-US" sz="2000" b="1" dirty="0" err="1" smtClean="0">
                <a:solidFill>
                  <a:srgbClr val="7030A0"/>
                </a:solidFill>
                <a:latin typeface="Times New Roman" pitchFamily="18" charset="0"/>
                <a:cs typeface="Times New Roman" pitchFamily="18" charset="0"/>
              </a:rPr>
              <a:t>Incharge</a:t>
            </a:r>
            <a:r>
              <a:rPr lang="en-US" sz="2000" b="1" dirty="0" smtClean="0">
                <a:solidFill>
                  <a:srgbClr val="7030A0"/>
                </a:solidFill>
                <a:latin typeface="Times New Roman" pitchFamily="18" charset="0"/>
                <a:cs typeface="Times New Roman" pitchFamily="18" charset="0"/>
              </a:rPr>
              <a:t> :	Mr. </a:t>
            </a:r>
            <a:r>
              <a:rPr lang="en-US" sz="2000" b="1" dirty="0" err="1" smtClean="0">
                <a:solidFill>
                  <a:srgbClr val="7030A0"/>
                </a:solidFill>
                <a:latin typeface="Times New Roman" pitchFamily="18" charset="0"/>
                <a:cs typeface="Times New Roman" pitchFamily="18" charset="0"/>
              </a:rPr>
              <a:t>RajKumar</a:t>
            </a:r>
            <a:endParaRPr lang="en-US" sz="2000" b="1" dirty="0" smtClean="0">
              <a:solidFill>
                <a:srgbClr val="7030A0"/>
              </a:solidFill>
              <a:latin typeface="Times New Roman" pitchFamily="18" charset="0"/>
              <a:cs typeface="Times New Roman" pitchFamily="18" charset="0"/>
            </a:endParaRPr>
          </a:p>
          <a:p>
            <a:r>
              <a:rPr lang="en-US" sz="2000" b="1" dirty="0" smtClean="0">
                <a:solidFill>
                  <a:srgbClr val="7030A0"/>
                </a:solidFill>
                <a:latin typeface="Times New Roman" pitchFamily="18" charset="0"/>
                <a:cs typeface="Times New Roman" pitchFamily="18" charset="0"/>
              </a:rPr>
              <a:t>Co-</a:t>
            </a:r>
            <a:r>
              <a:rPr lang="en-US" sz="2000" b="1" dirty="0" err="1" smtClean="0">
                <a:solidFill>
                  <a:srgbClr val="7030A0"/>
                </a:solidFill>
                <a:latin typeface="Times New Roman" pitchFamily="18" charset="0"/>
                <a:cs typeface="Times New Roman" pitchFamily="18" charset="0"/>
              </a:rPr>
              <a:t>ordinator</a:t>
            </a:r>
            <a:r>
              <a:rPr lang="en-US" sz="2000" b="1" dirty="0" smtClean="0">
                <a:solidFill>
                  <a:srgbClr val="7030A0"/>
                </a:solidFill>
                <a:latin typeface="Times New Roman" pitchFamily="18" charset="0"/>
                <a:cs typeface="Times New Roman" pitchFamily="18" charset="0"/>
              </a:rPr>
              <a:t> :		Mrs. </a:t>
            </a:r>
            <a:r>
              <a:rPr lang="en-US" sz="2000" b="1" dirty="0" err="1" smtClean="0">
                <a:solidFill>
                  <a:srgbClr val="7030A0"/>
                </a:solidFill>
                <a:latin typeface="Times New Roman" pitchFamily="18" charset="0"/>
                <a:cs typeface="Times New Roman" pitchFamily="18" charset="0"/>
              </a:rPr>
              <a:t>Vinutha</a:t>
            </a:r>
            <a:r>
              <a:rPr lang="en-US" sz="2000" b="1" dirty="0" smtClean="0">
                <a:solidFill>
                  <a:srgbClr val="7030A0"/>
                </a:solidFill>
                <a:latin typeface="Times New Roman" pitchFamily="18" charset="0"/>
                <a:cs typeface="Times New Roman" pitchFamily="18" charset="0"/>
              </a:rPr>
              <a:t> G K</a:t>
            </a:r>
            <a:r>
              <a:rPr lang="en-US" dirty="0" smtClean="0"/>
              <a:t>		</a:t>
            </a:r>
            <a:endParaRPr lang="en-IN" dirty="0"/>
          </a:p>
        </p:txBody>
      </p:sp>
    </p:spTree>
    <p:extLst>
      <p:ext uri="{BB962C8B-B14F-4D97-AF65-F5344CB8AC3E}">
        <p14:creationId xmlns:p14="http://schemas.microsoft.com/office/powerpoint/2010/main" val="2574549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Successful Record Search</a:t>
            </a:r>
            <a:endParaRPr lang="en-IN" dirty="0">
              <a:latin typeface="Times New Roman" pitchFamily="18" charset="0"/>
              <a:cs typeface="Times New Roman" pitchFamily="18" charset="0"/>
            </a:endParaRPr>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914400" y="1600200"/>
            <a:ext cx="7315200" cy="4114800"/>
          </a:xfrm>
        </p:spPr>
      </p:pic>
    </p:spTree>
    <p:extLst>
      <p:ext uri="{BB962C8B-B14F-4D97-AF65-F5344CB8AC3E}">
        <p14:creationId xmlns:p14="http://schemas.microsoft.com/office/powerpoint/2010/main" val="2787671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Deleting Record</a:t>
            </a:r>
            <a:endParaRPr lang="en-IN" dirty="0">
              <a:latin typeface="Times New Roman" pitchFamily="18" charset="0"/>
              <a:cs typeface="Times New Roman" pitchFamily="18" charset="0"/>
            </a:endParaRPr>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914400" y="1600200"/>
            <a:ext cx="7315200" cy="4114800"/>
          </a:xfrm>
        </p:spPr>
      </p:pic>
    </p:spTree>
    <p:extLst>
      <p:ext uri="{BB962C8B-B14F-4D97-AF65-F5344CB8AC3E}">
        <p14:creationId xmlns:p14="http://schemas.microsoft.com/office/powerpoint/2010/main" val="3808198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Updating Record</a:t>
            </a:r>
            <a:endParaRPr lang="en-IN" dirty="0">
              <a:latin typeface="Times New Roman" pitchFamily="18" charset="0"/>
              <a:cs typeface="Times New Roman" pitchFamily="18" charset="0"/>
            </a:endParaRPr>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914400" y="1600200"/>
            <a:ext cx="7315200" cy="4114800"/>
          </a:xfrm>
        </p:spPr>
      </p:pic>
    </p:spTree>
    <p:extLst>
      <p:ext uri="{BB962C8B-B14F-4D97-AF65-F5344CB8AC3E}">
        <p14:creationId xmlns:p14="http://schemas.microsoft.com/office/powerpoint/2010/main" val="492956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B-Tree Levels Display</a:t>
            </a:r>
            <a:endParaRPr lang="en-IN" dirty="0">
              <a:latin typeface="Times New Roman" pitchFamily="18" charset="0"/>
              <a:cs typeface="Times New Roman" pitchFamily="18" charset="0"/>
            </a:endParaRPr>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914400" y="1600200"/>
            <a:ext cx="7315200" cy="4114800"/>
          </a:xfrm>
        </p:spPr>
      </p:pic>
    </p:spTree>
    <p:extLst>
      <p:ext uri="{BB962C8B-B14F-4D97-AF65-F5344CB8AC3E}">
        <p14:creationId xmlns:p14="http://schemas.microsoft.com/office/powerpoint/2010/main" val="72775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Applications of the project</a:t>
            </a:r>
            <a:endParaRPr lang="en-IN"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a:bodyPr>
          <a:lstStyle/>
          <a:p>
            <a:r>
              <a:rPr lang="en-IN" sz="2400" dirty="0">
                <a:solidFill>
                  <a:srgbClr val="7030A0"/>
                </a:solidFill>
                <a:latin typeface="Times New Roman" pitchFamily="18" charset="0"/>
                <a:cs typeface="Times New Roman" pitchFamily="18" charset="0"/>
              </a:rPr>
              <a:t>This software can help the cricket boards to work with different teams and players easily.</a:t>
            </a:r>
          </a:p>
          <a:p>
            <a:r>
              <a:rPr lang="en-IN" sz="2400" dirty="0">
                <a:solidFill>
                  <a:srgbClr val="7030A0"/>
                </a:solidFill>
                <a:latin typeface="Times New Roman" pitchFamily="18" charset="0"/>
                <a:cs typeface="Times New Roman" pitchFamily="18" charset="0"/>
              </a:rPr>
              <a:t>This software reduces the amount of manual data entry and gives greater </a:t>
            </a:r>
            <a:r>
              <a:rPr lang="en-IN" sz="2400" dirty="0" smtClean="0">
                <a:solidFill>
                  <a:srgbClr val="7030A0"/>
                </a:solidFill>
                <a:latin typeface="Times New Roman" pitchFamily="18" charset="0"/>
                <a:cs typeface="Times New Roman" pitchFamily="18" charset="0"/>
              </a:rPr>
              <a:t>efficiency.</a:t>
            </a:r>
            <a:endParaRPr lang="en-US" sz="2400" dirty="0" smtClean="0">
              <a:solidFill>
                <a:srgbClr val="7030A0"/>
              </a:solidFill>
              <a:latin typeface="Times New Roman" pitchFamily="18" charset="0"/>
              <a:cs typeface="Times New Roman" pitchFamily="18" charset="0"/>
            </a:endParaRPr>
          </a:p>
          <a:p>
            <a:r>
              <a:rPr lang="en-IN" sz="2400" dirty="0">
                <a:solidFill>
                  <a:srgbClr val="7030A0"/>
                </a:solidFill>
                <a:latin typeface="Times New Roman" pitchFamily="18" charset="0"/>
                <a:cs typeface="Times New Roman" pitchFamily="18" charset="0"/>
              </a:rPr>
              <a:t>The User Interface of it is very friendly and can be easily used by anyone</a:t>
            </a:r>
            <a:r>
              <a:rPr lang="en-IN" sz="2400" dirty="0" smtClean="0">
                <a:solidFill>
                  <a:srgbClr val="7030A0"/>
                </a:solidFill>
                <a:latin typeface="Times New Roman" pitchFamily="18" charset="0"/>
                <a:cs typeface="Times New Roman" pitchFamily="18" charset="0"/>
              </a:rPr>
              <a:t>.</a:t>
            </a:r>
            <a:r>
              <a:rPr lang="en-IN" sz="2400" dirty="0">
                <a:solidFill>
                  <a:srgbClr val="7030A0"/>
                </a:solidFill>
                <a:latin typeface="Times New Roman" pitchFamily="18" charset="0"/>
                <a:cs typeface="Times New Roman" pitchFamily="18" charset="0"/>
              </a:rPr>
              <a:t> </a:t>
            </a:r>
            <a:endParaRPr lang="en-IN" sz="2400" dirty="0" smtClean="0">
              <a:solidFill>
                <a:srgbClr val="7030A0"/>
              </a:solidFill>
              <a:latin typeface="Times New Roman" pitchFamily="18" charset="0"/>
              <a:cs typeface="Times New Roman" pitchFamily="18" charset="0"/>
            </a:endParaRPr>
          </a:p>
          <a:p>
            <a:r>
              <a:rPr lang="en-IN" sz="2400" dirty="0" smtClean="0">
                <a:solidFill>
                  <a:srgbClr val="7030A0"/>
                </a:solidFill>
                <a:latin typeface="Times New Roman" pitchFamily="18" charset="0"/>
                <a:cs typeface="Times New Roman" pitchFamily="18" charset="0"/>
              </a:rPr>
              <a:t>It </a:t>
            </a:r>
            <a:r>
              <a:rPr lang="en-IN" sz="2400" dirty="0">
                <a:solidFill>
                  <a:srgbClr val="7030A0"/>
                </a:solidFill>
                <a:latin typeface="Times New Roman" pitchFamily="18" charset="0"/>
                <a:cs typeface="Times New Roman" pitchFamily="18" charset="0"/>
              </a:rPr>
              <a:t>also decreases the amount of time taken to write player’s details and other modules.</a:t>
            </a:r>
          </a:p>
        </p:txBody>
      </p:sp>
    </p:spTree>
    <p:extLst>
      <p:ext uri="{BB962C8B-B14F-4D97-AF65-F5344CB8AC3E}">
        <p14:creationId xmlns:p14="http://schemas.microsoft.com/office/powerpoint/2010/main" val="4247603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Autofit/>
          </a:bodyPr>
          <a:lstStyle/>
          <a:p>
            <a:pPr marL="0" indent="0" algn="just">
              <a:buNone/>
            </a:pPr>
            <a:r>
              <a:rPr lang="en-IN" sz="2800" dirty="0" err="1" smtClean="0">
                <a:solidFill>
                  <a:srgbClr val="7030A0"/>
                </a:solidFill>
                <a:latin typeface="Times New Roman" pitchFamily="18" charset="0"/>
                <a:cs typeface="Times New Roman" pitchFamily="18" charset="0"/>
              </a:rPr>
              <a:t>Atlast</a:t>
            </a:r>
            <a:r>
              <a:rPr lang="en-IN" sz="2800" dirty="0" smtClean="0">
                <a:solidFill>
                  <a:srgbClr val="7030A0"/>
                </a:solidFill>
                <a:latin typeface="Times New Roman" pitchFamily="18" charset="0"/>
                <a:cs typeface="Times New Roman" pitchFamily="18" charset="0"/>
              </a:rPr>
              <a:t> ,We would like to conclude that we learnt a lot about B-tree and about file structures in general during the course of making of this project.</a:t>
            </a:r>
          </a:p>
          <a:p>
            <a:pPr marL="0" indent="0" algn="just">
              <a:buNone/>
            </a:pPr>
            <a:endParaRPr lang="en-IN" sz="2800" dirty="0" smtClean="0">
              <a:solidFill>
                <a:srgbClr val="7030A0"/>
              </a:solidFill>
              <a:latin typeface="Times New Roman" pitchFamily="18" charset="0"/>
              <a:cs typeface="Times New Roman" pitchFamily="18" charset="0"/>
            </a:endParaRPr>
          </a:p>
          <a:p>
            <a:pPr marL="0" indent="0" algn="just">
              <a:buNone/>
            </a:pPr>
            <a:r>
              <a:rPr lang="en-IN" sz="2800" dirty="0" smtClean="0">
                <a:solidFill>
                  <a:srgbClr val="7030A0"/>
                </a:solidFill>
                <a:latin typeface="Times New Roman" pitchFamily="18" charset="0"/>
                <a:cs typeface="Times New Roman" pitchFamily="18" charset="0"/>
              </a:rPr>
              <a:t>So, We take this opportunity to express our profound gratitude and deep regards to our faculty </a:t>
            </a:r>
            <a:r>
              <a:rPr lang="en-IN" sz="2800" dirty="0" err="1" smtClean="0">
                <a:solidFill>
                  <a:srgbClr val="7030A0"/>
                </a:solidFill>
                <a:latin typeface="Times New Roman" pitchFamily="18" charset="0"/>
                <a:cs typeface="Times New Roman" pitchFamily="18" charset="0"/>
              </a:rPr>
              <a:t>Ms.</a:t>
            </a:r>
            <a:r>
              <a:rPr lang="en-IN" sz="2800" dirty="0" smtClean="0">
                <a:solidFill>
                  <a:srgbClr val="7030A0"/>
                </a:solidFill>
                <a:latin typeface="Times New Roman" pitchFamily="18" charset="0"/>
                <a:cs typeface="Times New Roman" pitchFamily="18" charset="0"/>
              </a:rPr>
              <a:t> </a:t>
            </a:r>
            <a:r>
              <a:rPr lang="en-IN" sz="2800" dirty="0" err="1" smtClean="0">
                <a:solidFill>
                  <a:srgbClr val="7030A0"/>
                </a:solidFill>
                <a:latin typeface="Times New Roman" pitchFamily="18" charset="0"/>
                <a:cs typeface="Times New Roman" pitchFamily="18" charset="0"/>
              </a:rPr>
              <a:t>Vinutha</a:t>
            </a:r>
            <a:r>
              <a:rPr lang="en-IN" sz="2800" dirty="0" smtClean="0">
                <a:solidFill>
                  <a:srgbClr val="7030A0"/>
                </a:solidFill>
                <a:latin typeface="Times New Roman" pitchFamily="18" charset="0"/>
                <a:cs typeface="Times New Roman" pitchFamily="18" charset="0"/>
              </a:rPr>
              <a:t> mam for her exemplary guidance, monitoring and constant encouragement throughout the course of this project. </a:t>
            </a:r>
            <a:endParaRPr lang="en-IN" sz="2800" dirty="0" smtClean="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77123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r>
              <a:rPr lang="en-US" dirty="0" smtClean="0"/>
              <a:t> </a:t>
            </a:r>
            <a:endParaRPr lang="en-IN" dirty="0"/>
          </a:p>
        </p:txBody>
      </p:sp>
      <p:sp>
        <p:nvSpPr>
          <p:cNvPr id="3" name="Content Placeholder 2"/>
          <p:cNvSpPr>
            <a:spLocks noGrp="1"/>
          </p:cNvSpPr>
          <p:nvPr>
            <p:ph sz="quarter" idx="13"/>
          </p:nvPr>
        </p:nvSpPr>
        <p:spPr>
          <a:xfrm>
            <a:off x="609600" y="1600200"/>
            <a:ext cx="8138864" cy="4421088"/>
          </a:xfrm>
        </p:spPr>
        <p:txBody>
          <a:bodyPr>
            <a:normAutofit/>
          </a:bodyPr>
          <a:lstStyle/>
          <a:p>
            <a:r>
              <a:rPr lang="en-IN" sz="2800" dirty="0" smtClean="0">
                <a:solidFill>
                  <a:srgbClr val="7030A0"/>
                </a:solidFill>
                <a:latin typeface="Times New Roman" pitchFamily="18" charset="0"/>
                <a:cs typeface="Times New Roman" pitchFamily="18" charset="0"/>
              </a:rPr>
              <a:t>This </a:t>
            </a:r>
            <a:r>
              <a:rPr lang="en-IN" sz="2800" dirty="0">
                <a:solidFill>
                  <a:srgbClr val="7030A0"/>
                </a:solidFill>
                <a:latin typeface="Times New Roman" pitchFamily="18" charset="0"/>
                <a:cs typeface="Times New Roman" pitchFamily="18" charset="0"/>
              </a:rPr>
              <a:t>mini project IPL Auction Statistics is a simple file structure project in C++. It </a:t>
            </a:r>
            <a:r>
              <a:rPr lang="en-IN" sz="2800" dirty="0" smtClean="0">
                <a:solidFill>
                  <a:srgbClr val="7030A0"/>
                </a:solidFill>
                <a:latin typeface="Times New Roman" pitchFamily="18" charset="0"/>
                <a:cs typeface="Times New Roman" pitchFamily="18" charset="0"/>
              </a:rPr>
              <a:t>is implemented using </a:t>
            </a:r>
            <a:r>
              <a:rPr lang="en-IN" sz="2800" dirty="0">
                <a:solidFill>
                  <a:srgbClr val="7030A0"/>
                </a:solidFill>
                <a:latin typeface="Times New Roman" pitchFamily="18" charset="0"/>
                <a:cs typeface="Times New Roman" pitchFamily="18" charset="0"/>
              </a:rPr>
              <a:t>the file handling </a:t>
            </a:r>
            <a:r>
              <a:rPr lang="en-IN" sz="2800" dirty="0" smtClean="0">
                <a:solidFill>
                  <a:srgbClr val="7030A0"/>
                </a:solidFill>
                <a:latin typeface="Times New Roman" pitchFamily="18" charset="0"/>
                <a:cs typeface="Times New Roman" pitchFamily="18" charset="0"/>
              </a:rPr>
              <a:t>mechanisms </a:t>
            </a:r>
            <a:r>
              <a:rPr lang="en-IN" sz="2800" dirty="0">
                <a:solidFill>
                  <a:srgbClr val="7030A0"/>
                </a:solidFill>
                <a:latin typeface="Times New Roman" pitchFamily="18" charset="0"/>
                <a:cs typeface="Times New Roman" pitchFamily="18" charset="0"/>
              </a:rPr>
              <a:t>in C++.</a:t>
            </a:r>
          </a:p>
          <a:p>
            <a:r>
              <a:rPr lang="en-IN" sz="2800" dirty="0">
                <a:solidFill>
                  <a:srgbClr val="7030A0"/>
                </a:solidFill>
                <a:latin typeface="Times New Roman" pitchFamily="18" charset="0"/>
                <a:cs typeface="Times New Roman" pitchFamily="18" charset="0"/>
              </a:rPr>
              <a:t>The records of the players can be added, searched, updated, deleted and displayed.</a:t>
            </a:r>
          </a:p>
          <a:p>
            <a:r>
              <a:rPr lang="en-IN" sz="2800" dirty="0">
                <a:solidFill>
                  <a:srgbClr val="7030A0"/>
                </a:solidFill>
                <a:latin typeface="Times New Roman" pitchFamily="18" charset="0"/>
                <a:cs typeface="Times New Roman" pitchFamily="18" charset="0"/>
              </a:rPr>
              <a:t>We have used the concept of B-Tree Indexing for updating, searching and deletion in this file structure project</a:t>
            </a:r>
            <a:r>
              <a:rPr lang="en-IN" sz="2800" dirty="0" smtClean="0">
                <a:solidFill>
                  <a:srgbClr val="7030A0"/>
                </a:solidFill>
                <a:latin typeface="Times New Roman" pitchFamily="18" charset="0"/>
                <a:cs typeface="Times New Roman" pitchFamily="18" charset="0"/>
              </a:rPr>
              <a:t>.</a:t>
            </a:r>
          </a:p>
        </p:txBody>
      </p:sp>
    </p:spTree>
    <p:extLst>
      <p:ext uri="{BB962C8B-B14F-4D97-AF65-F5344CB8AC3E}">
        <p14:creationId xmlns:p14="http://schemas.microsoft.com/office/powerpoint/2010/main" val="106994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History</a:t>
            </a:r>
            <a:endParaRPr lang="en-IN"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611560" y="1600200"/>
            <a:ext cx="7922840" cy="4277072"/>
          </a:xfrm>
        </p:spPr>
        <p:txBody>
          <a:bodyPr>
            <a:normAutofit fontScale="55000" lnSpcReduction="20000"/>
          </a:bodyPr>
          <a:lstStyle/>
          <a:p>
            <a:r>
              <a:rPr lang="en-IN" sz="3200" dirty="0">
                <a:solidFill>
                  <a:srgbClr val="7030A0"/>
                </a:solidFill>
                <a:latin typeface="Times New Roman" pitchFamily="18" charset="0"/>
                <a:cs typeface="Times New Roman" pitchFamily="18" charset="0"/>
              </a:rPr>
              <a:t>Access was sequential, and the cost of access grew in direct proportion, to the size of the </a:t>
            </a:r>
            <a:r>
              <a:rPr lang="en-IN" sz="3200" dirty="0" smtClean="0">
                <a:solidFill>
                  <a:srgbClr val="7030A0"/>
                </a:solidFill>
                <a:latin typeface="Times New Roman" pitchFamily="18" charset="0"/>
                <a:cs typeface="Times New Roman" pitchFamily="18" charset="0"/>
              </a:rPr>
              <a:t>file</a:t>
            </a:r>
            <a:r>
              <a:rPr lang="en-IN" sz="3200" dirty="0">
                <a:solidFill>
                  <a:srgbClr val="7030A0"/>
                </a:solidFill>
                <a:latin typeface="Times New Roman" pitchFamily="18" charset="0"/>
                <a:cs typeface="Times New Roman" pitchFamily="18" charset="0"/>
              </a:rPr>
              <a:t> </a:t>
            </a:r>
            <a:r>
              <a:rPr lang="en-IN" sz="3200" dirty="0" smtClean="0">
                <a:solidFill>
                  <a:srgbClr val="7030A0"/>
                </a:solidFill>
                <a:latin typeface="Times New Roman" pitchFamily="18" charset="0"/>
                <a:cs typeface="Times New Roman" pitchFamily="18" charset="0"/>
              </a:rPr>
              <a:t>since we were using Disk tapes in the beginning.</a:t>
            </a:r>
          </a:p>
          <a:p>
            <a:r>
              <a:rPr lang="en-IN" sz="3200" dirty="0">
                <a:solidFill>
                  <a:srgbClr val="7030A0"/>
                </a:solidFill>
                <a:latin typeface="Times New Roman" pitchFamily="18" charset="0"/>
                <a:cs typeface="Times New Roman" pitchFamily="18" charset="0"/>
              </a:rPr>
              <a:t>The indexes made it possible to keep a list of keys and pointers in a smaller file that could be searched more quickly. With key and pointer, the user had direct access to the large, primary file. </a:t>
            </a:r>
            <a:endParaRPr lang="en-IN" sz="3200" dirty="0" smtClean="0">
              <a:solidFill>
                <a:srgbClr val="7030A0"/>
              </a:solidFill>
              <a:latin typeface="Times New Roman" pitchFamily="18" charset="0"/>
              <a:cs typeface="Times New Roman" pitchFamily="18" charset="0"/>
            </a:endParaRPr>
          </a:p>
          <a:p>
            <a:r>
              <a:rPr lang="en-IN" sz="3200" dirty="0">
                <a:solidFill>
                  <a:srgbClr val="7030A0"/>
                </a:solidFill>
                <a:latin typeface="Times New Roman" pitchFamily="18" charset="0"/>
                <a:cs typeface="Times New Roman" pitchFamily="18" charset="0"/>
              </a:rPr>
              <a:t>But simple indexes had some of the same sequential flaws as the data file, and as the indexes grew, they too became difficult to manage, especially for dynamic files in which the set of keys changes. </a:t>
            </a:r>
            <a:endParaRPr lang="en-IN" sz="3200" dirty="0" smtClean="0">
              <a:solidFill>
                <a:srgbClr val="7030A0"/>
              </a:solidFill>
              <a:latin typeface="Times New Roman" pitchFamily="18" charset="0"/>
              <a:cs typeface="Times New Roman" pitchFamily="18" charset="0"/>
            </a:endParaRPr>
          </a:p>
          <a:p>
            <a:r>
              <a:rPr lang="en-IN" sz="3200" dirty="0">
                <a:solidFill>
                  <a:srgbClr val="7030A0"/>
                </a:solidFill>
                <a:latin typeface="Times New Roman" pitchFamily="18" charset="0"/>
                <a:cs typeface="Times New Roman" pitchFamily="18" charset="0"/>
              </a:rPr>
              <a:t>In the early 1960‟s, the idea of applying tree structures emerged. But trees can grow very unevenly as records are added and deleted, resulting in long searches requiring many disk accesses to find a record. </a:t>
            </a:r>
            <a:endParaRPr lang="en-IN" sz="3200" dirty="0" smtClean="0">
              <a:solidFill>
                <a:srgbClr val="7030A0"/>
              </a:solidFill>
              <a:latin typeface="Times New Roman" pitchFamily="18" charset="0"/>
              <a:cs typeface="Times New Roman" pitchFamily="18" charset="0"/>
            </a:endParaRPr>
          </a:p>
          <a:p>
            <a:r>
              <a:rPr lang="en-IN" sz="3200" dirty="0">
                <a:solidFill>
                  <a:srgbClr val="7030A0"/>
                </a:solidFill>
                <a:latin typeface="Times New Roman" pitchFamily="18" charset="0"/>
                <a:cs typeface="Times New Roman" pitchFamily="18" charset="0"/>
              </a:rPr>
              <a:t>In 1963, researchers developed an elegant, self-adjusting binary tree structure, called AVL tree, for data in memory. The problem was that, even with a balanced binary tree, dozens of accesses were required to find a record in even moderate-sized </a:t>
            </a:r>
            <a:r>
              <a:rPr lang="en-IN" sz="3200" dirty="0" smtClean="0">
                <a:solidFill>
                  <a:srgbClr val="7030A0"/>
                </a:solidFill>
                <a:latin typeface="Times New Roman" pitchFamily="18" charset="0"/>
                <a:cs typeface="Times New Roman" pitchFamily="18" charset="0"/>
              </a:rPr>
              <a:t>files. </a:t>
            </a:r>
          </a:p>
          <a:p>
            <a:endParaRPr lang="en-IN" dirty="0"/>
          </a:p>
        </p:txBody>
      </p:sp>
    </p:spTree>
    <p:extLst>
      <p:ext uri="{BB962C8B-B14F-4D97-AF65-F5344CB8AC3E}">
        <p14:creationId xmlns:p14="http://schemas.microsoft.com/office/powerpoint/2010/main" val="36432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Continued…</a:t>
            </a:r>
            <a:endParaRPr lang="en-IN"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fontScale="92500"/>
          </a:bodyPr>
          <a:lstStyle/>
          <a:p>
            <a:r>
              <a:rPr lang="en-IN" dirty="0">
                <a:solidFill>
                  <a:srgbClr val="7030A0"/>
                </a:solidFill>
                <a:latin typeface="Times New Roman" pitchFamily="18" charset="0"/>
                <a:cs typeface="Times New Roman" pitchFamily="18" charset="0"/>
              </a:rPr>
              <a:t>A method was needed to keep a tree balanced when each node of thee tree was not a single record, as in a binary tree, but a file block containing dozens, perhaps even hundreds, of records took 10 years until a solution emerged in the form of a B-Tree. </a:t>
            </a:r>
            <a:endParaRPr lang="en-IN" dirty="0" smtClean="0">
              <a:solidFill>
                <a:srgbClr val="7030A0"/>
              </a:solidFill>
              <a:latin typeface="Times New Roman" pitchFamily="18" charset="0"/>
              <a:cs typeface="Times New Roman" pitchFamily="18" charset="0"/>
            </a:endParaRPr>
          </a:p>
          <a:p>
            <a:r>
              <a:rPr lang="en-IN" dirty="0">
                <a:solidFill>
                  <a:srgbClr val="7030A0"/>
                </a:solidFill>
                <a:latin typeface="Times New Roman" pitchFamily="18" charset="0"/>
                <a:cs typeface="Times New Roman" pitchFamily="18" charset="0"/>
              </a:rPr>
              <a:t>Whereas AVL trees grow from the top down as records were added, B-Trees grew from the bottom up. B-Trees provided excellent access </a:t>
            </a:r>
            <a:r>
              <a:rPr lang="en-IN" dirty="0" smtClean="0">
                <a:solidFill>
                  <a:srgbClr val="7030A0"/>
                </a:solidFill>
                <a:latin typeface="Times New Roman" pitchFamily="18" charset="0"/>
                <a:cs typeface="Times New Roman" pitchFamily="18" charset="0"/>
              </a:rPr>
              <a:t>performance.</a:t>
            </a:r>
          </a:p>
          <a:p>
            <a:r>
              <a:rPr lang="en-US" dirty="0" smtClean="0">
                <a:solidFill>
                  <a:srgbClr val="7030A0"/>
                </a:solidFill>
                <a:latin typeface="Times New Roman" pitchFamily="18" charset="0"/>
                <a:cs typeface="Times New Roman" pitchFamily="18" charset="0"/>
              </a:rPr>
              <a:t>But </a:t>
            </a:r>
            <a:r>
              <a:rPr lang="en-IN" dirty="0">
                <a:solidFill>
                  <a:srgbClr val="7030A0"/>
                </a:solidFill>
                <a:latin typeface="Times New Roman" pitchFamily="18" charset="0"/>
                <a:cs typeface="Times New Roman" pitchFamily="18" charset="0"/>
              </a:rPr>
              <a:t>there was a cost: no longer could a file be accessed sequentially with efficiency. The problem was solved by adding a linked list structure at the bottom level of the B-Tree. The combination of a B-Tree and a sequential linked list is called a B+ tree. </a:t>
            </a:r>
            <a:endParaRPr lang="en-IN" dirty="0" smtClean="0">
              <a:solidFill>
                <a:srgbClr val="7030A0"/>
              </a:solidFill>
              <a:latin typeface="Times New Roman" pitchFamily="18" charset="0"/>
              <a:cs typeface="Times New Roman" pitchFamily="18" charset="0"/>
            </a:endParaRPr>
          </a:p>
          <a:p>
            <a:r>
              <a:rPr lang="en-IN" dirty="0">
                <a:solidFill>
                  <a:srgbClr val="7030A0"/>
                </a:solidFill>
                <a:latin typeface="Times New Roman" pitchFamily="18" charset="0"/>
                <a:cs typeface="Times New Roman" pitchFamily="18" charset="0"/>
              </a:rPr>
              <a:t>Hashing is a good way to get what we want with a single request, with files that do not change size greatly over time. Hashed indexes were used to provide fast access to files. </a:t>
            </a:r>
            <a:endParaRPr lang="en-IN" dirty="0" smtClean="0">
              <a:solidFill>
                <a:srgbClr val="7030A0"/>
              </a:solidFill>
              <a:latin typeface="Times New Roman" pitchFamily="18" charset="0"/>
              <a:cs typeface="Times New Roman" pitchFamily="18" charset="0"/>
            </a:endParaRPr>
          </a:p>
          <a:p>
            <a:r>
              <a:rPr lang="en-IN" dirty="0">
                <a:solidFill>
                  <a:srgbClr val="7030A0"/>
                </a:solidFill>
                <a:latin typeface="Times New Roman" pitchFamily="18" charset="0"/>
                <a:cs typeface="Times New Roman" pitchFamily="18" charset="0"/>
              </a:rPr>
              <a:t>But until recently, hashing did not work well with volatile, dynamic files. Extendible dynamic hashing can retrieve information with 1 or at most 2 disk accesses, no matter how big the file </a:t>
            </a:r>
            <a:r>
              <a:rPr lang="en-IN" dirty="0" smtClean="0">
                <a:solidFill>
                  <a:srgbClr val="7030A0"/>
                </a:solidFill>
                <a:latin typeface="Times New Roman" pitchFamily="18" charset="0"/>
                <a:cs typeface="Times New Roman" pitchFamily="18" charset="0"/>
              </a:rPr>
              <a:t>became.</a:t>
            </a:r>
            <a:endParaRPr lang="en-IN"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4006431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Storing </a:t>
            </a:r>
            <a:r>
              <a:rPr lang="en-IN" dirty="0" smtClean="0">
                <a:latin typeface="Times New Roman" pitchFamily="18" charset="0"/>
                <a:cs typeface="Times New Roman" pitchFamily="18" charset="0"/>
              </a:rPr>
              <a:t>Fields and records</a:t>
            </a:r>
            <a:endParaRPr lang="en-IN"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lstStyle/>
          <a:p>
            <a:r>
              <a:rPr lang="en-IN" b="1" dirty="0" smtClean="0">
                <a:solidFill>
                  <a:srgbClr val="FFC000"/>
                </a:solidFill>
              </a:rPr>
              <a:t>Fixing </a:t>
            </a:r>
            <a:r>
              <a:rPr lang="en-IN" b="1" dirty="0">
                <a:solidFill>
                  <a:srgbClr val="FFC000"/>
                </a:solidFill>
              </a:rPr>
              <a:t>the Length of Fields</a:t>
            </a:r>
            <a:r>
              <a:rPr lang="en-IN" b="1" dirty="0">
                <a:solidFill>
                  <a:srgbClr val="7030A0"/>
                </a:solidFill>
              </a:rPr>
              <a:t>: </a:t>
            </a:r>
            <a:r>
              <a:rPr lang="en-IN" dirty="0">
                <a:solidFill>
                  <a:srgbClr val="7030A0"/>
                </a:solidFill>
              </a:rPr>
              <a:t>In the </a:t>
            </a:r>
            <a:r>
              <a:rPr lang="en-IN" dirty="0" smtClean="0">
                <a:solidFill>
                  <a:srgbClr val="7030A0"/>
                </a:solidFill>
              </a:rPr>
              <a:t>IPL Auction Statistics mini-project </a:t>
            </a:r>
            <a:r>
              <a:rPr lang="en-IN" dirty="0">
                <a:solidFill>
                  <a:srgbClr val="7030A0"/>
                </a:solidFill>
              </a:rPr>
              <a:t>field is a character array that can hold a string value of variable size. Here other fields are character array, here the </a:t>
            </a:r>
            <a:r>
              <a:rPr lang="en-IN" dirty="0" smtClean="0">
                <a:solidFill>
                  <a:srgbClr val="7030A0"/>
                </a:solidFill>
              </a:rPr>
              <a:t>Player ID </a:t>
            </a:r>
            <a:r>
              <a:rPr lang="en-IN" dirty="0">
                <a:solidFill>
                  <a:srgbClr val="7030A0"/>
                </a:solidFill>
              </a:rPr>
              <a:t>is the primary key which holds the primary key of the records. By using the </a:t>
            </a:r>
            <a:r>
              <a:rPr lang="en-IN" dirty="0" smtClean="0">
                <a:solidFill>
                  <a:srgbClr val="7030A0"/>
                </a:solidFill>
              </a:rPr>
              <a:t>Player ID </a:t>
            </a:r>
            <a:r>
              <a:rPr lang="en-IN" dirty="0">
                <a:solidFill>
                  <a:srgbClr val="7030A0"/>
                </a:solidFill>
              </a:rPr>
              <a:t>the entire records can be easily obtained. </a:t>
            </a:r>
            <a:endParaRPr lang="en-IN" dirty="0" smtClean="0">
              <a:solidFill>
                <a:srgbClr val="7030A0"/>
              </a:solidFill>
            </a:endParaRPr>
          </a:p>
          <a:p>
            <a:r>
              <a:rPr lang="en-IN" b="1" dirty="0" smtClean="0">
                <a:solidFill>
                  <a:srgbClr val="FFC000"/>
                </a:solidFill>
              </a:rPr>
              <a:t>Separating </a:t>
            </a:r>
            <a:r>
              <a:rPr lang="en-IN" b="1" dirty="0">
                <a:solidFill>
                  <a:srgbClr val="FFC000"/>
                </a:solidFill>
              </a:rPr>
              <a:t>the Fields with Delimiters</a:t>
            </a:r>
            <a:r>
              <a:rPr lang="en-IN" b="1" dirty="0">
                <a:solidFill>
                  <a:srgbClr val="7030A0"/>
                </a:solidFill>
              </a:rPr>
              <a:t>: </a:t>
            </a:r>
            <a:r>
              <a:rPr lang="en-IN" dirty="0">
                <a:solidFill>
                  <a:srgbClr val="7030A0"/>
                </a:solidFill>
              </a:rPr>
              <a:t>We preserve the identity of fields by separating them with delimiters</a:t>
            </a:r>
            <a:r>
              <a:rPr lang="en-IN" dirty="0" smtClean="0">
                <a:solidFill>
                  <a:srgbClr val="7030A0"/>
                </a:solidFill>
              </a:rPr>
              <a:t>. </a:t>
            </a:r>
            <a:r>
              <a:rPr lang="en-IN" dirty="0">
                <a:solidFill>
                  <a:srgbClr val="7030A0"/>
                </a:solidFill>
              </a:rPr>
              <a:t>We have chosen the vertical bar character </a:t>
            </a:r>
            <a:r>
              <a:rPr lang="en-IN" dirty="0">
                <a:solidFill>
                  <a:srgbClr val="FFC000"/>
                </a:solidFill>
              </a:rPr>
              <a:t>(|)</a:t>
            </a:r>
            <a:r>
              <a:rPr lang="en-IN" dirty="0">
                <a:solidFill>
                  <a:srgbClr val="7030A0"/>
                </a:solidFill>
              </a:rPr>
              <a:t>, as the delimiter here. </a:t>
            </a:r>
            <a:endParaRPr lang="en-IN" dirty="0" smtClean="0">
              <a:solidFill>
                <a:srgbClr val="7030A0"/>
              </a:solidFill>
            </a:endParaRPr>
          </a:p>
          <a:p>
            <a:r>
              <a:rPr lang="en-IN" b="1" dirty="0">
                <a:solidFill>
                  <a:srgbClr val="FFC000"/>
                </a:solidFill>
              </a:rPr>
              <a:t>Making Records a Predictable Number of </a:t>
            </a:r>
            <a:r>
              <a:rPr lang="en-IN" b="1" dirty="0" smtClean="0">
                <a:solidFill>
                  <a:srgbClr val="FFC000"/>
                </a:solidFill>
              </a:rPr>
              <a:t>Fields</a:t>
            </a:r>
            <a:r>
              <a:rPr lang="en-IN" b="1" dirty="0" smtClean="0">
                <a:solidFill>
                  <a:srgbClr val="7030A0"/>
                </a:solidFill>
              </a:rPr>
              <a:t>: </a:t>
            </a:r>
            <a:r>
              <a:rPr lang="en-IN" dirty="0">
                <a:solidFill>
                  <a:srgbClr val="7030A0"/>
                </a:solidFill>
              </a:rPr>
              <a:t>In this system, we have a fixed number of fields, each with a variable length, that combine to make a data record. Fixing the number of fields in a record does not imply that the size of fields in the record is fixed. The records are </a:t>
            </a:r>
            <a:r>
              <a:rPr lang="en-IN" dirty="0" smtClean="0">
                <a:solidFill>
                  <a:srgbClr val="7030A0"/>
                </a:solidFill>
              </a:rPr>
              <a:t> used </a:t>
            </a:r>
            <a:r>
              <a:rPr lang="en-IN" dirty="0">
                <a:solidFill>
                  <a:srgbClr val="7030A0"/>
                </a:solidFill>
              </a:rPr>
              <a:t>as containers to hold a mix of fixed </a:t>
            </a:r>
            <a:r>
              <a:rPr lang="en-IN" dirty="0" smtClean="0">
                <a:solidFill>
                  <a:srgbClr val="7030A0"/>
                </a:solidFill>
              </a:rPr>
              <a:t>and </a:t>
            </a:r>
            <a:r>
              <a:rPr lang="en-IN" dirty="0">
                <a:solidFill>
                  <a:srgbClr val="7030A0"/>
                </a:solidFill>
              </a:rPr>
              <a:t>variable-length fields within a record. We have 5 contiguous fields. </a:t>
            </a:r>
            <a:endParaRPr lang="en-IN" dirty="0" smtClean="0">
              <a:solidFill>
                <a:srgbClr val="7030A0"/>
              </a:solidFill>
            </a:endParaRPr>
          </a:p>
          <a:p>
            <a:r>
              <a:rPr lang="en-IN" dirty="0">
                <a:solidFill>
                  <a:srgbClr val="7030A0"/>
                </a:solidFill>
              </a:rPr>
              <a:t>We use a </a:t>
            </a:r>
            <a:r>
              <a:rPr lang="en-IN" dirty="0" smtClean="0">
                <a:solidFill>
                  <a:srgbClr val="FFC000"/>
                </a:solidFill>
              </a:rPr>
              <a:t>B-Tree </a:t>
            </a:r>
            <a:r>
              <a:rPr lang="en-IN" dirty="0">
                <a:solidFill>
                  <a:srgbClr val="FFC000"/>
                </a:solidFill>
              </a:rPr>
              <a:t>of indexes </a:t>
            </a:r>
            <a:r>
              <a:rPr lang="en-IN" dirty="0">
                <a:solidFill>
                  <a:srgbClr val="7030A0"/>
                </a:solidFill>
              </a:rPr>
              <a:t>to keep byte offsets for each record in the original file</a:t>
            </a:r>
            <a:r>
              <a:rPr lang="en-IN" dirty="0" smtClean="0">
                <a:solidFill>
                  <a:srgbClr val="7030A0"/>
                </a:solidFill>
              </a:rPr>
              <a:t>.</a:t>
            </a:r>
          </a:p>
          <a:p>
            <a:r>
              <a:rPr lang="en-IN" dirty="0">
                <a:solidFill>
                  <a:srgbClr val="7030A0"/>
                </a:solidFill>
              </a:rPr>
              <a:t>Our choice of a record delimiter for the data files is hash</a:t>
            </a:r>
            <a:r>
              <a:rPr lang="en-IN" dirty="0" smtClean="0">
                <a:solidFill>
                  <a:srgbClr val="FFC000"/>
                </a:solidFill>
              </a:rPr>
              <a:t>(“#‟)</a:t>
            </a:r>
            <a:r>
              <a:rPr lang="en-IN" dirty="0" smtClean="0">
                <a:solidFill>
                  <a:srgbClr val="7030A0"/>
                </a:solidFill>
              </a:rPr>
              <a:t> </a:t>
            </a:r>
            <a:r>
              <a:rPr lang="en-IN" dirty="0">
                <a:solidFill>
                  <a:srgbClr val="7030A0"/>
                </a:solidFill>
              </a:rPr>
              <a:t>to mark end of one record.</a:t>
            </a:r>
          </a:p>
        </p:txBody>
      </p:sp>
    </p:spTree>
    <p:extLst>
      <p:ext uri="{BB962C8B-B14F-4D97-AF65-F5344CB8AC3E}">
        <p14:creationId xmlns:p14="http://schemas.microsoft.com/office/powerpoint/2010/main" val="4248871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User menu</a:t>
            </a:r>
            <a:endParaRPr lang="en-IN" dirty="0">
              <a:latin typeface="Times New Roman" pitchFamily="18" charset="0"/>
              <a:cs typeface="Times New Roman" pitchFamily="18" charset="0"/>
            </a:endParaRPr>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914400" y="1600200"/>
            <a:ext cx="7315200" cy="4114800"/>
          </a:xfrm>
        </p:spPr>
      </p:pic>
    </p:spTree>
    <p:extLst>
      <p:ext uri="{BB962C8B-B14F-4D97-AF65-F5344CB8AC3E}">
        <p14:creationId xmlns:p14="http://schemas.microsoft.com/office/powerpoint/2010/main" val="3584528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60648"/>
            <a:ext cx="7924800" cy="782960"/>
          </a:xfrm>
        </p:spPr>
        <p:txBody>
          <a:bodyPr>
            <a:normAutofit/>
          </a:bodyPr>
          <a:lstStyle/>
          <a:p>
            <a:r>
              <a:rPr lang="en-US" sz="3200" dirty="0" smtClean="0">
                <a:latin typeface="Times New Roman" pitchFamily="18" charset="0"/>
                <a:cs typeface="Times New Roman" pitchFamily="18" charset="0"/>
              </a:rPr>
              <a:t>Display Records using </a:t>
            </a:r>
            <a:r>
              <a:rPr lang="en-IN" sz="3200" dirty="0" smtClean="0">
                <a:latin typeface="Times New Roman" pitchFamily="18" charset="0"/>
                <a:cs typeface="Times New Roman" pitchFamily="18" charset="0"/>
              </a:rPr>
              <a:t>B-</a:t>
            </a:r>
            <a:r>
              <a:rPr lang="en-US" sz="3200" dirty="0" smtClean="0">
                <a:latin typeface="Times New Roman" pitchFamily="18" charset="0"/>
                <a:cs typeface="Times New Roman" pitchFamily="18" charset="0"/>
              </a:rPr>
              <a:t>Tree</a:t>
            </a:r>
            <a:endParaRPr lang="en-IN" sz="3200" dirty="0">
              <a:latin typeface="Times New Roman" pitchFamily="18" charset="0"/>
              <a:cs typeface="Times New Roman" pitchFamily="18" charset="0"/>
            </a:endParaRPr>
          </a:p>
        </p:txBody>
      </p:sp>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914400" y="1600200"/>
            <a:ext cx="7315200" cy="4114800"/>
          </a:xfrm>
        </p:spPr>
      </p:pic>
    </p:spTree>
    <p:extLst>
      <p:ext uri="{BB962C8B-B14F-4D97-AF65-F5344CB8AC3E}">
        <p14:creationId xmlns:p14="http://schemas.microsoft.com/office/powerpoint/2010/main" val="4066275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994122"/>
          </a:xfrm>
        </p:spPr>
        <p:txBody>
          <a:bodyPr/>
          <a:lstStyle/>
          <a:p>
            <a:r>
              <a:rPr lang="en-US" dirty="0" smtClean="0">
                <a:latin typeface="Times New Roman" pitchFamily="18" charset="0"/>
                <a:cs typeface="Times New Roman" pitchFamily="18" charset="0"/>
              </a:rPr>
              <a:t>Addition of record into the file</a:t>
            </a:r>
            <a:endParaRPr lang="en-IN" dirty="0">
              <a:latin typeface="Times New Roman" pitchFamily="18" charset="0"/>
              <a:cs typeface="Times New Roman" pitchFamily="18" charset="0"/>
            </a:endParaRPr>
          </a:p>
        </p:txBody>
      </p:sp>
      <p:pic>
        <p:nvPicPr>
          <p:cNvPr id="6" name="Content Placeholder 5"/>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611560" y="1600200"/>
            <a:ext cx="7618040" cy="4133056"/>
          </a:xfrm>
        </p:spPr>
      </p:pic>
    </p:spTree>
    <p:extLst>
      <p:ext uri="{BB962C8B-B14F-4D97-AF65-F5344CB8AC3E}">
        <p14:creationId xmlns:p14="http://schemas.microsoft.com/office/powerpoint/2010/main" val="476779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Unsuccessful Record </a:t>
            </a:r>
            <a:r>
              <a:rPr lang="en-US" dirty="0">
                <a:latin typeface="Times New Roman" pitchFamily="18" charset="0"/>
                <a:cs typeface="Times New Roman" pitchFamily="18" charset="0"/>
              </a:rPr>
              <a:t>S</a:t>
            </a:r>
            <a:r>
              <a:rPr lang="en-US" dirty="0" smtClean="0">
                <a:latin typeface="Times New Roman" pitchFamily="18" charset="0"/>
                <a:cs typeface="Times New Roman" pitchFamily="18" charset="0"/>
              </a:rPr>
              <a:t>earch</a:t>
            </a:r>
            <a:endParaRPr lang="en-IN" dirty="0">
              <a:latin typeface="Times New Roman" pitchFamily="18" charset="0"/>
              <a:cs typeface="Times New Roman" pitchFamily="18" charset="0"/>
            </a:endParaRPr>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914400" y="1600200"/>
            <a:ext cx="7315200" cy="4114800"/>
          </a:xfrm>
        </p:spPr>
      </p:pic>
    </p:spTree>
    <p:extLst>
      <p:ext uri="{BB962C8B-B14F-4D97-AF65-F5344CB8AC3E}">
        <p14:creationId xmlns:p14="http://schemas.microsoft.com/office/powerpoint/2010/main" val="1990706277"/>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136</TotalTime>
  <Words>862</Words>
  <Application>Microsoft Office PowerPoint</Application>
  <PresentationFormat>On-screen Show (4:3)</PresentationFormat>
  <Paragraphs>46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Horizon</vt:lpstr>
      <vt:lpstr>  RNS Institute of Technology </vt:lpstr>
      <vt:lpstr>Introduction </vt:lpstr>
      <vt:lpstr>History</vt:lpstr>
      <vt:lpstr>Continued…</vt:lpstr>
      <vt:lpstr>Storing Fields and records</vt:lpstr>
      <vt:lpstr>User menu</vt:lpstr>
      <vt:lpstr>Display Records using B-Tree</vt:lpstr>
      <vt:lpstr>Addition of record into the file</vt:lpstr>
      <vt:lpstr>Unsuccessful Record Search</vt:lpstr>
      <vt:lpstr>Successful Record Search</vt:lpstr>
      <vt:lpstr>Deleting Record</vt:lpstr>
      <vt:lpstr>Updating Record</vt:lpstr>
      <vt:lpstr>B-Tree Levels Display</vt:lpstr>
      <vt:lpstr>Applications of the project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USER</cp:lastModifiedBy>
  <cp:revision>44</cp:revision>
  <dcterms:created xsi:type="dcterms:W3CDTF">2019-05-08T05:34:54Z</dcterms:created>
  <dcterms:modified xsi:type="dcterms:W3CDTF">2019-05-09T07:09:14Z</dcterms:modified>
</cp:coreProperties>
</file>