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slideLayouts/slideLayout13.xml" ContentType="application/vnd.openxmlformats-officedocument.presentationml.slideLayout+xml"/>
  <Override PartName="/ppt/theme/theme3.xml" ContentType="application/vnd.openxmlformats-officedocument.them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2.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39" r:id="rId5"/>
    <p:sldMasterId id="2147483946" r:id="rId6"/>
  </p:sldMasterIdLst>
  <p:notesMasterIdLst>
    <p:notesMasterId r:id="rId18"/>
  </p:notesMasterIdLst>
  <p:handoutMasterIdLst>
    <p:handoutMasterId r:id="rId19"/>
  </p:handoutMasterIdLst>
  <p:sldIdLst>
    <p:sldId id="392" r:id="rId7"/>
    <p:sldId id="412" r:id="rId8"/>
    <p:sldId id="393" r:id="rId9"/>
    <p:sldId id="402" r:id="rId10"/>
    <p:sldId id="403" r:id="rId11"/>
    <p:sldId id="405" r:id="rId12"/>
    <p:sldId id="408" r:id="rId13"/>
    <p:sldId id="409" r:id="rId14"/>
    <p:sldId id="410" r:id="rId15"/>
    <p:sldId id="411" r:id="rId16"/>
    <p:sldId id="329" r:id="rId17"/>
  </p:sldIdLst>
  <p:sldSz cx="9906000" cy="6858000" type="A4"/>
  <p:notesSz cx="6805613" cy="9939338"/>
  <p:custDataLst>
    <p:tags r:id="rId20"/>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6239">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B7C"/>
    <a:srgbClr val="0000FF"/>
    <a:srgbClr val="000000"/>
    <a:srgbClr val="6A9529"/>
    <a:srgbClr val="AF1C63"/>
    <a:srgbClr val="5C5F0B"/>
    <a:srgbClr val="ACB7B2"/>
    <a:srgbClr val="A2BFAF"/>
    <a:srgbClr val="00A0D6"/>
    <a:srgbClr val="0085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5" autoAdjust="0"/>
    <p:restoredTop sz="94621" autoAdjust="0"/>
  </p:normalViewPr>
  <p:slideViewPr>
    <p:cSldViewPr snapToGrid="0">
      <p:cViewPr varScale="1">
        <p:scale>
          <a:sx n="86" d="100"/>
          <a:sy n="86" d="100"/>
        </p:scale>
        <p:origin x="994" y="48"/>
      </p:cViewPr>
      <p:guideLst>
        <p:guide orient="horz"/>
        <p:guide pos="623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1" d="100"/>
          <a:sy n="71" d="100"/>
        </p:scale>
        <p:origin x="-3372"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6805613" cy="496427"/>
          </a:xfrm>
          <a:prstGeom prst="rect">
            <a:avLst/>
          </a:prstGeom>
        </p:spPr>
        <p:txBody>
          <a:bodyPr vert="horz" lIns="34774" tIns="34774" rIns="243416" bIns="3477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441369"/>
            <a:ext cx="2949302" cy="496427"/>
          </a:xfrm>
          <a:prstGeom prst="rect">
            <a:avLst/>
          </a:prstGeom>
        </p:spPr>
        <p:txBody>
          <a:bodyPr vert="horz" lIns="88325" tIns="44162" rIns="88325" bIns="44162"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854790" y="9441369"/>
            <a:ext cx="2949302" cy="496427"/>
          </a:xfrm>
          <a:prstGeom prst="rect">
            <a:avLst/>
          </a:prstGeom>
        </p:spPr>
        <p:txBody>
          <a:bodyPr vert="horz" lIns="88325" tIns="44162" rIns="88325" bIns="44162"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896402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6967"/>
          </a:xfrm>
          <a:prstGeom prst="rect">
            <a:avLst/>
          </a:prstGeom>
        </p:spPr>
        <p:txBody>
          <a:bodyPr vert="horz" lIns="95674" tIns="47837" rIns="95674" bIns="47837" rtlCol="0"/>
          <a:lstStyle>
            <a:lvl1pPr algn="l">
              <a:defRPr sz="1300"/>
            </a:lvl1pPr>
          </a:lstStyle>
          <a:p>
            <a:endParaRPr lang="en-US" dirty="0"/>
          </a:p>
        </p:txBody>
      </p:sp>
      <p:sp>
        <p:nvSpPr>
          <p:cNvPr id="3" name="Date Placeholder 2"/>
          <p:cNvSpPr>
            <a:spLocks noGrp="1"/>
          </p:cNvSpPr>
          <p:nvPr>
            <p:ph type="dt" idx="1"/>
          </p:nvPr>
        </p:nvSpPr>
        <p:spPr>
          <a:xfrm>
            <a:off x="3854940" y="1"/>
            <a:ext cx="2949099" cy="496967"/>
          </a:xfrm>
          <a:prstGeom prst="rect">
            <a:avLst/>
          </a:prstGeom>
        </p:spPr>
        <p:txBody>
          <a:bodyPr vert="horz" lIns="95674" tIns="47837" rIns="95674" bIns="47837" rtlCol="0"/>
          <a:lstStyle>
            <a:lvl1pPr algn="r">
              <a:defRPr sz="1300"/>
            </a:lvl1pPr>
          </a:lstStyle>
          <a:p>
            <a:fld id="{2FB4FF29-EE9A-4D47-9F1A-289A80693C0F}" type="datetimeFigureOut">
              <a:rPr lang="en-US" smtClean="0"/>
              <a:pPr/>
              <a:t>25/Nov/2017</a:t>
            </a:fld>
            <a:endParaRPr lang="en-US" dirty="0"/>
          </a:p>
        </p:txBody>
      </p:sp>
      <p:sp>
        <p:nvSpPr>
          <p:cNvPr id="4" name="Slide Image Placeholder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5674" tIns="47837" rIns="95674" bIns="47837" rtlCol="0" anchor="ctr"/>
          <a:lstStyle/>
          <a:p>
            <a:endParaRPr lang="de-DE"/>
          </a:p>
        </p:txBody>
      </p:sp>
      <p:sp>
        <p:nvSpPr>
          <p:cNvPr id="5" name="Notes Placeholder 4"/>
          <p:cNvSpPr>
            <a:spLocks noGrp="1"/>
          </p:cNvSpPr>
          <p:nvPr>
            <p:ph type="body" sz="quarter" idx="3"/>
          </p:nvPr>
        </p:nvSpPr>
        <p:spPr>
          <a:xfrm>
            <a:off x="680562" y="4721185"/>
            <a:ext cx="5444490" cy="4472703"/>
          </a:xfrm>
          <a:prstGeom prst="rect">
            <a:avLst/>
          </a:prstGeom>
        </p:spPr>
        <p:txBody>
          <a:bodyPr vert="horz" lIns="95674" tIns="47837" rIns="95674" bIns="4783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099" cy="496967"/>
          </a:xfrm>
          <a:prstGeom prst="rect">
            <a:avLst/>
          </a:prstGeom>
        </p:spPr>
        <p:txBody>
          <a:bodyPr vert="horz" lIns="95674" tIns="47837" rIns="95674" bIns="47837"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4940" y="9440647"/>
            <a:ext cx="2949099" cy="496967"/>
          </a:xfrm>
          <a:prstGeom prst="rect">
            <a:avLst/>
          </a:prstGeom>
        </p:spPr>
        <p:txBody>
          <a:bodyPr vert="horz" lIns="95674" tIns="47837" rIns="95674" bIns="47837"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311347364"/>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531813" y="620713"/>
            <a:ext cx="5741987" cy="3976687"/>
          </a:xfrm>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pied de page 3"/>
          <p:cNvSpPr>
            <a:spLocks noGrp="1"/>
          </p:cNvSpPr>
          <p:nvPr>
            <p:ph type="ftr" sz="quarter" idx="10"/>
          </p:nvPr>
        </p:nvSpPr>
        <p:spPr/>
        <p:txBody>
          <a:bodyPr/>
          <a:lstStyle/>
          <a:p>
            <a:r>
              <a:rPr lang="en-US" dirty="0"/>
              <a:t>© 2011 Capgemini. All rights reserved.</a:t>
            </a:r>
          </a:p>
        </p:txBody>
      </p:sp>
      <p:sp>
        <p:nvSpPr>
          <p:cNvPr id="5" name="Espace réservé du numéro de diapositive 4"/>
          <p:cNvSpPr>
            <a:spLocks noGrp="1"/>
          </p:cNvSpPr>
          <p:nvPr>
            <p:ph type="sldNum" sz="quarter" idx="11"/>
          </p:nvPr>
        </p:nvSpPr>
        <p:spPr/>
        <p:txBody>
          <a:bodyPr/>
          <a:lstStyle/>
          <a:p>
            <a:fld id="{CBC04D6F-FB7D-4867-9F14-E50918222406}" type="slidenum">
              <a:rPr lang="en-US" smtClean="0"/>
              <a:pPr/>
              <a:t>1</a:t>
            </a:fld>
            <a:endParaRPr lang="en-US" dirty="0"/>
          </a:p>
        </p:txBody>
      </p:sp>
    </p:spTree>
    <p:extLst>
      <p:ext uri="{BB962C8B-B14F-4D97-AF65-F5344CB8AC3E}">
        <p14:creationId xmlns:p14="http://schemas.microsoft.com/office/powerpoint/2010/main" val="2084120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531813" y="620713"/>
            <a:ext cx="5741987" cy="3976687"/>
          </a:xfrm>
          <a:ln/>
        </p:spPr>
      </p:sp>
      <p:sp>
        <p:nvSpPr>
          <p:cNvPr id="28675" name="Notes Placeholder 2"/>
          <p:cNvSpPr>
            <a:spLocks noGrp="1"/>
          </p:cNvSpPr>
          <p:nvPr>
            <p:ph type="body" idx="1"/>
          </p:nvPr>
        </p:nvSpPr>
        <p:spPr>
          <a:noFill/>
          <a:ln w="9525"/>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AU" dirty="0"/>
          </a:p>
        </p:txBody>
      </p:sp>
    </p:spTree>
    <p:extLst>
      <p:ext uri="{BB962C8B-B14F-4D97-AF65-F5344CB8AC3E}">
        <p14:creationId xmlns:p14="http://schemas.microsoft.com/office/powerpoint/2010/main" val="201319168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2.png"/><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4.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1.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51.xml"/><Relationship Id="rId7" Type="http://schemas.openxmlformats.org/officeDocument/2006/relationships/slideMaster" Target="../slideMasters/slideMaster2.xml"/><Relationship Id="rId2" Type="http://schemas.openxmlformats.org/officeDocument/2006/relationships/tags" Target="../tags/tag50.xml"/><Relationship Id="rId1" Type="http://schemas.openxmlformats.org/officeDocument/2006/relationships/vmlDrawing" Target="../drawings/vmlDrawing11.vml"/><Relationship Id="rId6" Type="http://schemas.openxmlformats.org/officeDocument/2006/relationships/tags" Target="../tags/tag54.xml"/><Relationship Id="rId5" Type="http://schemas.openxmlformats.org/officeDocument/2006/relationships/tags" Target="../tags/tag53.xml"/><Relationship Id="rId10" Type="http://schemas.openxmlformats.org/officeDocument/2006/relationships/image" Target="../media/image11.png"/><Relationship Id="rId4" Type="http://schemas.openxmlformats.org/officeDocument/2006/relationships/tags" Target="../tags/tag52.xml"/><Relationship Id="rId9"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11.png"/><Relationship Id="rId2" Type="http://schemas.openxmlformats.org/officeDocument/2006/relationships/tags" Target="../tags/tag55.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7.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60.xml"/><Relationship Id="rId7" Type="http://schemas.openxmlformats.org/officeDocument/2006/relationships/image" Target="../media/image1.emf"/><Relationship Id="rId2" Type="http://schemas.openxmlformats.org/officeDocument/2006/relationships/tags" Target="../tags/tag59.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3.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7.xml"/><Relationship Id="rId7" Type="http://schemas.openxmlformats.org/officeDocument/2006/relationships/image" Target="../media/image5.jpeg"/><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9.xml"/><Relationship Id="rId4" Type="http://schemas.openxmlformats.org/officeDocument/2006/relationships/tags" Target="../tags/tag18.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emf"/><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6" name="Image 15" descr="test1.jpg"/>
          <p:cNvPicPr>
            <a:picLocks noChangeAspect="1"/>
          </p:cNvPicPr>
          <p:nvPr userDrawn="1"/>
        </p:nvPicPr>
        <p:blipFill>
          <a:blip r:embed="rId9" cstate="email"/>
          <a:srcRect/>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32" name="think-cell Slide" r:id="rId10" imgW="360" imgH="360" progId="">
                  <p:embed/>
                </p:oleObj>
              </mc:Choice>
              <mc:Fallback>
                <p:oleObj name="think-cell Slide" r:id="rId10" imgW="360" imgH="360" progId="">
                  <p:embed/>
                  <p:pic>
                    <p:nvPicPr>
                      <p:cNvPr id="0" name="Picture 2"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2"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4" name="Picture 3">
            <a:extLst>
              <a:ext uri="{FF2B5EF4-FFF2-40B4-BE49-F238E27FC236}">
                <a16:creationId xmlns:a16="http://schemas.microsoft.com/office/drawing/2014/main" id="{988FC6AF-9D1D-4957-AE45-FD8F4A8D51DB}"/>
              </a:ext>
            </a:extLst>
          </p:cNvPr>
          <p:cNvPicPr>
            <a:picLocks noChangeAspect="1"/>
          </p:cNvPicPr>
          <p:nvPr userDrawn="1"/>
        </p:nvPicPr>
        <p:blipFill>
          <a:blip r:embed="rId13"/>
          <a:stretch>
            <a:fillRect/>
          </a:stretch>
        </p:blipFill>
        <p:spPr>
          <a:xfrm>
            <a:off x="304732" y="953619"/>
            <a:ext cx="1990059" cy="5014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103"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just"/>
            <a:r>
              <a:rPr lang="en-US" sz="1000" dirty="0">
                <a:solidFill>
                  <a:schemeClr val="bg1"/>
                </a:solidFill>
                <a:latin typeface="Arial" pitchFamily="34" charset="0"/>
                <a:cs typeface="Arial" pitchFamily="34" charset="0"/>
              </a:rPr>
              <a:t>With 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email"/>
          <a:stretch>
            <a:fillRect/>
          </a:stretch>
        </p:blipFill>
        <p:spPr>
          <a:xfrm>
            <a:off x="867725" y="3468294"/>
            <a:ext cx="519572" cy="522508"/>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1079"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just"/>
            <a:r>
              <a:rPr lang="en-US" sz="1000" dirty="0">
                <a:solidFill>
                  <a:schemeClr val="bg1"/>
                </a:solidFill>
                <a:latin typeface="Arial" pitchFamily="34" charset="0"/>
                <a:cs typeface="Arial" pitchFamily="34" charset="0"/>
              </a:rPr>
              <a:t>With 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email"/>
          <a:stretch>
            <a:fillRect/>
          </a:stretch>
        </p:blipFill>
        <p:spPr>
          <a:xfrm>
            <a:off x="5035964" y="2791400"/>
            <a:ext cx="519572" cy="522508"/>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055"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1">
    <p:bg>
      <p:bgRef idx="1003">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8007" name="think-cell Slide" r:id="rId6" imgW="360" imgH="360" progId="">
                  <p:embed/>
                </p:oleObj>
              </mc:Choice>
              <mc:Fallback>
                <p:oleObj name="think-cell Slide" r:id="rId6" imgW="360" imgH="360" progId="">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pic>
        <p:nvPicPr>
          <p:cNvPr id="10" name="Image 9" descr="shutterstock_80837125.png"/>
          <p:cNvPicPr>
            <a:picLocks noChangeAspect="1"/>
          </p:cNvPicPr>
          <p:nvPr userDrawn="1"/>
        </p:nvPicPr>
        <p:blipFill>
          <a:blip r:embed="rId8" cstate="email"/>
          <a:stretch>
            <a:fillRect/>
          </a:stretch>
        </p:blipFill>
        <p:spPr>
          <a:xfrm>
            <a:off x="973599" y="971046"/>
            <a:ext cx="7198781" cy="47971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8" name="Image 7" descr="test3.jpg"/>
          <p:cNvPicPr>
            <a:picLocks noChangeAspect="1"/>
          </p:cNvPicPr>
          <p:nvPr userDrawn="1"/>
        </p:nvPicPr>
        <p:blipFill>
          <a:blip r:embed="rId7" cstate="email"/>
          <a:srcRect/>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39"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a:t>Click to edit Master title style</a:t>
            </a:r>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lvl1pPr>
              <a:defRPr sz="2400">
                <a:solidFill>
                  <a:schemeClr val="tx1"/>
                </a:solidFill>
              </a:defRPr>
            </a:lvl1pPr>
          </a:lstStyle>
          <a:p>
            <a:pPr lvl="0"/>
            <a:r>
              <a:rPr lang="en-US" noProof="0" dirty="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92"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Rectangle 9"/>
          <p:cNvSpPr>
            <a:spLocks noGrp="1" noChangeArrowheads="1"/>
          </p:cNvSpPr>
          <p:nvPr>
            <p:ph type="ftr" sz="quarter" idx="3"/>
          </p:nvPr>
        </p:nvSpPr>
        <p:spPr>
          <a:xfrm>
            <a:off x="4636600" y="6303492"/>
            <a:ext cx="3136900" cy="257299"/>
          </a:xfrm>
          <a:prstGeom prst="rect">
            <a:avLst/>
          </a:prstGeom>
          <a:ln/>
        </p:spPr>
        <p:txBody>
          <a:bodyPr/>
          <a:lstStyle>
            <a:lvl1pPr marL="0" algn="r" defTabSz="957756" rtl="0" eaLnBrk="1" latinLnBrk="0" hangingPunct="1">
              <a:defRPr lang="en-AU" sz="700" kern="1200" smtClean="0">
                <a:solidFill>
                  <a:schemeClr val="tx2"/>
                </a:solidFill>
                <a:latin typeface="+mj-lt"/>
                <a:ea typeface="+mn-ea"/>
                <a:cs typeface="+mn-cs"/>
              </a:defRPr>
            </a:lvl1pPr>
          </a:lstStyle>
          <a:p>
            <a:pPr>
              <a:defRPr/>
            </a:pPr>
            <a:r>
              <a:rPr lang="en-US" dirty="0"/>
              <a:t>QT_MSR Report V1.1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16"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911"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887"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700"/>
            </a:lvl2pPr>
            <a:lvl3pPr>
              <a:defRPr sz="1500"/>
            </a:lvl3pPr>
            <a:lvl4pPr>
              <a:defRPr sz="13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700"/>
            </a:lvl2pPr>
            <a:lvl3pPr>
              <a:defRPr sz="1500"/>
            </a:lvl3pPr>
            <a:lvl4pPr>
              <a:defRPr sz="13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a:solidFill>
            <a:schemeClr val="accent1"/>
          </a:solidFill>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a:solidFill>
            <a:schemeClr val="accent1"/>
          </a:solidFill>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63"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Rectangle 9"/>
          <p:cNvSpPr>
            <a:spLocks noGrp="1" noChangeArrowheads="1"/>
          </p:cNvSpPr>
          <p:nvPr>
            <p:ph type="ftr" sz="quarter" idx="3"/>
          </p:nvPr>
        </p:nvSpPr>
        <p:spPr>
          <a:xfrm>
            <a:off x="5237101" y="6412674"/>
            <a:ext cx="3136900" cy="257299"/>
          </a:xfrm>
          <a:prstGeom prst="rect">
            <a:avLst/>
          </a:prstGeom>
          <a:ln/>
        </p:spPr>
        <p:txBody>
          <a:bodyPr/>
          <a:lstStyle>
            <a:lvl1pPr marL="0" algn="r" defTabSz="957756" rtl="0" eaLnBrk="1" latinLnBrk="0" hangingPunct="1">
              <a:defRPr lang="en-AU" sz="700" kern="1200" smtClean="0">
                <a:solidFill>
                  <a:schemeClr val="tx2"/>
                </a:solidFill>
                <a:latin typeface="+mj-lt"/>
                <a:ea typeface="+mn-ea"/>
                <a:cs typeface="+mn-cs"/>
              </a:defRPr>
            </a:lvl1pPr>
          </a:lstStyle>
          <a:p>
            <a:pPr>
              <a:defRPr/>
            </a:pPr>
            <a:r>
              <a:rPr lang="en-US" dirty="0"/>
              <a:t>QT_MSR Report V1.1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07"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0"/>
          <p:cNvSpPr>
            <a:spLocks noGrp="1" noChangeArrowheads="1"/>
          </p:cNvSpPr>
          <p:nvPr>
            <p:ph type="sldNum" sz="quarter" idx="12"/>
          </p:nvPr>
        </p:nvSpPr>
        <p:spPr>
          <a:xfrm>
            <a:off x="6531429" y="5937662"/>
            <a:ext cx="2879271" cy="767938"/>
          </a:xfrm>
          <a:prstGeom prst="rect">
            <a:avLst/>
          </a:prstGeom>
          <a:ln/>
        </p:spPr>
        <p:txBody>
          <a:bodyPr/>
          <a:lstStyle>
            <a:lvl1pPr>
              <a:defRPr/>
            </a:lvl1pPr>
          </a:lstStyle>
          <a:p>
            <a:pPr>
              <a:defRPr/>
            </a:pPr>
            <a:fld id="{846C656B-883C-43A4-9C4F-0C75CDE11A95}" type="slidenum">
              <a:rPr lang="en-AU" smtClean="0"/>
              <a:pPr>
                <a:defRPr/>
              </a:pPr>
              <a:t>‹#›</a:t>
            </a:fld>
            <a:endParaRPr lang="en-AU" dirty="0"/>
          </a:p>
          <a:p>
            <a:pPr>
              <a:defRPr/>
            </a:pPr>
            <a:endParaRPr lang="en-AU" sz="800" dirty="0"/>
          </a:p>
          <a:p>
            <a:pPr>
              <a:defRPr/>
            </a:pPr>
            <a:r>
              <a:rPr lang="en-AU" sz="800" dirty="0"/>
              <a:t>QT_MSR Report V1.2</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image" Target="../media/image4.emf"/><Relationship Id="rId26" Type="http://schemas.openxmlformats.org/officeDocument/2006/relationships/image" Target="../media/image9.png"/><Relationship Id="rId3" Type="http://schemas.openxmlformats.org/officeDocument/2006/relationships/slideLayout" Target="../slideLayouts/slideLayout12.xml"/><Relationship Id="rId21" Type="http://schemas.openxmlformats.org/officeDocument/2006/relationships/hyperlink" Target="http://www.linkedin.com/company/capgemini" TargetMode="Externa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image" Target="../media/image1.emf"/><Relationship Id="rId25" Type="http://schemas.openxmlformats.org/officeDocument/2006/relationships/hyperlink" Target="http://www.youtube.com/capgemini" TargetMode="External"/><Relationship Id="rId2" Type="http://schemas.openxmlformats.org/officeDocument/2006/relationships/slideLayout" Target="../slideLayouts/slideLayout11.xml"/><Relationship Id="rId16" Type="http://schemas.openxmlformats.org/officeDocument/2006/relationships/oleObject" Target="../embeddings/oleObject10.bin"/><Relationship Id="rId20" Type="http://schemas.openxmlformats.org/officeDocument/2006/relationships/image" Target="../media/image6.png"/><Relationship Id="rId29"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image" Target="../media/image8.png"/><Relationship Id="rId5" Type="http://schemas.openxmlformats.org/officeDocument/2006/relationships/vmlDrawing" Target="../drawings/vmlDrawing10.vml"/><Relationship Id="rId15" Type="http://schemas.openxmlformats.org/officeDocument/2006/relationships/tags" Target="../tags/tag49.xml"/><Relationship Id="rId23" Type="http://schemas.openxmlformats.org/officeDocument/2006/relationships/hyperlink" Target="http://www.twitter.com/capgemini" TargetMode="External"/><Relationship Id="rId28" Type="http://schemas.openxmlformats.org/officeDocument/2006/relationships/image" Target="../media/image10.gif"/><Relationship Id="rId10" Type="http://schemas.openxmlformats.org/officeDocument/2006/relationships/tags" Target="../tags/tag44.xml"/><Relationship Id="rId19" Type="http://schemas.openxmlformats.org/officeDocument/2006/relationships/hyperlink" Target="http://www.facebook.com/Capgemini" TargetMode="External"/><Relationship Id="rId4" Type="http://schemas.openxmlformats.org/officeDocument/2006/relationships/theme" Target="../theme/theme2.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image" Target="../media/image7.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14.vml"/><Relationship Id="rId2" Type="http://schemas.openxmlformats.org/officeDocument/2006/relationships/theme" Target="../theme/theme3.xml"/><Relationship Id="rId1" Type="http://schemas.openxmlformats.org/officeDocument/2006/relationships/slideLayout" Target="../slideLayouts/slideLayout13.x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tags" Target="../tags/tag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55" name="think-cell Slide" r:id="rId20" imgW="360" imgH="360" progId="">
                  <p:embed/>
                </p:oleObj>
              </mc:Choice>
              <mc:Fallback>
                <p:oleObj name="think-cell Slide" r:id="rId20" imgW="360" imgH="360" progId="">
                  <p:embed/>
                  <p:pic>
                    <p:nvPicPr>
                      <p:cNvPr id="0" name="Picture 1" hidden="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1" y="0"/>
            <a:ext cx="9905999" cy="1002135"/>
          </a:xfrm>
          <a:prstGeom prst="rect">
            <a:avLst/>
          </a:prstGeom>
        </p:spPr>
        <p:txBody>
          <a:bodyPr vert="horz" lIns="297529" tIns="33059" rIns="165294" bIns="33059" rtlCol="0" anchor="ctr">
            <a:noAutofit/>
          </a:bodyPr>
          <a:lstStyle/>
          <a:p>
            <a:r>
              <a:rPr lang="en-US" noProof="0" dirty="0"/>
              <a:t>Click to edit Master title style</a:t>
            </a:r>
          </a:p>
        </p:txBody>
      </p:sp>
      <p:sp>
        <p:nvSpPr>
          <p:cNvPr id="3" name="Text Placeholder 2"/>
          <p:cNvSpPr>
            <a:spLocks noGrp="1"/>
          </p:cNvSpPr>
          <p:nvPr>
            <p:ph type="body" idx="1"/>
            <p:custDataLst>
              <p:tags r:id="rId14"/>
            </p:custDataLst>
          </p:nvPr>
        </p:nvSpPr>
        <p:spPr>
          <a:xfrm>
            <a:off x="323392" y="1501977"/>
            <a:ext cx="9582608" cy="4636540"/>
          </a:xfrm>
          <a:prstGeom prst="rect">
            <a:avLst/>
          </a:prstGeom>
        </p:spPr>
        <p:txBody>
          <a:bodyPr vert="horz" lIns="0" tIns="33059" rIns="33059" bIns="33059"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5"/>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7"/>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2012. All Rights Reserved</a:t>
            </a:r>
          </a:p>
        </p:txBody>
      </p:sp>
      <p:sp>
        <p:nvSpPr>
          <p:cNvPr id="13" name="Rectangle 12"/>
          <p:cNvSpPr/>
          <p:nvPr>
            <p:custDataLst>
              <p:tags r:id="rId18"/>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a:solidFill>
                  <a:schemeClr val="tx2"/>
                </a:solidFill>
                <a:latin typeface="+mj-lt"/>
              </a:rPr>
              <a:t>Presentation Title | Date</a:t>
            </a:r>
          </a:p>
        </p:txBody>
      </p:sp>
      <p:cxnSp>
        <p:nvCxnSpPr>
          <p:cNvPr id="15" name="Straight Connector 5"/>
          <p:cNvCxnSpPr/>
          <p:nvPr>
            <p:custDataLst>
              <p:tags r:id="rId19"/>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7" name="Rectangle 9"/>
          <p:cNvSpPr>
            <a:spLocks noGrp="1" noChangeArrowheads="1"/>
          </p:cNvSpPr>
          <p:nvPr>
            <p:ph type="ftr" sz="quarter" idx="3"/>
          </p:nvPr>
        </p:nvSpPr>
        <p:spPr>
          <a:xfrm>
            <a:off x="5100623" y="6412674"/>
            <a:ext cx="3136900" cy="257299"/>
          </a:xfrm>
          <a:prstGeom prst="rect">
            <a:avLst/>
          </a:prstGeom>
          <a:ln/>
        </p:spPr>
        <p:txBody>
          <a:bodyPr/>
          <a:lstStyle>
            <a:lvl1pPr marL="0" algn="r" defTabSz="957756" rtl="0" eaLnBrk="1" latinLnBrk="0" hangingPunct="1">
              <a:defRPr lang="en-AU" sz="700" kern="1200" smtClean="0">
                <a:solidFill>
                  <a:schemeClr val="tx2"/>
                </a:solidFill>
                <a:latin typeface="+mj-lt"/>
                <a:ea typeface="+mn-ea"/>
                <a:cs typeface="+mn-cs"/>
              </a:defRPr>
            </a:lvl1pPr>
          </a:lstStyle>
          <a:p>
            <a:pPr>
              <a:defRPr/>
            </a:pPr>
            <a:r>
              <a:rPr lang="en-US" dirty="0"/>
              <a:t>QT_MSR Report V1.1</a:t>
            </a:r>
          </a:p>
        </p:txBody>
      </p:sp>
      <p:pic>
        <p:nvPicPr>
          <p:cNvPr id="4" name="Picture 3">
            <a:extLst>
              <a:ext uri="{FF2B5EF4-FFF2-40B4-BE49-F238E27FC236}">
                <a16:creationId xmlns:a16="http://schemas.microsoft.com/office/drawing/2014/main" id="{4D642DE0-B876-49CF-A46C-B48667D81FB3}"/>
              </a:ext>
            </a:extLst>
          </p:cNvPr>
          <p:cNvPicPr>
            <a:picLocks noChangeAspect="1"/>
          </p:cNvPicPr>
          <p:nvPr userDrawn="1"/>
        </p:nvPicPr>
        <p:blipFill>
          <a:blip r:embed="rId22"/>
          <a:stretch>
            <a:fillRect/>
          </a:stretch>
        </p:blipFill>
        <p:spPr>
          <a:xfrm>
            <a:off x="323392" y="6422825"/>
            <a:ext cx="1524132" cy="384081"/>
          </a:xfrm>
          <a:prstGeom prst="rect">
            <a:avLst/>
          </a:prstGeom>
        </p:spPr>
      </p:pic>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6" r:id="rId4"/>
    <p:sldLayoutId id="2147483962" r:id="rId5"/>
    <p:sldLayoutId id="2147483963" r:id="rId6"/>
    <p:sldLayoutId id="2147483964" r:id="rId7"/>
    <p:sldLayoutId id="2147483934" r:id="rId8"/>
    <p:sldLayoutId id="2147483969" r:id="rId9"/>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7" name="think-cell Slide" r:id="rId16" imgW="360" imgH="360" progId="">
                  <p:embed/>
                </p:oleObj>
              </mc:Choice>
              <mc:Fallback>
                <p:oleObj name="think-cell Slide" r:id="rId16" imgW="360" imgH="360" progId="">
                  <p:embed/>
                  <p:pic>
                    <p:nvPicPr>
                      <p:cNvPr id="0" name="Picture 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8" cstate="email"/>
          <a:srcRect/>
          <a:stretch>
            <a:fillRect/>
          </a:stretch>
        </p:blipFill>
        <p:spPr bwMode="auto">
          <a:xfrm>
            <a:off x="5491631" y="1173628"/>
            <a:ext cx="3645293" cy="290298"/>
          </a:xfrm>
          <a:prstGeom prst="rect">
            <a:avLst/>
          </a:prstGeom>
          <a:noFill/>
        </p:spPr>
      </p:pic>
      <p:sp>
        <p:nvSpPr>
          <p:cNvPr id="13" name="Rectangle 12"/>
          <p:cNvSpPr/>
          <p:nvPr>
            <p:custDataLst>
              <p:tags r:id="rId9"/>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proprietary.</a:t>
            </a:r>
          </a:p>
          <a:p>
            <a:pPr algn="r"/>
            <a:r>
              <a:rPr lang="en-US" sz="700" dirty="0">
                <a:solidFill>
                  <a:schemeClr val="bg1"/>
                </a:solidFill>
                <a:latin typeface="Arial"/>
                <a:cs typeface="Arial"/>
              </a:rPr>
              <a:t>© 2012 Capgemini. All rights reserved.</a:t>
            </a:r>
          </a:p>
        </p:txBody>
      </p:sp>
      <p:sp>
        <p:nvSpPr>
          <p:cNvPr id="15" name="Rectangle 14"/>
          <p:cNvSpPr/>
          <p:nvPr userDrawn="1">
            <p:custDataLst>
              <p:tags r:id="rId10"/>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userDrawn="1">
            <p:custDataLst>
              <p:tags r:id="rId11"/>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userDrawn="1">
            <p:custDataLst>
              <p:tags r:id="rId12"/>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userDrawn="1">
            <p:custDataLst>
              <p:tags r:id="rId13"/>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userDrawn="1">
            <p:custDataLst>
              <p:tags r:id="rId14"/>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userDrawn="1">
            <p:custDataLst>
              <p:tags r:id="rId15"/>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2" name="Picture 1">
            <a:extLst>
              <a:ext uri="{FF2B5EF4-FFF2-40B4-BE49-F238E27FC236}">
                <a16:creationId xmlns:a16="http://schemas.microsoft.com/office/drawing/2014/main" id="{D5AB7A7E-AB1D-426B-BC3E-313CE97E9FA6}"/>
              </a:ext>
            </a:extLst>
          </p:cNvPr>
          <p:cNvPicPr>
            <a:picLocks noChangeAspect="1"/>
          </p:cNvPicPr>
          <p:nvPr userDrawn="1"/>
        </p:nvPicPr>
        <p:blipFill>
          <a:blip r:embed="rId29"/>
          <a:stretch>
            <a:fillRect/>
          </a:stretch>
        </p:blipFill>
        <p:spPr>
          <a:xfrm>
            <a:off x="902611" y="1126736"/>
            <a:ext cx="1524132" cy="384081"/>
          </a:xfrm>
          <a:prstGeom prst="rect">
            <a:avLst/>
          </a:prstGeom>
        </p:spPr>
      </p:pic>
    </p:spTree>
  </p:cSld>
  <p:clrMap bg1="lt1" tx1="dk1" bg2="lt2" tx2="dk2" accent1="accent1" accent2="accent2" accent3="accent3" accent4="accent4" accent5="accent5" accent6="accent6" hlink="hlink" folHlink="folHlink"/>
  <p:sldLayoutIdLst>
    <p:sldLayoutId id="2147483940" r:id="rId1"/>
    <p:sldLayoutId id="2147483945" r:id="rId2"/>
    <p:sldLayoutId id="2147483961"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31"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49"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6.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tIns="432000" rIns="36000" bIns="36000"/>
          <a:lstStyle/>
          <a:p>
            <a:pPr lvl="0" eaLnBrk="0" hangingPunct="0">
              <a:lnSpc>
                <a:spcPct val="100000"/>
              </a:lnSpc>
              <a:defRPr/>
            </a:pPr>
            <a:r>
              <a:rPr lang="en-US" b="0" kern="0" dirty="0"/>
              <a:t>Monthly Status Review</a:t>
            </a:r>
          </a:p>
        </p:txBody>
      </p:sp>
      <p:sp>
        <p:nvSpPr>
          <p:cNvPr id="4" name="ZoneTexte 3"/>
          <p:cNvSpPr txBox="1"/>
          <p:nvPr/>
        </p:nvSpPr>
        <p:spPr>
          <a:xfrm>
            <a:off x="7758132" y="1022054"/>
            <a:ext cx="1979516" cy="307777"/>
          </a:xfrm>
          <a:prstGeom prst="rect">
            <a:avLst/>
          </a:prstGeom>
          <a:noFill/>
        </p:spPr>
        <p:txBody>
          <a:bodyPr wrap="none" rtlCol="0">
            <a:spAutoFit/>
          </a:bodyPr>
          <a:lstStyle/>
          <a:p>
            <a:r>
              <a:rPr lang="en-US" sz="1400" b="1" dirty="0">
                <a:solidFill>
                  <a:schemeClr val="accent2"/>
                </a:solidFill>
              </a:rPr>
              <a:t>For internal use only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2584"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2" name="Titre 1"/>
          <p:cNvSpPr>
            <a:spLocks noGrp="1"/>
          </p:cNvSpPr>
          <p:nvPr>
            <p:ph type="title"/>
            <p:custDataLst>
              <p:tags r:id="rId3"/>
            </p:custDataLst>
          </p:nvPr>
        </p:nvSpPr>
        <p:spPr/>
        <p:txBody>
          <a:bodyPr/>
          <a:lstStyle/>
          <a:p>
            <a:r>
              <a:rPr lang="en-US" sz="2000" dirty="0">
                <a:solidFill>
                  <a:srgbClr val="0070C0"/>
                </a:solidFill>
              </a:rPr>
              <a:t>Change Log</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3656642939"/>
              </p:ext>
            </p:extLst>
          </p:nvPr>
        </p:nvGraphicFramePr>
        <p:xfrm>
          <a:off x="694612" y="1709249"/>
          <a:ext cx="8394795" cy="2053590"/>
        </p:xfrm>
        <a:graphic>
          <a:graphicData uri="http://schemas.openxmlformats.org/drawingml/2006/table">
            <a:tbl>
              <a:tblPr/>
              <a:tblGrid>
                <a:gridCol w="1953155">
                  <a:extLst>
                    <a:ext uri="{9D8B030D-6E8A-4147-A177-3AD203B41FA5}">
                      <a16:colId xmlns:a16="http://schemas.microsoft.com/office/drawing/2014/main" val="20000"/>
                    </a:ext>
                  </a:extLst>
                </a:gridCol>
                <a:gridCol w="1458436">
                  <a:extLst>
                    <a:ext uri="{9D8B030D-6E8A-4147-A177-3AD203B41FA5}">
                      <a16:colId xmlns:a16="http://schemas.microsoft.com/office/drawing/2014/main" val="20001"/>
                    </a:ext>
                  </a:extLst>
                </a:gridCol>
                <a:gridCol w="2229238">
                  <a:extLst>
                    <a:ext uri="{9D8B030D-6E8A-4147-A177-3AD203B41FA5}">
                      <a16:colId xmlns:a16="http://schemas.microsoft.com/office/drawing/2014/main" val="20002"/>
                    </a:ext>
                  </a:extLst>
                </a:gridCol>
                <a:gridCol w="373826">
                  <a:extLst>
                    <a:ext uri="{9D8B030D-6E8A-4147-A177-3AD203B41FA5}">
                      <a16:colId xmlns:a16="http://schemas.microsoft.com/office/drawing/2014/main" val="20003"/>
                    </a:ext>
                  </a:extLst>
                </a:gridCol>
                <a:gridCol w="934565">
                  <a:extLst>
                    <a:ext uri="{9D8B030D-6E8A-4147-A177-3AD203B41FA5}">
                      <a16:colId xmlns:a16="http://schemas.microsoft.com/office/drawing/2014/main" val="20004"/>
                    </a:ext>
                  </a:extLst>
                </a:gridCol>
                <a:gridCol w="1445575">
                  <a:extLst>
                    <a:ext uri="{9D8B030D-6E8A-4147-A177-3AD203B41FA5}">
                      <a16:colId xmlns:a16="http://schemas.microsoft.com/office/drawing/2014/main" val="20005"/>
                    </a:ext>
                  </a:extLst>
                </a:gridCol>
              </a:tblGrid>
              <a:tr h="238125">
                <a:tc gridSpan="6">
                  <a:txBody>
                    <a:bodyPr/>
                    <a:lstStyle/>
                    <a:p>
                      <a:pPr marL="0" marR="0" algn="ctr">
                        <a:spcBef>
                          <a:spcPts val="0"/>
                        </a:spcBef>
                        <a:spcAft>
                          <a:spcPts val="0"/>
                        </a:spcAft>
                      </a:pPr>
                      <a:r>
                        <a:rPr lang="en-IN" sz="1600" b="1" dirty="0">
                          <a:solidFill>
                            <a:srgbClr val="000000"/>
                          </a:solidFill>
                          <a:latin typeface="Arial"/>
                          <a:ea typeface="Times New Roman"/>
                          <a:cs typeface="Arial"/>
                        </a:rPr>
                        <a:t>QMS Template Version Control (</a:t>
                      </a:r>
                      <a:r>
                        <a:rPr lang="en-IN" sz="1200" b="1" dirty="0">
                          <a:solidFill>
                            <a:srgbClr val="000000"/>
                          </a:solidFill>
                          <a:latin typeface="Arial"/>
                          <a:ea typeface="Times New Roman"/>
                          <a:cs typeface="Arial"/>
                        </a:rPr>
                        <a:t>Maintained by QA)</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7175">
                <a:tc>
                  <a:txBody>
                    <a:bodyPr/>
                    <a:lstStyle/>
                    <a:p>
                      <a:pPr marL="0" marR="0" algn="ctr">
                        <a:spcBef>
                          <a:spcPts val="0"/>
                        </a:spcBef>
                        <a:spcAft>
                          <a:spcPts val="0"/>
                        </a:spcAft>
                      </a:pPr>
                      <a:r>
                        <a:rPr lang="en-IN" sz="2000" b="1">
                          <a:solidFill>
                            <a:srgbClr val="000080"/>
                          </a:solidFill>
                          <a:latin typeface="Arial"/>
                          <a:ea typeface="Times New Roman"/>
                          <a:cs typeface="Arial"/>
                        </a:rPr>
                        <a:t> </a:t>
                      </a:r>
                      <a:endParaRPr lang="en-US" sz="1200">
                        <a:latin typeface="Arial"/>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IN" sz="2000" b="1">
                          <a:solidFill>
                            <a:srgbClr val="000080"/>
                          </a:solidFill>
                          <a:latin typeface="Arial"/>
                          <a:ea typeface="Times New Roman"/>
                          <a:cs typeface="Arial"/>
                        </a:rPr>
                        <a:t> </a:t>
                      </a:r>
                      <a:endParaRPr lang="en-US" sz="1200">
                        <a:latin typeface="Arial"/>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IN" sz="2000" b="1">
                          <a:solidFill>
                            <a:srgbClr val="000080"/>
                          </a:solidFill>
                          <a:latin typeface="Arial"/>
                          <a:ea typeface="Times New Roman"/>
                          <a:cs typeface="Arial"/>
                        </a:rPr>
                        <a:t> </a:t>
                      </a:r>
                      <a:endParaRPr lang="en-US" sz="1200">
                        <a:latin typeface="Arial"/>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IN" sz="2000" b="1">
                          <a:solidFill>
                            <a:srgbClr val="000080"/>
                          </a:solidFill>
                          <a:latin typeface="Arial"/>
                          <a:ea typeface="Times New Roman"/>
                          <a:cs typeface="Arial"/>
                        </a:rPr>
                        <a:t> </a:t>
                      </a:r>
                      <a:endParaRPr lang="en-US" sz="1200">
                        <a:latin typeface="Arial"/>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IN" sz="2000" b="1">
                          <a:solidFill>
                            <a:srgbClr val="000080"/>
                          </a:solidFill>
                          <a:latin typeface="Arial"/>
                          <a:ea typeface="Times New Roman"/>
                          <a:cs typeface="Arial"/>
                        </a:rPr>
                        <a:t> </a:t>
                      </a:r>
                      <a:endParaRPr lang="en-US" sz="1200">
                        <a:latin typeface="Arial"/>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marL="0" marR="0" algn="ctr">
                        <a:spcBef>
                          <a:spcPts val="0"/>
                        </a:spcBef>
                        <a:spcAft>
                          <a:spcPts val="0"/>
                        </a:spcAft>
                      </a:pPr>
                      <a:r>
                        <a:rPr lang="en-IN" sz="1200" b="1">
                          <a:latin typeface="Arial"/>
                          <a:ea typeface="Times New Roman"/>
                          <a:cs typeface="Arial"/>
                        </a:rPr>
                        <a:t>Date</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spcBef>
                          <a:spcPts val="0"/>
                        </a:spcBef>
                        <a:spcAft>
                          <a:spcPts val="0"/>
                        </a:spcAft>
                      </a:pPr>
                      <a:r>
                        <a:rPr lang="en-IN" sz="1200" b="1">
                          <a:latin typeface="Arial"/>
                          <a:ea typeface="Times New Roman"/>
                          <a:cs typeface="Arial"/>
                        </a:rPr>
                        <a:t>Version</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gridSpan="2">
                  <a:txBody>
                    <a:bodyPr/>
                    <a:lstStyle/>
                    <a:p>
                      <a:pPr marL="0" marR="0" algn="ctr">
                        <a:spcBef>
                          <a:spcPts val="0"/>
                        </a:spcBef>
                        <a:spcAft>
                          <a:spcPts val="0"/>
                        </a:spcAft>
                      </a:pPr>
                      <a:r>
                        <a:rPr lang="en-IN" sz="1200" b="1">
                          <a:latin typeface="Arial"/>
                          <a:ea typeface="Times New Roman"/>
                          <a:cs typeface="Arial"/>
                        </a:rPr>
                        <a:t>Author</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hMerge="1">
                  <a:txBody>
                    <a:bodyPr/>
                    <a:lstStyle/>
                    <a:p>
                      <a:endParaRPr lang="en-US"/>
                    </a:p>
                  </a:txBody>
                  <a:tcPr/>
                </a:tc>
                <a:tc gridSpan="2">
                  <a:txBody>
                    <a:bodyPr/>
                    <a:lstStyle/>
                    <a:p>
                      <a:pPr marL="0" marR="0" algn="ctr">
                        <a:spcBef>
                          <a:spcPts val="0"/>
                        </a:spcBef>
                        <a:spcAft>
                          <a:spcPts val="0"/>
                        </a:spcAft>
                      </a:pPr>
                      <a:r>
                        <a:rPr lang="en-IN" sz="1200" b="1">
                          <a:latin typeface="Arial"/>
                          <a:ea typeface="Times New Roman"/>
                          <a:cs typeface="Arial"/>
                        </a:rPr>
                        <a:t>Description</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hMerge="1">
                  <a:txBody>
                    <a:bodyPr/>
                    <a:lstStyle/>
                    <a:p>
                      <a:endParaRPr lang="en-US"/>
                    </a:p>
                  </a:txBody>
                  <a:tcPr/>
                </a:tc>
                <a:extLst>
                  <a:ext uri="{0D108BD9-81ED-4DB2-BD59-A6C34878D82A}">
                    <a16:rowId xmlns:a16="http://schemas.microsoft.com/office/drawing/2014/main" val="10002"/>
                  </a:ext>
                </a:extLst>
              </a:tr>
              <a:tr h="257175">
                <a:tc>
                  <a:txBody>
                    <a:bodyPr/>
                    <a:lstStyle/>
                    <a:p>
                      <a:pPr marL="0" marR="0" algn="ctr">
                        <a:spcBef>
                          <a:spcPts val="0"/>
                        </a:spcBef>
                        <a:spcAft>
                          <a:spcPts val="0"/>
                        </a:spcAft>
                      </a:pPr>
                      <a:r>
                        <a:rPr lang="en-US" sz="1200" dirty="0">
                          <a:latin typeface="Arial"/>
                          <a:ea typeface="Times New Roman"/>
                          <a:cs typeface="Times New Roman"/>
                        </a:rPr>
                        <a:t>12 Dec 2016</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200" dirty="0">
                          <a:latin typeface="Arial"/>
                          <a:ea typeface="Times New Roman"/>
                          <a:cs typeface="Times New Roman"/>
                        </a:rPr>
                        <a:t>1.2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marL="0" marR="0" algn="ctr">
                        <a:spcBef>
                          <a:spcPts val="0"/>
                        </a:spcBef>
                        <a:spcAft>
                          <a:spcPts val="0"/>
                        </a:spcAft>
                      </a:pPr>
                      <a:r>
                        <a:rPr lang="en-US" sz="1200" dirty="0">
                          <a:latin typeface="Arial"/>
                          <a:ea typeface="Times New Roman"/>
                          <a:cs typeface="Times New Roman"/>
                        </a:rPr>
                        <a:t>QA Team</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a:txBody>
                    <a:bodyPr/>
                    <a:lstStyle/>
                    <a:p>
                      <a:pPr marL="0" marR="0">
                        <a:spcBef>
                          <a:spcPts val="0"/>
                        </a:spcBef>
                        <a:spcAft>
                          <a:spcPts val="0"/>
                        </a:spcAft>
                      </a:pPr>
                      <a:r>
                        <a:rPr lang="en-IN" sz="1200" dirty="0">
                          <a:latin typeface="+mn-lt"/>
                          <a:ea typeface="Times New Roman"/>
                          <a:cs typeface="Arial"/>
                        </a:rPr>
                        <a:t> Template</a:t>
                      </a:r>
                      <a:r>
                        <a:rPr lang="en-IN" sz="1200" baseline="0" dirty="0">
                          <a:latin typeface="+mn-lt"/>
                          <a:ea typeface="Times New Roman"/>
                          <a:cs typeface="Arial"/>
                        </a:rPr>
                        <a:t> Migrated to Latest format. Slide 4,6,10 Updated as per USM requirements</a:t>
                      </a:r>
                      <a:endParaRPr lang="en-US" sz="1200" dirty="0">
                        <a:latin typeface="+mn-lt"/>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3"/>
                  </a:ext>
                </a:extLst>
              </a:tr>
              <a:tr h="200025">
                <a:tc>
                  <a:txBody>
                    <a:bodyPr/>
                    <a:lstStyle/>
                    <a:p>
                      <a:pPr marL="0" marR="0">
                        <a:spcBef>
                          <a:spcPts val="0"/>
                        </a:spcBef>
                        <a:spcAft>
                          <a:spcPts val="0"/>
                        </a:spcAft>
                      </a:pPr>
                      <a:r>
                        <a:rPr lang="en-IN" sz="1200" kern="1200" dirty="0">
                          <a:solidFill>
                            <a:schemeClr val="tx1"/>
                          </a:solidFill>
                          <a:latin typeface="Arial"/>
                          <a:ea typeface="Times New Roman"/>
                          <a:cs typeface="Times New Roman"/>
                        </a:rPr>
                        <a:t>           13 Nov 2017</a:t>
                      </a:r>
                      <a:endParaRPr lang="en-US" sz="1200" kern="1200" dirty="0">
                        <a:solidFill>
                          <a:schemeClr val="tx1"/>
                        </a:solidFill>
                        <a:latin typeface="Arial"/>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200" kern="1200" dirty="0">
                          <a:solidFill>
                            <a:schemeClr val="tx1"/>
                          </a:solidFill>
                          <a:latin typeface="Arial"/>
                          <a:ea typeface="Times New Roman"/>
                          <a:cs typeface="Times New Roman"/>
                        </a:rPr>
                        <a:t>             1.3</a:t>
                      </a:r>
                      <a:endParaRPr lang="en-US" sz="1200" kern="1200" dirty="0">
                        <a:solidFill>
                          <a:schemeClr val="tx1"/>
                        </a:solidFill>
                        <a:latin typeface="Arial"/>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marL="0" marR="0" algn="ctr">
                        <a:spcBef>
                          <a:spcPts val="0"/>
                        </a:spcBef>
                        <a:spcAft>
                          <a:spcPts val="0"/>
                        </a:spcAft>
                      </a:pPr>
                      <a:r>
                        <a:rPr lang="en-IN" sz="1200" kern="1200" dirty="0">
                          <a:solidFill>
                            <a:schemeClr val="tx1"/>
                          </a:solidFill>
                          <a:latin typeface="Arial"/>
                          <a:ea typeface="Times New Roman"/>
                          <a:cs typeface="Times New Roman"/>
                        </a:rPr>
                        <a:t>QA Team</a:t>
                      </a:r>
                      <a:endParaRPr lang="en-US" sz="1200" kern="1200" dirty="0">
                        <a:solidFill>
                          <a:schemeClr val="tx1"/>
                        </a:solidFill>
                        <a:latin typeface="Arial"/>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a:txBody>
                    <a:bodyPr/>
                    <a:lstStyle/>
                    <a:p>
                      <a:pPr marL="0" marR="0" algn="ctr">
                        <a:spcBef>
                          <a:spcPts val="0"/>
                        </a:spcBef>
                        <a:spcAft>
                          <a:spcPts val="0"/>
                        </a:spcAft>
                      </a:pPr>
                      <a:r>
                        <a:rPr lang="en-IN" sz="1200" kern="1200" baseline="0" dirty="0">
                          <a:solidFill>
                            <a:schemeClr val="tx1"/>
                          </a:solidFill>
                          <a:latin typeface="+mn-lt"/>
                          <a:ea typeface="Times New Roman"/>
                          <a:cs typeface="Arial"/>
                        </a:rPr>
                        <a:t>Template updated with  Security management, Slide 5&amp;8 modified</a:t>
                      </a:r>
                      <a:endParaRPr lang="en-US" sz="1200" kern="1200" baseline="0" dirty="0">
                        <a:solidFill>
                          <a:schemeClr val="tx1"/>
                        </a:solidFill>
                        <a:latin typeface="+mn-lt"/>
                        <a:ea typeface="Times New Roman"/>
                        <a:cs typeface="Arial"/>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4"/>
                  </a:ext>
                </a:extLst>
              </a:tr>
              <a:tr h="200025">
                <a:tc>
                  <a:txBody>
                    <a:bodyPr/>
                    <a:lstStyle/>
                    <a:p>
                      <a:pPr marL="0" marR="0">
                        <a:spcBef>
                          <a:spcPts val="0"/>
                        </a:spcBef>
                        <a:spcAft>
                          <a:spcPts val="0"/>
                        </a:spcAft>
                      </a:pPr>
                      <a:r>
                        <a:rPr lang="en-IN" sz="1100">
                          <a:solidFill>
                            <a:srgbClr val="000000"/>
                          </a:solidFill>
                          <a:latin typeface="Calibri"/>
                          <a:ea typeface="Times New Roman"/>
                          <a:cs typeface="Times New Roman"/>
                        </a:rPr>
                        <a:t> </a:t>
                      </a:r>
                      <a:endParaRPr lang="en-US" sz="1200">
                        <a:latin typeface="Arial"/>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100">
                          <a:solidFill>
                            <a:srgbClr val="000000"/>
                          </a:solidFill>
                          <a:latin typeface="Calibri"/>
                          <a:ea typeface="Times New Roman"/>
                          <a:cs typeface="Times New Roman"/>
                        </a:rPr>
                        <a:t> </a:t>
                      </a:r>
                      <a:endParaRPr lang="en-US" sz="1200">
                        <a:latin typeface="Arial"/>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marL="0" marR="0" algn="ctr">
                        <a:spcBef>
                          <a:spcPts val="0"/>
                        </a:spcBef>
                        <a:spcAft>
                          <a:spcPts val="0"/>
                        </a:spcAft>
                      </a:pPr>
                      <a:r>
                        <a:rPr lang="en-IN" sz="1100">
                          <a:solidFill>
                            <a:srgbClr val="000000"/>
                          </a:solidFill>
                          <a:latin typeface="Calibri"/>
                          <a:ea typeface="Times New Roman"/>
                          <a:cs typeface="Times New Roman"/>
                        </a:rPr>
                        <a:t> </a:t>
                      </a:r>
                      <a:endParaRPr lang="en-US" sz="1200">
                        <a:latin typeface="Arial"/>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a:txBody>
                    <a:bodyPr/>
                    <a:lstStyle/>
                    <a:p>
                      <a:pPr marL="0" marR="0" algn="ctr">
                        <a:spcBef>
                          <a:spcPts val="0"/>
                        </a:spcBef>
                        <a:spcAft>
                          <a:spcPts val="0"/>
                        </a:spcAft>
                      </a:pPr>
                      <a:r>
                        <a:rPr lang="en-IN" sz="1100">
                          <a:solidFill>
                            <a:srgbClr val="000000"/>
                          </a:solidFill>
                          <a:latin typeface="Calibri"/>
                          <a:ea typeface="Times New Roman"/>
                          <a:cs typeface="Times New Roman"/>
                        </a:rPr>
                        <a:t> </a:t>
                      </a:r>
                      <a:endParaRPr lang="en-US" sz="1200">
                        <a:latin typeface="Arial"/>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5"/>
                  </a:ext>
                </a:extLst>
              </a:tr>
              <a:tr h="190500">
                <a:tc>
                  <a:txBody>
                    <a:bodyPr/>
                    <a:lstStyle/>
                    <a:p>
                      <a:pPr marL="0" marR="0">
                        <a:spcBef>
                          <a:spcPts val="0"/>
                        </a:spcBef>
                        <a:spcAft>
                          <a:spcPts val="0"/>
                        </a:spcAft>
                      </a:pPr>
                      <a:r>
                        <a:rPr lang="en-IN" sz="1100">
                          <a:solidFill>
                            <a:srgbClr val="000000"/>
                          </a:solidFill>
                          <a:latin typeface="Calibri"/>
                          <a:ea typeface="Times New Roman"/>
                          <a:cs typeface="Times New Roman"/>
                        </a:rPr>
                        <a:t> </a:t>
                      </a:r>
                      <a:endParaRPr lang="en-US" sz="1200">
                        <a:latin typeface="Arial"/>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IN" sz="1100">
                          <a:solidFill>
                            <a:srgbClr val="000000"/>
                          </a:solidFill>
                          <a:latin typeface="Calibri"/>
                          <a:ea typeface="Times New Roman"/>
                          <a:cs typeface="Times New Roman"/>
                        </a:rPr>
                        <a:t> </a:t>
                      </a:r>
                      <a:endParaRPr lang="en-US" sz="1200">
                        <a:latin typeface="Arial"/>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marL="0" marR="0" algn="ctr">
                        <a:spcBef>
                          <a:spcPts val="0"/>
                        </a:spcBef>
                        <a:spcAft>
                          <a:spcPts val="0"/>
                        </a:spcAft>
                      </a:pPr>
                      <a:r>
                        <a:rPr lang="en-IN" sz="1100">
                          <a:solidFill>
                            <a:srgbClr val="000000"/>
                          </a:solidFill>
                          <a:latin typeface="Calibri"/>
                          <a:ea typeface="Times New Roman"/>
                          <a:cs typeface="Times New Roman"/>
                        </a:rPr>
                        <a:t> </a:t>
                      </a:r>
                      <a:endParaRPr lang="en-US" sz="1200">
                        <a:latin typeface="Arial"/>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a:txBody>
                    <a:bodyPr/>
                    <a:lstStyle/>
                    <a:p>
                      <a:pPr marL="0" marR="0" algn="ctr">
                        <a:spcBef>
                          <a:spcPts val="0"/>
                        </a:spcBef>
                        <a:spcAft>
                          <a:spcPts val="0"/>
                        </a:spcAft>
                      </a:pPr>
                      <a:r>
                        <a:rPr lang="en-IN" sz="1100" dirty="0">
                          <a:solidFill>
                            <a:srgbClr val="000000"/>
                          </a:solidFill>
                          <a:latin typeface="Calibri"/>
                          <a:ea typeface="Times New Roman"/>
                          <a:cs typeface="Times New Roman"/>
                        </a:rPr>
                        <a:t> </a:t>
                      </a:r>
                      <a:endParaRPr lang="en-US" sz="1200" dirty="0">
                        <a:latin typeface="Arial"/>
                        <a:ea typeface="Times New Roman"/>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6"/>
                  </a:ext>
                </a:extLst>
              </a:tr>
            </a:tbl>
          </a:graphicData>
        </a:graphic>
      </p:graphicFrame>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296"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608"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5" name="Titre 1"/>
          <p:cNvSpPr>
            <a:spLocks noGrp="1"/>
          </p:cNvSpPr>
          <p:nvPr>
            <p:ph type="title"/>
            <p:custDataLst>
              <p:tags r:id="rId3"/>
            </p:custDataLst>
          </p:nvPr>
        </p:nvSpPr>
        <p:spPr/>
        <p:txBody>
          <a:bodyPr/>
          <a:lstStyle/>
          <a:p>
            <a:r>
              <a:rPr lang="en-US" sz="2000" dirty="0"/>
              <a:t>Document Control</a:t>
            </a:r>
          </a:p>
        </p:txBody>
      </p:sp>
      <p:sp>
        <p:nvSpPr>
          <p:cNvPr id="10" name="Rectangle 13"/>
          <p:cNvSpPr>
            <a:spLocks noChangeArrowheads="1"/>
          </p:cNvSpPr>
          <p:nvPr/>
        </p:nvSpPr>
        <p:spPr bwMode="auto">
          <a:xfrm>
            <a:off x="5105400" y="1219200"/>
            <a:ext cx="3733800" cy="366713"/>
          </a:xfrm>
          <a:prstGeom prst="rect">
            <a:avLst/>
          </a:prstGeom>
          <a:noFill/>
          <a:ln w="9525">
            <a:noFill/>
            <a:miter lim="800000"/>
            <a:headEnd/>
            <a:tailEnd/>
          </a:ln>
        </p:spPr>
        <p:txBody>
          <a:bodyPr>
            <a:spAutoFit/>
          </a:bodyPr>
          <a:lstStyle/>
          <a:p>
            <a:pPr algn="l">
              <a:lnSpc>
                <a:spcPct val="90000"/>
              </a:lnSpc>
              <a:spcBef>
                <a:spcPct val="20000"/>
              </a:spcBef>
              <a:buClr>
                <a:schemeClr val="accent2"/>
              </a:buClr>
              <a:buFont typeface="Wingdings" pitchFamily="2" charset="2"/>
              <a:buNone/>
            </a:pPr>
            <a:r>
              <a:rPr lang="en-US" b="0" dirty="0">
                <a:solidFill>
                  <a:schemeClr val="bg1"/>
                </a:solidFill>
              </a:rPr>
              <a:t>&lt;Client&gt;</a:t>
            </a:r>
          </a:p>
        </p:txBody>
      </p:sp>
      <p:graphicFrame>
        <p:nvGraphicFramePr>
          <p:cNvPr id="12" name="Table 11"/>
          <p:cNvGraphicFramePr>
            <a:graphicFrameLocks noGrp="1"/>
          </p:cNvGraphicFramePr>
          <p:nvPr/>
        </p:nvGraphicFramePr>
        <p:xfrm>
          <a:off x="1078171" y="1942169"/>
          <a:ext cx="7470406" cy="1760220"/>
        </p:xfrm>
        <a:graphic>
          <a:graphicData uri="http://schemas.openxmlformats.org/drawingml/2006/table">
            <a:tbl>
              <a:tblPr/>
              <a:tblGrid>
                <a:gridCol w="1335420">
                  <a:extLst>
                    <a:ext uri="{9D8B030D-6E8A-4147-A177-3AD203B41FA5}">
                      <a16:colId xmlns:a16="http://schemas.microsoft.com/office/drawing/2014/main" val="20000"/>
                    </a:ext>
                  </a:extLst>
                </a:gridCol>
                <a:gridCol w="1552353">
                  <a:extLst>
                    <a:ext uri="{9D8B030D-6E8A-4147-A177-3AD203B41FA5}">
                      <a16:colId xmlns:a16="http://schemas.microsoft.com/office/drawing/2014/main" val="20001"/>
                    </a:ext>
                  </a:extLst>
                </a:gridCol>
                <a:gridCol w="1424763">
                  <a:extLst>
                    <a:ext uri="{9D8B030D-6E8A-4147-A177-3AD203B41FA5}">
                      <a16:colId xmlns:a16="http://schemas.microsoft.com/office/drawing/2014/main" val="20002"/>
                    </a:ext>
                  </a:extLst>
                </a:gridCol>
                <a:gridCol w="854540">
                  <a:extLst>
                    <a:ext uri="{9D8B030D-6E8A-4147-A177-3AD203B41FA5}">
                      <a16:colId xmlns:a16="http://schemas.microsoft.com/office/drawing/2014/main" val="20003"/>
                    </a:ext>
                  </a:extLst>
                </a:gridCol>
                <a:gridCol w="202352">
                  <a:extLst>
                    <a:ext uri="{9D8B030D-6E8A-4147-A177-3AD203B41FA5}">
                      <a16:colId xmlns:a16="http://schemas.microsoft.com/office/drawing/2014/main" val="20004"/>
                    </a:ext>
                  </a:extLst>
                </a:gridCol>
                <a:gridCol w="678984">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808885">
                  <a:extLst>
                    <a:ext uri="{9D8B030D-6E8A-4147-A177-3AD203B41FA5}">
                      <a16:colId xmlns:a16="http://schemas.microsoft.com/office/drawing/2014/main" val="20007"/>
                    </a:ext>
                  </a:extLst>
                </a:gridCol>
                <a:gridCol w="450549">
                  <a:extLst>
                    <a:ext uri="{9D8B030D-6E8A-4147-A177-3AD203B41FA5}">
                      <a16:colId xmlns:a16="http://schemas.microsoft.com/office/drawing/2014/main" val="20008"/>
                    </a:ext>
                  </a:extLst>
                </a:gridCol>
              </a:tblGrid>
              <a:tr h="266700">
                <a:tc gridSpan="9">
                  <a:txBody>
                    <a:bodyPr/>
                    <a:lstStyle/>
                    <a:p>
                      <a:pPr marL="0" marR="0" algn="ctr">
                        <a:spcBef>
                          <a:spcPts val="0"/>
                        </a:spcBef>
                        <a:spcAft>
                          <a:spcPts val="0"/>
                        </a:spcAft>
                      </a:pPr>
                      <a:r>
                        <a:rPr lang="en-IN" sz="1600" b="1" dirty="0">
                          <a:solidFill>
                            <a:srgbClr val="000000"/>
                          </a:solidFill>
                          <a:latin typeface="Arial"/>
                          <a:ea typeface="Times New Roman"/>
                          <a:cs typeface="Arial"/>
                        </a:rPr>
                        <a:t>Engagement Revision History</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6700">
                <a:tc>
                  <a:txBody>
                    <a:bodyPr/>
                    <a:lstStyle/>
                    <a:p>
                      <a:endParaRPr lang="en-US" sz="11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5775">
                <a:tc>
                  <a:txBody>
                    <a:bodyPr/>
                    <a:lstStyle/>
                    <a:p>
                      <a:pPr marL="0" marR="0" algn="ctr">
                        <a:spcBef>
                          <a:spcPts val="0"/>
                        </a:spcBef>
                        <a:spcAft>
                          <a:spcPts val="0"/>
                        </a:spcAft>
                      </a:pPr>
                      <a:r>
                        <a:rPr lang="en-IN" sz="1200" b="1">
                          <a:latin typeface="Arial"/>
                          <a:ea typeface="Times New Roman"/>
                          <a:cs typeface="Arial"/>
                        </a:rPr>
                        <a:t>Date</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spcBef>
                          <a:spcPts val="0"/>
                        </a:spcBef>
                        <a:spcAft>
                          <a:spcPts val="0"/>
                        </a:spcAft>
                      </a:pPr>
                      <a:r>
                        <a:rPr lang="en-IN" sz="1200" b="1">
                          <a:latin typeface="Arial"/>
                          <a:ea typeface="Times New Roman"/>
                          <a:cs typeface="Arial"/>
                        </a:rPr>
                        <a:t>Version</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spcBef>
                          <a:spcPts val="0"/>
                        </a:spcBef>
                        <a:spcAft>
                          <a:spcPts val="0"/>
                        </a:spcAft>
                      </a:pPr>
                      <a:r>
                        <a:rPr lang="en-IN" sz="1200" b="1">
                          <a:latin typeface="Arial"/>
                          <a:ea typeface="Times New Roman"/>
                          <a:cs typeface="Arial"/>
                        </a:rPr>
                        <a:t>Author</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gridSpan="4">
                  <a:txBody>
                    <a:bodyPr/>
                    <a:lstStyle/>
                    <a:p>
                      <a:pPr marL="0" marR="0" algn="ctr">
                        <a:spcBef>
                          <a:spcPts val="0"/>
                        </a:spcBef>
                        <a:spcAft>
                          <a:spcPts val="0"/>
                        </a:spcAft>
                      </a:pPr>
                      <a:r>
                        <a:rPr lang="en-IN" sz="1200" b="1">
                          <a:latin typeface="Arial"/>
                          <a:ea typeface="Times New Roman"/>
                          <a:cs typeface="Arial"/>
                        </a:rPr>
                        <a:t>Brief Description of Changes</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IN" sz="1200" b="1">
                          <a:latin typeface="Arial"/>
                          <a:ea typeface="Times New Roman"/>
                          <a:cs typeface="Arial"/>
                        </a:rPr>
                        <a:t>Approver Signature</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hMerge="1">
                  <a:txBody>
                    <a:bodyPr/>
                    <a:lstStyle/>
                    <a:p>
                      <a:endParaRPr lang="en-US"/>
                    </a:p>
                  </a:txBody>
                  <a:tcPr/>
                </a:tc>
                <a:extLst>
                  <a:ext uri="{0D108BD9-81ED-4DB2-BD59-A6C34878D82A}">
                    <a16:rowId xmlns:a16="http://schemas.microsoft.com/office/drawing/2014/main" val="10002"/>
                  </a:ext>
                </a:extLst>
              </a:tr>
              <a:tr h="200025">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IN" sz="1200" dirty="0">
                          <a:latin typeface="Arial"/>
                          <a:ea typeface="Times New Roman"/>
                          <a:cs typeface="Arial"/>
                        </a:rPr>
                        <a:t> </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3"/>
                  </a:ext>
                </a:extLst>
              </a:tr>
              <a:tr h="200025">
                <a:tc>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4"/>
                  </a:ext>
                </a:extLst>
              </a:tr>
              <a:tr h="266700">
                <a:tc>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IN" sz="1200" dirty="0">
                          <a:latin typeface="Arial"/>
                          <a:ea typeface="Times New Roman"/>
                          <a:cs typeface="Arial"/>
                        </a:rPr>
                        <a:t> </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233475" name="Rectangle 3"/>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1524825" y="274638"/>
            <a:ext cx="6492213" cy="5175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tx2"/>
                </a:solidFill>
                <a:effectLst/>
                <a:uLnTx/>
                <a:uFillTx/>
                <a:latin typeface="+mj-lt"/>
                <a:ea typeface="+mj-ea"/>
                <a:cs typeface="+mj-cs"/>
              </a:rPr>
              <a:t>Project  Information</a:t>
            </a:r>
          </a:p>
        </p:txBody>
      </p:sp>
      <p:sp>
        <p:nvSpPr>
          <p:cNvPr id="4" name="Footer Placeholder 3"/>
          <p:cNvSpPr>
            <a:spLocks noGrp="1"/>
          </p:cNvSpPr>
          <p:nvPr>
            <p:ph type="ftr" sz="quarter" idx="4294967295"/>
          </p:nvPr>
        </p:nvSpPr>
        <p:spPr>
          <a:xfrm>
            <a:off x="5187254" y="6400800"/>
            <a:ext cx="3136900" cy="457200"/>
          </a:xfrm>
          <a:prstGeom prst="rect">
            <a:avLst/>
          </a:prstGeom>
        </p:spPr>
        <p:txBody>
          <a:bodyPr/>
          <a:lstStyle/>
          <a:p>
            <a:pPr>
              <a:defRPr/>
            </a:pPr>
            <a:r>
              <a:rPr lang="en-AU" dirty="0"/>
              <a:t>QT_MSR Report V1.1</a:t>
            </a:r>
          </a:p>
        </p:txBody>
      </p:sp>
      <p:graphicFrame>
        <p:nvGraphicFramePr>
          <p:cNvPr id="5" name="Table 4"/>
          <p:cNvGraphicFramePr>
            <a:graphicFrameLocks noGrp="1"/>
          </p:cNvGraphicFramePr>
          <p:nvPr/>
        </p:nvGraphicFramePr>
        <p:xfrm>
          <a:off x="510184" y="1710047"/>
          <a:ext cx="8794111" cy="3336965"/>
        </p:xfrm>
        <a:graphic>
          <a:graphicData uri="http://schemas.openxmlformats.org/drawingml/2006/table">
            <a:tbl>
              <a:tblPr>
                <a:tableStyleId>{616DA210-FB5B-4158-B5E0-FEB733F419BA}</a:tableStyleId>
              </a:tblPr>
              <a:tblGrid>
                <a:gridCol w="2328763">
                  <a:extLst>
                    <a:ext uri="{9D8B030D-6E8A-4147-A177-3AD203B41FA5}">
                      <a16:colId xmlns:a16="http://schemas.microsoft.com/office/drawing/2014/main" val="20000"/>
                    </a:ext>
                  </a:extLst>
                </a:gridCol>
                <a:gridCol w="2975668">
                  <a:extLst>
                    <a:ext uri="{9D8B030D-6E8A-4147-A177-3AD203B41FA5}">
                      <a16:colId xmlns:a16="http://schemas.microsoft.com/office/drawing/2014/main" val="20001"/>
                    </a:ext>
                  </a:extLst>
                </a:gridCol>
                <a:gridCol w="2093414">
                  <a:extLst>
                    <a:ext uri="{9D8B030D-6E8A-4147-A177-3AD203B41FA5}">
                      <a16:colId xmlns:a16="http://schemas.microsoft.com/office/drawing/2014/main" val="20002"/>
                    </a:ext>
                  </a:extLst>
                </a:gridCol>
                <a:gridCol w="1396266">
                  <a:extLst>
                    <a:ext uri="{9D8B030D-6E8A-4147-A177-3AD203B41FA5}">
                      <a16:colId xmlns:a16="http://schemas.microsoft.com/office/drawing/2014/main" val="20003"/>
                    </a:ext>
                  </a:extLst>
                </a:gridCol>
              </a:tblGrid>
              <a:tr h="973477">
                <a:tc>
                  <a:txBody>
                    <a:bodyPr/>
                    <a:lstStyle/>
                    <a:p>
                      <a:pPr marL="0" marR="0">
                        <a:spcBef>
                          <a:spcPts val="0"/>
                        </a:spcBef>
                        <a:spcAft>
                          <a:spcPts val="0"/>
                        </a:spcAft>
                      </a:pPr>
                      <a:r>
                        <a:rPr lang="en-US" sz="1600" b="1" dirty="0">
                          <a:solidFill>
                            <a:schemeClr val="bg1"/>
                          </a:solidFill>
                        </a:rPr>
                        <a:t>Client</a:t>
                      </a:r>
                      <a:endParaRPr lang="en-US" sz="1600" b="1" dirty="0">
                        <a:solidFill>
                          <a:schemeClr val="bg1"/>
                        </a:solidFill>
                        <a:latin typeface="Arial"/>
                        <a:ea typeface="Times New Roman"/>
                        <a:cs typeface="Times New Roman"/>
                      </a:endParaRPr>
                    </a:p>
                  </a:txBody>
                  <a:tcPr marL="68580" marR="68580" marT="0" marB="0" anchor="ctr">
                    <a:solidFill>
                      <a:srgbClr val="005B7C"/>
                    </a:solidFill>
                  </a:tcPr>
                </a:tc>
                <a:tc>
                  <a:txBody>
                    <a:bodyPr/>
                    <a:lstStyle/>
                    <a:p>
                      <a:pPr marL="0" marR="0">
                        <a:spcBef>
                          <a:spcPts val="0"/>
                        </a:spcBef>
                        <a:spcAft>
                          <a:spcPts val="0"/>
                        </a:spcAft>
                      </a:pPr>
                      <a:endParaRPr lang="en-US" sz="1200" dirty="0">
                        <a:latin typeface="Calibri"/>
                        <a:ea typeface="Batang"/>
                        <a:cs typeface="Times New Roman"/>
                      </a:endParaRPr>
                    </a:p>
                  </a:txBody>
                  <a:tcPr marL="68580" marR="68580" marT="0" marB="0" anchor="ctr"/>
                </a:tc>
                <a:tc>
                  <a:txBody>
                    <a:bodyPr/>
                    <a:lstStyle/>
                    <a:p>
                      <a:pPr marL="0" marR="0" algn="l" defTabSz="914342" rtl="0" eaLnBrk="1" latinLnBrk="0" hangingPunct="1">
                        <a:spcBef>
                          <a:spcPts val="0"/>
                        </a:spcBef>
                        <a:spcAft>
                          <a:spcPts val="0"/>
                        </a:spcAft>
                      </a:pPr>
                      <a:r>
                        <a:rPr lang="en-GB" sz="1600" b="1" kern="1200" dirty="0">
                          <a:solidFill>
                            <a:schemeClr val="bg1"/>
                          </a:solidFill>
                          <a:latin typeface="+mn-lt"/>
                          <a:ea typeface="+mn-ea"/>
                          <a:cs typeface="+mn-cs"/>
                        </a:rPr>
                        <a:t>Project / Engagement Code</a:t>
                      </a:r>
                      <a:endParaRPr lang="en-US" sz="1600" b="1" kern="1200" dirty="0">
                        <a:solidFill>
                          <a:schemeClr val="bg1"/>
                        </a:solidFill>
                        <a:latin typeface="+mn-lt"/>
                        <a:ea typeface="+mn-ea"/>
                        <a:cs typeface="+mn-cs"/>
                      </a:endParaRPr>
                    </a:p>
                  </a:txBody>
                  <a:tcPr marL="68580" marR="68580" marT="0" marB="0" anchor="ctr">
                    <a:solidFill>
                      <a:srgbClr val="005B7C"/>
                    </a:solidFill>
                  </a:tcPr>
                </a:tc>
                <a:tc>
                  <a:txBody>
                    <a:bodyPr/>
                    <a:lstStyle/>
                    <a:p>
                      <a:pPr marL="0" marR="0">
                        <a:spcBef>
                          <a:spcPts val="0"/>
                        </a:spcBef>
                        <a:spcAft>
                          <a:spcPts val="0"/>
                        </a:spcAft>
                      </a:pPr>
                      <a:endParaRPr lang="en-US" sz="1200" dirty="0">
                        <a:latin typeface="Calibri"/>
                        <a:ea typeface="Batang"/>
                        <a:cs typeface="Times New Roman"/>
                      </a:endParaRPr>
                    </a:p>
                  </a:txBody>
                  <a:tcPr marL="68580" marR="68580" marT="0" marB="0" anchor="ctr"/>
                </a:tc>
                <a:extLst>
                  <a:ext uri="{0D108BD9-81ED-4DB2-BD59-A6C34878D82A}">
                    <a16:rowId xmlns:a16="http://schemas.microsoft.com/office/drawing/2014/main" val="10000"/>
                  </a:ext>
                </a:extLst>
              </a:tr>
              <a:tr h="1123241">
                <a:tc>
                  <a:txBody>
                    <a:bodyPr/>
                    <a:lstStyle/>
                    <a:p>
                      <a:pPr marL="0" marR="0">
                        <a:spcBef>
                          <a:spcPts val="0"/>
                        </a:spcBef>
                        <a:spcAft>
                          <a:spcPts val="0"/>
                        </a:spcAft>
                      </a:pPr>
                      <a:r>
                        <a:rPr lang="en-GB" sz="1600" b="1" dirty="0">
                          <a:solidFill>
                            <a:schemeClr val="bg1"/>
                          </a:solidFill>
                        </a:rPr>
                        <a:t>Service Delivery Manager / Project Manager</a:t>
                      </a:r>
                      <a:endParaRPr lang="en-US" sz="1600" b="1" dirty="0">
                        <a:solidFill>
                          <a:schemeClr val="bg1"/>
                        </a:solidFill>
                        <a:latin typeface="Calibri"/>
                        <a:ea typeface="Batang"/>
                        <a:cs typeface="Times New Roman"/>
                      </a:endParaRPr>
                    </a:p>
                  </a:txBody>
                  <a:tcPr marL="68580" marR="68580" marT="0" marB="0" anchor="ctr">
                    <a:solidFill>
                      <a:srgbClr val="005B7C"/>
                    </a:solidFill>
                  </a:tcPr>
                </a:tc>
                <a:tc>
                  <a:txBody>
                    <a:bodyPr/>
                    <a:lstStyle/>
                    <a:p>
                      <a:pPr marL="0" marR="0">
                        <a:spcBef>
                          <a:spcPts val="0"/>
                        </a:spcBef>
                        <a:spcAft>
                          <a:spcPts val="0"/>
                        </a:spcAft>
                      </a:pPr>
                      <a:endParaRPr lang="en-US" sz="1200" dirty="0">
                        <a:latin typeface="Calibri"/>
                        <a:ea typeface="Batang"/>
                        <a:cs typeface="Times New Roman"/>
                      </a:endParaRPr>
                    </a:p>
                  </a:txBody>
                  <a:tcPr marL="68580" marR="68580" marT="0" marB="0"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GB" sz="1600" b="1" kern="1200" dirty="0">
                          <a:solidFill>
                            <a:schemeClr val="bg1"/>
                          </a:solidFill>
                          <a:latin typeface="+mn-lt"/>
                          <a:ea typeface="+mn-ea"/>
                          <a:cs typeface="+mn-cs"/>
                        </a:rPr>
                        <a:t>Engagement Name</a:t>
                      </a:r>
                    </a:p>
                    <a:p>
                      <a:pPr marL="0" marR="0" algn="l" defTabSz="914342" rtl="0" eaLnBrk="1" latinLnBrk="0" hangingPunct="1">
                        <a:spcBef>
                          <a:spcPts val="0"/>
                        </a:spcBef>
                        <a:spcAft>
                          <a:spcPts val="0"/>
                        </a:spcAft>
                      </a:pPr>
                      <a:endParaRPr lang="en-US" sz="1600" b="1" kern="1200" dirty="0">
                        <a:solidFill>
                          <a:schemeClr val="bg1"/>
                        </a:solidFill>
                        <a:latin typeface="+mn-lt"/>
                        <a:ea typeface="+mn-ea"/>
                        <a:cs typeface="+mn-cs"/>
                      </a:endParaRPr>
                    </a:p>
                  </a:txBody>
                  <a:tcPr marL="68580" marR="68580" marT="0" marB="0" anchor="ctr">
                    <a:solidFill>
                      <a:srgbClr val="005B7C"/>
                    </a:solidFill>
                  </a:tcPr>
                </a:tc>
                <a:tc>
                  <a:txBody>
                    <a:bodyPr/>
                    <a:lstStyle/>
                    <a:p>
                      <a:pPr marL="0" marR="0">
                        <a:spcBef>
                          <a:spcPts val="0"/>
                        </a:spcBef>
                        <a:spcAft>
                          <a:spcPts val="0"/>
                        </a:spcAft>
                      </a:pPr>
                      <a:endParaRPr lang="en-US" sz="1200" dirty="0">
                        <a:latin typeface="Calibri"/>
                        <a:ea typeface="Batang"/>
                        <a:cs typeface="Times New Roman"/>
                      </a:endParaRPr>
                    </a:p>
                  </a:txBody>
                  <a:tcPr marL="68580" marR="68580" marT="0" marB="0" anchor="ctr"/>
                </a:tc>
                <a:extLst>
                  <a:ext uri="{0D108BD9-81ED-4DB2-BD59-A6C34878D82A}">
                    <a16:rowId xmlns:a16="http://schemas.microsoft.com/office/drawing/2014/main" val="10001"/>
                  </a:ext>
                </a:extLst>
              </a:tr>
              <a:tr h="790950">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GB" sz="1600" b="1" kern="1200" dirty="0">
                          <a:solidFill>
                            <a:schemeClr val="bg1"/>
                          </a:solidFill>
                          <a:latin typeface="+mn-lt"/>
                          <a:ea typeface="+mn-ea"/>
                          <a:cs typeface="+mn-cs"/>
                        </a:rPr>
                        <a:t>Delivery Manager</a:t>
                      </a:r>
                      <a:endParaRPr lang="en-US" sz="1600" b="1" kern="1200" dirty="0">
                        <a:solidFill>
                          <a:schemeClr val="bg1"/>
                        </a:solidFill>
                        <a:latin typeface="+mn-lt"/>
                        <a:ea typeface="+mn-ea"/>
                        <a:cs typeface="+mn-cs"/>
                      </a:endParaRPr>
                    </a:p>
                  </a:txBody>
                  <a:tcPr marL="68580" marR="68580" marT="0" marB="0" anchor="ctr">
                    <a:solidFill>
                      <a:srgbClr val="005B7C"/>
                    </a:solidFill>
                  </a:tcPr>
                </a:tc>
                <a:tc>
                  <a:txBody>
                    <a:bodyPr/>
                    <a:lstStyle/>
                    <a:p>
                      <a:pPr marL="0" marR="0">
                        <a:spcBef>
                          <a:spcPts val="0"/>
                        </a:spcBef>
                        <a:spcAft>
                          <a:spcPts val="0"/>
                        </a:spcAft>
                      </a:pPr>
                      <a:endParaRPr lang="en-US" sz="1200" dirty="0">
                        <a:latin typeface="Calibri"/>
                        <a:ea typeface="Batang"/>
                        <a:cs typeface="Times New Roman"/>
                      </a:endParaRPr>
                    </a:p>
                  </a:txBody>
                  <a:tcPr marL="68580" marR="68580" marT="0" marB="0" anchor="ctr"/>
                </a:tc>
                <a:tc>
                  <a:txBody>
                    <a:bodyPr/>
                    <a:lstStyle/>
                    <a:p>
                      <a:pPr marL="0" marR="0" indent="0" algn="l" defTabSz="914342" rtl="0" eaLnBrk="1" fontAlgn="auto" latinLnBrk="0" hangingPunct="1">
                        <a:lnSpc>
                          <a:spcPts val="1200"/>
                        </a:lnSpc>
                        <a:spcBef>
                          <a:spcPts val="0"/>
                        </a:spcBef>
                        <a:spcAft>
                          <a:spcPts val="0"/>
                        </a:spcAft>
                        <a:buClrTx/>
                        <a:buSzTx/>
                        <a:buFontTx/>
                        <a:buNone/>
                        <a:tabLst/>
                        <a:defRPr/>
                      </a:pPr>
                      <a:r>
                        <a:rPr lang="en-GB" sz="1600" b="1" kern="1200" dirty="0">
                          <a:solidFill>
                            <a:schemeClr val="bg1"/>
                          </a:solidFill>
                          <a:latin typeface="+mn-lt"/>
                          <a:ea typeface="+mn-ea"/>
                          <a:cs typeface="+mn-cs"/>
                        </a:rPr>
                        <a:t>Engagement Start Date</a:t>
                      </a:r>
                      <a:endParaRPr lang="en-US" sz="1600" b="1" kern="1200" dirty="0">
                        <a:solidFill>
                          <a:schemeClr val="bg1"/>
                        </a:solidFill>
                        <a:latin typeface="+mn-lt"/>
                        <a:ea typeface="+mn-ea"/>
                        <a:cs typeface="+mn-cs"/>
                      </a:endParaRPr>
                    </a:p>
                    <a:p>
                      <a:pPr marL="0" marR="0" algn="l" defTabSz="914342" rtl="0" eaLnBrk="1" latinLnBrk="0" hangingPunct="1">
                        <a:lnSpc>
                          <a:spcPts val="1200"/>
                        </a:lnSpc>
                        <a:spcBef>
                          <a:spcPts val="0"/>
                        </a:spcBef>
                        <a:spcAft>
                          <a:spcPts val="0"/>
                        </a:spcAft>
                      </a:pPr>
                      <a:endParaRPr lang="en-US" sz="1600" b="1" kern="1200" dirty="0">
                        <a:solidFill>
                          <a:schemeClr val="bg1"/>
                        </a:solidFill>
                        <a:latin typeface="+mn-lt"/>
                        <a:ea typeface="+mn-ea"/>
                        <a:cs typeface="+mn-cs"/>
                      </a:endParaRPr>
                    </a:p>
                  </a:txBody>
                  <a:tcPr marL="68580" marR="68580" marT="0" marB="0" anchor="ctr">
                    <a:solidFill>
                      <a:srgbClr val="005B7C"/>
                    </a:solidFill>
                  </a:tcPr>
                </a:tc>
                <a:tc>
                  <a:txBody>
                    <a:bodyPr/>
                    <a:lstStyle/>
                    <a:p>
                      <a:pPr marL="0" marR="0">
                        <a:spcBef>
                          <a:spcPts val="0"/>
                        </a:spcBef>
                        <a:spcAft>
                          <a:spcPts val="0"/>
                        </a:spcAft>
                      </a:pPr>
                      <a:endParaRPr lang="en-US" sz="1200" dirty="0">
                        <a:latin typeface="Calibri"/>
                        <a:ea typeface="Batang"/>
                        <a:cs typeface="Times New Roman"/>
                      </a:endParaRPr>
                    </a:p>
                  </a:txBody>
                  <a:tcPr marL="68580" marR="68580" marT="0" marB="0" anchor="ctr"/>
                </a:tc>
                <a:extLst>
                  <a:ext uri="{0D108BD9-81ED-4DB2-BD59-A6C34878D82A}">
                    <a16:rowId xmlns:a16="http://schemas.microsoft.com/office/drawing/2014/main" val="10002"/>
                  </a:ext>
                </a:extLst>
              </a:tr>
              <a:tr h="449297">
                <a:tc>
                  <a:txBody>
                    <a:bodyPr/>
                    <a:lstStyle/>
                    <a:p>
                      <a:pPr marL="0" marR="0">
                        <a:spcBef>
                          <a:spcPts val="0"/>
                        </a:spcBef>
                        <a:spcAft>
                          <a:spcPts val="0"/>
                        </a:spcAft>
                      </a:pPr>
                      <a:r>
                        <a:rPr lang="en-US" sz="1600" b="1" dirty="0">
                          <a:solidFill>
                            <a:schemeClr val="bg1"/>
                          </a:solidFill>
                        </a:rPr>
                        <a:t>Engagement Manager</a:t>
                      </a:r>
                      <a:endParaRPr lang="en-US" sz="1600" b="1" dirty="0">
                        <a:solidFill>
                          <a:schemeClr val="bg1"/>
                        </a:solidFill>
                        <a:latin typeface="Arial"/>
                        <a:ea typeface="Times New Roman"/>
                        <a:cs typeface="Times New Roman"/>
                      </a:endParaRPr>
                    </a:p>
                  </a:txBody>
                  <a:tcPr marL="68580" marR="68580" marT="0" marB="0" anchor="ctr">
                    <a:solidFill>
                      <a:srgbClr val="005B7C"/>
                    </a:solidFill>
                  </a:tcPr>
                </a:tc>
                <a:tc>
                  <a:txBody>
                    <a:bodyPr/>
                    <a:lstStyle/>
                    <a:p>
                      <a:pPr marL="0" marR="0">
                        <a:spcBef>
                          <a:spcPts val="0"/>
                        </a:spcBef>
                        <a:spcAft>
                          <a:spcPts val="0"/>
                        </a:spcAft>
                      </a:pPr>
                      <a:endParaRPr lang="en-US" sz="800" dirty="0">
                        <a:latin typeface="Arial"/>
                        <a:ea typeface="Times New Roman"/>
                        <a:cs typeface="Times New Roman"/>
                      </a:endParaRPr>
                    </a:p>
                  </a:txBody>
                  <a:tcPr marL="68580" marR="68580" marT="0" marB="0" anchor="ctr"/>
                </a:tc>
                <a:tc>
                  <a:txBody>
                    <a:bodyPr/>
                    <a:lstStyle/>
                    <a:p>
                      <a:pPr marL="0" marR="0" algn="l" defTabSz="914342" rtl="0" eaLnBrk="1" latinLnBrk="0" hangingPunct="1">
                        <a:lnSpc>
                          <a:spcPts val="1200"/>
                        </a:lnSpc>
                        <a:spcBef>
                          <a:spcPts val="0"/>
                        </a:spcBef>
                        <a:spcAft>
                          <a:spcPts val="0"/>
                        </a:spcAft>
                      </a:pPr>
                      <a:r>
                        <a:rPr lang="en-US" sz="1600" b="1" kern="1200" dirty="0">
                          <a:solidFill>
                            <a:schemeClr val="bg1"/>
                          </a:solidFill>
                          <a:latin typeface="+mn-lt"/>
                          <a:ea typeface="+mn-ea"/>
                          <a:cs typeface="+mn-cs"/>
                        </a:rPr>
                        <a:t>Reporting Period </a:t>
                      </a:r>
                    </a:p>
                  </a:txBody>
                  <a:tcPr marL="68580" marR="68580" marT="0" marB="0" anchor="ctr">
                    <a:solidFill>
                      <a:srgbClr val="005B7C"/>
                    </a:solidFill>
                  </a:tcPr>
                </a:tc>
                <a:tc>
                  <a:txBody>
                    <a:bodyPr/>
                    <a:lstStyle/>
                    <a:p>
                      <a:pPr marL="0" marR="0">
                        <a:spcBef>
                          <a:spcPts val="0"/>
                        </a:spcBef>
                        <a:spcAft>
                          <a:spcPts val="0"/>
                        </a:spcAft>
                      </a:pPr>
                      <a:endParaRPr lang="en-US" sz="1200" dirty="0">
                        <a:latin typeface="Calibri"/>
                        <a:ea typeface="Batang"/>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fontAlgn="base" hangingPunct="0">
              <a:spcAft>
                <a:spcPct val="0"/>
              </a:spcAft>
              <a:defRPr/>
            </a:pPr>
            <a:r>
              <a:rPr lang="en-US" b="1" kern="0" dirty="0">
                <a:solidFill>
                  <a:schemeClr val="tx2"/>
                </a:solidFill>
              </a:rPr>
              <a:t>Project / Service Management</a:t>
            </a:r>
          </a:p>
        </p:txBody>
      </p:sp>
      <p:sp>
        <p:nvSpPr>
          <p:cNvPr id="6" name="Round Same Side Corner Rectangle 5"/>
          <p:cNvSpPr/>
          <p:nvPr/>
        </p:nvSpPr>
        <p:spPr>
          <a:xfrm rot="5400000">
            <a:off x="62119" y="1582552"/>
            <a:ext cx="2531529" cy="2002750"/>
          </a:xfrm>
          <a:prstGeom prst="round2SameRect">
            <a:avLst>
              <a:gd name="adj1" fmla="val 22626"/>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83969" tIns="41985" rIns="83969" bIns="41985" rtlCol="0" anchor="ctr"/>
          <a:lstStyle/>
          <a:p>
            <a:pPr algn="ctr"/>
            <a:r>
              <a:rPr lang="en-US" sz="1800" dirty="0">
                <a:solidFill>
                  <a:schemeClr val="bg1"/>
                </a:solidFill>
              </a:rPr>
              <a:t>Project / Service Delivery highlights</a:t>
            </a:r>
            <a:endParaRPr lang="en-US" sz="1700" b="1" dirty="0">
              <a:solidFill>
                <a:schemeClr val="bg1"/>
              </a:solidFill>
            </a:endParaRPr>
          </a:p>
        </p:txBody>
      </p:sp>
      <p:sp>
        <p:nvSpPr>
          <p:cNvPr id="7" name="Round Same Side Corner Rectangle 6"/>
          <p:cNvSpPr/>
          <p:nvPr/>
        </p:nvSpPr>
        <p:spPr>
          <a:xfrm rot="16200000" flipH="1">
            <a:off x="4527281" y="-851287"/>
            <a:ext cx="2648197" cy="6915841"/>
          </a:xfrm>
          <a:prstGeom prst="round2SameRect">
            <a:avLst>
              <a:gd name="adj1" fmla="val 22626"/>
              <a:gd name="adj2"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83969" tIns="167939" rIns="83969" bIns="41985" rtlCol="0" anchor="ctr"/>
          <a:lstStyle/>
          <a:p>
            <a:pPr marL="154527" lvl="1" indent="-154527" fontAlgn="base">
              <a:lnSpc>
                <a:spcPct val="150000"/>
              </a:lnSpc>
              <a:spcBef>
                <a:spcPct val="0"/>
              </a:spcBef>
              <a:spcAft>
                <a:spcPct val="0"/>
              </a:spcAft>
              <a:buClr>
                <a:schemeClr val="accent2"/>
              </a:buClr>
              <a:buFont typeface="Wingdings" pitchFamily="2" charset="2"/>
              <a:buChar char="§"/>
            </a:pPr>
            <a:r>
              <a:rPr lang="en-US" sz="1500" dirty="0">
                <a:solidFill>
                  <a:schemeClr val="tx2">
                    <a:lumMod val="50000"/>
                  </a:schemeClr>
                </a:solidFill>
              </a:rPr>
              <a:t>Planning</a:t>
            </a:r>
          </a:p>
          <a:p>
            <a:pPr marL="154527" lvl="1" indent="-154527" fontAlgn="base">
              <a:lnSpc>
                <a:spcPct val="150000"/>
              </a:lnSpc>
              <a:spcBef>
                <a:spcPct val="0"/>
              </a:spcBef>
              <a:spcAft>
                <a:spcPct val="0"/>
              </a:spcAft>
              <a:buClr>
                <a:schemeClr val="accent2"/>
              </a:buClr>
              <a:buFont typeface="Wingdings" pitchFamily="2" charset="2"/>
              <a:buChar char="§"/>
            </a:pPr>
            <a:r>
              <a:rPr lang="en-US" sz="1500" dirty="0">
                <a:solidFill>
                  <a:schemeClr val="tx2">
                    <a:lumMod val="50000"/>
                  </a:schemeClr>
                </a:solidFill>
              </a:rPr>
              <a:t>Estimations </a:t>
            </a:r>
          </a:p>
          <a:p>
            <a:pPr marL="154527" lvl="1" indent="-154527" fontAlgn="base">
              <a:lnSpc>
                <a:spcPct val="150000"/>
              </a:lnSpc>
              <a:spcBef>
                <a:spcPct val="0"/>
              </a:spcBef>
              <a:spcAft>
                <a:spcPct val="0"/>
              </a:spcAft>
              <a:buClr>
                <a:schemeClr val="accent2"/>
              </a:buClr>
              <a:buFont typeface="Wingdings" pitchFamily="2" charset="2"/>
              <a:buChar char="§"/>
            </a:pPr>
            <a:r>
              <a:rPr lang="en-US" sz="1500" dirty="0">
                <a:solidFill>
                  <a:schemeClr val="tx2">
                    <a:lumMod val="50000"/>
                  </a:schemeClr>
                </a:solidFill>
              </a:rPr>
              <a:t>Resourcing</a:t>
            </a:r>
          </a:p>
          <a:p>
            <a:pPr marL="154527" lvl="1" indent="-154527" fontAlgn="base">
              <a:lnSpc>
                <a:spcPct val="150000"/>
              </a:lnSpc>
              <a:spcBef>
                <a:spcPct val="0"/>
              </a:spcBef>
              <a:spcAft>
                <a:spcPct val="0"/>
              </a:spcAft>
              <a:buClr>
                <a:schemeClr val="accent2"/>
              </a:buClr>
              <a:buFont typeface="Wingdings" pitchFamily="2" charset="2"/>
              <a:buChar char="§"/>
            </a:pPr>
            <a:r>
              <a:rPr lang="en-US" sz="1500" dirty="0">
                <a:solidFill>
                  <a:schemeClr val="tx2">
                    <a:lumMod val="50000"/>
                  </a:schemeClr>
                </a:solidFill>
              </a:rPr>
              <a:t>Key achievements </a:t>
            </a:r>
          </a:p>
          <a:p>
            <a:pPr marL="154527" lvl="1" indent="-154527" fontAlgn="base">
              <a:lnSpc>
                <a:spcPct val="150000"/>
              </a:lnSpc>
              <a:spcBef>
                <a:spcPct val="0"/>
              </a:spcBef>
              <a:spcAft>
                <a:spcPct val="0"/>
              </a:spcAft>
              <a:buClr>
                <a:schemeClr val="accent2"/>
              </a:buClr>
              <a:buFont typeface="Wingdings" pitchFamily="2" charset="2"/>
              <a:buChar char="§"/>
            </a:pPr>
            <a:r>
              <a:rPr lang="en-US" sz="1500" dirty="0">
                <a:solidFill>
                  <a:schemeClr val="tx2">
                    <a:lumMod val="50000"/>
                  </a:schemeClr>
                </a:solidFill>
              </a:rPr>
              <a:t>Accomplished Milestone (refer to tracking tools like Clarity)</a:t>
            </a:r>
          </a:p>
          <a:p>
            <a:pPr marL="154527" lvl="1" indent="-154527" fontAlgn="base">
              <a:spcBef>
                <a:spcPct val="0"/>
              </a:spcBef>
              <a:spcAft>
                <a:spcPct val="0"/>
              </a:spcAft>
              <a:buClr>
                <a:schemeClr val="accent2"/>
              </a:buClr>
              <a:buFont typeface="Wingdings" pitchFamily="2" charset="2"/>
              <a:buChar char="§"/>
            </a:pPr>
            <a:r>
              <a:rPr lang="en-US" sz="1500" dirty="0">
                <a:solidFill>
                  <a:schemeClr val="tx2">
                    <a:lumMod val="50000"/>
                  </a:schemeClr>
                </a:solidFill>
              </a:rPr>
              <a:t>Financial / Contractual Summary - </a:t>
            </a:r>
            <a:r>
              <a:rPr lang="en-US" sz="1200" dirty="0">
                <a:solidFill>
                  <a:schemeClr val="tx2">
                    <a:lumMod val="50000"/>
                  </a:schemeClr>
                </a:solidFill>
              </a:rPr>
              <a:t>highlight information financial / contractual information , Contractual Changes – contribution margin, AR pending, Invoice details, Contract status etc.</a:t>
            </a:r>
          </a:p>
        </p:txBody>
      </p:sp>
      <p:sp>
        <p:nvSpPr>
          <p:cNvPr id="10" name="Round Same Side Corner Rectangle 9"/>
          <p:cNvSpPr/>
          <p:nvPr/>
        </p:nvSpPr>
        <p:spPr>
          <a:xfrm rot="5400000">
            <a:off x="631358" y="3742696"/>
            <a:ext cx="1343856" cy="1977304"/>
          </a:xfrm>
          <a:prstGeom prst="round2SameRect">
            <a:avLst>
              <a:gd name="adj1" fmla="val 22626"/>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83969" tIns="41985" rIns="83969" bIns="41985" rtlCol="0" anchor="ctr"/>
          <a:lstStyle/>
          <a:p>
            <a:pPr algn="ctr"/>
            <a:r>
              <a:rPr lang="en-US" sz="1800" dirty="0"/>
              <a:t>Issues/Risks</a:t>
            </a:r>
            <a:endParaRPr lang="en-US" sz="1700" b="1" dirty="0"/>
          </a:p>
        </p:txBody>
      </p:sp>
      <p:sp>
        <p:nvSpPr>
          <p:cNvPr id="13" name="Round Same Side Corner Rectangle 12"/>
          <p:cNvSpPr/>
          <p:nvPr/>
        </p:nvSpPr>
        <p:spPr>
          <a:xfrm rot="16200000" flipH="1">
            <a:off x="5222592" y="1257184"/>
            <a:ext cx="1328835" cy="6915841"/>
          </a:xfrm>
          <a:prstGeom prst="round2SameRect">
            <a:avLst>
              <a:gd name="adj1" fmla="val 22626"/>
              <a:gd name="adj2" fmla="val 0"/>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lIns="83969" tIns="167939" rIns="83969" bIns="41985" rtlCol="0" anchor="ctr"/>
          <a:lstStyle/>
          <a:p>
            <a:pPr marL="154527" lvl="1" indent="-154527" fontAlgn="base">
              <a:lnSpc>
                <a:spcPct val="150000"/>
              </a:lnSpc>
              <a:spcBef>
                <a:spcPct val="0"/>
              </a:spcBef>
              <a:spcAft>
                <a:spcPct val="0"/>
              </a:spcAft>
              <a:buClr>
                <a:schemeClr val="accent2"/>
              </a:buClr>
              <a:buFont typeface="Wingdings" pitchFamily="2" charset="2"/>
              <a:buChar char="§"/>
            </a:pPr>
            <a:r>
              <a:rPr lang="en-US" sz="1200" dirty="0">
                <a:solidFill>
                  <a:schemeClr val="tx2">
                    <a:lumMod val="50000"/>
                  </a:schemeClr>
                </a:solidFill>
              </a:rPr>
              <a:t>Highlights issues / critical risks related to all areas of the project which require Senior Management’s attention here. For details, you may refer the Project’s Issue Log &amp; Risk Assessment Tool .</a:t>
            </a:r>
          </a:p>
        </p:txBody>
      </p:sp>
      <p:sp>
        <p:nvSpPr>
          <p:cNvPr id="8" name="Footer Placeholder 3"/>
          <p:cNvSpPr>
            <a:spLocks noGrp="1"/>
          </p:cNvSpPr>
          <p:nvPr/>
        </p:nvSpPr>
        <p:spPr>
          <a:xfrm>
            <a:off x="5213350" y="6380331"/>
            <a:ext cx="3136900" cy="457200"/>
          </a:xfrm>
          <a:prstGeom prst="rect">
            <a:avLst/>
          </a:prstGeom>
          <a:ln/>
        </p:spPr>
        <p:txBody>
          <a:bodyPr/>
          <a:lstStyle>
            <a:defPPr>
              <a:defRPr lang="de-DE"/>
            </a:defPPr>
            <a:lvl1pPr marL="0" algn="r" defTabSz="957756" rtl="0" eaLnBrk="1" latinLnBrk="0" hangingPunct="1">
              <a:defRPr lang="en-AU" sz="700" kern="1200" smtClean="0">
                <a:solidFill>
                  <a:schemeClr val="tx2"/>
                </a:solidFill>
                <a:latin typeface="+mj-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a:lstStyle>
          <a:p>
            <a:pPr>
              <a:defRPr/>
            </a:pPr>
            <a:r>
              <a:rPr lang="en-AU" dirty="0"/>
              <a:t>QT_MSR Report V1.1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Audits and Client feedback</a:t>
            </a:r>
          </a:p>
        </p:txBody>
      </p:sp>
      <p:sp>
        <p:nvSpPr>
          <p:cNvPr id="6" name="Round Same Side Corner Rectangle 5"/>
          <p:cNvSpPr/>
          <p:nvPr/>
        </p:nvSpPr>
        <p:spPr>
          <a:xfrm rot="5400000">
            <a:off x="889276" y="949049"/>
            <a:ext cx="1185975" cy="2002750"/>
          </a:xfrm>
          <a:prstGeom prst="round2SameRect">
            <a:avLst>
              <a:gd name="adj1" fmla="val 22626"/>
              <a:gd name="adj2" fmla="val 0"/>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83969" tIns="41985" rIns="83969" bIns="41985" rtlCol="0" anchor="ctr"/>
          <a:lstStyle/>
          <a:p>
            <a:pPr algn="ctr"/>
            <a:r>
              <a:rPr lang="en-US" sz="1700" b="1" dirty="0"/>
              <a:t>Process and Product Compliance</a:t>
            </a:r>
          </a:p>
        </p:txBody>
      </p:sp>
      <p:sp>
        <p:nvSpPr>
          <p:cNvPr id="7" name="Round Same Side Corner Rectangle 6"/>
          <p:cNvSpPr/>
          <p:nvPr/>
        </p:nvSpPr>
        <p:spPr>
          <a:xfrm rot="16200000" flipH="1">
            <a:off x="5377145" y="-1507496"/>
            <a:ext cx="1185975" cy="6915841"/>
          </a:xfrm>
          <a:prstGeom prst="round2SameRect">
            <a:avLst>
              <a:gd name="adj1" fmla="val 22626"/>
              <a:gd name="adj2" fmla="val 0"/>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lIns="83969" tIns="167939" rIns="83969" bIns="41985" rtlCol="0" anchor="ctr"/>
          <a:lstStyle/>
          <a:p>
            <a:pPr marL="154527" indent="-154527">
              <a:buClr>
                <a:schemeClr val="accent2"/>
              </a:buClr>
              <a:buFont typeface="Wingdings" pitchFamily="2" charset="2"/>
              <a:buChar char="§"/>
            </a:pPr>
            <a:r>
              <a:rPr lang="en-US" sz="1500" dirty="0">
                <a:solidFill>
                  <a:schemeClr val="tx2">
                    <a:lumMod val="50000"/>
                  </a:schemeClr>
                </a:solidFill>
              </a:rPr>
              <a:t>Process compliance should highlight information related to Audits, Product Audits , Non –compliances, Facilitation, Focused reviews etc</a:t>
            </a:r>
          </a:p>
        </p:txBody>
      </p:sp>
      <p:sp>
        <p:nvSpPr>
          <p:cNvPr id="8" name="Round Same Side Corner Rectangle 7"/>
          <p:cNvSpPr/>
          <p:nvPr/>
        </p:nvSpPr>
        <p:spPr>
          <a:xfrm rot="5400000">
            <a:off x="889276" y="2199100"/>
            <a:ext cx="1185975" cy="2002750"/>
          </a:xfrm>
          <a:prstGeom prst="round2SameRect">
            <a:avLst>
              <a:gd name="adj1" fmla="val 22626"/>
              <a:gd name="adj2" fmla="val 0"/>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83969" tIns="41985" rIns="83969" bIns="41985" rtlCol="0" anchor="ctr"/>
          <a:lstStyle/>
          <a:p>
            <a:pPr algn="ctr"/>
            <a:r>
              <a:rPr lang="en-US" sz="1700" b="1" dirty="0"/>
              <a:t>OTACE and Customer Complaints</a:t>
            </a:r>
          </a:p>
        </p:txBody>
      </p:sp>
      <p:sp>
        <p:nvSpPr>
          <p:cNvPr id="9" name="Round Same Side Corner Rectangle 8"/>
          <p:cNvSpPr/>
          <p:nvPr/>
        </p:nvSpPr>
        <p:spPr>
          <a:xfrm rot="16200000" flipH="1">
            <a:off x="5377145" y="-257445"/>
            <a:ext cx="1185975" cy="6915841"/>
          </a:xfrm>
          <a:prstGeom prst="round2SameRect">
            <a:avLst>
              <a:gd name="adj1" fmla="val 22626"/>
              <a:gd name="adj2" fmla="val 0"/>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lIns="83969" tIns="167939" rIns="83969" bIns="41985" rtlCol="0" anchor="ctr"/>
          <a:lstStyle/>
          <a:p>
            <a:pPr marL="154527" indent="-154527">
              <a:buClr>
                <a:schemeClr val="accent2"/>
              </a:buClr>
              <a:buFont typeface="Wingdings" pitchFamily="2" charset="2"/>
              <a:buChar char="§"/>
            </a:pPr>
            <a:r>
              <a:rPr lang="en-US" sz="1500" dirty="0">
                <a:solidFill>
                  <a:schemeClr val="tx2">
                    <a:lumMod val="50000"/>
                  </a:schemeClr>
                </a:solidFill>
              </a:rPr>
              <a:t>Enclose OTACE / Customer complaints analysis and actions</a:t>
            </a:r>
          </a:p>
        </p:txBody>
      </p:sp>
      <p:sp>
        <p:nvSpPr>
          <p:cNvPr id="10" name="Round Same Side Corner Rectangle 9"/>
          <p:cNvSpPr/>
          <p:nvPr/>
        </p:nvSpPr>
        <p:spPr>
          <a:xfrm rot="5400000">
            <a:off x="889276" y="3449151"/>
            <a:ext cx="1185975" cy="2002750"/>
          </a:xfrm>
          <a:prstGeom prst="round2SameRect">
            <a:avLst>
              <a:gd name="adj1" fmla="val 22626"/>
              <a:gd name="adj2" fmla="val 0"/>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83969" tIns="41985" rIns="83969" bIns="41985" rtlCol="0" anchor="ctr"/>
          <a:lstStyle/>
          <a:p>
            <a:pPr algn="ctr"/>
            <a:r>
              <a:rPr lang="en-US" sz="1700" b="1" dirty="0"/>
              <a:t>Configuration &amp; Release Management</a:t>
            </a:r>
          </a:p>
        </p:txBody>
      </p:sp>
      <p:sp>
        <p:nvSpPr>
          <p:cNvPr id="11" name="Round Same Side Corner Rectangle 10"/>
          <p:cNvSpPr/>
          <p:nvPr/>
        </p:nvSpPr>
        <p:spPr>
          <a:xfrm rot="16200000" flipH="1">
            <a:off x="5377145" y="992606"/>
            <a:ext cx="1185975" cy="6915841"/>
          </a:xfrm>
          <a:prstGeom prst="round2SameRect">
            <a:avLst>
              <a:gd name="adj1" fmla="val 22626"/>
              <a:gd name="adj2" fmla="val 0"/>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lIns="83969" tIns="167939" rIns="83969" bIns="41985" rtlCol="0" anchor="ctr"/>
          <a:lstStyle/>
          <a:p>
            <a:pPr marL="154527" indent="-154527">
              <a:buClr>
                <a:schemeClr val="accent2"/>
              </a:buClr>
              <a:buFont typeface="Wingdings" pitchFamily="2" charset="2"/>
              <a:buChar char="§"/>
            </a:pPr>
            <a:r>
              <a:rPr lang="en-US" sz="1500" dirty="0">
                <a:solidFill>
                  <a:schemeClr val="tx2">
                    <a:lumMod val="50000"/>
                  </a:schemeClr>
                </a:solidFill>
              </a:rPr>
              <a:t>Actions from Configuration Status reports, Configuration and Release Audits (FIC)  which requires SM inputs/actions. </a:t>
            </a:r>
          </a:p>
          <a:p>
            <a:pPr marL="154527" indent="-154527">
              <a:buClr>
                <a:schemeClr val="accent2"/>
              </a:buClr>
              <a:buFont typeface="Wingdings" pitchFamily="2" charset="2"/>
              <a:buChar char="§"/>
            </a:pPr>
            <a:r>
              <a:rPr lang="en-US" sz="1500" dirty="0">
                <a:solidFill>
                  <a:schemeClr val="tx2">
                    <a:lumMod val="50000"/>
                  </a:schemeClr>
                </a:solidFill>
              </a:rPr>
              <a:t>Any Best Practices / Lessons Learnt from the completed Releases / Milestones.</a:t>
            </a:r>
          </a:p>
        </p:txBody>
      </p:sp>
      <p:sp>
        <p:nvSpPr>
          <p:cNvPr id="14" name="Footer Placeholder 3"/>
          <p:cNvSpPr>
            <a:spLocks noGrp="1"/>
          </p:cNvSpPr>
          <p:nvPr>
            <p:ph type="ftr" sz="quarter" idx="4294967295"/>
          </p:nvPr>
        </p:nvSpPr>
        <p:spPr>
          <a:xfrm>
            <a:off x="5119016" y="6400800"/>
            <a:ext cx="3136900" cy="457200"/>
          </a:xfrm>
          <a:prstGeom prst="rect">
            <a:avLst/>
          </a:prstGeom>
        </p:spPr>
        <p:txBody>
          <a:bodyPr/>
          <a:lstStyle/>
          <a:p>
            <a:pPr>
              <a:defRPr/>
            </a:pPr>
            <a:r>
              <a:rPr lang="en-AU" dirty="0"/>
              <a:t>QT_MSR Report V1.1</a:t>
            </a:r>
          </a:p>
        </p:txBody>
      </p:sp>
      <p:sp>
        <p:nvSpPr>
          <p:cNvPr id="12" name="Round Same Side Corner Rectangle 11"/>
          <p:cNvSpPr/>
          <p:nvPr/>
        </p:nvSpPr>
        <p:spPr>
          <a:xfrm rot="5400000">
            <a:off x="1054710" y="4495481"/>
            <a:ext cx="770666" cy="2002750"/>
          </a:xfrm>
          <a:prstGeom prst="round2SameRect">
            <a:avLst>
              <a:gd name="adj1" fmla="val 22626"/>
              <a:gd name="adj2" fmla="val 0"/>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83969" tIns="41985" rIns="83969" bIns="41985" rtlCol="0" anchor="ctr"/>
          <a:lstStyle/>
          <a:p>
            <a:pPr algn="ctr"/>
            <a:r>
              <a:rPr lang="en-US" sz="1700" b="1" dirty="0"/>
              <a:t>Security Management</a:t>
            </a:r>
          </a:p>
        </p:txBody>
      </p:sp>
      <p:sp>
        <p:nvSpPr>
          <p:cNvPr id="13" name="Round Same Side Corner Rectangle 12"/>
          <p:cNvSpPr/>
          <p:nvPr/>
        </p:nvSpPr>
        <p:spPr>
          <a:xfrm rot="16200000" flipH="1">
            <a:off x="5563688" y="2060045"/>
            <a:ext cx="770667" cy="6873621"/>
          </a:xfrm>
          <a:prstGeom prst="round2SameRect">
            <a:avLst>
              <a:gd name="adj1" fmla="val 22626"/>
              <a:gd name="adj2" fmla="val 0"/>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lIns="83969" tIns="167939" rIns="83969" bIns="41985" rtlCol="0" anchor="ctr"/>
          <a:lstStyle/>
          <a:p>
            <a:pPr marL="154527" indent="-154527">
              <a:buClr>
                <a:schemeClr val="accent2"/>
              </a:buClr>
              <a:buFont typeface="Wingdings" pitchFamily="2" charset="2"/>
              <a:buChar char="§"/>
            </a:pPr>
            <a:r>
              <a:rPr lang="en-US" sz="1500" dirty="0">
                <a:solidFill>
                  <a:schemeClr val="tx2">
                    <a:lumMod val="50000"/>
                  </a:schemeClr>
                </a:solidFill>
              </a:rPr>
              <a:t> Security Checks and compliance reports , actions tracking &amp; closure</a:t>
            </a:r>
          </a:p>
          <a:p>
            <a:pPr marL="154527" indent="-154527">
              <a:buClr>
                <a:schemeClr val="accent2"/>
              </a:buClr>
              <a:buFont typeface="Wingdings" pitchFamily="2" charset="2"/>
              <a:buChar char="§"/>
            </a:pPr>
            <a:r>
              <a:rPr lang="en-US" sz="1500" dirty="0">
                <a:solidFill>
                  <a:schemeClr val="tx2">
                    <a:lumMod val="50000"/>
                  </a:schemeClr>
                </a:solidFill>
              </a:rPr>
              <a:t> Security Breaches/ incidents for the month, Actions tracking &amp; closure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fontAlgn="base" hangingPunct="0">
              <a:spcAft>
                <a:spcPct val="0"/>
              </a:spcAft>
              <a:defRPr/>
            </a:pPr>
            <a:r>
              <a:rPr lang="en-US" sz="2800" b="1" kern="0" dirty="0">
                <a:solidFill>
                  <a:schemeClr val="tx2"/>
                </a:solidFill>
              </a:rPr>
              <a:t>Project / Service Performance and improvements</a:t>
            </a:r>
          </a:p>
        </p:txBody>
      </p:sp>
      <p:sp>
        <p:nvSpPr>
          <p:cNvPr id="6" name="Round Same Side Corner Rectangle 5"/>
          <p:cNvSpPr/>
          <p:nvPr/>
        </p:nvSpPr>
        <p:spPr>
          <a:xfrm rot="5400000">
            <a:off x="687023" y="1151303"/>
            <a:ext cx="1590482" cy="2002750"/>
          </a:xfrm>
          <a:prstGeom prst="round2SameRect">
            <a:avLst>
              <a:gd name="adj1" fmla="val 22626"/>
              <a:gd name="adj2" fmla="val 0"/>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83969" tIns="41985" rIns="83969" bIns="41985" rtlCol="0" anchor="ctr"/>
          <a:lstStyle/>
          <a:p>
            <a:pPr lvl="0" algn="ctr"/>
            <a:r>
              <a:rPr lang="en-US" sz="1700" b="1" dirty="0"/>
              <a:t>KPI/Metrics</a:t>
            </a:r>
          </a:p>
        </p:txBody>
      </p:sp>
      <p:sp>
        <p:nvSpPr>
          <p:cNvPr id="7" name="Round Same Side Corner Rectangle 6"/>
          <p:cNvSpPr/>
          <p:nvPr/>
        </p:nvSpPr>
        <p:spPr>
          <a:xfrm rot="16200000" flipH="1">
            <a:off x="5174893" y="-1305243"/>
            <a:ext cx="1590482" cy="6915841"/>
          </a:xfrm>
          <a:prstGeom prst="round2SameRect">
            <a:avLst>
              <a:gd name="adj1" fmla="val 22626"/>
              <a:gd name="adj2" fmla="val 0"/>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lIns="83969" tIns="167939" rIns="83969" bIns="41985" rtlCol="0" anchor="ctr"/>
          <a:lstStyle/>
          <a:p>
            <a:pPr marL="154527" lvl="1" indent="-154527" fontAlgn="base">
              <a:lnSpc>
                <a:spcPct val="150000"/>
              </a:lnSpc>
              <a:spcBef>
                <a:spcPct val="0"/>
              </a:spcBef>
              <a:spcAft>
                <a:spcPct val="0"/>
              </a:spcAft>
              <a:buClr>
                <a:schemeClr val="accent2"/>
              </a:buClr>
              <a:buFont typeface="Wingdings" pitchFamily="2" charset="2"/>
              <a:buChar char="§"/>
            </a:pPr>
            <a:r>
              <a:rPr lang="en-US" sz="1200" dirty="0">
                <a:solidFill>
                  <a:schemeClr val="tx2">
                    <a:lumMod val="50000"/>
                  </a:schemeClr>
                </a:solidFill>
              </a:rPr>
              <a:t>Highlight key performance indicators which are not meeting norms and require Senior Management’s inputs  . </a:t>
            </a:r>
          </a:p>
          <a:p>
            <a:pPr marL="154527" lvl="1" indent="-154527" fontAlgn="base">
              <a:lnSpc>
                <a:spcPct val="150000"/>
              </a:lnSpc>
              <a:spcBef>
                <a:spcPct val="0"/>
              </a:spcBef>
              <a:spcAft>
                <a:spcPct val="0"/>
              </a:spcAft>
              <a:buClr>
                <a:schemeClr val="accent2"/>
              </a:buClr>
              <a:buFont typeface="Wingdings" pitchFamily="2" charset="2"/>
              <a:buChar char="§"/>
            </a:pPr>
            <a:r>
              <a:rPr lang="en-US" sz="1200" dirty="0">
                <a:solidFill>
                  <a:schemeClr val="tx2">
                    <a:lumMod val="50000"/>
                  </a:schemeClr>
                </a:solidFill>
              </a:rPr>
              <a:t>Include Vendor Performance like  Adherence to OLAs, Issues etc. If Applicable.</a:t>
            </a:r>
          </a:p>
          <a:p>
            <a:pPr marL="154527" lvl="1" indent="-154527" fontAlgn="base">
              <a:lnSpc>
                <a:spcPct val="150000"/>
              </a:lnSpc>
              <a:spcBef>
                <a:spcPct val="0"/>
              </a:spcBef>
              <a:spcAft>
                <a:spcPct val="0"/>
              </a:spcAft>
              <a:buClr>
                <a:schemeClr val="accent2"/>
              </a:buClr>
              <a:buFont typeface="Wingdings" pitchFamily="2" charset="2"/>
              <a:buChar char="§"/>
            </a:pPr>
            <a:r>
              <a:rPr lang="en-US" sz="1200" dirty="0">
                <a:solidFill>
                  <a:schemeClr val="tx2">
                    <a:lumMod val="50000"/>
                  </a:schemeClr>
                </a:solidFill>
              </a:rPr>
              <a:t>You may refer the metrics sheet /PMTS for detailed  metrics ad CAST Industrialization Portal for CAST related metrics and reports.  </a:t>
            </a:r>
          </a:p>
        </p:txBody>
      </p:sp>
      <p:sp>
        <p:nvSpPr>
          <p:cNvPr id="8" name="Round Same Side Corner Rectangle 7"/>
          <p:cNvSpPr/>
          <p:nvPr/>
        </p:nvSpPr>
        <p:spPr>
          <a:xfrm rot="5400000">
            <a:off x="1058147" y="2453319"/>
            <a:ext cx="848233" cy="2002750"/>
          </a:xfrm>
          <a:prstGeom prst="round2SameRect">
            <a:avLst>
              <a:gd name="adj1" fmla="val 22626"/>
              <a:gd name="adj2" fmla="val 0"/>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83969" tIns="41985" rIns="83969" bIns="41985" rtlCol="0" anchor="ctr"/>
          <a:lstStyle/>
          <a:p>
            <a:pPr indent="-266700" algn="ctr" fontAlgn="base">
              <a:lnSpc>
                <a:spcPct val="150000"/>
              </a:lnSpc>
              <a:spcBef>
                <a:spcPct val="0"/>
              </a:spcBef>
              <a:spcAft>
                <a:spcPct val="0"/>
              </a:spcAft>
              <a:buClr>
                <a:schemeClr val="tx2"/>
              </a:buClr>
            </a:pPr>
            <a:r>
              <a:rPr lang="en-US" sz="1700" b="1" dirty="0"/>
              <a:t>Corrective Actions (CAR)</a:t>
            </a:r>
          </a:p>
        </p:txBody>
      </p:sp>
      <p:sp>
        <p:nvSpPr>
          <p:cNvPr id="9" name="Round Same Side Corner Rectangle 8"/>
          <p:cNvSpPr/>
          <p:nvPr/>
        </p:nvSpPr>
        <p:spPr>
          <a:xfrm rot="16200000" flipH="1">
            <a:off x="5569769" y="-26980"/>
            <a:ext cx="800730" cy="6915841"/>
          </a:xfrm>
          <a:prstGeom prst="round2SameRect">
            <a:avLst>
              <a:gd name="adj1" fmla="val 22626"/>
              <a:gd name="adj2" fmla="val 0"/>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lIns="83969" tIns="167939" rIns="83969" bIns="41985" rtlCol="0" anchor="ctr"/>
          <a:lstStyle/>
          <a:p>
            <a:pPr marL="154527" lvl="1" indent="-154527" fontAlgn="base">
              <a:lnSpc>
                <a:spcPct val="150000"/>
              </a:lnSpc>
              <a:spcBef>
                <a:spcPct val="0"/>
              </a:spcBef>
              <a:spcAft>
                <a:spcPct val="0"/>
              </a:spcAft>
              <a:buClr>
                <a:schemeClr val="accent2"/>
              </a:buClr>
              <a:buFont typeface="Wingdings" pitchFamily="2" charset="2"/>
              <a:buChar char="§"/>
            </a:pPr>
            <a:r>
              <a:rPr lang="en-US" sz="1200" dirty="0">
                <a:solidFill>
                  <a:schemeClr val="tx2">
                    <a:lumMod val="50000"/>
                  </a:schemeClr>
                </a:solidFill>
              </a:rPr>
              <a:t>Highlights the action items from CAR which require Senior Management’s attention here. For details, you may refer the Root Cause Analysis document.</a:t>
            </a:r>
          </a:p>
        </p:txBody>
      </p:sp>
      <p:sp>
        <p:nvSpPr>
          <p:cNvPr id="10" name="Round Same Side Corner Rectangle 9"/>
          <p:cNvSpPr/>
          <p:nvPr/>
        </p:nvSpPr>
        <p:spPr>
          <a:xfrm rot="5400000">
            <a:off x="1059722" y="3626834"/>
            <a:ext cx="845084" cy="2002750"/>
          </a:xfrm>
          <a:prstGeom prst="round2SameRect">
            <a:avLst>
              <a:gd name="adj1" fmla="val 22626"/>
              <a:gd name="adj2" fmla="val 0"/>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lIns="83969" tIns="41985" rIns="83969" bIns="41985" rtlCol="0" anchor="ctr"/>
          <a:lstStyle/>
          <a:p>
            <a:pPr indent="-266700" algn="ctr" fontAlgn="base">
              <a:lnSpc>
                <a:spcPct val="150000"/>
              </a:lnSpc>
              <a:spcBef>
                <a:spcPct val="0"/>
              </a:spcBef>
              <a:spcAft>
                <a:spcPct val="0"/>
              </a:spcAft>
              <a:buClr>
                <a:schemeClr val="tx2"/>
              </a:buClr>
            </a:pPr>
            <a:r>
              <a:rPr lang="en-US" sz="1700" b="1" dirty="0"/>
              <a:t>Improvements</a:t>
            </a:r>
          </a:p>
        </p:txBody>
      </p:sp>
      <p:sp>
        <p:nvSpPr>
          <p:cNvPr id="11" name="Round Same Side Corner Rectangle 10"/>
          <p:cNvSpPr/>
          <p:nvPr/>
        </p:nvSpPr>
        <p:spPr>
          <a:xfrm rot="16200000" flipH="1">
            <a:off x="5144311" y="1280404"/>
            <a:ext cx="1652601" cy="6916798"/>
          </a:xfrm>
          <a:prstGeom prst="round2SameRect">
            <a:avLst>
              <a:gd name="adj1" fmla="val 22626"/>
              <a:gd name="adj2" fmla="val 0"/>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lIns="83969" tIns="167939" rIns="83969" bIns="41985" rtlCol="0" anchor="ctr"/>
          <a:lstStyle/>
          <a:p>
            <a:pPr marL="154527" lvl="1" indent="-154527" fontAlgn="base">
              <a:lnSpc>
                <a:spcPct val="150000"/>
              </a:lnSpc>
              <a:spcBef>
                <a:spcPct val="0"/>
              </a:spcBef>
              <a:spcAft>
                <a:spcPct val="0"/>
              </a:spcAft>
              <a:buClr>
                <a:schemeClr val="accent2"/>
              </a:buClr>
              <a:buFont typeface="Wingdings" pitchFamily="2" charset="2"/>
              <a:buChar char="§"/>
            </a:pPr>
            <a:r>
              <a:rPr lang="en-US" sz="1200" dirty="0">
                <a:solidFill>
                  <a:schemeClr val="tx2">
                    <a:lumMod val="50000"/>
                  </a:schemeClr>
                </a:solidFill>
              </a:rPr>
              <a:t>&lt;Summarize improvement initiatives in the project – implementing Lean Six Sigma, Lean and SIP initiatives and benefits realized&gt;. Provide the following details  like</a:t>
            </a:r>
          </a:p>
          <a:p>
            <a:pPr marL="633405" lvl="2" indent="-154527" fontAlgn="base">
              <a:lnSpc>
                <a:spcPct val="150000"/>
              </a:lnSpc>
              <a:spcBef>
                <a:spcPct val="0"/>
              </a:spcBef>
              <a:spcAft>
                <a:spcPct val="0"/>
              </a:spcAft>
              <a:buClr>
                <a:schemeClr val="accent2"/>
              </a:buClr>
              <a:buFont typeface="Wingdings" pitchFamily="2" charset="2"/>
              <a:buChar char="Ø"/>
            </a:pPr>
            <a:r>
              <a:rPr lang="en-US" sz="1200" dirty="0">
                <a:solidFill>
                  <a:schemeClr val="tx2">
                    <a:lumMod val="50000"/>
                  </a:schemeClr>
                </a:solidFill>
              </a:rPr>
              <a:t>Description of Process improvement effected/suggested, </a:t>
            </a:r>
          </a:p>
          <a:p>
            <a:pPr marL="633405" lvl="2" indent="-154527" fontAlgn="base">
              <a:lnSpc>
                <a:spcPct val="150000"/>
              </a:lnSpc>
              <a:spcBef>
                <a:spcPct val="0"/>
              </a:spcBef>
              <a:spcAft>
                <a:spcPct val="0"/>
              </a:spcAft>
              <a:buClr>
                <a:schemeClr val="accent2"/>
              </a:buClr>
              <a:buFont typeface="Wingdings" pitchFamily="2" charset="2"/>
              <a:buChar char="Ø"/>
            </a:pPr>
            <a:r>
              <a:rPr lang="en-US" sz="1200" dirty="0">
                <a:solidFill>
                  <a:schemeClr val="tx2">
                    <a:lumMod val="50000"/>
                  </a:schemeClr>
                </a:solidFill>
              </a:rPr>
              <a:t>Status </a:t>
            </a:r>
          </a:p>
          <a:p>
            <a:pPr marL="633405" lvl="2" indent="-154527" fontAlgn="base">
              <a:lnSpc>
                <a:spcPct val="150000"/>
              </a:lnSpc>
              <a:spcBef>
                <a:spcPct val="0"/>
              </a:spcBef>
              <a:spcAft>
                <a:spcPct val="0"/>
              </a:spcAft>
              <a:buClr>
                <a:schemeClr val="accent2"/>
              </a:buClr>
              <a:buFont typeface="Wingdings" pitchFamily="2" charset="2"/>
              <a:buChar char="Ø"/>
            </a:pPr>
            <a:r>
              <a:rPr lang="en-US" sz="1200" dirty="0">
                <a:solidFill>
                  <a:schemeClr val="tx2">
                    <a:lumMod val="50000"/>
                  </a:schemeClr>
                </a:solidFill>
              </a:rPr>
              <a:t>Benefits Realized.</a:t>
            </a:r>
          </a:p>
        </p:txBody>
      </p:sp>
      <p:sp>
        <p:nvSpPr>
          <p:cNvPr id="12" name="Footer Placeholder 3"/>
          <p:cNvSpPr>
            <a:spLocks noGrp="1"/>
          </p:cNvSpPr>
          <p:nvPr>
            <p:ph type="ftr" sz="quarter" idx="4294967295"/>
          </p:nvPr>
        </p:nvSpPr>
        <p:spPr>
          <a:xfrm>
            <a:off x="5214550" y="6400800"/>
            <a:ext cx="3136900" cy="457200"/>
          </a:xfrm>
          <a:prstGeom prst="rect">
            <a:avLst/>
          </a:prstGeom>
        </p:spPr>
        <p:txBody>
          <a:bodyPr/>
          <a:lstStyle/>
          <a:p>
            <a:pPr>
              <a:defRPr/>
            </a:pPr>
            <a:r>
              <a:rPr lang="en-AU" dirty="0"/>
              <a:t>QT_MSR Report V1.1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5970" y="1536425"/>
          <a:ext cx="7077675" cy="3850640"/>
        </p:xfrm>
        <a:graphic>
          <a:graphicData uri="http://schemas.openxmlformats.org/drawingml/2006/table">
            <a:tbl>
              <a:tblPr firstRow="1" bandRow="1">
                <a:tableStyleId>{5C22544A-7EE6-4342-B048-85BDC9FD1C3A}</a:tableStyleId>
              </a:tblPr>
              <a:tblGrid>
                <a:gridCol w="2038489">
                  <a:extLst>
                    <a:ext uri="{9D8B030D-6E8A-4147-A177-3AD203B41FA5}">
                      <a16:colId xmlns:a16="http://schemas.microsoft.com/office/drawing/2014/main" val="20000"/>
                    </a:ext>
                  </a:extLst>
                </a:gridCol>
                <a:gridCol w="2416068">
                  <a:extLst>
                    <a:ext uri="{9D8B030D-6E8A-4147-A177-3AD203B41FA5}">
                      <a16:colId xmlns:a16="http://schemas.microsoft.com/office/drawing/2014/main" val="20001"/>
                    </a:ext>
                  </a:extLst>
                </a:gridCol>
                <a:gridCol w="2623118">
                  <a:extLst>
                    <a:ext uri="{9D8B030D-6E8A-4147-A177-3AD203B41FA5}">
                      <a16:colId xmlns:a16="http://schemas.microsoft.com/office/drawing/2014/main" val="20002"/>
                    </a:ext>
                  </a:extLst>
                </a:gridCol>
              </a:tblGrid>
              <a:tr h="370840">
                <a:tc>
                  <a:txBody>
                    <a:bodyPr/>
                    <a:lstStyle/>
                    <a:p>
                      <a:r>
                        <a:rPr lang="en-US" dirty="0"/>
                        <a:t>Phase</a:t>
                      </a:r>
                      <a:r>
                        <a:rPr lang="en-US" baseline="0" dirty="0"/>
                        <a:t> /Activity (</a:t>
                      </a:r>
                      <a:r>
                        <a:rPr lang="en-US" sz="1200" baseline="0" dirty="0"/>
                        <a:t>To be  changed as per project SDLC phases</a:t>
                      </a:r>
                      <a:r>
                        <a:rPr lang="en-US" baseline="0" dirty="0"/>
                        <a:t>)</a:t>
                      </a:r>
                      <a:endParaRPr lang="en-US" dirty="0"/>
                    </a:p>
                  </a:txBody>
                  <a:tcPr anchor="ctr"/>
                </a:tc>
                <a:tc>
                  <a:txBody>
                    <a:bodyPr/>
                    <a:lstStyle/>
                    <a:p>
                      <a:r>
                        <a:rPr lang="en-US" dirty="0"/>
                        <a:t>Select</a:t>
                      </a:r>
                      <a:r>
                        <a:rPr lang="en-US" baseline="0" dirty="0"/>
                        <a:t> current  phase  for which status to be reported</a:t>
                      </a:r>
                      <a:endParaRPr lang="en-US" dirty="0"/>
                    </a:p>
                  </a:txBody>
                  <a:tcPr anchor="ctr"/>
                </a:tc>
                <a:tc>
                  <a:txBody>
                    <a:bodyPr/>
                    <a:lstStyle/>
                    <a:p>
                      <a:r>
                        <a:rPr lang="en-US" dirty="0"/>
                        <a:t>Highlight</a:t>
                      </a:r>
                      <a:r>
                        <a:rPr lang="en-US" baseline="0" dirty="0"/>
                        <a:t> Issues which require SM inputs </a:t>
                      </a:r>
                      <a:endParaRPr lang="en-US" dirty="0"/>
                    </a:p>
                  </a:txBody>
                  <a:tcPr anchor="ctr"/>
                </a:tc>
                <a:extLst>
                  <a:ext uri="{0D108BD9-81ED-4DB2-BD59-A6C34878D82A}">
                    <a16:rowId xmlns:a16="http://schemas.microsoft.com/office/drawing/2014/main" val="10000"/>
                  </a:ext>
                </a:extLst>
              </a:tr>
              <a:tr h="370840">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b="1" dirty="0"/>
                        <a:t>Requirements</a:t>
                      </a:r>
                    </a:p>
                    <a:p>
                      <a:endParaRPr lang="en-US" dirty="0"/>
                    </a:p>
                  </a:txBody>
                  <a:tcPr anchor="ctr"/>
                </a:tc>
                <a:tc>
                  <a:txBody>
                    <a:bodyPr/>
                    <a:lstStyle/>
                    <a:p>
                      <a:r>
                        <a:rPr lang="en-US" dirty="0"/>
                        <a:t>Yes</a:t>
                      </a:r>
                    </a:p>
                  </a:txBody>
                  <a:tcPr anchor="ctr"/>
                </a:tc>
                <a:tc>
                  <a:txBody>
                    <a:bodyPr/>
                    <a:lstStyle/>
                    <a:p>
                      <a:endParaRPr lang="en-US" dirty="0"/>
                    </a:p>
                  </a:txBody>
                  <a:tcPr anchor="ctr"/>
                </a:tc>
                <a:extLst>
                  <a:ext uri="{0D108BD9-81ED-4DB2-BD59-A6C34878D82A}">
                    <a16:rowId xmlns:a16="http://schemas.microsoft.com/office/drawing/2014/main" val="10001"/>
                  </a:ext>
                </a:extLst>
              </a:tr>
              <a:tr h="370840">
                <a:tc>
                  <a:txBody>
                    <a:bodyPr/>
                    <a:lstStyle/>
                    <a:p>
                      <a:r>
                        <a:rPr lang="en-US" dirty="0"/>
                        <a:t>Design</a:t>
                      </a:r>
                    </a:p>
                  </a:txBody>
                  <a:tcPr anchor="ctr"/>
                </a:tc>
                <a:tc>
                  <a:txBody>
                    <a:bodyPr/>
                    <a:lstStyle/>
                    <a:p>
                      <a:r>
                        <a:rPr lang="en-US" dirty="0"/>
                        <a:t>No</a:t>
                      </a:r>
                    </a:p>
                  </a:txBody>
                  <a:tcPr anchor="ctr"/>
                </a:tc>
                <a:tc>
                  <a:txBody>
                    <a:bodyPr/>
                    <a:lstStyle/>
                    <a:p>
                      <a:endParaRPr lang="en-US" dirty="0"/>
                    </a:p>
                  </a:txBody>
                  <a:tcPr anchor="ctr"/>
                </a:tc>
                <a:extLst>
                  <a:ext uri="{0D108BD9-81ED-4DB2-BD59-A6C34878D82A}">
                    <a16:rowId xmlns:a16="http://schemas.microsoft.com/office/drawing/2014/main" val="10002"/>
                  </a:ext>
                </a:extLst>
              </a:tr>
              <a:tr h="370840">
                <a:tc>
                  <a:txBody>
                    <a:bodyPr/>
                    <a:lstStyle/>
                    <a:p>
                      <a:r>
                        <a:rPr lang="en-US" dirty="0"/>
                        <a:t>Coding/Implementation</a:t>
                      </a:r>
                    </a:p>
                  </a:txBody>
                  <a:tcPr anchor="ctr"/>
                </a:tc>
                <a:tc>
                  <a:txBody>
                    <a:bodyPr/>
                    <a:lstStyle/>
                    <a:p>
                      <a:r>
                        <a:rPr lang="en-US" dirty="0"/>
                        <a:t>No</a:t>
                      </a:r>
                    </a:p>
                  </a:txBody>
                  <a:tcPr anchor="ctr"/>
                </a:tc>
                <a:tc>
                  <a:txBody>
                    <a:bodyPr/>
                    <a:lstStyle/>
                    <a:p>
                      <a:endParaRPr lang="en-US" dirty="0"/>
                    </a:p>
                  </a:txBody>
                  <a:tcPr anchor="ctr"/>
                </a:tc>
                <a:extLst>
                  <a:ext uri="{0D108BD9-81ED-4DB2-BD59-A6C34878D82A}">
                    <a16:rowId xmlns:a16="http://schemas.microsoft.com/office/drawing/2014/main" val="10003"/>
                  </a:ext>
                </a:extLst>
              </a:tr>
              <a:tr h="370840">
                <a:tc>
                  <a:txBody>
                    <a:bodyPr/>
                    <a:lstStyle/>
                    <a:p>
                      <a:r>
                        <a:rPr lang="en-US" dirty="0"/>
                        <a:t>Work</a:t>
                      </a:r>
                      <a:r>
                        <a:rPr lang="en-US" baseline="0" dirty="0"/>
                        <a:t> product reviews</a:t>
                      </a:r>
                      <a:endParaRPr lang="en-US" dirty="0"/>
                    </a:p>
                  </a:txBody>
                  <a:tcPr anchor="ctr"/>
                </a:tc>
                <a:tc>
                  <a:txBody>
                    <a:bodyPr/>
                    <a:lstStyle/>
                    <a:p>
                      <a:r>
                        <a:rPr lang="en-US" dirty="0"/>
                        <a:t>No</a:t>
                      </a:r>
                    </a:p>
                  </a:txBody>
                  <a:tcPr anchor="ctr"/>
                </a:tc>
                <a:tc>
                  <a:txBody>
                    <a:bodyPr/>
                    <a:lstStyle/>
                    <a:p>
                      <a:endParaRPr lang="en-US" dirty="0"/>
                    </a:p>
                  </a:txBody>
                  <a:tcPr anchor="ctr"/>
                </a:tc>
                <a:extLst>
                  <a:ext uri="{0D108BD9-81ED-4DB2-BD59-A6C34878D82A}">
                    <a16:rowId xmlns:a16="http://schemas.microsoft.com/office/drawing/2014/main" val="10004"/>
                  </a:ext>
                </a:extLst>
              </a:tr>
              <a:tr h="370840">
                <a:tc>
                  <a:txBody>
                    <a:bodyPr/>
                    <a:lstStyle/>
                    <a:p>
                      <a:r>
                        <a:rPr lang="en-US" dirty="0"/>
                        <a:t>Testing</a:t>
                      </a:r>
                    </a:p>
                  </a:txBody>
                  <a:tcPr anchor="ctr"/>
                </a:tc>
                <a:tc>
                  <a:txBody>
                    <a:bodyPr/>
                    <a:lstStyle/>
                    <a:p>
                      <a:r>
                        <a:rPr lang="en-US" dirty="0"/>
                        <a:t>No</a:t>
                      </a:r>
                    </a:p>
                  </a:txBody>
                  <a:tcPr anchor="ctr"/>
                </a:tc>
                <a:tc>
                  <a:txBody>
                    <a:bodyPr/>
                    <a:lstStyle/>
                    <a:p>
                      <a:endParaRPr lang="en-US" dirty="0"/>
                    </a:p>
                  </a:txBody>
                  <a:tcPr anchor="ctr"/>
                </a:tc>
                <a:extLst>
                  <a:ext uri="{0D108BD9-81ED-4DB2-BD59-A6C34878D82A}">
                    <a16:rowId xmlns:a16="http://schemas.microsoft.com/office/drawing/2014/main" val="10005"/>
                  </a:ext>
                </a:extLst>
              </a:tr>
            </a:tbl>
          </a:graphicData>
        </a:graphic>
      </p:graphicFrame>
      <p:sp>
        <p:nvSpPr>
          <p:cNvPr id="5" name="Title 1"/>
          <p:cNvSpPr>
            <a:spLocks noGrp="1"/>
          </p:cNvSpPr>
          <p:nvPr>
            <p:ph type="title"/>
          </p:nvPr>
        </p:nvSpPr>
        <p:spPr>
          <a:xfrm>
            <a:off x="1" y="0"/>
            <a:ext cx="9905999" cy="1002135"/>
          </a:xfrm>
        </p:spPr>
        <p:txBody>
          <a:bodyPr/>
          <a:lstStyle/>
          <a:p>
            <a:br>
              <a:rPr lang="en-US" b="1" kern="0" dirty="0">
                <a:solidFill>
                  <a:schemeClr val="tx2"/>
                </a:solidFill>
              </a:rPr>
            </a:br>
            <a:r>
              <a:rPr lang="en-US" b="1" kern="0" dirty="0">
                <a:solidFill>
                  <a:schemeClr val="tx2"/>
                </a:solidFill>
              </a:rPr>
              <a:t>Application Development</a:t>
            </a:r>
            <a:br>
              <a:rPr lang="en-US" b="1" kern="0" dirty="0">
                <a:solidFill>
                  <a:schemeClr val="tx2"/>
                </a:solidFill>
              </a:rPr>
            </a:br>
            <a:r>
              <a:rPr lang="en-US" sz="1600" b="1" kern="0" dirty="0">
                <a:solidFill>
                  <a:schemeClr val="tx2"/>
                </a:solidFill>
              </a:rPr>
              <a:t>(Applicable for only TSP/CSD projects)</a:t>
            </a:r>
            <a:br>
              <a:rPr lang="en-US" b="1" kern="0" dirty="0">
                <a:solidFill>
                  <a:schemeClr val="tx2"/>
                </a:solidFill>
              </a:rPr>
            </a:br>
            <a:endParaRPr lang="en-US" dirty="0"/>
          </a:p>
        </p:txBody>
      </p:sp>
      <p:sp>
        <p:nvSpPr>
          <p:cNvPr id="6" name="Footer Placeholder 3"/>
          <p:cNvSpPr>
            <a:spLocks noGrp="1"/>
          </p:cNvSpPr>
          <p:nvPr/>
        </p:nvSpPr>
        <p:spPr>
          <a:xfrm>
            <a:off x="5213349" y="6400800"/>
            <a:ext cx="3136900" cy="457200"/>
          </a:xfrm>
          <a:prstGeom prst="rect">
            <a:avLst/>
          </a:prstGeom>
          <a:ln/>
        </p:spPr>
        <p:txBody>
          <a:bodyPr/>
          <a:lstStyle>
            <a:defPPr>
              <a:defRPr lang="de-DE"/>
            </a:defPPr>
            <a:lvl1pPr marL="0" algn="r" defTabSz="957756" rtl="0" eaLnBrk="1" latinLnBrk="0" hangingPunct="1">
              <a:defRPr lang="en-AU" sz="700" kern="1200" smtClean="0">
                <a:solidFill>
                  <a:schemeClr val="tx2"/>
                </a:solidFill>
                <a:latin typeface="+mj-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a:lstStyle>
          <a:p>
            <a:pPr>
              <a:defRPr/>
            </a:pPr>
            <a:r>
              <a:rPr lang="en-AU" dirty="0"/>
              <a:t>QT_MSR Report V1.1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10185" y="1188722"/>
          <a:ext cx="9343247" cy="4614276"/>
        </p:xfrm>
        <a:graphic>
          <a:graphicData uri="http://schemas.openxmlformats.org/drawingml/2006/table">
            <a:tbl>
              <a:tblPr firstRow="1" bandRow="1">
                <a:tableStyleId>{5C22544A-7EE6-4342-B048-85BDC9FD1C3A}</a:tableStyleId>
              </a:tblPr>
              <a:tblGrid>
                <a:gridCol w="3687313">
                  <a:extLst>
                    <a:ext uri="{9D8B030D-6E8A-4147-A177-3AD203B41FA5}">
                      <a16:colId xmlns:a16="http://schemas.microsoft.com/office/drawing/2014/main" val="20000"/>
                    </a:ext>
                  </a:extLst>
                </a:gridCol>
                <a:gridCol w="2050128">
                  <a:extLst>
                    <a:ext uri="{9D8B030D-6E8A-4147-A177-3AD203B41FA5}">
                      <a16:colId xmlns:a16="http://schemas.microsoft.com/office/drawing/2014/main" val="20001"/>
                    </a:ext>
                  </a:extLst>
                </a:gridCol>
                <a:gridCol w="1802903">
                  <a:extLst>
                    <a:ext uri="{9D8B030D-6E8A-4147-A177-3AD203B41FA5}">
                      <a16:colId xmlns:a16="http://schemas.microsoft.com/office/drawing/2014/main" val="20002"/>
                    </a:ext>
                  </a:extLst>
                </a:gridCol>
                <a:gridCol w="1802903">
                  <a:extLst>
                    <a:ext uri="{9D8B030D-6E8A-4147-A177-3AD203B41FA5}">
                      <a16:colId xmlns:a16="http://schemas.microsoft.com/office/drawing/2014/main" val="20003"/>
                    </a:ext>
                  </a:extLst>
                </a:gridCol>
              </a:tblGrid>
              <a:tr h="749260">
                <a:tc>
                  <a:txBody>
                    <a:bodyPr/>
                    <a:lstStyle/>
                    <a:p>
                      <a:r>
                        <a:rPr lang="en-US" sz="1400" dirty="0"/>
                        <a:t>Service/Phase</a:t>
                      </a:r>
                    </a:p>
                  </a:txBody>
                  <a:tcPr anchor="ctr"/>
                </a:tc>
                <a:tc>
                  <a:txBody>
                    <a:bodyPr/>
                    <a:lstStyle/>
                    <a:p>
                      <a:pPr algn="l"/>
                      <a:r>
                        <a:rPr lang="en-US" sz="1400" dirty="0"/>
                        <a:t>Select</a:t>
                      </a:r>
                      <a:r>
                        <a:rPr lang="en-US" sz="1400" baseline="0" dirty="0"/>
                        <a:t> Service/phase  for which status to be reported</a:t>
                      </a:r>
                      <a:endParaRPr lang="en-US" sz="1400" dirty="0"/>
                    </a:p>
                  </a:txBody>
                  <a:tcPr anchor="ctr"/>
                </a:tc>
                <a:tc>
                  <a:txBody>
                    <a:bodyPr/>
                    <a:lstStyle/>
                    <a:p>
                      <a:r>
                        <a:rPr lang="en-US" sz="1400" dirty="0"/>
                        <a:t>Highlight</a:t>
                      </a:r>
                      <a:r>
                        <a:rPr lang="en-US" sz="1400" baseline="0" dirty="0"/>
                        <a:t> Issues which require SM inputs </a:t>
                      </a:r>
                      <a:endParaRPr lang="en-US" sz="1400" dirty="0"/>
                    </a:p>
                  </a:txBody>
                  <a:tcPr anchor="ctr"/>
                </a:tc>
                <a:tc>
                  <a:txBody>
                    <a:bodyPr/>
                    <a:lstStyle/>
                    <a:p>
                      <a:r>
                        <a:rPr lang="en-US" sz="1400" dirty="0"/>
                        <a:t>Supporting</a:t>
                      </a:r>
                      <a:r>
                        <a:rPr lang="en-US" sz="1400" baseline="0" dirty="0"/>
                        <a:t> Documents if any</a:t>
                      </a:r>
                      <a:endParaRPr lang="en-US" sz="1400" dirty="0"/>
                    </a:p>
                  </a:txBody>
                  <a:tcPr anchor="ctr"/>
                </a:tc>
                <a:extLst>
                  <a:ext uri="{0D108BD9-81ED-4DB2-BD59-A6C34878D82A}">
                    <a16:rowId xmlns:a16="http://schemas.microsoft.com/office/drawing/2014/main" val="10000"/>
                  </a:ext>
                </a:extLst>
              </a:tr>
              <a:tr h="531553">
                <a:tc>
                  <a:txBody>
                    <a:bodyPr/>
                    <a:lstStyle/>
                    <a:p>
                      <a:pPr marL="0" algn="l" defTabSz="914342" rtl="0" eaLnBrk="1" latinLnBrk="0" hangingPunct="1"/>
                      <a:r>
                        <a:rPr lang="en-US" sz="1200" kern="1200" dirty="0">
                          <a:solidFill>
                            <a:schemeClr val="dk1"/>
                          </a:solidFill>
                          <a:latin typeface="+mn-lt"/>
                          <a:ea typeface="+mn-ea"/>
                          <a:cs typeface="+mn-cs"/>
                        </a:rPr>
                        <a:t>Transition planning and support </a:t>
                      </a:r>
                    </a:p>
                  </a:txBody>
                  <a:tcPr anchor="ctr"/>
                </a:tc>
                <a:tc>
                  <a:txBody>
                    <a:bodyPr/>
                    <a:lstStyle/>
                    <a:p>
                      <a:pPr algn="l"/>
                      <a:r>
                        <a:rPr lang="en-US" sz="1400" dirty="0"/>
                        <a:t>Yes</a:t>
                      </a:r>
                    </a:p>
                  </a:txBody>
                  <a:tcPr anchor="ctr"/>
                </a:tc>
                <a:tc>
                  <a:txBody>
                    <a:bodyPr/>
                    <a:lstStyle/>
                    <a:p>
                      <a:pPr algn="l"/>
                      <a:endParaRPr lang="en-US" sz="1200" dirty="0"/>
                    </a:p>
                  </a:txBody>
                  <a:tcPr anchor="ctr"/>
                </a:tc>
                <a:tc>
                  <a:txBody>
                    <a:bodyPr/>
                    <a:lstStyle/>
                    <a:p>
                      <a:pPr algn="l"/>
                      <a:r>
                        <a:rPr lang="en-US" sz="1200" dirty="0"/>
                        <a:t>KT status and reports </a:t>
                      </a:r>
                    </a:p>
                  </a:txBody>
                  <a:tcPr anchor="ctr"/>
                </a:tc>
                <a:extLst>
                  <a:ext uri="{0D108BD9-81ED-4DB2-BD59-A6C34878D82A}">
                    <a16:rowId xmlns:a16="http://schemas.microsoft.com/office/drawing/2014/main" val="10001"/>
                  </a:ext>
                </a:extLst>
              </a:tr>
              <a:tr h="472162">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Availability Management &amp; Capacity Management</a:t>
                      </a:r>
                    </a:p>
                    <a:p>
                      <a:pPr marL="0" algn="l" defTabSz="914342" rtl="0" eaLnBrk="1" latinLnBrk="0" hangingPunct="1"/>
                      <a:endParaRPr lang="en-US" sz="1200" kern="1200" dirty="0">
                        <a:solidFill>
                          <a:schemeClr val="dk1"/>
                        </a:solidFill>
                        <a:latin typeface="+mn-lt"/>
                        <a:ea typeface="+mn-ea"/>
                        <a:cs typeface="+mn-cs"/>
                      </a:endParaRPr>
                    </a:p>
                  </a:txBody>
                  <a:tcPr anchor="ctr"/>
                </a:tc>
                <a:tc>
                  <a:txBody>
                    <a:bodyPr/>
                    <a:lstStyle/>
                    <a:p>
                      <a:pPr algn="l"/>
                      <a:r>
                        <a:rPr lang="en-US" sz="1400" dirty="0"/>
                        <a:t>Yes</a:t>
                      </a:r>
                    </a:p>
                  </a:txBody>
                  <a:tcPr anchor="ctr"/>
                </a:tc>
                <a:tc>
                  <a:txBody>
                    <a:bodyPr/>
                    <a:lstStyle/>
                    <a:p>
                      <a:pPr algn="l"/>
                      <a:endParaRPr lang="en-US" sz="1200" dirty="0"/>
                    </a:p>
                  </a:txBody>
                  <a:tcPr anchor="ctr"/>
                </a:tc>
                <a:tc>
                  <a:txBody>
                    <a:bodyPr/>
                    <a:lstStyle/>
                    <a:p>
                      <a:pPr algn="l"/>
                      <a:r>
                        <a:rPr lang="en-US" sz="1200" dirty="0"/>
                        <a:t>CAM reports</a:t>
                      </a:r>
                    </a:p>
                  </a:txBody>
                  <a:tcPr anchor="ctr"/>
                </a:tc>
                <a:extLst>
                  <a:ext uri="{0D108BD9-81ED-4DB2-BD59-A6C34878D82A}">
                    <a16:rowId xmlns:a16="http://schemas.microsoft.com/office/drawing/2014/main" val="10002"/>
                  </a:ext>
                </a:extLst>
              </a:tr>
              <a:tr h="472162">
                <a:tc>
                  <a:txBody>
                    <a:bodyPr/>
                    <a:lstStyle/>
                    <a:p>
                      <a:pPr marL="0" algn="l" defTabSz="914342" rtl="0" eaLnBrk="1" latinLnBrk="0" hangingPunct="1"/>
                      <a:r>
                        <a:rPr lang="en-US" sz="1200" b="0" dirty="0"/>
                        <a:t>Service Level Management</a:t>
                      </a:r>
                      <a:r>
                        <a:rPr lang="en-US" sz="1200" b="0" baseline="0" dirty="0"/>
                        <a:t> </a:t>
                      </a:r>
                      <a:endParaRPr lang="en-US" sz="1200" b="0" kern="1200" dirty="0">
                        <a:solidFill>
                          <a:schemeClr val="dk1"/>
                        </a:solidFill>
                        <a:latin typeface="+mn-lt"/>
                        <a:ea typeface="+mn-ea"/>
                        <a:cs typeface="+mn-cs"/>
                      </a:endParaRPr>
                    </a:p>
                  </a:txBody>
                  <a:tcPr anchor="ctr"/>
                </a:tc>
                <a:tc>
                  <a:txBody>
                    <a:bodyPr/>
                    <a:lstStyle/>
                    <a:p>
                      <a:pPr algn="l"/>
                      <a:r>
                        <a:rPr lang="en-US" sz="1400" dirty="0"/>
                        <a:t>Yes</a:t>
                      </a:r>
                    </a:p>
                  </a:txBody>
                  <a:tcPr anchor="ctr"/>
                </a:tc>
                <a:tc>
                  <a:txBody>
                    <a:bodyPr/>
                    <a:lstStyle/>
                    <a:p>
                      <a:pPr algn="l"/>
                      <a:endParaRPr lang="en-US" sz="1200" dirty="0"/>
                    </a:p>
                  </a:txBody>
                  <a:tcPr anchor="ctr"/>
                </a:tc>
                <a:tc>
                  <a:txBody>
                    <a:bodyPr/>
                    <a:lstStyle/>
                    <a:p>
                      <a:pPr algn="l"/>
                      <a:r>
                        <a:rPr lang="en-US" sz="1200" dirty="0"/>
                        <a:t>Any SLA Dashboard</a:t>
                      </a:r>
                    </a:p>
                    <a:p>
                      <a:pPr algn="l"/>
                      <a:r>
                        <a:rPr lang="en-US" sz="1200" dirty="0"/>
                        <a:t>RCA Reports</a:t>
                      </a:r>
                    </a:p>
                  </a:txBody>
                  <a:tcPr anchor="ctr"/>
                </a:tc>
                <a:extLst>
                  <a:ext uri="{0D108BD9-81ED-4DB2-BD59-A6C34878D82A}">
                    <a16:rowId xmlns:a16="http://schemas.microsoft.com/office/drawing/2014/main" val="10003"/>
                  </a:ext>
                </a:extLst>
              </a:tr>
              <a:tr h="472162">
                <a:tc>
                  <a:txBody>
                    <a:bodyPr/>
                    <a:lstStyle/>
                    <a:p>
                      <a:pPr marL="0" algn="l" defTabSz="914342" rtl="0" eaLnBrk="1" latinLnBrk="0" hangingPunct="1"/>
                      <a:r>
                        <a:rPr lang="en-US" sz="1200" kern="1200" dirty="0">
                          <a:solidFill>
                            <a:schemeClr val="dk1"/>
                          </a:solidFill>
                          <a:latin typeface="+mn-lt"/>
                          <a:ea typeface="+mn-ea"/>
                          <a:cs typeface="+mn-cs"/>
                        </a:rPr>
                        <a:t>IT service continuity management</a:t>
                      </a:r>
                    </a:p>
                  </a:txBody>
                  <a:tcPr anchor="ctr"/>
                </a:tc>
                <a:tc>
                  <a:txBody>
                    <a:bodyPr/>
                    <a:lstStyle/>
                    <a:p>
                      <a:pPr algn="l"/>
                      <a:r>
                        <a:rPr lang="en-US" sz="1400" dirty="0"/>
                        <a:t>Yes</a:t>
                      </a:r>
                    </a:p>
                  </a:txBody>
                  <a:tcPr anchor="ctr"/>
                </a:tc>
                <a:tc>
                  <a:txBody>
                    <a:bodyPr/>
                    <a:lstStyle/>
                    <a:p>
                      <a:pPr algn="l"/>
                      <a:endParaRPr lang="en-US" sz="1200" dirty="0"/>
                    </a:p>
                  </a:txBody>
                  <a:tcPr anchor="ctr"/>
                </a:tc>
                <a:tc>
                  <a:txBody>
                    <a:bodyPr/>
                    <a:lstStyle/>
                    <a:p>
                      <a:pPr algn="l"/>
                      <a:r>
                        <a:rPr lang="en-US" sz="1200" dirty="0"/>
                        <a:t>Simulation Test reports &amp; Actions </a:t>
                      </a:r>
                    </a:p>
                  </a:txBody>
                  <a:tcPr anchor="ctr"/>
                </a:tc>
                <a:extLst>
                  <a:ext uri="{0D108BD9-81ED-4DB2-BD59-A6C34878D82A}">
                    <a16:rowId xmlns:a16="http://schemas.microsoft.com/office/drawing/2014/main" val="10004"/>
                  </a:ext>
                </a:extLst>
              </a:tr>
              <a:tr h="531553">
                <a:tc>
                  <a:txBody>
                    <a:bodyPr/>
                    <a:lstStyle/>
                    <a:p>
                      <a:pPr marL="0" algn="l" defTabSz="914342" rtl="0" eaLnBrk="1" latinLnBrk="0" hangingPunct="1"/>
                      <a:r>
                        <a:rPr lang="en-US" sz="1200" kern="1200" dirty="0">
                          <a:solidFill>
                            <a:schemeClr val="dk1"/>
                          </a:solidFill>
                          <a:latin typeface="+mn-lt"/>
                          <a:ea typeface="+mn-ea"/>
                          <a:cs typeface="+mn-cs"/>
                        </a:rPr>
                        <a:t>Change Management</a:t>
                      </a:r>
                    </a:p>
                  </a:txBody>
                  <a:tcPr anchor="ctr"/>
                </a:tc>
                <a:tc>
                  <a:txBody>
                    <a:bodyPr/>
                    <a:lstStyle/>
                    <a:p>
                      <a:pPr algn="l"/>
                      <a:r>
                        <a:rPr lang="en-US" sz="1400" dirty="0"/>
                        <a:t>No</a:t>
                      </a:r>
                    </a:p>
                  </a:txBody>
                  <a:tcPr anchor="ctr"/>
                </a:tc>
                <a:tc>
                  <a:txBody>
                    <a:bodyPr/>
                    <a:lstStyle/>
                    <a:p>
                      <a:pPr algn="l"/>
                      <a:endParaRPr lang="en-US" sz="1200" dirty="0"/>
                    </a:p>
                  </a:txBody>
                  <a:tcPr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i="0" dirty="0"/>
                        <a:t>Change management status reports</a:t>
                      </a:r>
                      <a:endParaRPr lang="en-US" sz="1200" dirty="0"/>
                    </a:p>
                  </a:txBody>
                  <a:tcPr anchor="ctr"/>
                </a:tc>
                <a:extLst>
                  <a:ext uri="{0D108BD9-81ED-4DB2-BD59-A6C34878D82A}">
                    <a16:rowId xmlns:a16="http://schemas.microsoft.com/office/drawing/2014/main" val="10005"/>
                  </a:ext>
                </a:extLst>
              </a:tr>
              <a:tr h="562464">
                <a:tc>
                  <a:txBody>
                    <a:bodyPr/>
                    <a:lstStyle/>
                    <a:p>
                      <a:pPr marL="0" algn="l" defTabSz="914342" rtl="0" eaLnBrk="1" latinLnBrk="0" hangingPunct="1"/>
                      <a:r>
                        <a:rPr lang="en-US" sz="1200" kern="1200" dirty="0">
                          <a:solidFill>
                            <a:schemeClr val="dk1"/>
                          </a:solidFill>
                          <a:latin typeface="+mn-lt"/>
                          <a:ea typeface="+mn-ea"/>
                          <a:cs typeface="+mn-cs"/>
                        </a:rPr>
                        <a:t>Verification</a:t>
                      </a:r>
                      <a:r>
                        <a:rPr lang="en-US" sz="1200" kern="1200" baseline="0" dirty="0">
                          <a:solidFill>
                            <a:schemeClr val="dk1"/>
                          </a:solidFill>
                          <a:latin typeface="+mn-lt"/>
                          <a:ea typeface="+mn-ea"/>
                          <a:cs typeface="+mn-cs"/>
                        </a:rPr>
                        <a:t> and Validation</a:t>
                      </a:r>
                      <a:endParaRPr lang="en-US" sz="1200" kern="1200" dirty="0">
                        <a:solidFill>
                          <a:schemeClr val="dk1"/>
                        </a:solidFill>
                        <a:latin typeface="+mn-lt"/>
                        <a:ea typeface="+mn-ea"/>
                        <a:cs typeface="+mn-cs"/>
                      </a:endParaRPr>
                    </a:p>
                  </a:txBody>
                  <a:tcPr anchor="ctr"/>
                </a:tc>
                <a:tc>
                  <a:txBody>
                    <a:bodyPr/>
                    <a:lstStyle/>
                    <a:p>
                      <a:pPr algn="l"/>
                      <a:r>
                        <a:rPr lang="en-US" sz="1400" dirty="0"/>
                        <a:t>No</a:t>
                      </a:r>
                    </a:p>
                  </a:txBody>
                  <a:tcPr anchor="ctr"/>
                </a:tc>
                <a:tc>
                  <a:txBody>
                    <a:bodyPr/>
                    <a:lstStyle/>
                    <a:p>
                      <a:pPr algn="l"/>
                      <a:endParaRPr lang="en-US" dirty="0"/>
                    </a:p>
                  </a:txBody>
                  <a:tcPr anchor="ctr"/>
                </a:tc>
                <a:tc>
                  <a:txBody>
                    <a:bodyPr/>
                    <a:lstStyle/>
                    <a:p>
                      <a:pPr algn="l"/>
                      <a:r>
                        <a:rPr lang="en-US" sz="1200" i="0" dirty="0"/>
                        <a:t>Review</a:t>
                      </a:r>
                      <a:r>
                        <a:rPr lang="en-US" sz="1200" i="0" baseline="0" dirty="0"/>
                        <a:t> and Defect reports </a:t>
                      </a:r>
                      <a:endParaRPr lang="en-US" sz="1200" i="0" dirty="0"/>
                    </a:p>
                  </a:txBody>
                  <a:tcPr anchor="ctr"/>
                </a:tc>
                <a:extLst>
                  <a:ext uri="{0D108BD9-81ED-4DB2-BD59-A6C34878D82A}">
                    <a16:rowId xmlns:a16="http://schemas.microsoft.com/office/drawing/2014/main" val="10006"/>
                  </a:ext>
                </a:extLst>
              </a:tr>
              <a:tr h="744174">
                <a:tc>
                  <a:txBody>
                    <a:bodyPr/>
                    <a:lstStyle/>
                    <a:p>
                      <a:pPr marL="0" algn="l" defTabSz="914342" rtl="0" eaLnBrk="1" latinLnBrk="0" hangingPunct="1"/>
                      <a:r>
                        <a:rPr lang="en-US" sz="1200" b="1" kern="1200" dirty="0">
                          <a:solidFill>
                            <a:schemeClr val="dk1"/>
                          </a:solidFill>
                          <a:latin typeface="+mn-lt"/>
                          <a:ea typeface="+mn-ea"/>
                          <a:cs typeface="+mn-cs"/>
                        </a:rPr>
                        <a:t>Service</a:t>
                      </a:r>
                      <a:r>
                        <a:rPr lang="en-US" sz="1200" kern="1200" dirty="0">
                          <a:solidFill>
                            <a:schemeClr val="dk1"/>
                          </a:solidFill>
                          <a:latin typeface="+mn-lt"/>
                          <a:ea typeface="+mn-ea"/>
                          <a:cs typeface="+mn-cs"/>
                        </a:rPr>
                        <a:t> </a:t>
                      </a:r>
                      <a:r>
                        <a:rPr lang="en-US" sz="1200" b="1" kern="1200" dirty="0">
                          <a:solidFill>
                            <a:schemeClr val="dk1"/>
                          </a:solidFill>
                          <a:latin typeface="+mn-lt"/>
                          <a:ea typeface="+mn-ea"/>
                          <a:cs typeface="+mn-cs"/>
                        </a:rPr>
                        <a:t>Operation(</a:t>
                      </a:r>
                      <a:r>
                        <a:rPr lang="en-US" sz="1200" kern="1200" dirty="0">
                          <a:solidFill>
                            <a:schemeClr val="dk1"/>
                          </a:solidFill>
                          <a:latin typeface="+mn-lt"/>
                          <a:ea typeface="+mn-ea"/>
                          <a:cs typeface="+mn-cs"/>
                        </a:rPr>
                        <a:t>Incident Management, Problem Management, Request Fulfillment, Access Management, Event Management)</a:t>
                      </a:r>
                    </a:p>
                  </a:txBody>
                  <a:tcPr anchor="ctr"/>
                </a:tc>
                <a:tc>
                  <a:txBody>
                    <a:bodyPr/>
                    <a:lstStyle/>
                    <a:p>
                      <a:pPr algn="l"/>
                      <a:r>
                        <a:rPr lang="en-US" sz="1400" dirty="0"/>
                        <a:t>Yes</a:t>
                      </a:r>
                    </a:p>
                  </a:txBody>
                  <a:tcPr anchor="ctr"/>
                </a:tc>
                <a:tc>
                  <a:txBody>
                    <a:bodyPr/>
                    <a:lstStyle/>
                    <a:p>
                      <a:pPr algn="l"/>
                      <a:endParaRPr lang="en-US" dirty="0"/>
                    </a:p>
                  </a:txBody>
                  <a:tcPr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dirty="0"/>
                        <a:t>Status reports on incidents , problem</a:t>
                      </a:r>
                      <a:r>
                        <a:rPr lang="en-US" sz="1200" baseline="0" dirty="0"/>
                        <a:t> etc, Dashboard, Trend Analysis</a:t>
                      </a:r>
                      <a:endParaRPr lang="en-US" sz="1200" dirty="0"/>
                    </a:p>
                  </a:txBody>
                  <a:tcPr anchor="ctr"/>
                </a:tc>
                <a:extLst>
                  <a:ext uri="{0D108BD9-81ED-4DB2-BD59-A6C34878D82A}">
                    <a16:rowId xmlns:a16="http://schemas.microsoft.com/office/drawing/2014/main" val="10007"/>
                  </a:ext>
                </a:extLst>
              </a:tr>
            </a:tbl>
          </a:graphicData>
        </a:graphic>
      </p:graphicFrame>
      <p:sp>
        <p:nvSpPr>
          <p:cNvPr id="5" name="Title 1"/>
          <p:cNvSpPr>
            <a:spLocks noGrp="1"/>
          </p:cNvSpPr>
          <p:nvPr>
            <p:ph type="title"/>
          </p:nvPr>
        </p:nvSpPr>
        <p:spPr>
          <a:xfrm>
            <a:off x="1" y="0"/>
            <a:ext cx="9905999" cy="1002135"/>
          </a:xfrm>
        </p:spPr>
        <p:txBody>
          <a:bodyPr/>
          <a:lstStyle/>
          <a:p>
            <a:br>
              <a:rPr lang="en-US" b="1" kern="0" dirty="0">
                <a:solidFill>
                  <a:schemeClr val="tx2"/>
                </a:solidFill>
              </a:rPr>
            </a:br>
            <a:r>
              <a:rPr lang="en-US" b="1" kern="0" dirty="0">
                <a:solidFill>
                  <a:schemeClr val="tx2"/>
                </a:solidFill>
              </a:rPr>
              <a:t> Application and Infrastructure  Maintenance </a:t>
            </a:r>
            <a:r>
              <a:rPr lang="en-US" sz="1600" b="1" kern="0" dirty="0">
                <a:solidFill>
                  <a:schemeClr val="tx2"/>
                </a:solidFill>
              </a:rPr>
              <a:t>(Applicable for only AM/IM projects) </a:t>
            </a:r>
            <a:br>
              <a:rPr lang="en-US" b="1" kern="0" dirty="0">
                <a:solidFill>
                  <a:schemeClr val="tx2"/>
                </a:solidFill>
              </a:rPr>
            </a:br>
            <a:endParaRPr lang="en-US" dirty="0"/>
          </a:p>
        </p:txBody>
      </p:sp>
      <p:sp>
        <p:nvSpPr>
          <p:cNvPr id="6" name="Footer Placeholder 3"/>
          <p:cNvSpPr>
            <a:spLocks noGrp="1"/>
          </p:cNvSpPr>
          <p:nvPr/>
        </p:nvSpPr>
        <p:spPr>
          <a:xfrm>
            <a:off x="5186054" y="6400800"/>
            <a:ext cx="3136900" cy="457200"/>
          </a:xfrm>
          <a:prstGeom prst="rect">
            <a:avLst/>
          </a:prstGeom>
          <a:ln/>
        </p:spPr>
        <p:txBody>
          <a:bodyPr/>
          <a:lstStyle>
            <a:defPPr>
              <a:defRPr lang="de-DE"/>
            </a:defPPr>
            <a:lvl1pPr marL="0" algn="r" defTabSz="957756" rtl="0" eaLnBrk="1" latinLnBrk="0" hangingPunct="1">
              <a:defRPr lang="en-AU" sz="700" kern="1200" smtClean="0">
                <a:solidFill>
                  <a:schemeClr val="tx2"/>
                </a:solidFill>
                <a:latin typeface="+mj-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a:lstStyle>
          <a:p>
            <a:pPr>
              <a:defRPr/>
            </a:pPr>
            <a:r>
              <a:rPr lang="en-AU" dirty="0"/>
              <a:t>QT_MSR Report V1.1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5970" y="1536425"/>
          <a:ext cx="7077675" cy="3731610"/>
        </p:xfrm>
        <a:graphic>
          <a:graphicData uri="http://schemas.openxmlformats.org/drawingml/2006/table">
            <a:tbl>
              <a:tblPr firstRow="1" bandRow="1">
                <a:tableStyleId>{5C22544A-7EE6-4342-B048-85BDC9FD1C3A}</a:tableStyleId>
              </a:tblPr>
              <a:tblGrid>
                <a:gridCol w="2038489">
                  <a:extLst>
                    <a:ext uri="{9D8B030D-6E8A-4147-A177-3AD203B41FA5}">
                      <a16:colId xmlns:a16="http://schemas.microsoft.com/office/drawing/2014/main" val="20000"/>
                    </a:ext>
                  </a:extLst>
                </a:gridCol>
                <a:gridCol w="2416068">
                  <a:extLst>
                    <a:ext uri="{9D8B030D-6E8A-4147-A177-3AD203B41FA5}">
                      <a16:colId xmlns:a16="http://schemas.microsoft.com/office/drawing/2014/main" val="20001"/>
                    </a:ext>
                  </a:extLst>
                </a:gridCol>
                <a:gridCol w="2623118">
                  <a:extLst>
                    <a:ext uri="{9D8B030D-6E8A-4147-A177-3AD203B41FA5}">
                      <a16:colId xmlns:a16="http://schemas.microsoft.com/office/drawing/2014/main" val="20002"/>
                    </a:ext>
                  </a:extLst>
                </a:gridCol>
              </a:tblGrid>
              <a:tr h="1927587">
                <a:tc>
                  <a:txBody>
                    <a:bodyPr/>
                    <a:lstStyle/>
                    <a:p>
                      <a:r>
                        <a:rPr lang="en-US" dirty="0"/>
                        <a:t>Phase</a:t>
                      </a:r>
                      <a:r>
                        <a:rPr lang="en-US" baseline="0" dirty="0"/>
                        <a:t> /Activity (</a:t>
                      </a:r>
                      <a:r>
                        <a:rPr lang="en-US" sz="1200" baseline="0" dirty="0"/>
                        <a:t>To be  changed as per project SDLC phases</a:t>
                      </a:r>
                      <a:r>
                        <a:rPr lang="en-US" baseline="0" dirty="0"/>
                        <a:t>)</a:t>
                      </a:r>
                      <a:endParaRPr lang="en-US" dirty="0"/>
                    </a:p>
                  </a:txBody>
                  <a:tcPr anchor="ctr"/>
                </a:tc>
                <a:tc>
                  <a:txBody>
                    <a:bodyPr/>
                    <a:lstStyle/>
                    <a:p>
                      <a:r>
                        <a:rPr lang="en-US" dirty="0"/>
                        <a:t>Select</a:t>
                      </a:r>
                      <a:r>
                        <a:rPr lang="en-US" baseline="0" dirty="0"/>
                        <a:t> current  phase  for which status to be reported</a:t>
                      </a:r>
                      <a:endParaRPr lang="en-US" dirty="0"/>
                    </a:p>
                  </a:txBody>
                  <a:tcPr anchor="ctr"/>
                </a:tc>
                <a:tc>
                  <a:txBody>
                    <a:bodyPr/>
                    <a:lstStyle/>
                    <a:p>
                      <a:r>
                        <a:rPr lang="en-US" dirty="0"/>
                        <a:t>Highlight</a:t>
                      </a:r>
                      <a:r>
                        <a:rPr lang="en-US" baseline="0" dirty="0"/>
                        <a:t> Issues which require SM inputs </a:t>
                      </a:r>
                      <a:endParaRPr lang="en-US" dirty="0"/>
                    </a:p>
                  </a:txBody>
                  <a:tcPr anchor="ctr"/>
                </a:tc>
                <a:extLst>
                  <a:ext uri="{0D108BD9-81ED-4DB2-BD59-A6C34878D82A}">
                    <a16:rowId xmlns:a16="http://schemas.microsoft.com/office/drawing/2014/main" val="10000"/>
                  </a:ext>
                </a:extLst>
              </a:tr>
              <a:tr h="601341">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b="1" dirty="0"/>
                        <a:t>Test</a:t>
                      </a:r>
                      <a:r>
                        <a:rPr lang="en-US" sz="1800" b="1" baseline="0" dirty="0"/>
                        <a:t> Planning</a:t>
                      </a:r>
                      <a:endParaRPr lang="en-US" sz="1800" b="1" dirty="0"/>
                    </a:p>
                  </a:txBody>
                  <a:tcPr anchor="ctr"/>
                </a:tc>
                <a:tc>
                  <a:txBody>
                    <a:bodyPr/>
                    <a:lstStyle/>
                    <a:p>
                      <a:r>
                        <a:rPr lang="en-US" dirty="0"/>
                        <a:t>Yes</a:t>
                      </a:r>
                    </a:p>
                  </a:txBody>
                  <a:tcPr anchor="ctr"/>
                </a:tc>
                <a:tc>
                  <a:txBody>
                    <a:bodyPr/>
                    <a:lstStyle/>
                    <a:p>
                      <a:endParaRPr lang="en-US" dirty="0"/>
                    </a:p>
                  </a:txBody>
                  <a:tcPr anchor="ctr"/>
                </a:tc>
                <a:extLst>
                  <a:ext uri="{0D108BD9-81ED-4DB2-BD59-A6C34878D82A}">
                    <a16:rowId xmlns:a16="http://schemas.microsoft.com/office/drawing/2014/main" val="10001"/>
                  </a:ext>
                </a:extLst>
              </a:tr>
              <a:tr h="601341">
                <a:tc>
                  <a:txBody>
                    <a:bodyPr/>
                    <a:lstStyle/>
                    <a:p>
                      <a:r>
                        <a:rPr lang="en-US" dirty="0"/>
                        <a:t>Test Execution</a:t>
                      </a:r>
                    </a:p>
                  </a:txBody>
                  <a:tcPr anchor="ctr"/>
                </a:tc>
                <a:tc>
                  <a:txBody>
                    <a:bodyPr/>
                    <a:lstStyle/>
                    <a:p>
                      <a:r>
                        <a:rPr lang="en-US" dirty="0"/>
                        <a:t>No</a:t>
                      </a:r>
                    </a:p>
                  </a:txBody>
                  <a:tcPr anchor="ctr"/>
                </a:tc>
                <a:tc>
                  <a:txBody>
                    <a:bodyPr/>
                    <a:lstStyle/>
                    <a:p>
                      <a:endParaRPr lang="en-US" dirty="0"/>
                    </a:p>
                  </a:txBody>
                  <a:tcPr anchor="ctr"/>
                </a:tc>
                <a:extLst>
                  <a:ext uri="{0D108BD9-81ED-4DB2-BD59-A6C34878D82A}">
                    <a16:rowId xmlns:a16="http://schemas.microsoft.com/office/drawing/2014/main" val="10002"/>
                  </a:ext>
                </a:extLst>
              </a:tr>
              <a:tr h="601341">
                <a:tc>
                  <a:txBody>
                    <a:bodyPr/>
                    <a:lstStyle/>
                    <a:p>
                      <a:r>
                        <a:rPr lang="en-US" dirty="0"/>
                        <a:t>Test Reporting</a:t>
                      </a:r>
                    </a:p>
                  </a:txBody>
                  <a:tcPr anchor="ctr"/>
                </a:tc>
                <a:tc>
                  <a:txBody>
                    <a:bodyPr/>
                    <a:lstStyle/>
                    <a:p>
                      <a:r>
                        <a:rPr lang="en-US" dirty="0"/>
                        <a:t>No</a:t>
                      </a:r>
                    </a:p>
                  </a:txBody>
                  <a:tcPr anchor="ctr"/>
                </a:tc>
                <a:tc>
                  <a:txBody>
                    <a:bodyPr/>
                    <a:lstStyle/>
                    <a:p>
                      <a:endParaRPr lang="en-US" dirty="0"/>
                    </a:p>
                  </a:txBody>
                  <a:tcPr anchor="ctr"/>
                </a:tc>
                <a:extLst>
                  <a:ext uri="{0D108BD9-81ED-4DB2-BD59-A6C34878D82A}">
                    <a16:rowId xmlns:a16="http://schemas.microsoft.com/office/drawing/2014/main" val="10003"/>
                  </a:ext>
                </a:extLst>
              </a:tr>
            </a:tbl>
          </a:graphicData>
        </a:graphic>
      </p:graphicFrame>
      <p:sp>
        <p:nvSpPr>
          <p:cNvPr id="5" name="Title 1"/>
          <p:cNvSpPr>
            <a:spLocks noGrp="1"/>
          </p:cNvSpPr>
          <p:nvPr>
            <p:ph type="title"/>
          </p:nvPr>
        </p:nvSpPr>
        <p:spPr>
          <a:xfrm>
            <a:off x="1" y="0"/>
            <a:ext cx="9905999" cy="1002135"/>
          </a:xfrm>
        </p:spPr>
        <p:txBody>
          <a:bodyPr/>
          <a:lstStyle/>
          <a:p>
            <a:br>
              <a:rPr lang="en-US" b="1" kern="0" dirty="0">
                <a:solidFill>
                  <a:schemeClr val="tx2"/>
                </a:solidFill>
              </a:rPr>
            </a:br>
            <a:r>
              <a:rPr lang="en-US" b="1" kern="0" dirty="0">
                <a:solidFill>
                  <a:schemeClr val="tx2"/>
                </a:solidFill>
              </a:rPr>
              <a:t>Testing</a:t>
            </a:r>
            <a:br>
              <a:rPr lang="en-US" b="1" kern="0" dirty="0">
                <a:solidFill>
                  <a:schemeClr val="tx2"/>
                </a:solidFill>
              </a:rPr>
            </a:br>
            <a:r>
              <a:rPr lang="en-US" sz="1600" b="1" kern="0" dirty="0">
                <a:solidFill>
                  <a:schemeClr val="tx2"/>
                </a:solidFill>
              </a:rPr>
              <a:t>(Applicable for only for Pure Testing Projects)</a:t>
            </a:r>
            <a:br>
              <a:rPr lang="en-US" b="1" kern="0" dirty="0">
                <a:solidFill>
                  <a:schemeClr val="tx2"/>
                </a:solidFill>
              </a:rPr>
            </a:br>
            <a:endParaRPr lang="en-US" dirty="0"/>
          </a:p>
        </p:txBody>
      </p:sp>
      <p:sp>
        <p:nvSpPr>
          <p:cNvPr id="6" name="Footer Placeholder 3"/>
          <p:cNvSpPr>
            <a:spLocks noGrp="1"/>
          </p:cNvSpPr>
          <p:nvPr/>
        </p:nvSpPr>
        <p:spPr>
          <a:xfrm>
            <a:off x="5213349" y="6400800"/>
            <a:ext cx="3136900" cy="457200"/>
          </a:xfrm>
          <a:prstGeom prst="rect">
            <a:avLst/>
          </a:prstGeom>
          <a:ln/>
        </p:spPr>
        <p:txBody>
          <a:bodyPr/>
          <a:lstStyle>
            <a:defPPr>
              <a:defRPr lang="de-DE"/>
            </a:defPPr>
            <a:lvl1pPr marL="0" algn="r" defTabSz="957756" rtl="0" eaLnBrk="1" latinLnBrk="0" hangingPunct="1">
              <a:defRPr lang="en-AU" sz="700" kern="1200" smtClean="0">
                <a:solidFill>
                  <a:schemeClr val="tx2"/>
                </a:solidFill>
                <a:latin typeface="+mj-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a:lstStyle>
          <a:p>
            <a:pPr>
              <a:defRPr/>
            </a:pPr>
            <a:r>
              <a:rPr lang="en-AU" dirty="0"/>
              <a:t>QT_MSR Report V1.1</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apgemini templat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AB240B5A9B354AA3916DD04E190385" ma:contentTypeVersion="1" ma:contentTypeDescription="Create a new document." ma:contentTypeScope="" ma:versionID="694a3ecd37251350ef04e00f3ab75bc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525083-660B-4C65-A388-5731E5E30A5B}">
  <ds:schemaRefs>
    <ds:schemaRef ds:uri="http://www.w3.org/XML/1998/namespace"/>
    <ds:schemaRef ds:uri="http://purl.org/dc/dcmitype/"/>
    <ds:schemaRef ds:uri="http://purl.org/dc/elements/1.1/"/>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8AB28CE-F808-47FA-98DC-5C2DA926E4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D1EB852-77B2-47E7-B4AE-236C7EA9D7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957</TotalTime>
  <Words>627</Words>
  <Application>Microsoft Office PowerPoint</Application>
  <PresentationFormat>A4 Paper (210x297 mm)</PresentationFormat>
  <Paragraphs>150</Paragraphs>
  <Slides>11</Slides>
  <Notes>2</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21" baseType="lpstr">
      <vt:lpstr>Batang</vt:lpstr>
      <vt:lpstr>Arial</vt:lpstr>
      <vt:lpstr>Calibri</vt:lpstr>
      <vt:lpstr>Helvetica Light</vt:lpstr>
      <vt:lpstr>Times New Roman</vt:lpstr>
      <vt:lpstr>Wingdings</vt:lpstr>
      <vt:lpstr>Capgemini template</vt:lpstr>
      <vt:lpstr>Closing slides</vt:lpstr>
      <vt:lpstr>Section break</vt:lpstr>
      <vt:lpstr>think-cell Slide</vt:lpstr>
      <vt:lpstr>Monthly Status Review</vt:lpstr>
      <vt:lpstr>Document Control</vt:lpstr>
      <vt:lpstr>PowerPoint Presentation</vt:lpstr>
      <vt:lpstr>Project / Service Management</vt:lpstr>
      <vt:lpstr>Audits and Client feedback</vt:lpstr>
      <vt:lpstr>Project / Service Performance and improvements</vt:lpstr>
      <vt:lpstr> Application Development (Applicable for only TSP/CSD projects) </vt:lpstr>
      <vt:lpstr>  Application and Infrastructure  Maintenance (Applicable for only AM/IM projects)  </vt:lpstr>
      <vt:lpstr> Testing (Applicable for only for Pure Testing Projects) </vt:lpstr>
      <vt:lpstr>Change Log</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Capgemini Technology Services India Ltd.</dc:title>
  <dc:creator>QA Team</dc:creator>
  <cp:lastModifiedBy>Tumuluru, Gopikrishna</cp:lastModifiedBy>
  <cp:revision>88</cp:revision>
  <dcterms:created xsi:type="dcterms:W3CDTF">2012-06-20T17:22:58Z</dcterms:created>
  <dcterms:modified xsi:type="dcterms:W3CDTF">2017-11-25T10:45:07Z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0x01010002AB240B5A9B354AA3916DD04E190385</vt:lpwstr>
  </property>
</Properties>
</file>