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7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8" r:id="rId28"/>
    <p:sldId id="319" r:id="rId29"/>
    <p:sldId id="320" r:id="rId30"/>
    <p:sldId id="321" r:id="rId31"/>
    <p:sldId id="325" r:id="rId32"/>
    <p:sldId id="326" r:id="rId33"/>
    <p:sldId id="327" r:id="rId34"/>
    <p:sldId id="329" r:id="rId35"/>
    <p:sldId id="330" r:id="rId36"/>
    <p:sldId id="322" r:id="rId37"/>
    <p:sldId id="323" r:id="rId38"/>
    <p:sldId id="324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594BA-9D30-4EF1-96D4-A060622D982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F3925-D7C8-4DFE-AF06-8D55CDAB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F3D9-E4B4-497E-AF86-6DF9A4079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B67D3-C552-4D7E-ADF9-D56E664F6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CC6F-74D2-4735-9113-CEFAAE76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7749-4F76-4874-8825-7072B8BE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7BCE-4154-4860-93D0-7E5988D1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5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2A13-E4B0-4436-8010-8732FCCC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0AAA2-BCC5-40D2-9B1B-A02BF676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9E065-6732-4315-9AB3-575FC7E6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7623-863F-4FD0-96F7-D5D1D087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5B733-B854-42B5-AD45-7FC74FC5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9E4BB-D0B6-4D59-A597-03B9285FA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9BB13-2EB0-48E0-8D58-D280EC776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E8B69-2971-4C9B-BEF6-555B35C7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3A96-4781-423E-9B32-812A7012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B1F2-5E41-4C6E-9B20-5925E96A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8BB0-77F4-4080-93C1-57F58A9F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88AC-660E-4505-867A-E896FDE3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C337-0ED4-4A83-967B-FAE5CDFD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6B34-194C-4476-AD4A-F8B1BFC7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287F7-5DF4-4C11-BEEB-83E496F5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4F26-4512-445C-8317-10E0C99B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01CA2-FDEA-48F7-BD4C-8121553B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662D-A174-4116-B1C3-0B0923CF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DD4E-EBF3-4791-B9E3-FA8F0E7F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1A0D5-B59E-4464-880D-E2766905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2E27-822D-4787-927D-35869E1D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A72E-0D60-42F2-B39C-CF81F05B5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EDA07-8250-40A4-8851-613FE2DDF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B8329-0285-4AE1-B901-B8828766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EA38C-8489-4AD2-9A97-3A5D342F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95A73-953E-48D2-B107-612FA528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0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DD63-B12E-4E98-9772-2B642FA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1A2C1-230C-49F0-9402-D6622ED4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0FAE1-FE10-41DD-8B48-A6BD20809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325D-5C8E-416C-838E-30F2BED88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7D624-E93E-4E63-8BB0-A157184F1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95606-A106-4859-A6A7-CB5FA511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CAA92-C534-4DD2-968F-B3F0EF4A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5A935-1984-480B-8799-EA74BB98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2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8A35-38D8-4928-9412-0DD54CA1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E0AC5-6566-4746-BEA1-38D73110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09BD9-5F3B-4047-BC8D-FC29AF51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38632-DD00-40CE-B19B-4AD04D3B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6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71AA7-6BCF-4B03-9D5B-8FA00CEA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F263A-2410-4BEB-924D-717CF5E3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4E013-13D4-4E81-B616-7467C2CC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6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4112-2436-46F8-BC88-C8854C07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A108-41D7-4C86-8FF0-81971C20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D6E0-EC8C-47E1-A53D-61E10F49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9FFD3-3937-493B-A99E-07633DD6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08C82-34DB-4794-AE9F-07A9B291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BD36C-CB20-40DE-892A-24C24842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0907-55B5-49B3-A0CB-7ED7DF02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EDB9A-B309-4C55-88EA-9D596C8C8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96E6C-0F6F-449A-B00D-C2BF4AE7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37D98-024E-4DBE-B4C8-BB0681FC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CCACC-7F79-4ADF-B931-B4988028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A8727-51EE-4A20-8783-97C1D0DD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2F1D0-A440-43DA-918F-3AAA9F82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1E92-440E-4B16-AF5C-38A51602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2888-8EFD-4269-8BF2-079235C73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F1D6-1D86-4004-98F8-63D0AFB7A58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7878-1248-4D75-91BB-949079C74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BFE2-6829-45D6-820F-B9547F844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pub.de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ub.dev/packages/pie_char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charts_flutt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Charts in Flutter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52917E9-5C5A-4387-81E3-634958812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F5EF-627F-40D7-9831-1E119718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365"/>
            <a:ext cx="10515600" cy="5837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 a package name and click on finish</a:t>
            </a:r>
          </a:p>
          <a:p>
            <a:pPr>
              <a:lnSpc>
                <a:spcPct val="150000"/>
              </a:lnSpc>
            </a:pPr>
            <a:r>
              <a:rPr lang="en-US" dirty="0"/>
              <a:t>Wait till the process finishes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0BFF94-99DD-4861-A678-944407931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87" y="1951348"/>
            <a:ext cx="6284365" cy="45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2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New Flutter Project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52917E9-5C5A-4387-81E3-634958812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ED98-6C95-48C8-AECA-8B7FCCD7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901"/>
            <a:ext cx="10515600" cy="5649062"/>
          </a:xfrm>
        </p:spPr>
        <p:txBody>
          <a:bodyPr/>
          <a:lstStyle/>
          <a:p>
            <a:r>
              <a:rPr lang="en-US" dirty="0"/>
              <a:t>Start emulator</a:t>
            </a:r>
          </a:p>
          <a:p>
            <a:r>
              <a:rPr lang="en-US" dirty="0"/>
              <a:t>Select a device and open an emulator</a:t>
            </a:r>
          </a:p>
          <a:p>
            <a:r>
              <a:rPr lang="en-US" dirty="0"/>
              <a:t>If you cant see a emulator listed, create a new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Wait for the emulator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553D0-2060-419D-AEB3-3A7697B71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7" b="3223"/>
          <a:stretch/>
        </p:blipFill>
        <p:spPr>
          <a:xfrm>
            <a:off x="1183983" y="2281287"/>
            <a:ext cx="10050278" cy="255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0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929D-7B39-4A71-AB26-21A217DD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47"/>
            <a:ext cx="10515600" cy="5667916"/>
          </a:xfrm>
        </p:spPr>
        <p:txBody>
          <a:bodyPr/>
          <a:lstStyle/>
          <a:p>
            <a:r>
              <a:rPr lang="en-US" dirty="0"/>
              <a:t>After emulator loads, press this button to debug the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may take a while for first time.</a:t>
            </a:r>
          </a:p>
          <a:p>
            <a:r>
              <a:rPr lang="en-US" dirty="0"/>
              <a:t>Wait for it to start patiently.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2A583-C33A-4DF4-9E58-D2495C59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341170"/>
            <a:ext cx="737337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6DFB-0ED0-4E5C-8DB3-A27EDE57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633"/>
            <a:ext cx="10515600" cy="5743330"/>
          </a:xfrm>
        </p:spPr>
        <p:txBody>
          <a:bodyPr/>
          <a:lstStyle/>
          <a:p>
            <a:r>
              <a:rPr lang="en-US" dirty="0"/>
              <a:t>New flutter app will open in emulator</a:t>
            </a:r>
          </a:p>
          <a:p>
            <a:r>
              <a:rPr lang="en-US" dirty="0"/>
              <a:t>You can try clicking the + button to increment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545E3-DF99-4251-99F1-E00D6609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08" y="365125"/>
            <a:ext cx="2958592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8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Cleaning up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107806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677B-7109-46F2-9F6F-71312621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36" y="433633"/>
            <a:ext cx="10426163" cy="35052076"/>
          </a:xfrm>
        </p:spPr>
        <p:txBody>
          <a:bodyPr/>
          <a:lstStyle/>
          <a:p>
            <a:r>
              <a:rPr lang="en-US" dirty="0"/>
              <a:t>Remove all the commented codes</a:t>
            </a:r>
          </a:p>
          <a:p>
            <a:r>
              <a:rPr lang="en-US" dirty="0"/>
              <a:t>Remove “</a:t>
            </a:r>
            <a:r>
              <a:rPr lang="en-US" dirty="0" err="1">
                <a:latin typeface="Consolas" panose="020B0609020204030204" pitchFamily="49" charset="0"/>
              </a:rPr>
              <a:t>MyHomePage</a:t>
            </a:r>
            <a:r>
              <a:rPr lang="en-US" dirty="0"/>
              <a:t>” widget from </a:t>
            </a:r>
            <a:r>
              <a:rPr lang="en-US" dirty="0" err="1">
                <a:latin typeface="Consolas" panose="020B0609020204030204" pitchFamily="49" charset="0"/>
              </a:rPr>
              <a:t>main.dart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Add a “</a:t>
            </a:r>
            <a:r>
              <a:rPr lang="en-US" dirty="0">
                <a:latin typeface="Consolas" panose="020B0609020204030204" pitchFamily="49" charset="0"/>
              </a:rPr>
              <a:t>Scaffold()</a:t>
            </a:r>
            <a:r>
              <a:rPr lang="en-US" dirty="0"/>
              <a:t>” as home for </a:t>
            </a:r>
            <a:r>
              <a:rPr lang="en-US" dirty="0" err="1">
                <a:latin typeface="Consolas" panose="020B0609020204030204" pitchFamily="49" charset="0"/>
              </a:rPr>
              <a:t>MaterialApp</a:t>
            </a:r>
            <a:r>
              <a:rPr lang="en-US" dirty="0"/>
              <a:t> for now</a:t>
            </a:r>
          </a:p>
          <a:p>
            <a:r>
              <a:rPr lang="en-US" dirty="0" err="1">
                <a:latin typeface="Consolas" panose="020B0609020204030204" pitchFamily="49" charset="0"/>
              </a:rPr>
              <a:t>main.dart</a:t>
            </a:r>
            <a:r>
              <a:rPr lang="en-US" dirty="0"/>
              <a:t> looks something like now.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0C77AA-42EB-4D08-856F-7BDD831E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244" y="2610683"/>
            <a:ext cx="8376620" cy="40164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package:flutter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material.dart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runApp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context)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title: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'Flutter Demo'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theme: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ThemeData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primarySwatch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Colors.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home: </a:t>
            </a:r>
            <a:r>
              <a:rPr lang="en-US" altLang="en-US" sz="1500" dirty="0">
                <a:solidFill>
                  <a:srgbClr val="FFC66D"/>
                </a:solidFill>
                <a:latin typeface="Consolas" panose="020B0609020204030204" pitchFamily="49" charset="0"/>
              </a:rPr>
              <a:t>Scaffold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CA7B-359E-4D32-8624-5864BB2D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340"/>
            <a:ext cx="7004901" cy="5705623"/>
          </a:xfrm>
        </p:spPr>
        <p:txBody>
          <a:bodyPr/>
          <a:lstStyle/>
          <a:p>
            <a:r>
              <a:rPr lang="en-US" dirty="0"/>
              <a:t>Now the App looks something like this</a:t>
            </a:r>
          </a:p>
          <a:p>
            <a:r>
              <a:rPr lang="en-US" dirty="0"/>
              <a:t>Now lets start designing the UI using placeholders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935D7-9E8E-477A-8C79-EA366A38C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589" y="194904"/>
            <a:ext cx="3035431" cy="62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6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487A68-1044-4B21-92E3-A920341AB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we building?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08F187E-F351-4F7C-A962-321BCABBB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1D4A-3E1F-4188-85BC-6416CA04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243065"/>
          </a:xfrm>
        </p:spPr>
        <p:txBody>
          <a:bodyPr/>
          <a:lstStyle/>
          <a:p>
            <a:r>
              <a:rPr lang="en-US" dirty="0"/>
              <a:t>We are trying to build this UI.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4A881D-1888-4443-8F72-4E67F8FFD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2"/>
          <a:stretch/>
        </p:blipFill>
        <p:spPr bwMode="auto">
          <a:xfrm>
            <a:off x="8475559" y="528996"/>
            <a:ext cx="2878241" cy="516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1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726B7-890E-4B7E-9DB4-6B928F48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C4920-82F5-4D16-9F91-AAE838C1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Latest version of </a:t>
            </a:r>
            <a:r>
              <a:rPr lang="en-US" sz="3000" dirty="0">
                <a:solidFill>
                  <a:srgbClr val="0070C0"/>
                </a:solidFill>
              </a:rPr>
              <a:t>Flutter</a:t>
            </a:r>
            <a:r>
              <a:rPr lang="en-US" sz="3000" dirty="0"/>
              <a:t> installed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Android Studio with Dart and Flutter plugins installed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Android Debugging Device (Emulator or Physical Device)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Working internet connection for fetching </a:t>
            </a:r>
            <a:r>
              <a:rPr lang="en-US" sz="3000" dirty="0" err="1">
                <a:hlinkClick r:id="rId2" action="ppaction://hlinkfile"/>
              </a:rPr>
              <a:t>pub.dev</a:t>
            </a:r>
            <a:r>
              <a:rPr lang="en-US" sz="3000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140583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274D-BC56-4460-84CF-BB0B42D85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ui</a:t>
            </a:r>
            <a:r>
              <a:rPr lang="en-US" dirty="0"/>
              <a:t> shows nutritional content of some hypothetical food</a:t>
            </a:r>
          </a:p>
          <a:p>
            <a:r>
              <a:rPr lang="en-US" dirty="0"/>
              <a:t>We will start by modeling each nutrient information</a:t>
            </a:r>
          </a:p>
          <a:p>
            <a:r>
              <a:rPr lang="en-US" dirty="0"/>
              <a:t>In lib folder, create a new folder called `models`</a:t>
            </a:r>
          </a:p>
          <a:p>
            <a:r>
              <a:rPr lang="en-US" dirty="0"/>
              <a:t>Create a new file inside this folder called `</a:t>
            </a:r>
            <a:r>
              <a:rPr lang="en-US" dirty="0" err="1"/>
              <a:t>nutrient.dart</a:t>
            </a:r>
            <a:r>
              <a:rPr lang="en-US" dirty="0"/>
              <a:t>`</a:t>
            </a:r>
          </a:p>
          <a:p>
            <a:r>
              <a:rPr lang="en-US" dirty="0"/>
              <a:t>Create a data model for a nutrient in this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E76FD2-591A-489E-85EA-B10B0CF2D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741" y="2877136"/>
            <a:ext cx="6710314" cy="3785652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package:flutter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material.dart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String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num 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String unit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.unit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fromJson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dynamic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type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'type'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value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??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.ceil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unit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'unit'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55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E40C-5093-4622-843D-D17D68D0E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633"/>
            <a:ext cx="10515600" cy="5743330"/>
          </a:xfrm>
        </p:spPr>
        <p:txBody>
          <a:bodyPr/>
          <a:lstStyle/>
          <a:p>
            <a:r>
              <a:rPr lang="en-US" dirty="0"/>
              <a:t>Lets create a dummy data for Oreo food</a:t>
            </a:r>
          </a:p>
          <a:p>
            <a:r>
              <a:rPr lang="en-US" dirty="0"/>
              <a:t>In </a:t>
            </a:r>
            <a:r>
              <a:rPr lang="en-US" dirty="0" err="1"/>
              <a:t>nutrient.dart</a:t>
            </a:r>
            <a:r>
              <a:rPr lang="en-US" dirty="0"/>
              <a:t>, we will create a list of nutrient values for </a:t>
            </a:r>
            <a:r>
              <a:rPr lang="en-US" dirty="0" err="1"/>
              <a:t>oreo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4EDFDF-FCDA-4F1A-8E00-65EE989B4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590" y="2381884"/>
            <a:ext cx="8022210" cy="3785652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dynamic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&gt;&gt;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json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"Calories"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"value"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"unit"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"kcal"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"Total"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"value"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24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"unit"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"Carbohydrate"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"value"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17.04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"unit"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"Sugar"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"value"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9.76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"unit"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"Fat"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"value"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4.59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"unit"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"Saturated Fat"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"value"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1.36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"unit"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"Protein"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"value"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1.25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"unit"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"Dietary Fiber"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"value"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0.7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"unit"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"Sodium"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"value"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93.12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"unit"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"mg"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"Potassium"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"value"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56.16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"unit"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"mg"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"Phosphorous"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"value"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22.32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"unit"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"mg"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"Cholesterol"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"value"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"unit"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"mg"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lang="en-US" altLang="en-US" sz="16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2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A28E-A74B-444A-B7FC-F481A5E7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231"/>
            <a:ext cx="10515600" cy="5884732"/>
          </a:xfrm>
        </p:spPr>
        <p:txBody>
          <a:bodyPr/>
          <a:lstStyle/>
          <a:p>
            <a:r>
              <a:rPr lang="en-US" dirty="0"/>
              <a:t>Create a file inside lib-&gt;constants-&gt;</a:t>
            </a:r>
            <a:r>
              <a:rPr lang="en-US" dirty="0" err="1"/>
              <a:t>colors.dart</a:t>
            </a:r>
            <a:r>
              <a:rPr lang="en-US" dirty="0"/>
              <a:t> and add a list of colors for displaying different colors for different nutrient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1A2E9-CAAB-4CA3-8960-4A6AA43F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585" y="1710906"/>
            <a:ext cx="3153215" cy="226726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DFF854C-ECFF-4349-BCAD-86F4D604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806" y="1221719"/>
            <a:ext cx="5062194" cy="5262979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chartColors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0xfffa448c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0xfffec859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0xff43b5a0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0xff491d88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0xFFD54062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0xffc969b7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0xff4f6c16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0xffda3f3a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0xff516be8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0xffff7854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0xff331a38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0xFFDC5306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0xff58de87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0xffff577d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0xffffccdc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0xff0a9cf5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0xFF86899F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0xffff4a67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0xFFF5DB7E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0xFFEE624A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0xFF056676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0xFFBD461C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4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B81C-F220-481B-9B14-70372CD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353"/>
            <a:ext cx="10515600" cy="577161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nutrient.dart</a:t>
            </a:r>
            <a:r>
              <a:rPr lang="en-US" dirty="0"/>
              <a:t> file create a static method for converting the json data to data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conversion line in </a:t>
            </a:r>
            <a:r>
              <a:rPr lang="en-US" dirty="0" err="1"/>
              <a:t>nutrient.dart</a:t>
            </a:r>
            <a:r>
              <a:rPr lang="en-US" dirty="0"/>
              <a:t> to convert json to list which will be used in the </a:t>
            </a:r>
            <a:r>
              <a:rPr lang="en-US" dirty="0" err="1"/>
              <a:t>ui</a:t>
            </a:r>
            <a:r>
              <a:rPr lang="en-US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7A0894-A8FF-4EA5-8804-37DE3AC42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110" y="1105945"/>
            <a:ext cx="8748860" cy="2308324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static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fromJsonList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dynamic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&gt;&gt;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data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json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.asMap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data.add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Nutrient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fromJson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..color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chartColors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return data;	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0B3630-C3BC-461D-B37E-6B7E6179C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874" y="4602926"/>
            <a:ext cx="7596951" cy="400110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final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Nutrient.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fromJsonList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json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3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1F3BC-C040-4AFC-BB41-642347B31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widget to show</a:t>
            </a:r>
            <a:br>
              <a:rPr lang="en-US" dirty="0"/>
            </a:br>
            <a:r>
              <a:rPr lang="en-US" dirty="0"/>
              <a:t>pie-chart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726275-B620-42B6-92EE-13B776149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0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F397-8F4C-4D8F-BCBD-8A541920E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8971625" cy="5811838"/>
          </a:xfrm>
        </p:spPr>
        <p:txBody>
          <a:bodyPr/>
          <a:lstStyle/>
          <a:p>
            <a:r>
              <a:rPr lang="en-US" dirty="0"/>
              <a:t>Inside widgets folder, create a new file named </a:t>
            </a:r>
            <a:r>
              <a:rPr lang="en-US" dirty="0" err="1"/>
              <a:t>nutrients_pie_chart.dart</a:t>
            </a:r>
            <a:endParaRPr lang="en-US" dirty="0"/>
          </a:p>
          <a:p>
            <a:r>
              <a:rPr lang="en-US" dirty="0"/>
              <a:t>We will be using </a:t>
            </a:r>
            <a:r>
              <a:rPr lang="en-US" dirty="0" err="1">
                <a:hlinkClick r:id="rId2"/>
              </a:rPr>
              <a:t>pie_chart</a:t>
            </a:r>
            <a:r>
              <a:rPr lang="en-US" dirty="0"/>
              <a:t> package to make the </a:t>
            </a:r>
            <a:r>
              <a:rPr lang="en-US" dirty="0" err="1"/>
              <a:t>piechart</a:t>
            </a:r>
            <a:endParaRPr lang="en-US" dirty="0"/>
          </a:p>
          <a:p>
            <a:r>
              <a:rPr lang="en-US" dirty="0"/>
              <a:t>Create a stateless widget, which takes list of Nutrients and a radius argument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B22F7-35B9-43F2-A470-FC570264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560" y="42773"/>
            <a:ext cx="3258005" cy="127652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28FEF3E-E598-45D4-B9F8-B4B0EC88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95975"/>
            <a:ext cx="7235301" cy="3600986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PieChart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dataMap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colorList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_colors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chartRadius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radius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??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MediaQuery.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size.width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*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0.5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animationDuration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Duration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milliseconds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600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chartLegendSpacing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42.0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chartValuesOptions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ChartValuesOptions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showChartValues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legendOptions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LegendOptions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showLegends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legendPosition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LegendPosition.bottom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showLegendsInRow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legendTextStyle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Theme.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textTheme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       .button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copyWith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fontWeight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FontWeight.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bold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13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20AC-E0A8-4A0E-926B-2BE14644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740"/>
            <a:ext cx="10515600" cy="5795223"/>
          </a:xfrm>
        </p:spPr>
        <p:txBody>
          <a:bodyPr/>
          <a:lstStyle/>
          <a:p>
            <a:r>
              <a:rPr lang="en-US" dirty="0"/>
              <a:t>We will return the widget from the build method</a:t>
            </a:r>
          </a:p>
          <a:p>
            <a:r>
              <a:rPr lang="en-US" dirty="0"/>
              <a:t>Also we will add a little logic for mapping the colors and arranging the values based on the unit</a:t>
            </a:r>
          </a:p>
          <a:p>
            <a:r>
              <a:rPr lang="en-US" dirty="0"/>
              <a:t>This will be placed inside the build method of </a:t>
            </a:r>
            <a:r>
              <a:rPr lang="en-US" dirty="0" err="1"/>
              <a:t>nutrient_pie_chart.dart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8517F7-76D9-4611-B159-777517F3E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82027"/>
            <a:ext cx="8318377" cy="2677656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final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String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double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&gt;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data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final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&gt;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_colors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[]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final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&gt;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nutrientsCopy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...nutrients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nutrientsCopy.shuffle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nutrientsCopy.forEach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.type.toLowerCase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!=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'total'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&amp;&amp;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.unit.toLowerCase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!=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'kcal'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_colors.add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.color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.unit.toLowerCase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"g"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data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.type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.value.toDouble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*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1000.0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else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data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.type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.value.toDouble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*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7.0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3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1F3BC-C040-4AFC-BB41-642347B31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widget to show</a:t>
            </a:r>
            <a:br>
              <a:rPr lang="en-US" dirty="0"/>
            </a:br>
            <a:r>
              <a:rPr lang="en-US" dirty="0"/>
              <a:t>bar graph</a:t>
            </a:r>
          </a:p>
        </p:txBody>
      </p:sp>
    </p:spTree>
    <p:extLst>
      <p:ext uri="{BB962C8B-B14F-4D97-AF65-F5344CB8AC3E}">
        <p14:creationId xmlns:p14="http://schemas.microsoft.com/office/powerpoint/2010/main" val="3663592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D3BA3-E304-454D-8222-9030DA80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Inside widgets folder, create a new file named </a:t>
            </a:r>
            <a:r>
              <a:rPr lang="en-US" dirty="0" err="1"/>
              <a:t>nutrients_pie_chart.dart</a:t>
            </a:r>
            <a:endParaRPr lang="en-US" dirty="0"/>
          </a:p>
          <a:p>
            <a:r>
              <a:rPr lang="en-US" dirty="0"/>
              <a:t>We will be using </a:t>
            </a:r>
            <a:r>
              <a:rPr lang="en-US" dirty="0" err="1">
                <a:hlinkClick r:id="rId2"/>
              </a:rPr>
              <a:t>charts_flutter</a:t>
            </a:r>
            <a:r>
              <a:rPr lang="en-US" dirty="0"/>
              <a:t> package to make the bar graph</a:t>
            </a:r>
          </a:p>
          <a:p>
            <a:r>
              <a:rPr lang="en-US" dirty="0"/>
              <a:t>Add this package to </a:t>
            </a:r>
            <a:r>
              <a:rPr lang="en-US" dirty="0" err="1"/>
              <a:t>pubspec.yaml</a:t>
            </a:r>
            <a:endParaRPr lang="en-US" dirty="0"/>
          </a:p>
          <a:p>
            <a:r>
              <a:rPr lang="en-US" dirty="0"/>
              <a:t>Create a stateless widget which takes the nutrient list to show</a:t>
            </a:r>
          </a:p>
          <a:p>
            <a:r>
              <a:rPr lang="en-US" dirty="0"/>
              <a:t>Import package like this</a:t>
            </a:r>
          </a:p>
          <a:p>
            <a:endParaRPr lang="en-US" dirty="0"/>
          </a:p>
          <a:p>
            <a:r>
              <a:rPr lang="en-US" dirty="0"/>
              <a:t>Add code and we will make the function for Gram chart and </a:t>
            </a:r>
            <a:r>
              <a:rPr lang="en-US" dirty="0" err="1"/>
              <a:t>MiliGram</a:t>
            </a:r>
            <a:r>
              <a:rPr lang="en-US" dirty="0"/>
              <a:t> chart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0C3B7D-A313-49CC-8794-3E3BF1F77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1044"/>
            <a:ext cx="4733988" cy="253916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import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'package:charts_flutter/flutter.dart'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as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276FC6-D550-40F7-869B-6B2BFAE33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81133"/>
            <a:ext cx="8824404" cy="1446550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Column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children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Expanded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_buildGramChart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context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SizedBox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height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16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Expanded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_buildMiliGramChart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context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SizedBox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height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16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75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2570-057F-45B4-997F-CD5C610A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5145350" cy="5811838"/>
          </a:xfrm>
        </p:spPr>
        <p:txBody>
          <a:bodyPr/>
          <a:lstStyle/>
          <a:p>
            <a:r>
              <a:rPr lang="en-US" dirty="0"/>
              <a:t>In _</a:t>
            </a:r>
            <a:r>
              <a:rPr lang="en-US" dirty="0" err="1"/>
              <a:t>buildMiliGramChart</a:t>
            </a:r>
            <a:r>
              <a:rPr lang="en-US" dirty="0"/>
              <a:t> function return widget which will show the information for nutrients having gram unit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145276-3A79-4975-9A29-10B6F349E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384" y="77679"/>
            <a:ext cx="5894773" cy="6702641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Expanded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chart.BarChart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chart.Series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&lt;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String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&gt;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displayName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"Micronutrients"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"Nutrient mgs Bar Graph"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strokeWidthPxFn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__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=&gt;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4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colorFn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__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=&gt;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chart.Color.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transparent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fillColorFn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__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chart.ColorUtil.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fromDartColor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Colors.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pinkAccent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measureFn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nutrient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=&gt;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nutrient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.value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/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100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domainFn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nutrient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nutrient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.type.replaceAll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 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\n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data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nutrients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           .where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element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element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.type.toLowerCase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!=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'total'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&amp;&amp;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element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.unit.toLowerCase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!=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'kcal'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&amp;&amp;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element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.unit.toLowerCase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!=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'g'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.toList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domainAxis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chart.OrdinalAxisSpec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showAxisLine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true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renderSpec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chart.SmallTickRendererSpec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labelStyle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chart.TextStyleSpec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fontSize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9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fontWeight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'600'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chart.ColorUtil.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fromDartColor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Colors.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black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lineStyle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chart.LineStyleSpec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chart.ColorUtil.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fromDartColor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Colors.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black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minimumPaddingBetweenLabelsPx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primaryMeasureAxis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chart.NumericAxisSpec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renderSpec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chart.GridlineRendererSpec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minimumPaddingBetweenLabelsPx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labelStyle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chart.TextStyleSpec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fontSize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chart.ColorUtil.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fromDartColor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Colors.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black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lineStyle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chart.LineStyleSpec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chart.ColorUtil.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fromDartColor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Colors.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black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0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8F1D9E1-75D1-4D5B-8B79-1E78738C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 Android Studio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08D0ECC-FD5D-4751-9A3C-3310EDC7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Install Flutter and Dart Plugins if not already installed</a:t>
            </a:r>
          </a:p>
          <a:p>
            <a:pPr>
              <a:lnSpc>
                <a:spcPct val="150000"/>
              </a:lnSpc>
            </a:pPr>
            <a:r>
              <a:rPr lang="en-US" dirty="0"/>
              <a:t>Restart Android Studio if required</a:t>
            </a:r>
          </a:p>
        </p:txBody>
      </p:sp>
    </p:spTree>
    <p:extLst>
      <p:ext uri="{BB962C8B-B14F-4D97-AF65-F5344CB8AC3E}">
        <p14:creationId xmlns:p14="http://schemas.microsoft.com/office/powerpoint/2010/main" val="1346204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59C4-B1A3-4573-B5C1-1AF3195D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5358414" cy="5811838"/>
          </a:xfrm>
        </p:spPr>
        <p:txBody>
          <a:bodyPr/>
          <a:lstStyle/>
          <a:p>
            <a:r>
              <a:rPr lang="en-US" dirty="0"/>
              <a:t>In _</a:t>
            </a:r>
            <a:r>
              <a:rPr lang="en-US" dirty="0" err="1"/>
              <a:t>buildGramChart</a:t>
            </a:r>
            <a:r>
              <a:rPr lang="en-US" dirty="0"/>
              <a:t> function return widget which will show the information for nutrients having gram 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E1CCA6-2D71-40F7-897B-3E42D1C5A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714" y="305068"/>
            <a:ext cx="5105400" cy="6247864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Expanded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chart.BarChart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chart.Series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"Nutrient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 Bar Graph"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strokeWidthPxFn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__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radiusPxFn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__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measureFn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nutrient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nutrient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.value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colorFn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__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chart.Color.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transparent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fillColorFn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__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chart.ColorUtil.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fromDartColor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0xFF178AE8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domainFn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nutrient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_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nutrient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.type.replaceAll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 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\n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data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nutrients.where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element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element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.type.toLowerCase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!=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'total'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&amp;&amp;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element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.unit.toLowerCase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!=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'kcal'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&amp;&amp;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element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.unit.toLowerCase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!=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'mg'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toList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domainAxis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chart.OrdinalAxisSpec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showAxisLine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renderSpec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chart.SmallTickRendererSpec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labelRotation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labelAnchor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chart.TickLabelAnchor.after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labelStyle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chart.TextStyleSpec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fontSize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9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fontWeight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'600'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chart.ColorUtil.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fromDartColor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black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lineStyle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chart.LineStyleSpec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chart.ColorUtil.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fromDartColor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black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primaryMeasureAxis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chart.NumericAxisSpec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renderSpec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chart.GridlineRendererSpec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labelStyle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chart.TextStyleSpec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fontSize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chart.ColorUtil.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fromDartColor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black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minimumPaddingBetweenLabelsPx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lineStyle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chart.LineStyleSpec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chart.ColorUtil.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fromDartColor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black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35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B3965-F268-45C6-AB96-087EDFD3E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progress indicator to show the value of nutrient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7FE7CF-FD69-4C3B-B3E2-DA7036CF8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72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4B24-0B54-4103-B920-CC47411A2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In widgets folder create a new file called </a:t>
            </a:r>
            <a:r>
              <a:rPr lang="en-US" dirty="0" err="1"/>
              <a:t>custom_progress_bar.dart</a:t>
            </a:r>
            <a:endParaRPr lang="en-US" dirty="0"/>
          </a:p>
          <a:p>
            <a:r>
              <a:rPr lang="en-US" dirty="0"/>
              <a:t>Create a stateless widget called </a:t>
            </a:r>
            <a:r>
              <a:rPr lang="en-US" dirty="0" err="1"/>
              <a:t>CustomProgressBar</a:t>
            </a:r>
            <a:endParaRPr lang="en-US" dirty="0"/>
          </a:p>
          <a:p>
            <a:r>
              <a:rPr lang="en-US" dirty="0"/>
              <a:t>This widget will take title, value, color and percent as a parameter</a:t>
            </a:r>
          </a:p>
          <a:p>
            <a:r>
              <a:rPr lang="en-US" dirty="0"/>
              <a:t>Title and value will display values like “Carbohydrate” and “40 gm”</a:t>
            </a:r>
          </a:p>
          <a:p>
            <a:r>
              <a:rPr lang="en-US" dirty="0"/>
              <a:t>Color and percent will show percentage length and color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F570E-42AA-4042-A9C8-8FB2ECDE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71" y="3091559"/>
            <a:ext cx="564911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08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06EEECD-5123-432F-9192-35EBD2F7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53" y="196315"/>
            <a:ext cx="5601810" cy="6247864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@override</a:t>
            </a:r>
            <a:b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  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Widget </a:t>
            </a:r>
            <a:r>
              <a:rPr lang="en-US" altLang="en-US" sz="800" dirty="0">
                <a:solidFill>
                  <a:srgbClr val="00BFFF"/>
                </a:solidFill>
                <a:latin typeface="Operator Mono SSm Lig Medium" panose="02000009000000000000" pitchFamily="49" charset="0"/>
              </a:rPr>
              <a:t>build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BuildContext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context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 </a:t>
            </a:r>
            <a:r>
              <a:rPr lang="en-US" altLang="en-US" sz="800" dirty="0">
                <a:solidFill>
                  <a:srgbClr val="D1A075"/>
                </a:solidFill>
                <a:latin typeface="Operator Mono SSm Lig Medium" panose="02000009000000000000" pitchFamily="49" charset="0"/>
              </a:rPr>
              <a:t>{</a:t>
            </a:r>
            <a:br>
              <a:rPr lang="en-US" altLang="en-US" sz="800" dirty="0">
                <a:solidFill>
                  <a:srgbClr val="D1A075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D1A075"/>
                </a:solidFill>
                <a:latin typeface="Operator Mono SSm Lig Medium" panose="02000009000000000000" pitchFamily="49" charset="0"/>
              </a:rPr>
              <a:t>    </a:t>
            </a:r>
            <a:r>
              <a:rPr lang="en-US" altLang="en-US" sz="800" b="1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return </a:t>
            </a:r>
            <a:r>
              <a:rPr lang="en-US" altLang="en-US" sz="800" dirty="0">
                <a:solidFill>
                  <a:srgbClr val="00BFFF"/>
                </a:solidFill>
                <a:latin typeface="Operator Mono SSm Lig Medium" panose="02000009000000000000" pitchFamily="49" charset="0"/>
              </a:rPr>
              <a:t>Column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b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children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&lt;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Widget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&gt;</a:t>
            </a:r>
            <a:r>
              <a:rPr lang="en-US" altLang="en-US" sz="800" dirty="0">
                <a:solidFill>
                  <a:srgbClr val="33CCFF"/>
                </a:solidFill>
                <a:latin typeface="Operator Mono SSm Lig Medium" panose="02000009000000000000" pitchFamily="49" charset="0"/>
              </a:rPr>
              <a:t>[</a:t>
            </a:r>
            <a:br>
              <a:rPr lang="en-US" altLang="en-US" sz="800" dirty="0">
                <a:solidFill>
                  <a:srgbClr val="33CCFF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33CCFF"/>
                </a:solidFill>
                <a:latin typeface="Operator Mono SSm Lig Medium" panose="02000009000000000000" pitchFamily="49" charset="0"/>
              </a:rPr>
              <a:t>        </a:t>
            </a:r>
            <a:r>
              <a:rPr lang="en-US" altLang="en-US" sz="800" dirty="0">
                <a:solidFill>
                  <a:srgbClr val="00BFFF"/>
                </a:solidFill>
                <a:latin typeface="Operator Mono SSm Lig Medium" panose="02000009000000000000" pitchFamily="49" charset="0"/>
              </a:rPr>
              <a:t>Row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b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          </a:t>
            </a:r>
            <a:r>
              <a:rPr lang="en-US" altLang="en-US" sz="800" dirty="0" err="1">
                <a:solidFill>
                  <a:srgbClr val="FFCC66"/>
                </a:solidFill>
                <a:latin typeface="Operator Mono SSm Lig Medium" panose="02000009000000000000" pitchFamily="49" charset="0"/>
              </a:rPr>
              <a:t>mainAxisAlignment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MainAxisAlignment.spaceBetween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children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&lt;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Widget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&gt;</a:t>
            </a:r>
            <a:r>
              <a:rPr lang="en-US" altLang="en-US" sz="800" dirty="0">
                <a:solidFill>
                  <a:srgbClr val="33CCFF"/>
                </a:solidFill>
                <a:latin typeface="Operator Mono SSm Lig Medium" panose="02000009000000000000" pitchFamily="49" charset="0"/>
              </a:rPr>
              <a:t>[</a:t>
            </a:r>
            <a:br>
              <a:rPr lang="en-US" altLang="en-US" sz="800" dirty="0">
                <a:solidFill>
                  <a:srgbClr val="33CCFF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33CCFF"/>
                </a:solidFill>
                <a:latin typeface="Operator Mono SSm Lig Medium" panose="02000009000000000000" pitchFamily="49" charset="0"/>
              </a:rPr>
              <a:t>            </a:t>
            </a:r>
            <a:r>
              <a:rPr lang="en-US" altLang="en-US" sz="800" dirty="0">
                <a:solidFill>
                  <a:srgbClr val="00BFFF"/>
                </a:solidFill>
                <a:latin typeface="Operator Mono SSm Lig Medium" panose="02000009000000000000" pitchFamily="49" charset="0"/>
              </a:rPr>
              <a:t>Text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title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style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Theme.</a:t>
            </a:r>
            <a:r>
              <a:rPr lang="en-US" altLang="en-US" sz="800" i="1" dirty="0" err="1">
                <a:solidFill>
                  <a:srgbClr val="FFC66D"/>
                </a:solidFill>
                <a:latin typeface="Operator Mono SSm Lig Medium" panose="02000009000000000000" pitchFamily="49" charset="0"/>
              </a:rPr>
              <a:t>of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context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b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                    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.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textTheme</a:t>
            </a:r>
            <a:b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                    .button</a:t>
            </a:r>
            <a:b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                    .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copyWith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 err="1">
                <a:solidFill>
                  <a:srgbClr val="FFCC66"/>
                </a:solidFill>
                <a:latin typeface="Operator Mono SSm Lig Medium" panose="02000009000000000000" pitchFamily="49" charset="0"/>
              </a:rPr>
              <a:t>fontWeight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FontWeight.</a:t>
            </a:r>
            <a:r>
              <a:rPr lang="en-US" altLang="en-US" sz="800" i="1" dirty="0" err="1">
                <a:solidFill>
                  <a:srgbClr val="00D364"/>
                </a:solidFill>
                <a:latin typeface="Operator Mono SSm Lig Medium" panose="02000009000000000000" pitchFamily="49" charset="0"/>
              </a:rPr>
              <a:t>bold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</a:t>
            </a:r>
            <a:r>
              <a:rPr lang="en-US" altLang="en-US" sz="800" dirty="0">
                <a:solidFill>
                  <a:srgbClr val="00BFFF"/>
                </a:solidFill>
                <a:latin typeface="Operator Mono SSm Lig Medium" panose="02000009000000000000" pitchFamily="49" charset="0"/>
              </a:rPr>
              <a:t>Text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b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              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value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style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Theme.</a:t>
            </a:r>
            <a:r>
              <a:rPr lang="en-US" altLang="en-US" sz="800" i="1" dirty="0" err="1">
                <a:solidFill>
                  <a:srgbClr val="FFC66D"/>
                </a:solidFill>
                <a:latin typeface="Operator Mono SSm Lig Medium" panose="02000009000000000000" pitchFamily="49" charset="0"/>
              </a:rPr>
              <a:t>of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context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.textTheme.subtitle1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b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          </a:t>
            </a:r>
            <a:r>
              <a:rPr lang="en-US" altLang="en-US" sz="800" dirty="0">
                <a:solidFill>
                  <a:srgbClr val="33CCFF"/>
                </a:solidFill>
                <a:latin typeface="Operator Mono SSm Lig Medium" panose="02000009000000000000" pitchFamily="49" charset="0"/>
              </a:rPr>
              <a:t>]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</a:t>
            </a:r>
            <a:r>
              <a:rPr lang="en-US" altLang="en-US" sz="800" b="1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const </a:t>
            </a:r>
            <a:r>
              <a:rPr lang="en-US" altLang="en-US" sz="800" dirty="0" err="1">
                <a:solidFill>
                  <a:srgbClr val="00BFFF"/>
                </a:solidFill>
                <a:latin typeface="Operator Mono SSm Lig Medium" panose="02000009000000000000" pitchFamily="49" charset="0"/>
              </a:rPr>
              <a:t>SizedBox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height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10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</a:t>
            </a:r>
            <a:r>
              <a:rPr lang="en-US" altLang="en-US" sz="800" dirty="0">
                <a:solidFill>
                  <a:srgbClr val="00BFFF"/>
                </a:solidFill>
                <a:latin typeface="Operator Mono SSm Lig Medium" panose="02000009000000000000" pitchFamily="49" charset="0"/>
              </a:rPr>
              <a:t>Container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b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height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6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width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MediaQuery.</a:t>
            </a:r>
            <a:r>
              <a:rPr lang="en-US" altLang="en-US" sz="800" i="1" dirty="0" err="1">
                <a:solidFill>
                  <a:srgbClr val="FFC66D"/>
                </a:solidFill>
                <a:latin typeface="Operator Mono SSm Lig Medium" panose="02000009000000000000" pitchFamily="49" charset="0"/>
              </a:rPr>
              <a:t>of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context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.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size.width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decoration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 err="1">
                <a:solidFill>
                  <a:srgbClr val="00BFFF"/>
                </a:solidFill>
                <a:latin typeface="Operator Mono SSm Lig Medium" panose="02000009000000000000" pitchFamily="49" charset="0"/>
              </a:rPr>
              <a:t>BoxDecoration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b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  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color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b="1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const </a:t>
            </a:r>
            <a:r>
              <a:rPr lang="en-US" altLang="en-US" sz="800" dirty="0">
                <a:solidFill>
                  <a:srgbClr val="00BFFF"/>
                </a:solidFill>
                <a:latin typeface="Operator Mono SSm Lig Medium" panose="02000009000000000000" pitchFamily="49" charset="0"/>
              </a:rPr>
              <a:t>Color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0xffe5e5e5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.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withOpacity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0.7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</a:t>
            </a:r>
            <a:r>
              <a:rPr lang="en-US" altLang="en-US" sz="800" dirty="0" err="1">
                <a:solidFill>
                  <a:srgbClr val="FFCC66"/>
                </a:solidFill>
                <a:latin typeface="Operator Mono SSm Lig Medium" panose="02000009000000000000" pitchFamily="49" charset="0"/>
              </a:rPr>
              <a:t>borderRadius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 err="1">
                <a:solidFill>
                  <a:srgbClr val="00BFFF"/>
                </a:solidFill>
                <a:latin typeface="Operator Mono SSm Lig Medium" panose="02000009000000000000" pitchFamily="49" charset="0"/>
              </a:rPr>
              <a:t>BorderRadius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.</a:t>
            </a:r>
            <a:r>
              <a:rPr lang="en-US" altLang="en-US" sz="800" dirty="0" err="1">
                <a:solidFill>
                  <a:srgbClr val="00BFFF"/>
                </a:solidFill>
                <a:latin typeface="Operator Mono SSm Lig Medium" panose="02000009000000000000" pitchFamily="49" charset="0"/>
              </a:rPr>
              <a:t>circular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4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child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>
                <a:solidFill>
                  <a:srgbClr val="00BFFF"/>
                </a:solidFill>
                <a:latin typeface="Operator Mono SSm Lig Medium" panose="02000009000000000000" pitchFamily="49" charset="0"/>
              </a:rPr>
              <a:t>Row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b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  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children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&lt;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Widget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&gt;</a:t>
            </a:r>
            <a:r>
              <a:rPr lang="en-US" altLang="en-US" sz="800" dirty="0">
                <a:solidFill>
                  <a:srgbClr val="33CCFF"/>
                </a:solidFill>
                <a:latin typeface="Operator Mono SSm Lig Medium" panose="02000009000000000000" pitchFamily="49" charset="0"/>
              </a:rPr>
              <a:t>[</a:t>
            </a:r>
            <a:br>
              <a:rPr lang="en-US" altLang="en-US" sz="800" dirty="0">
                <a:solidFill>
                  <a:srgbClr val="33CCFF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33CCFF"/>
                </a:solidFill>
                <a:latin typeface="Operator Mono SSm Lig Medium" panose="02000009000000000000" pitchFamily="49" charset="0"/>
              </a:rPr>
              <a:t>              </a:t>
            </a:r>
            <a:r>
              <a:rPr lang="en-US" altLang="en-US" sz="800" dirty="0">
                <a:solidFill>
                  <a:srgbClr val="00BFFF"/>
                </a:solidFill>
                <a:latin typeface="Operator Mono SSm Lig Medium" panose="02000009000000000000" pitchFamily="49" charset="0"/>
              </a:rPr>
              <a:t>Expanded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b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      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flex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percent 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+ 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3.5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.ceil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()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.clamp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0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 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100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.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toInt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child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>
                <a:solidFill>
                  <a:srgbClr val="00BFFF"/>
                </a:solidFill>
                <a:latin typeface="Operator Mono SSm Lig Medium" panose="02000009000000000000" pitchFamily="49" charset="0"/>
              </a:rPr>
              <a:t>Container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b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        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height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6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decoration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 err="1">
                <a:solidFill>
                  <a:srgbClr val="00BFFF"/>
                </a:solidFill>
                <a:latin typeface="Operator Mono SSm Lig Medium" panose="02000009000000000000" pitchFamily="49" charset="0"/>
              </a:rPr>
              <a:t>BoxDecoration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b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          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color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color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        </a:t>
            </a:r>
            <a:r>
              <a:rPr lang="en-US" altLang="en-US" sz="800" dirty="0" err="1">
                <a:solidFill>
                  <a:srgbClr val="FFCC66"/>
                </a:solidFill>
                <a:latin typeface="Operator Mono SSm Lig Medium" panose="02000009000000000000" pitchFamily="49" charset="0"/>
              </a:rPr>
              <a:t>borderRadius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 err="1">
                <a:solidFill>
                  <a:srgbClr val="00BFFF"/>
                </a:solidFill>
                <a:latin typeface="Operator Mono SSm Lig Medium" panose="02000009000000000000" pitchFamily="49" charset="0"/>
              </a:rPr>
              <a:t>BorderRadius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.</a:t>
            </a:r>
            <a:r>
              <a:rPr lang="en-US" altLang="en-US" sz="800" dirty="0" err="1">
                <a:solidFill>
                  <a:srgbClr val="00BFFF"/>
                </a:solidFill>
                <a:latin typeface="Operator Mono SSm Lig Medium" panose="02000009000000000000" pitchFamily="49" charset="0"/>
              </a:rPr>
              <a:t>circular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4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      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    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  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  </a:t>
            </a:r>
            <a:r>
              <a:rPr lang="en-US" altLang="en-US" sz="800" dirty="0">
                <a:solidFill>
                  <a:srgbClr val="00BFFF"/>
                </a:solidFill>
                <a:latin typeface="Operator Mono SSm Lig Medium" panose="02000009000000000000" pitchFamily="49" charset="0"/>
              </a:rPr>
              <a:t>Expanded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b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      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flex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100 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- 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percent 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+ 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3.5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.ceil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())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.clamp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0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 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100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B3B3D4"/>
                </a:solidFill>
                <a:latin typeface="Operator Mono SSm Lig Medium" panose="02000009000000000000" pitchFamily="49" charset="0"/>
              </a:rPr>
              <a:t>.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toInt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    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child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b="1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const </a:t>
            </a:r>
            <a:r>
              <a:rPr lang="en-US" altLang="en-US" sz="800" dirty="0" err="1">
                <a:solidFill>
                  <a:srgbClr val="00BFFF"/>
                </a:solidFill>
                <a:latin typeface="Operator Mono SSm Lig Medium" panose="02000009000000000000" pitchFamily="49" charset="0"/>
              </a:rPr>
              <a:t>SizedBox</a:t>
            </a:r>
            <a:r>
              <a:rPr lang="en-US" altLang="en-US" sz="800" dirty="0" err="1">
                <a:solidFill>
                  <a:srgbClr val="B3B3D4"/>
                </a:solidFill>
                <a:latin typeface="Operator Mono SSm Lig Medium" panose="02000009000000000000" pitchFamily="49" charset="0"/>
              </a:rPr>
              <a:t>.</a:t>
            </a:r>
            <a:r>
              <a:rPr lang="en-US" altLang="en-US" sz="800" dirty="0" err="1">
                <a:solidFill>
                  <a:srgbClr val="00BFFF"/>
                </a:solidFill>
                <a:latin typeface="Operator Mono SSm Lig Medium" panose="02000009000000000000" pitchFamily="49" charset="0"/>
              </a:rPr>
              <a:t>shrink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  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  </a:t>
            </a:r>
            <a:r>
              <a:rPr lang="en-US" altLang="en-US" sz="800" dirty="0">
                <a:solidFill>
                  <a:srgbClr val="33CCFF"/>
                </a:solidFill>
                <a:latin typeface="Operator Mono SSm Lig Medium" panose="02000009000000000000" pitchFamily="49" charset="0"/>
              </a:rPr>
              <a:t>]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  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  </a:t>
            </a:r>
            <a:r>
              <a:rPr lang="en-US" altLang="en-US" sz="800" b="1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const </a:t>
            </a:r>
            <a:r>
              <a:rPr lang="en-US" altLang="en-US" sz="800" dirty="0" err="1">
                <a:solidFill>
                  <a:srgbClr val="00BFFF"/>
                </a:solidFill>
                <a:latin typeface="Operator Mono SSm Lig Medium" panose="02000009000000000000" pitchFamily="49" charset="0"/>
              </a:rPr>
              <a:t>SizedBox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(</a:t>
            </a:r>
            <a:r>
              <a:rPr lang="en-US" altLang="en-US" sz="800" dirty="0">
                <a:solidFill>
                  <a:srgbClr val="FFCC66"/>
                </a:solidFill>
                <a:latin typeface="Operator Mono SSm Lig Medium" panose="02000009000000000000" pitchFamily="49" charset="0"/>
              </a:rPr>
              <a:t>height</a:t>
            </a:r>
            <a:r>
              <a:rPr lang="en-US" altLang="en-US" sz="800" dirty="0">
                <a:solidFill>
                  <a:srgbClr val="FF3399"/>
                </a:solidFill>
                <a:latin typeface="Operator Mono SSm Lig Medium" panose="02000009000000000000" pitchFamily="49" charset="0"/>
              </a:rPr>
              <a:t>: </a:t>
            </a:r>
            <a:r>
              <a:rPr lang="en-US" altLang="en-US" sz="800" dirty="0">
                <a:solidFill>
                  <a:srgbClr val="CC66FF"/>
                </a:solidFill>
                <a:latin typeface="Operator Mono SSm Lig Medium" panose="02000009000000000000" pitchFamily="49" charset="0"/>
              </a:rPr>
              <a:t>16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</a:t>
            </a:r>
            <a:r>
              <a:rPr lang="en-US" altLang="en-US" sz="800" dirty="0">
                <a:solidFill>
                  <a:srgbClr val="33CCFF"/>
                </a:solidFill>
                <a:latin typeface="Operator Mono SSm Lig Medium" panose="02000009000000000000" pitchFamily="49" charset="0"/>
              </a:rPr>
              <a:t>]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,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</a:t>
            </a:r>
            <a:r>
              <a:rPr lang="en-US" altLang="en-US" sz="800" dirty="0">
                <a:solidFill>
                  <a:srgbClr val="E6B422"/>
                </a:solidFill>
                <a:latin typeface="Operator Mono SSm Lig Medium" panose="02000009000000000000" pitchFamily="49" charset="0"/>
              </a:rPr>
              <a:t>)</a:t>
            </a: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;</a:t>
            </a:r>
            <a:b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</a:t>
            </a:r>
            <a:r>
              <a:rPr lang="en-US" altLang="en-US" sz="800" dirty="0">
                <a:solidFill>
                  <a:srgbClr val="D1A075"/>
                </a:solidFill>
                <a:latin typeface="Operator Mono SSm Lig Medium" panose="02000009000000000000" pitchFamily="49" charset="0"/>
              </a:rPr>
              <a:t>}</a:t>
            </a:r>
            <a:br>
              <a:rPr lang="en-US" altLang="en-US" sz="800" dirty="0">
                <a:solidFill>
                  <a:srgbClr val="D1A075"/>
                </a:solidFill>
                <a:latin typeface="Operator Mono SSm Lig Medium" panose="02000009000000000000" pitchFamily="49" charset="0"/>
              </a:rPr>
            </a:br>
            <a:r>
              <a:rPr lang="en-US" altLang="en-US" sz="800" dirty="0">
                <a:solidFill>
                  <a:srgbClr val="D1A075"/>
                </a:solidFill>
                <a:latin typeface="Operator Mono SSm Lig Medium" panose="02000009000000000000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3A8AAD-FFAA-40F1-8FB4-46E36B5C3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858" y="365125"/>
            <a:ext cx="5174942" cy="5811838"/>
          </a:xfrm>
        </p:spPr>
        <p:txBody>
          <a:bodyPr/>
          <a:lstStyle/>
          <a:p>
            <a:r>
              <a:rPr lang="en-US" dirty="0"/>
              <a:t>The build method is shown as such</a:t>
            </a:r>
          </a:p>
        </p:txBody>
      </p:sp>
    </p:spTree>
    <p:extLst>
      <p:ext uri="{BB962C8B-B14F-4D97-AF65-F5344CB8AC3E}">
        <p14:creationId xmlns:p14="http://schemas.microsoft.com/office/powerpoint/2010/main" val="2824030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B3965-F268-45C6-AB96-087EDFD3E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custom </a:t>
            </a:r>
            <a:r>
              <a:rPr lang="en-US" dirty="0" err="1"/>
              <a:t>tabbar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7FE7CF-FD69-4C3B-B3E2-DA7036CF8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66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7A6C-9F90-430F-BDDD-0BCBC435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In widgets folder, create a new file called </a:t>
            </a:r>
            <a:r>
              <a:rPr lang="en-US" dirty="0" err="1"/>
              <a:t>custom_tab_bar.dart</a:t>
            </a:r>
            <a:endParaRPr lang="en-US" dirty="0"/>
          </a:p>
          <a:p>
            <a:r>
              <a:rPr lang="en-US" dirty="0"/>
              <a:t>This will take index, and </a:t>
            </a:r>
            <a:r>
              <a:rPr lang="en-US" dirty="0" err="1"/>
              <a:t>onchanged</a:t>
            </a:r>
            <a:r>
              <a:rPr lang="en-US" dirty="0"/>
              <a:t> method and will show a selected tab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7A47FE-8B80-4140-B0DB-7A96411EC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635" y="1840046"/>
            <a:ext cx="4864963" cy="4724370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import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package:flutter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/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material.dart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class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CustomTabBar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extends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StatelessWidget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final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List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&lt;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String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&gt;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items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final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int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defaultIndex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final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Function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onChanged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CustomTabBar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Key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key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@required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this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.items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this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.defaultIndex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this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.onChanged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super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key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key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@override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Widget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build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BuildContext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context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return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Container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height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42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decoration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BoxDecoration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0xFF178AE8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withOpacity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0.22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borderRadius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BorderRadius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circular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42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DefaultTabController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length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items.length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initialIndex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defaultIndex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TabBar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onTap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onChanged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indicatorSize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TabBarIndicatorSize.tab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indicator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BoxDecoration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0xFF178AE8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borderRadius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BorderRadius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circular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42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unselectedLabelColor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Colors.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black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labelStyle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Theme.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of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context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textTheme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             .button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             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copyWith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fontWeight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FontWeight.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bold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tabs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items.map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item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=&gt;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Tab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Text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item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)))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toList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34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1F3BC-C040-4AFC-BB41-642347B31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Screen to show the graph</a:t>
            </a:r>
          </a:p>
        </p:txBody>
      </p:sp>
    </p:spTree>
    <p:extLst>
      <p:ext uri="{BB962C8B-B14F-4D97-AF65-F5344CB8AC3E}">
        <p14:creationId xmlns:p14="http://schemas.microsoft.com/office/powerpoint/2010/main" val="2313890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D727-466F-4C9A-912D-1D97608C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7719874" cy="5811838"/>
          </a:xfrm>
        </p:spPr>
        <p:txBody>
          <a:bodyPr/>
          <a:lstStyle/>
          <a:p>
            <a:r>
              <a:rPr lang="en-US" dirty="0"/>
              <a:t>In lib folder create a file called </a:t>
            </a:r>
            <a:r>
              <a:rPr lang="en-US" dirty="0" err="1"/>
              <a:t>graphs.dart</a:t>
            </a:r>
            <a:endParaRPr lang="en-US" dirty="0"/>
          </a:p>
          <a:p>
            <a:r>
              <a:rPr lang="en-US" dirty="0"/>
              <a:t>Return Scaffold from the build function and use this Graph widget in </a:t>
            </a:r>
            <a:r>
              <a:rPr lang="en-US" dirty="0" err="1"/>
              <a:t>main.dart</a:t>
            </a:r>
            <a:r>
              <a:rPr lang="en-US" dirty="0"/>
              <a:t> in </a:t>
            </a:r>
            <a:r>
              <a:rPr lang="en-US" dirty="0" err="1"/>
              <a:t>MaterialApp</a:t>
            </a:r>
            <a:r>
              <a:rPr lang="en-US" dirty="0"/>
              <a:t> widget.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1A12-9D3A-4E9C-B253-8F35B470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482" y="365125"/>
            <a:ext cx="3134162" cy="160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32544-0C1A-41B5-9DF3-0864CC77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60" y="2556507"/>
            <a:ext cx="3905795" cy="2419688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725C43D-47CA-4EF8-A7C5-04AD179E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64" y="2425414"/>
            <a:ext cx="4296792" cy="2446824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Graph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StatefulWidget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Graph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Key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GraphState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createState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GraphState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GraphState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Graph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Widget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build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BuildContext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Scaffold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buildGraphsDisplay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52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3559-A94C-41CC-8258-75E084418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We will create a state to store the tab index, and a method to set the state when the tab is changed</a:t>
            </a:r>
          </a:p>
          <a:p>
            <a:r>
              <a:rPr lang="en-US" dirty="0"/>
              <a:t>In </a:t>
            </a:r>
            <a:r>
              <a:rPr lang="en-US" dirty="0" err="1"/>
              <a:t>buildGraphsDisplay</a:t>
            </a:r>
            <a:r>
              <a:rPr lang="en-US" dirty="0"/>
              <a:t> function return a </a:t>
            </a:r>
          </a:p>
          <a:p>
            <a:pPr marL="0" indent="0">
              <a:buNone/>
            </a:pPr>
            <a:r>
              <a:rPr lang="en-US" dirty="0"/>
              <a:t>   Column of widgets starting with the name </a:t>
            </a:r>
          </a:p>
          <a:p>
            <a:pPr marL="0" indent="0">
              <a:buNone/>
            </a:pPr>
            <a:r>
              <a:rPr lang="en-US" dirty="0"/>
              <a:t>   Of the page</a:t>
            </a:r>
          </a:p>
          <a:p>
            <a:r>
              <a:rPr lang="en-US" dirty="0"/>
              <a:t> See the next slide for the title of the page and the preview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FD6A-3770-43E2-97BD-FD15148F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084" y="851308"/>
            <a:ext cx="439163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64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17CA6A3-5DA3-4E8B-94FD-29D574014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852" y="166530"/>
            <a:ext cx="5131293" cy="6617196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SizedBox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height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kToolbarHeight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Row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mainAxisAlignment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MainAxisAlignment.spaceBetween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children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Row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crossAxisAlignment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CrossAxisAlignment.start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children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Widget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Row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children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IconButton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icon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Icon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Icons.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arrow_back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size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25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onPressed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SizedBox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width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Column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crossAxisAlignment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CrossAxisAlignment.start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children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Widget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"Graph"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style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Theme.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of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context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.textTheme.headline4.copyWith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fontWeight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FontWeight.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w600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fontSize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30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SizedBox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height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RichText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TextSpan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children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  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TextSpan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"Visualize"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style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Theme.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of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context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textTheme.caption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TextSpan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 your scan."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style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Theme.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of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context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textTheme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                       .caption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                        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copyWith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0xFF178AE8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E7459-8F4E-4BC6-B046-A8AF6CF1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860" y="120402"/>
            <a:ext cx="3057210" cy="65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2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A57667-F297-40CC-8338-C811DD6D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4" y="235206"/>
            <a:ext cx="6312217" cy="3609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FAD85-A293-4A51-BAAD-62D55CD71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39" y="2039934"/>
            <a:ext cx="5046482" cy="451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90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C482-95DC-4A28-81C8-6A3B0B64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For the overlay on top of the page, this can be fixed by adding following code in </a:t>
            </a:r>
            <a:r>
              <a:rPr lang="en-US" dirty="0" err="1"/>
              <a:t>main.dart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Restart the debug process to see the result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2E6B9E-1092-468F-B43C-5088B5E43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019" y="1490520"/>
            <a:ext cx="5495278" cy="1431161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void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main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SystemChrome.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setSystemUIOverlayStyle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SystemUiOverlayStyle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statusBarColor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Colors.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D364"/>
                </a:solidFill>
                <a:effectLst/>
                <a:latin typeface="Operator Mono SSm Lig Medium" panose="02000009000000000000" pitchFamily="49" charset="0"/>
              </a:rPr>
              <a:t>transparent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runApp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MyApp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())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Operator Mono SSm Lig Medium" panose="02000009000000000000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49BC9-1A75-4F92-B39C-42917325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659" y="868606"/>
            <a:ext cx="2609259" cy="58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53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BB1F-5088-490A-948C-E77EA106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Now we will show the </a:t>
            </a:r>
            <a:r>
              <a:rPr lang="en-US" dirty="0" err="1"/>
              <a:t>tabbar</a:t>
            </a:r>
            <a:r>
              <a:rPr lang="en-US" dirty="0"/>
              <a:t>, in the Column children use the </a:t>
            </a:r>
            <a:r>
              <a:rPr lang="en-US" dirty="0" err="1"/>
              <a:t>CustomTabBar</a:t>
            </a:r>
            <a:r>
              <a:rPr lang="en-US" dirty="0"/>
              <a:t> widget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0ED14D-336C-4BA8-B1F7-6E11FA03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61" y="982176"/>
            <a:ext cx="5335480" cy="2446824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SizedBox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height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Expanded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Column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mainAxisSize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MainAxisSize.min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children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Padding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padding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EdgeInsets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symmetric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horizontal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CustomTabBar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items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"Pie chart"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"Bar graph"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defaultIndex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index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onChanged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onIndexChanged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endParaRPr lang="en-US" altLang="en-US" sz="900" dirty="0">
              <a:solidFill>
                <a:srgbClr val="CC7832"/>
              </a:solidFill>
              <a:latin typeface="Operator Mono SSm Lig Medium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CC7832"/>
                </a:solidFill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77F6F-A575-4537-B411-6AE42A4A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30" y="1331650"/>
            <a:ext cx="2470863" cy="531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85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3634-7E85-4B95-8D23-D96A42012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Now we will show the widgets based on the index of the </a:t>
            </a:r>
            <a:r>
              <a:rPr lang="en-US" dirty="0" err="1"/>
              <a:t>tabbar</a:t>
            </a:r>
            <a:r>
              <a:rPr lang="en-US" dirty="0"/>
              <a:t>.</a:t>
            </a:r>
          </a:p>
          <a:p>
            <a:r>
              <a:rPr lang="en-US" dirty="0"/>
              <a:t>Inside the column of </a:t>
            </a:r>
            <a:r>
              <a:rPr lang="en-US" dirty="0" err="1"/>
              <a:t>CustomTabBar</a:t>
            </a:r>
            <a:r>
              <a:rPr lang="en-US" dirty="0"/>
              <a:t> show the charts based on the index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C8B668-F311-455F-9961-126152246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62378"/>
            <a:ext cx="4669654" cy="3416320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index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==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...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SizedBox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height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24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Expanded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ListView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padding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EdgeInsets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symmetric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horizontal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18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children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NutrientPieChart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nutrients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radius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MediaQuery.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Medium" panose="02000009000000000000" pitchFamily="49" charset="0"/>
              </a:rPr>
              <a:t>of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context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.size.width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*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0.8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else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...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[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SizedBox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height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24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Expanded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Padding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padding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EdgeInsets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symmetric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horizontal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66FF"/>
                </a:solidFill>
                <a:effectLst/>
                <a:latin typeface="Operator Mono SSm Lig Medium" panose="02000009000000000000" pitchFamily="49" charset="0"/>
              </a:rPr>
              <a:t>18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child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BFFF"/>
                </a:solidFill>
                <a:effectLst/>
                <a:latin typeface="Operator Mono SSm Lig Medium" panose="02000009000000000000" pitchFamily="49" charset="0"/>
              </a:rPr>
              <a:t>NutrientBarGraph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C66"/>
                </a:solidFill>
                <a:effectLst/>
                <a:latin typeface="Operator Mono SSm Lig Medium" panose="02000009000000000000" pitchFamily="49" charset="0"/>
              </a:rPr>
              <a:t>nutrients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Operator Mono SSm Lig Medium" panose="0200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B3D4"/>
                </a:solidFill>
                <a:effectLst/>
                <a:latin typeface="Operator Mono SSm Lig Medium" panose="02000009000000000000" pitchFamily="49" charset="0"/>
              </a:rPr>
              <a:t>nutrients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Medium" panose="02000009000000000000" pitchFamily="49" charset="0"/>
              </a:rPr>
              <a:t>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B422"/>
                </a:solidFill>
                <a:effectLst/>
                <a:latin typeface="Operator Mono SSm Lig Medium" panose="02000009000000000000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Operator Mono SSm Lig Medium" panose="02000009000000000000" pitchFamily="49" charset="0"/>
              </a:rPr>
              <a:t>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BBB51-E841-4043-9E95-5EB7D3FE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21" y="1341188"/>
            <a:ext cx="4816127" cy="54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95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41A8-1B03-40D4-B8C0-0695E0E9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After this the UI will look something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05343-4615-4EFC-9D98-13C22ED8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23" y="1063451"/>
            <a:ext cx="2455394" cy="5464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E6298-5E98-471D-924C-394337270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858" y="1045958"/>
            <a:ext cx="2489114" cy="54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07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7CBA-4334-48E3-A628-EBE28C5ED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To remove the debug banner from the top, add this line in </a:t>
            </a:r>
            <a:r>
              <a:rPr lang="en-US" dirty="0" err="1"/>
              <a:t>MaterialApp</a:t>
            </a:r>
            <a:r>
              <a:rPr lang="en-US" dirty="0"/>
              <a:t> in </a:t>
            </a:r>
            <a:r>
              <a:rPr lang="en-US" dirty="0" err="1"/>
              <a:t>main.dart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EE680-87F6-4E83-A21D-DB071A14F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92"/>
          <a:stretch/>
        </p:blipFill>
        <p:spPr>
          <a:xfrm>
            <a:off x="1171570" y="1813689"/>
            <a:ext cx="4234932" cy="1590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F5670D-6471-45A2-9F38-AB3BB5841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484" y="932155"/>
            <a:ext cx="2579331" cy="56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49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B7A47-D030-4A39-9933-E9368ED5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68FB35-177F-4202-9A4C-9B0879DCD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 </a:t>
            </a:r>
            <a:r>
              <a:rPr lang="en-US" dirty="0" err="1"/>
              <a:t>theme.dart</a:t>
            </a:r>
            <a:r>
              <a:rPr lang="en-US" dirty="0"/>
              <a:t> file to specify fonts globally</a:t>
            </a:r>
          </a:p>
          <a:p>
            <a:r>
              <a:rPr lang="en-US" dirty="0"/>
              <a:t>Added </a:t>
            </a:r>
            <a:r>
              <a:rPr lang="en-US" dirty="0" err="1"/>
              <a:t>WorkSans</a:t>
            </a:r>
            <a:r>
              <a:rPr lang="en-US" dirty="0"/>
              <a:t> font from </a:t>
            </a:r>
          </a:p>
          <a:p>
            <a:r>
              <a:rPr lang="en-US" dirty="0"/>
              <a:t>You can change the styles from </a:t>
            </a:r>
            <a:r>
              <a:rPr lang="en-US" dirty="0" err="1"/>
              <a:t>themes.dart</a:t>
            </a:r>
            <a:r>
              <a:rPr lang="en-US" dirty="0"/>
              <a:t> file for changing the font sizes and other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53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0574-E472-438C-8B93-F17FD2A5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2BE4F-665C-4743-B6A0-67C663AE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532" y="329767"/>
            <a:ext cx="2855228" cy="6198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C18AF-50BF-4675-8466-65A37E08F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572" y="365125"/>
            <a:ext cx="2886244" cy="61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92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22A16-C0B3-4FF6-AEB8-709F53A66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Thankyou</a:t>
            </a:r>
            <a:r>
              <a:rPr lang="en-US" b="1" dirty="0"/>
              <a:t> </a:t>
            </a:r>
            <a:r>
              <a:rPr lang="en-US" sz="8800" b="1" dirty="0"/>
              <a:t>😀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651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New Flutter Project in Android Studio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52917E9-5C5A-4387-81E3-634958812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D1A2-08A8-498D-B9B1-DA81CF19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Flutter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A220-8C5D-4168-8640-C04C71B1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32"/>
            <a:ext cx="533635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 Android Studio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“Create New Flutter Project”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16AE8-D90D-41F7-AD01-89A3C72D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75" y="1863332"/>
            <a:ext cx="6622708" cy="42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C606-5C2F-420C-8CC1-76DBE066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5752871"/>
          </a:xfrm>
        </p:spPr>
        <p:txBody>
          <a:bodyPr/>
          <a:lstStyle/>
          <a:p>
            <a:r>
              <a:rPr lang="en-US" dirty="0"/>
              <a:t>Select “Flutter Application” and click “Next”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DB740B9-1984-4F60-8CB3-15FBF0A1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46" y="1059861"/>
            <a:ext cx="7571255" cy="54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27319A-DBEC-41ED-9AD5-7F882DD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417"/>
            <a:ext cx="9880076" cy="435133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3000" dirty="0"/>
              <a:t>Add a project name </a:t>
            </a:r>
          </a:p>
          <a:p>
            <a:pPr>
              <a:lnSpc>
                <a:spcPct val="170000"/>
              </a:lnSpc>
            </a:pPr>
            <a:r>
              <a:rPr lang="en-US" sz="3000" dirty="0"/>
              <a:t>Make sure Flutter SDK path is set</a:t>
            </a:r>
          </a:p>
          <a:p>
            <a:pPr>
              <a:lnSpc>
                <a:spcPct val="170000"/>
              </a:lnSpc>
            </a:pPr>
            <a:r>
              <a:rPr lang="en-US" sz="3000" dirty="0"/>
              <a:t>Select Project location</a:t>
            </a:r>
          </a:p>
          <a:p>
            <a:pPr>
              <a:lnSpc>
                <a:spcPct val="170000"/>
              </a:lnSpc>
            </a:pPr>
            <a:r>
              <a:rPr lang="en-US" sz="3000" dirty="0"/>
              <a:t>Project location is where your new project will be saved</a:t>
            </a:r>
          </a:p>
        </p:txBody>
      </p:sp>
    </p:spTree>
    <p:extLst>
      <p:ext uri="{BB962C8B-B14F-4D97-AF65-F5344CB8AC3E}">
        <p14:creationId xmlns:p14="http://schemas.microsoft.com/office/powerpoint/2010/main" val="84658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10837-D13D-4DC6-A32B-786A5FB2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035"/>
            <a:ext cx="10515600" cy="5601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Add a project description (optional)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Next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A42B06-534E-44AF-BE17-96950B43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680" y="1489436"/>
            <a:ext cx="6748410" cy="492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6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3904</Words>
  <Application>Microsoft Office PowerPoint</Application>
  <PresentationFormat>Widescreen</PresentationFormat>
  <Paragraphs>142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Operator Mono SSm Lig Medium</vt:lpstr>
      <vt:lpstr>Office Theme</vt:lpstr>
      <vt:lpstr>Using Charts in Flutter</vt:lpstr>
      <vt:lpstr>Requirements</vt:lpstr>
      <vt:lpstr>Open Android Studio</vt:lpstr>
      <vt:lpstr>PowerPoint Presentation</vt:lpstr>
      <vt:lpstr>New Flutter Project in Android Studio</vt:lpstr>
      <vt:lpstr>Create new Flutter Project</vt:lpstr>
      <vt:lpstr>PowerPoint Presentation</vt:lpstr>
      <vt:lpstr>PowerPoint Presentation</vt:lpstr>
      <vt:lpstr>PowerPoint Presentation</vt:lpstr>
      <vt:lpstr>PowerPoint Presentation</vt:lpstr>
      <vt:lpstr>Running New Flutter Project</vt:lpstr>
      <vt:lpstr>PowerPoint Presentation</vt:lpstr>
      <vt:lpstr>PowerPoint Presentation</vt:lpstr>
      <vt:lpstr>PowerPoint Presentation</vt:lpstr>
      <vt:lpstr>Cleaning up generated code</vt:lpstr>
      <vt:lpstr>PowerPoint Presentation</vt:lpstr>
      <vt:lpstr>PowerPoint Presentation</vt:lpstr>
      <vt:lpstr>What are we building?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widget to show pie-chart</vt:lpstr>
      <vt:lpstr>PowerPoint Presentation</vt:lpstr>
      <vt:lpstr>PowerPoint Presentation</vt:lpstr>
      <vt:lpstr>Creating widget to show bar graph</vt:lpstr>
      <vt:lpstr>PowerPoint Presentation</vt:lpstr>
      <vt:lpstr>PowerPoint Presentation</vt:lpstr>
      <vt:lpstr>PowerPoint Presentation</vt:lpstr>
      <vt:lpstr>Creating a progress indicator to show the value of nutrient</vt:lpstr>
      <vt:lpstr>PowerPoint Presentation</vt:lpstr>
      <vt:lpstr>PowerPoint Presentation</vt:lpstr>
      <vt:lpstr>Creating a custom tabbar</vt:lpstr>
      <vt:lpstr>PowerPoint Presentation</vt:lpstr>
      <vt:lpstr>Creating Screen to show the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</vt:lpstr>
      <vt:lpstr>Final results</vt:lpstr>
      <vt:lpstr>Thankyou 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Maps in Flutter</dc:title>
  <dc:creator>Sailesh Dahal</dc:creator>
  <cp:lastModifiedBy>Sailesh Dahal</cp:lastModifiedBy>
  <cp:revision>103</cp:revision>
  <dcterms:created xsi:type="dcterms:W3CDTF">2021-03-21T17:14:07Z</dcterms:created>
  <dcterms:modified xsi:type="dcterms:W3CDTF">2021-03-28T11:04:26Z</dcterms:modified>
</cp:coreProperties>
</file>