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8" r:id="rId3"/>
    <p:sldId id="257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7" r:id="rId20"/>
    <p:sldId id="278" r:id="rId21"/>
    <p:sldId id="279" r:id="rId22"/>
    <p:sldId id="280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5" r:id="rId36"/>
    <p:sldId id="294" r:id="rId37"/>
    <p:sldId id="296" r:id="rId38"/>
    <p:sldId id="297" r:id="rId39"/>
    <p:sldId id="298" r:id="rId40"/>
    <p:sldId id="299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1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594BA-9D30-4EF1-96D4-A060622D9827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F3925-D7C8-4DFE-AF06-8D55CDABB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57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F3925-D7C8-4DFE-AF06-8D55CDABBDB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89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F3925-D7C8-4DFE-AF06-8D55CDABBDB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55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FF3D9-E4B4-497E-AF86-6DF9A4079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B67D3-C552-4D7E-ADF9-D56E664F6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4CC6F-74D2-4735-9113-CEFAAE762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F1D6-1D86-4004-98F8-63D0AFB7A58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A7749-4F76-4874-8825-7072B8BE2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27BCE-4154-4860-93D0-7E5988D16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67F3-C42A-46FE-9DA2-E512C1B09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50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52A13-E4B0-4436-8010-8732FCCC4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0AAA2-BCC5-40D2-9B1B-A02BF6766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9E065-6732-4315-9AB3-575FC7E64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F1D6-1D86-4004-98F8-63D0AFB7A58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07623-863F-4FD0-96F7-D5D1D087A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5B733-B854-42B5-AD45-7FC74FC5D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67F3-C42A-46FE-9DA2-E512C1B09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49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99E4BB-D0B6-4D59-A597-03B9285FA5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49BB13-2EB0-48E0-8D58-D280EC776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E8B69-2971-4C9B-BEF6-555B35C76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F1D6-1D86-4004-98F8-63D0AFB7A58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C3A96-4781-423E-9B32-812A7012D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0B1F2-5E41-4C6E-9B20-5925E96A2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67F3-C42A-46FE-9DA2-E512C1B09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88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98BB0-77F4-4080-93C1-57F58A9FA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488AC-660E-4505-867A-E896FDE30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3C337-0ED4-4A83-967B-FAE5CDFD3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F1D6-1D86-4004-98F8-63D0AFB7A58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C6B34-194C-4476-AD4A-F8B1BFC7E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287F7-5DF4-4C11-BEEB-83E496F55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67F3-C42A-46FE-9DA2-E512C1B09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1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84F26-4512-445C-8317-10E0C99BF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01CA2-FDEA-48F7-BD4C-8121553B6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6662D-A174-4116-B1C3-0B0923CF3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F1D6-1D86-4004-98F8-63D0AFB7A58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CDD4E-EBF3-4791-B9E3-FA8F0E7FE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1A0D5-B59E-4464-880D-E27669052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67F3-C42A-46FE-9DA2-E512C1B09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92E27-822D-4787-927D-35869E1DE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CA72E-0D60-42F2-B39C-CF81F05B5B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0EDA07-8250-40A4-8851-613FE2DDF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B8329-0285-4AE1-B901-B8828766E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F1D6-1D86-4004-98F8-63D0AFB7A58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EA38C-8489-4AD2-9A97-3A5D342FC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95A73-953E-48D2-B107-612FA528B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67F3-C42A-46FE-9DA2-E512C1B09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01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DD63-B12E-4E98-9772-2B642FA51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1A2C1-230C-49F0-9402-D6622ED46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0FAE1-FE10-41DD-8B48-A6BD20809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325D-5C8E-416C-838E-30F2BED88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A7D624-E93E-4E63-8BB0-A157184F14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B95606-A106-4859-A6A7-CB5FA5116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F1D6-1D86-4004-98F8-63D0AFB7A58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CAA92-C534-4DD2-968F-B3F0EF4A8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75A935-1984-480B-8799-EA74BB985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67F3-C42A-46FE-9DA2-E512C1B09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21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A8A35-38D8-4928-9412-0DD54CA18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3E0AC5-6566-4746-BEA1-38D73110A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F1D6-1D86-4004-98F8-63D0AFB7A58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B09BD9-5F3B-4047-BC8D-FC29AF518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E38632-DD00-40CE-B19B-4AD04D3B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67F3-C42A-46FE-9DA2-E512C1B09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68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C71AA7-6BCF-4B03-9D5B-8FA00CEA5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F1D6-1D86-4004-98F8-63D0AFB7A58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6F263A-2410-4BEB-924D-717CF5E34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4E013-13D4-4E81-B616-7467C2CCB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67F3-C42A-46FE-9DA2-E512C1B09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67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44112-2436-46F8-BC88-C8854C076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5A108-41D7-4C86-8FF0-81971C20E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AD6E0-EC8C-47E1-A53D-61E10F494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9FFD3-3937-493B-A99E-07633DD66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F1D6-1D86-4004-98F8-63D0AFB7A58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08C82-34DB-4794-AE9F-07A9B2913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BD36C-CB20-40DE-892A-24C24842D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67F3-C42A-46FE-9DA2-E512C1B09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0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B0907-55B5-49B3-A0CB-7ED7DF027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0EDB9A-B309-4C55-88EA-9D596C8C8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96E6C-0F6F-449A-B00D-C2BF4AE7D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37D98-024E-4DBE-B4C8-BB0681FCD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F1D6-1D86-4004-98F8-63D0AFB7A58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CCACC-7F79-4ADF-B931-B4988028C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A8727-51EE-4A20-8783-97C1D0DD7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67F3-C42A-46FE-9DA2-E512C1B09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6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32F1D0-A440-43DA-918F-3AAA9F822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F1E92-440E-4B16-AF5C-38A516021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B2888-8EFD-4269-8BF2-079235C736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BF1D6-1D86-4004-98F8-63D0AFB7A58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27878-1248-4D75-91BB-949079C748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9BFE2-6829-45D6-820F-B9547F844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A67F3-C42A-46FE-9DA2-E512C1B09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45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maps-platform" TargetMode="External"/><Relationship Id="rId2" Type="http://schemas.openxmlformats.org/officeDocument/2006/relationships/hyperlink" Target="https://pub.dev/packages/google_maps_flutter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2B7203-342B-46E4-B6C4-B189049485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Google Maps in Flutter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E52917E9-5C5A-4387-81E3-634958812C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08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1F5EF-627F-40D7-9831-1E119718A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9365"/>
            <a:ext cx="10515600" cy="58375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Select a package name and click on finish</a:t>
            </a:r>
          </a:p>
          <a:p>
            <a:pPr>
              <a:lnSpc>
                <a:spcPct val="150000"/>
              </a:lnSpc>
            </a:pPr>
            <a:r>
              <a:rPr lang="en-US" dirty="0"/>
              <a:t>Wait till the process finishes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716354-4B1F-4475-BA6C-D73B9AECF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855" y="1838227"/>
            <a:ext cx="6404770" cy="468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022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2B7203-342B-46E4-B6C4-B189049485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Running New Flutter Project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E52917E9-5C5A-4387-81E3-634958812C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4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EED98-6C95-48C8-AECA-8B7FCCD7A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7901"/>
            <a:ext cx="10515600" cy="5649062"/>
          </a:xfrm>
        </p:spPr>
        <p:txBody>
          <a:bodyPr/>
          <a:lstStyle/>
          <a:p>
            <a:r>
              <a:rPr lang="en-US" dirty="0"/>
              <a:t>Start emulator</a:t>
            </a:r>
          </a:p>
          <a:p>
            <a:r>
              <a:rPr lang="en-US" dirty="0"/>
              <a:t>Select a device and open an emulator</a:t>
            </a:r>
          </a:p>
          <a:p>
            <a:r>
              <a:rPr lang="en-US" dirty="0"/>
              <a:t>If you cant see a emulator listed, create a new one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Wait for the emulator to start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D553D0-2060-419D-AEB3-3A7697B71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556" y="2145816"/>
            <a:ext cx="10050278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07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A929D-7B39-4A71-AB26-21A217DD7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9047"/>
            <a:ext cx="10515600" cy="5667916"/>
          </a:xfrm>
        </p:spPr>
        <p:txBody>
          <a:bodyPr/>
          <a:lstStyle/>
          <a:p>
            <a:r>
              <a:rPr lang="en-US" dirty="0"/>
              <a:t>After emulator loads, press this button to debug the application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may take a while for first time.</a:t>
            </a:r>
          </a:p>
          <a:p>
            <a:r>
              <a:rPr lang="en-US" dirty="0"/>
              <a:t>Wait for it to start patiently.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02A583-C33A-4DF4-9E58-D2495C595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310" y="1341170"/>
            <a:ext cx="7373379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843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D6DFB-0ED0-4E5C-8DB3-A27EDE574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3633"/>
            <a:ext cx="10515600" cy="5743330"/>
          </a:xfrm>
        </p:spPr>
        <p:txBody>
          <a:bodyPr/>
          <a:lstStyle/>
          <a:p>
            <a:r>
              <a:rPr lang="en-US" dirty="0"/>
              <a:t>New flutter app will open in emulator</a:t>
            </a:r>
          </a:p>
          <a:p>
            <a:r>
              <a:rPr lang="en-US" dirty="0"/>
              <a:t>You can try clicking the + button to increment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0545E3-DF99-4251-99F1-E00D6609E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5208" y="365125"/>
            <a:ext cx="2958592" cy="61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288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2B7203-342B-46E4-B6C4-B189049485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Cleaning up generated code</a:t>
            </a:r>
          </a:p>
        </p:txBody>
      </p:sp>
    </p:spTree>
    <p:extLst>
      <p:ext uri="{BB962C8B-B14F-4D97-AF65-F5344CB8AC3E}">
        <p14:creationId xmlns:p14="http://schemas.microsoft.com/office/powerpoint/2010/main" val="1078065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0677B-7109-46F2-9F6F-71312621E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636" y="433633"/>
            <a:ext cx="10426163" cy="35052076"/>
          </a:xfrm>
        </p:spPr>
        <p:txBody>
          <a:bodyPr/>
          <a:lstStyle/>
          <a:p>
            <a:r>
              <a:rPr lang="en-US" dirty="0"/>
              <a:t>Remove all the commented codes</a:t>
            </a:r>
          </a:p>
          <a:p>
            <a:r>
              <a:rPr lang="en-US" dirty="0"/>
              <a:t>Remove “</a:t>
            </a:r>
            <a:r>
              <a:rPr lang="en-US" dirty="0" err="1">
                <a:latin typeface="Consolas" panose="020B0609020204030204" pitchFamily="49" charset="0"/>
              </a:rPr>
              <a:t>MyHomePage</a:t>
            </a:r>
            <a:r>
              <a:rPr lang="en-US" dirty="0"/>
              <a:t>” widget from </a:t>
            </a:r>
            <a:r>
              <a:rPr lang="en-US" dirty="0" err="1">
                <a:latin typeface="Consolas" panose="020B0609020204030204" pitchFamily="49" charset="0"/>
              </a:rPr>
              <a:t>main.dart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Add a “</a:t>
            </a:r>
            <a:r>
              <a:rPr lang="en-US" dirty="0">
                <a:latin typeface="Consolas" panose="020B0609020204030204" pitchFamily="49" charset="0"/>
              </a:rPr>
              <a:t>Scaffold()</a:t>
            </a:r>
            <a:r>
              <a:rPr lang="en-US" dirty="0"/>
              <a:t>” as home for </a:t>
            </a:r>
            <a:r>
              <a:rPr lang="en-US" dirty="0" err="1">
                <a:latin typeface="Consolas" panose="020B0609020204030204" pitchFamily="49" charset="0"/>
              </a:rPr>
              <a:t>MaterialApp</a:t>
            </a:r>
            <a:r>
              <a:rPr lang="en-US" dirty="0"/>
              <a:t> for now</a:t>
            </a:r>
          </a:p>
          <a:p>
            <a:r>
              <a:rPr lang="en-US" dirty="0" err="1">
                <a:latin typeface="Consolas" panose="020B0609020204030204" pitchFamily="49" charset="0"/>
              </a:rPr>
              <a:t>main.dart</a:t>
            </a:r>
            <a:r>
              <a:rPr lang="en-US" dirty="0"/>
              <a:t> looks something like now.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A0C77AA-42EB-4D08-856F-7BDD831E1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3244" y="2610683"/>
            <a:ext cx="8376620" cy="401648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package:flutter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material.dart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runApp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MyApp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MyApp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StatelessWidget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Widget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BuildContext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context)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MaterialApp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title: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'Flutter Demo'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theme: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ThemeData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primarySwatch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Colors.</a:t>
            </a:r>
            <a:r>
              <a:rPr kumimoji="0" lang="en-US" altLang="en-US" sz="1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home: </a:t>
            </a:r>
            <a:r>
              <a:rPr lang="en-US" altLang="en-US" sz="1500" dirty="0">
                <a:solidFill>
                  <a:srgbClr val="FFC66D"/>
                </a:solidFill>
                <a:latin typeface="Consolas" panose="020B0609020204030204" pitchFamily="49" charset="0"/>
              </a:rPr>
              <a:t>Scaffold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49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4CA7B-359E-4D32-8624-5864BB2D5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1340"/>
            <a:ext cx="7004901" cy="5705623"/>
          </a:xfrm>
        </p:spPr>
        <p:txBody>
          <a:bodyPr/>
          <a:lstStyle/>
          <a:p>
            <a:r>
              <a:rPr lang="en-US" dirty="0"/>
              <a:t>Now the App looks something like this</a:t>
            </a:r>
          </a:p>
          <a:p>
            <a:r>
              <a:rPr lang="en-US" dirty="0"/>
              <a:t>Now lets start designing the UI using placeholders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0935D7-9E8E-477A-8C79-EA366A38C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589" y="194904"/>
            <a:ext cx="3035431" cy="626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261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2B7203-342B-46E4-B6C4-B189049485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skeleton UI</a:t>
            </a:r>
          </a:p>
        </p:txBody>
      </p:sp>
    </p:spTree>
    <p:extLst>
      <p:ext uri="{BB962C8B-B14F-4D97-AF65-F5344CB8AC3E}">
        <p14:creationId xmlns:p14="http://schemas.microsoft.com/office/powerpoint/2010/main" val="3232161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72EBC-C322-4C86-9117-567ACE32B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4779"/>
            <a:ext cx="6816365" cy="2516957"/>
          </a:xfrm>
        </p:spPr>
        <p:txBody>
          <a:bodyPr/>
          <a:lstStyle/>
          <a:p>
            <a:r>
              <a:rPr lang="en-US" dirty="0"/>
              <a:t>Create a new file called “</a:t>
            </a:r>
            <a:r>
              <a:rPr lang="en-US" dirty="0" err="1">
                <a:latin typeface="Consolas" panose="020B0609020204030204" pitchFamily="49" charset="0"/>
              </a:rPr>
              <a:t>home_page.dart</a:t>
            </a:r>
            <a:r>
              <a:rPr lang="en-US" dirty="0"/>
              <a:t>” inside </a:t>
            </a:r>
            <a:r>
              <a:rPr lang="en-US" dirty="0">
                <a:latin typeface="Consolas" panose="020B0609020204030204" pitchFamily="49" charset="0"/>
              </a:rPr>
              <a:t>lib</a:t>
            </a:r>
            <a:r>
              <a:rPr lang="en-US" dirty="0"/>
              <a:t> folder</a:t>
            </a:r>
          </a:p>
          <a:p>
            <a:r>
              <a:rPr lang="en-US" dirty="0"/>
              <a:t>Create a new </a:t>
            </a:r>
            <a:r>
              <a:rPr lang="en-US" dirty="0" err="1">
                <a:latin typeface="Consolas" panose="020B0609020204030204" pitchFamily="49" charset="0"/>
              </a:rPr>
              <a:t>StatefulWidget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Extend a class From </a:t>
            </a:r>
            <a:r>
              <a:rPr lang="en-US" dirty="0" err="1">
                <a:latin typeface="Consolas" panose="020B0609020204030204" pitchFamily="49" charset="0"/>
              </a:rPr>
              <a:t>StatefulWidget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EBB5F1-0802-4151-95A2-C22A1EC64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736" y="1298185"/>
            <a:ext cx="4350547" cy="4515496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1177AB83-C5A2-48CE-A22E-C487AA891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734330"/>
            <a:ext cx="6401586" cy="28931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Operator Mono SSm Lig Book" panose="02000009000000000000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Operator Mono SSm Lig Book" panose="02000009000000000000" pitchFamily="49" charset="0"/>
              </a:rPr>
              <a:t>package:flutter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Operator Mono SSm Lig Book" panose="02000009000000000000" pitchFamily="49" charset="0"/>
              </a:rPr>
              <a:t>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Operator Mono SSm Lig Book" panose="02000009000000000000" pitchFamily="49" charset="0"/>
              </a:rPr>
              <a:t>material.dart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Operator Mono SSm Lig Book" panose="02000009000000000000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HomePage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extends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StatefulWidget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Operator Mono SSm Lig Book" panose="02000009000000000000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Operator Mono SSm Lig Book" panose="02000009000000000000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HomePageState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createState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() =&gt;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HomePageState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HomePageState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extends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State&lt;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HomePage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&gt;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Operator Mono SSm Lig Book" panose="02000009000000000000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Operator Mono SSm Lig Book" panose="02000009000000000000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Widget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build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BuildContext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context)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Container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434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B726B7-890E-4B7E-9DB4-6B928F487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Requirements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AC4920-82F5-4D16-9F91-AAE838C16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/>
              <a:t>Latest version of </a:t>
            </a:r>
            <a:r>
              <a:rPr lang="en-US" sz="3000" dirty="0">
                <a:solidFill>
                  <a:srgbClr val="0070C0"/>
                </a:solidFill>
              </a:rPr>
              <a:t>Flutter</a:t>
            </a:r>
            <a:r>
              <a:rPr lang="en-US" sz="3000" dirty="0"/>
              <a:t> installed</a:t>
            </a:r>
          </a:p>
          <a:p>
            <a:pPr>
              <a:lnSpc>
                <a:spcPct val="150000"/>
              </a:lnSpc>
            </a:pPr>
            <a:r>
              <a:rPr lang="en-US" sz="3000" dirty="0"/>
              <a:t>Android Studio with Dart and Flutter plugins installed</a:t>
            </a:r>
          </a:p>
          <a:p>
            <a:pPr>
              <a:lnSpc>
                <a:spcPct val="150000"/>
              </a:lnSpc>
            </a:pPr>
            <a:r>
              <a:rPr lang="en-US" sz="3000" dirty="0"/>
              <a:t>Google Maps API key</a:t>
            </a:r>
          </a:p>
          <a:p>
            <a:pPr>
              <a:lnSpc>
                <a:spcPct val="150000"/>
              </a:lnSpc>
            </a:pPr>
            <a:r>
              <a:rPr lang="en-US" sz="3000" dirty="0"/>
              <a:t>Android Debugging Device (Emulator or Physical Device)</a:t>
            </a:r>
          </a:p>
        </p:txBody>
      </p:sp>
    </p:spTree>
    <p:extLst>
      <p:ext uri="{BB962C8B-B14F-4D97-AF65-F5344CB8AC3E}">
        <p14:creationId xmlns:p14="http://schemas.microsoft.com/office/powerpoint/2010/main" val="1405832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63D2E-B45A-490E-8402-D4DE0A9A8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3377"/>
            <a:ext cx="6118781" cy="5903586"/>
          </a:xfrm>
        </p:spPr>
        <p:txBody>
          <a:bodyPr/>
          <a:lstStyle/>
          <a:p>
            <a:r>
              <a:rPr lang="en-US" dirty="0"/>
              <a:t>From the build function, return a </a:t>
            </a:r>
            <a:r>
              <a:rPr lang="en-US" dirty="0">
                <a:latin typeface="Consolas" panose="020B0609020204030204" pitchFamily="49" charset="0"/>
              </a:rPr>
              <a:t>Scaffold</a:t>
            </a:r>
            <a:r>
              <a:rPr lang="en-US" dirty="0"/>
              <a:t> widget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>
                <a:latin typeface="Consolas" panose="020B0609020204030204" pitchFamily="49" charset="0"/>
              </a:rPr>
              <a:t>HomePage</a:t>
            </a:r>
            <a:r>
              <a:rPr lang="en-US" dirty="0"/>
              <a:t> in </a:t>
            </a:r>
            <a:r>
              <a:rPr lang="en-US" dirty="0" err="1">
                <a:latin typeface="Consolas" panose="020B0609020204030204" pitchFamily="49" charset="0"/>
              </a:rPr>
              <a:t>main.dart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Use new </a:t>
            </a:r>
            <a:r>
              <a:rPr lang="en-US" dirty="0" err="1">
                <a:latin typeface="Consolas" panose="020B0609020204030204" pitchFamily="49" charset="0"/>
              </a:rPr>
              <a:t>HomePage</a:t>
            </a:r>
            <a:r>
              <a:rPr lang="en-US" dirty="0"/>
              <a:t> widget in </a:t>
            </a:r>
            <a:r>
              <a:rPr lang="en-US" dirty="0" err="1"/>
              <a:t>main.dart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72AC55-007B-4896-B012-0A25E6F35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5728" y="430541"/>
            <a:ext cx="5206737" cy="160043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HomePageState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extends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State&lt;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HomePage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&gt;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Operator Mono SSm Lig Book" panose="02000009000000000000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Operator Mono SSm Lig Book" panose="02000009000000000000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Widget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build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BuildContext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context)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Scaffold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EAC5F64-B80C-4574-9A9B-10A5C247C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737702"/>
            <a:ext cx="5896465" cy="36009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import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Operator Mono SSm Lig Book" panose="02000009000000000000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Operator Mono SSm Lig Book" panose="02000009000000000000" pitchFamily="49" charset="0"/>
              </a:rPr>
              <a:t>package:flutter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Operator Mono SSm Lig Book" panose="02000009000000000000" pitchFamily="49" charset="0"/>
              </a:rPr>
              <a:t>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Operator Mono SSm Lig Book" panose="02000009000000000000" pitchFamily="49" charset="0"/>
              </a:rPr>
              <a:t>material.dart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Operator Mono SSm Lig Book" panose="02000009000000000000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import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Operator Mono SSm Lig Book" panose="02000009000000000000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Operator Mono SSm Lig Book" panose="02000009000000000000" pitchFamily="49" charset="0"/>
              </a:rPr>
              <a:t>package:google_map_slide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Operator Mono SSm Lig Book" panose="02000009000000000000" pitchFamily="49" charset="0"/>
              </a:rPr>
              <a:t>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Operator Mono SSm Lig Book" panose="02000009000000000000" pitchFamily="49" charset="0"/>
              </a:rPr>
              <a:t>home_page.dart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Operator Mono SSm Lig Book" panose="02000009000000000000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void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main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runApp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MyApp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())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class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MyApp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extends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StatelessWidget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Operator Mono SSm Lig Book" panose="02000009000000000000" pitchFamily="49" charset="0"/>
              </a:rPr>
              <a:t>@override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Operator Mono SSm Lig Book" panose="02000009000000000000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Widget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build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BuildContext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context)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return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MaterialApp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     title: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Operator Mono SSm Lig Book" panose="02000009000000000000" pitchFamily="49" charset="0"/>
              </a:rPr>
              <a:t>'Flutter Demo'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theme: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ThemeData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primarySwatch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: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Colors.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Operator Mono SSm Lig Book" panose="02000009000000000000" pitchFamily="49" charset="0"/>
              </a:rPr>
              <a:t>blue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home: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HomePage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262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ABF59-8F7B-4360-BB54-192EC66EE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5926"/>
            <a:ext cx="10515600" cy="5781037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dirty="0" err="1">
                <a:latin typeface="Consolas" panose="020B0609020204030204" pitchFamily="49" charset="0"/>
              </a:rPr>
              <a:t>HomePage.dart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In scaffold body add a </a:t>
            </a:r>
            <a:r>
              <a:rPr lang="en-US" dirty="0">
                <a:latin typeface="Consolas" panose="020B0609020204030204" pitchFamily="49" charset="0"/>
              </a:rPr>
              <a:t>Column</a:t>
            </a:r>
            <a:r>
              <a:rPr lang="en-US" dirty="0"/>
              <a:t> widget</a:t>
            </a:r>
          </a:p>
          <a:p>
            <a:r>
              <a:rPr lang="en-US" dirty="0"/>
              <a:t>And in the </a:t>
            </a:r>
            <a:r>
              <a:rPr lang="en-US" dirty="0">
                <a:latin typeface="Consolas" panose="020B0609020204030204" pitchFamily="49" charset="0"/>
              </a:rPr>
              <a:t>Column</a:t>
            </a:r>
            <a:r>
              <a:rPr lang="en-US" dirty="0"/>
              <a:t> widget, add children </a:t>
            </a:r>
          </a:p>
          <a:p>
            <a:r>
              <a:rPr lang="en-US" dirty="0"/>
              <a:t>Here we will add a </a:t>
            </a:r>
            <a:r>
              <a:rPr lang="en-US" dirty="0">
                <a:latin typeface="Consolas" panose="020B0609020204030204" pitchFamily="49" charset="0"/>
              </a:rPr>
              <a:t>Placeholder</a:t>
            </a:r>
            <a:r>
              <a:rPr lang="en-US" dirty="0"/>
              <a:t> widget to mark the widget area for google map</a:t>
            </a:r>
          </a:p>
          <a:p>
            <a:r>
              <a:rPr lang="en-US" dirty="0"/>
              <a:t>Use </a:t>
            </a:r>
            <a:r>
              <a:rPr lang="en-US" dirty="0">
                <a:latin typeface="Consolas" panose="020B0609020204030204" pitchFamily="49" charset="0"/>
              </a:rPr>
              <a:t>Expanded</a:t>
            </a:r>
            <a:r>
              <a:rPr lang="en-US" dirty="0"/>
              <a:t> Widget to give divide the placeholders equally inside the </a:t>
            </a:r>
            <a:r>
              <a:rPr lang="en-US" dirty="0">
                <a:latin typeface="Consolas" panose="020B0609020204030204" pitchFamily="49" charset="0"/>
              </a:rPr>
              <a:t>Column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nsolas" panose="020B0609020204030204" pitchFamily="49" charset="0"/>
              </a:rPr>
              <a:t>AppBar</a:t>
            </a:r>
            <a:r>
              <a:rPr lang="en-US" dirty="0"/>
              <a:t> to give the title to the </a:t>
            </a:r>
            <a:r>
              <a:rPr lang="en-US" dirty="0">
                <a:latin typeface="Consolas" panose="020B0609020204030204" pitchFamily="49" charset="0"/>
              </a:rPr>
              <a:t>Scaffold</a:t>
            </a:r>
          </a:p>
          <a:p>
            <a:r>
              <a:rPr lang="en-US" dirty="0"/>
              <a:t>This creates a skeleton of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4006167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09D0899-6714-462E-89AE-8583186E2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718" y="426385"/>
            <a:ext cx="6136849" cy="57554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Operator Mono SSm Lig Book" panose="02000009000000000000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Operator Mono SSm Lig Book" panose="02000009000000000000" pitchFamily="49" charset="0"/>
              </a:rPr>
              <a:t>package:flutter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Operator Mono SSm Lig Book" panose="02000009000000000000" pitchFamily="49" charset="0"/>
              </a:rPr>
              <a:t>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Operator Mono SSm Lig Book" panose="02000009000000000000" pitchFamily="49" charset="0"/>
              </a:rPr>
              <a:t>material.dart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Operator Mono SSm Lig Book" panose="02000009000000000000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HomePage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extends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StatefulWidget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Operator Mono SSm Lig Book" panose="02000009000000000000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Operator Mono SSm Lig Book" panose="02000009000000000000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HomePageState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createState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() =&gt;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HomePageState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HomePageState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extends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State&lt;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HomePage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&gt;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Operator Mono SSm Lig Book" panose="02000009000000000000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Operator Mono SSm Lig Book" panose="02000009000000000000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Widget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build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BuildContext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context)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Scaffold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appBar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AppBar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       title: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Operator Mono SSm Lig Book" panose="02000009000000000000" pitchFamily="49" charset="0"/>
              </a:rPr>
              <a:t>"Google Maps"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body: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Column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       children: [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Expanded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(flex: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Operator Mono SSm Lig Book" panose="02000009000000000000" pitchFamily="49" charset="0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child: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Placeholder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())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Expanded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(flex: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Operator Mono SSm Lig Book" panose="02000009000000000000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child: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Placeholder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())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Expanded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(flex: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Operator Mono SSm Lig Book" panose="02000009000000000000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child: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Placeholder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())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]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9FD862-6207-44BD-948E-E036E0531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8398" y="275644"/>
            <a:ext cx="3046649" cy="630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948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2B7203-342B-46E4-B6C4-B189049485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Setting up </a:t>
            </a:r>
            <a:r>
              <a:rPr lang="en-US" dirty="0" err="1">
                <a:latin typeface="Consolas" panose="020B0609020204030204" pitchFamily="49" charset="0"/>
              </a:rPr>
              <a:t>google_maps_flutter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494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CFD8F-B98A-4BB9-8DF0-2D1B8316D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Head to </a:t>
            </a:r>
            <a:r>
              <a:rPr lang="en-US" dirty="0">
                <a:hlinkClick r:id="rId2"/>
              </a:rPr>
              <a:t>https://pub.dev/packages/google_maps_flutter</a:t>
            </a:r>
            <a:r>
              <a:rPr lang="en-US" dirty="0"/>
              <a:t> </a:t>
            </a:r>
          </a:p>
          <a:p>
            <a:r>
              <a:rPr lang="en-US" dirty="0"/>
              <a:t>This packages provides </a:t>
            </a:r>
            <a:r>
              <a:rPr lang="en-US" dirty="0" err="1">
                <a:latin typeface="Consolas" panose="020B0609020204030204" pitchFamily="49" charset="0"/>
              </a:rPr>
              <a:t>GoogleMap</a:t>
            </a:r>
            <a:r>
              <a:rPr lang="en-US" dirty="0"/>
              <a:t> widget which can be used in flutter</a:t>
            </a:r>
          </a:p>
          <a:p>
            <a:r>
              <a:rPr lang="en-US" dirty="0"/>
              <a:t>Get an API key from </a:t>
            </a:r>
            <a:r>
              <a:rPr lang="en-US" dirty="0">
                <a:hlinkClick r:id="rId3"/>
              </a:rPr>
              <a:t>https://cloud.google.com/maps-platform</a:t>
            </a:r>
            <a:endParaRPr lang="en-US" dirty="0"/>
          </a:p>
          <a:p>
            <a:r>
              <a:rPr lang="en-US" dirty="0"/>
              <a:t>Enable Google Maps SDK and obtain the API Key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068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5867E-3E6C-4B8B-A0AE-316B6D098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Android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647A3-41B8-46A4-8E53-6760D23DD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37256" cy="4351338"/>
          </a:xfrm>
        </p:spPr>
        <p:txBody>
          <a:bodyPr/>
          <a:lstStyle/>
          <a:p>
            <a:r>
              <a:rPr lang="en-US" dirty="0"/>
              <a:t>Go to “</a:t>
            </a:r>
            <a:r>
              <a:rPr lang="fr-FR" b="0" i="0" dirty="0" err="1">
                <a:effectLst/>
                <a:latin typeface="Consolas" panose="020B0609020204030204" pitchFamily="49" charset="0"/>
              </a:rPr>
              <a:t>android</a:t>
            </a:r>
            <a:r>
              <a:rPr lang="fr-FR" b="0" i="0" dirty="0">
                <a:effectLst/>
                <a:latin typeface="Consolas" panose="020B0609020204030204" pitchFamily="49" charset="0"/>
              </a:rPr>
              <a:t>/app/src/main</a:t>
            </a:r>
            <a:r>
              <a:rPr lang="en-US" dirty="0"/>
              <a:t>”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Open </a:t>
            </a:r>
            <a:r>
              <a:rPr lang="en-US" dirty="0">
                <a:latin typeface="Consolas" panose="020B0609020204030204" pitchFamily="49" charset="0"/>
              </a:rPr>
              <a:t>AndroidManifest.xml</a:t>
            </a:r>
          </a:p>
          <a:p>
            <a:r>
              <a:rPr lang="en-US" dirty="0"/>
              <a:t>Add a metadata entry for your google maps </a:t>
            </a:r>
            <a:r>
              <a:rPr lang="en-US" dirty="0" err="1"/>
              <a:t>api</a:t>
            </a:r>
            <a:r>
              <a:rPr lang="en-US" dirty="0"/>
              <a:t> key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656C1F-083F-40F8-83F2-ECF1BAB1A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013" y="365125"/>
            <a:ext cx="5142895" cy="593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904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A6C31-31D1-4DDB-B675-7BEB4E8C9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8474"/>
            <a:ext cx="10515600" cy="5658489"/>
          </a:xfrm>
        </p:spPr>
        <p:txBody>
          <a:bodyPr/>
          <a:lstStyle/>
          <a:p>
            <a:r>
              <a:rPr lang="en-US" dirty="0"/>
              <a:t>Inside &lt;application&gt; tag, add </a:t>
            </a:r>
          </a:p>
          <a:p>
            <a:endParaRPr lang="en-US" dirty="0"/>
          </a:p>
          <a:p>
            <a:r>
              <a:rPr lang="en-US" dirty="0"/>
              <a:t>Replace “YOUR KEY HERE” with your API Key</a:t>
            </a:r>
          </a:p>
          <a:p>
            <a:r>
              <a:rPr lang="en-US" dirty="0"/>
              <a:t>For example.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453B652-3226-4A4C-920C-4EB6CDAC7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255" y="1209394"/>
            <a:ext cx="9832156" cy="246221"/>
          </a:xfrm>
          <a:prstGeom prst="rect">
            <a:avLst/>
          </a:prstGeom>
          <a:solidFill>
            <a:srgbClr val="F5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meta-data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android:name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com.google.android.geo.API_KEY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android:value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"YOUR KEY HERE"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72DBD5-3983-4416-9342-9A85DB588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969" y="2920290"/>
            <a:ext cx="9629442" cy="29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11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E2F68-DCDB-4D8B-8D57-58E446491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iOS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71B14-76A2-4D6B-8F4D-CDACE3309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5107"/>
            <a:ext cx="6825792" cy="4351338"/>
          </a:xfrm>
        </p:spPr>
        <p:txBody>
          <a:bodyPr/>
          <a:lstStyle/>
          <a:p>
            <a:r>
              <a:rPr lang="en-US" dirty="0"/>
              <a:t>Open “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ios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/Runner/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AppDelegate.swift</a:t>
            </a:r>
            <a:r>
              <a:rPr lang="en-US" b="0" i="0" dirty="0">
                <a:solidFill>
                  <a:srgbClr val="4A4A4A"/>
                </a:solidFill>
                <a:effectLst/>
              </a:rPr>
              <a:t>”</a:t>
            </a:r>
          </a:p>
          <a:p>
            <a:r>
              <a:rPr lang="en-US" dirty="0"/>
              <a:t>Import </a:t>
            </a:r>
            <a:r>
              <a:rPr lang="en-US" dirty="0" err="1"/>
              <a:t>GoogleMaps</a:t>
            </a:r>
            <a:endParaRPr lang="en-US" dirty="0"/>
          </a:p>
          <a:p>
            <a:r>
              <a:rPr lang="en-US" dirty="0"/>
              <a:t>And register provider Key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B31F65-77B2-430B-A410-9AEB1F1BB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301" y="365125"/>
            <a:ext cx="4748479" cy="533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676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E7A72-E565-4347-91C2-1EFF3C3BA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2169"/>
            <a:ext cx="10515600" cy="5554794"/>
          </a:xfrm>
        </p:spPr>
        <p:txBody>
          <a:bodyPr/>
          <a:lstStyle/>
          <a:p>
            <a:r>
              <a:rPr lang="en-US" dirty="0"/>
              <a:t>Check these lines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569A35-28A6-48C8-B3CB-935EA21FE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686" y="1744856"/>
            <a:ext cx="9338372" cy="367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1245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F65B6-052D-40E3-9154-5EA92B88C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pubspec.yaml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D8898-1C8C-4616-8773-70DBDF8EB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60563" cy="4351338"/>
          </a:xfrm>
        </p:spPr>
        <p:txBody>
          <a:bodyPr/>
          <a:lstStyle/>
          <a:p>
            <a:r>
              <a:rPr lang="en-US" dirty="0"/>
              <a:t>add </a:t>
            </a:r>
            <a:r>
              <a:rPr lang="en-US" dirty="0" err="1">
                <a:latin typeface="Consolas" panose="020B0609020204030204" pitchFamily="49" charset="0"/>
              </a:rPr>
              <a:t>google_maps_flutter</a:t>
            </a:r>
            <a:r>
              <a:rPr lang="en-US" dirty="0">
                <a:latin typeface="Consolas" panose="020B0609020204030204" pitchFamily="49" charset="0"/>
              </a:rPr>
              <a:t>: ^2.0.1 </a:t>
            </a:r>
            <a:r>
              <a:rPr lang="en-US" dirty="0"/>
              <a:t>to </a:t>
            </a:r>
            <a:r>
              <a:rPr lang="en-US" dirty="0" err="1"/>
              <a:t>pubspec.yaml</a:t>
            </a:r>
            <a:endParaRPr lang="en-US" dirty="0"/>
          </a:p>
          <a:p>
            <a:r>
              <a:rPr lang="en-US" dirty="0"/>
              <a:t>Click on Pub get to fetch package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1B6154-D2C3-4EE5-9AF6-A9EED1655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505" y="365125"/>
            <a:ext cx="5462256" cy="36193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98955A-A3D3-4384-AB2D-A2D90B9EE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581" y="4571866"/>
            <a:ext cx="6230219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686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8F1D9E1-75D1-4D5B-8B79-1E78738C3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Open Android Studio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08D0ECC-FD5D-4751-9A3C-3310EDC76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Install Flutter and Dart Plugins</a:t>
            </a:r>
          </a:p>
          <a:p>
            <a:pPr>
              <a:lnSpc>
                <a:spcPct val="150000"/>
              </a:lnSpc>
            </a:pPr>
            <a:r>
              <a:rPr lang="en-US" dirty="0"/>
              <a:t>Restart Android Studio if required</a:t>
            </a:r>
          </a:p>
        </p:txBody>
      </p:sp>
    </p:spTree>
    <p:extLst>
      <p:ext uri="{BB962C8B-B14F-4D97-AF65-F5344CB8AC3E}">
        <p14:creationId xmlns:p14="http://schemas.microsoft.com/office/powerpoint/2010/main" val="13462046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2B7203-342B-46E4-B6C4-B189049485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Showing Google Maps Widget</a:t>
            </a:r>
          </a:p>
        </p:txBody>
      </p:sp>
    </p:spTree>
    <p:extLst>
      <p:ext uri="{BB962C8B-B14F-4D97-AF65-F5344CB8AC3E}">
        <p14:creationId xmlns:p14="http://schemas.microsoft.com/office/powerpoint/2010/main" val="13723337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70488-B1C6-42F6-BF53-3C84AFA2C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4206"/>
            <a:ext cx="10515600" cy="5752757"/>
          </a:xfrm>
        </p:spPr>
        <p:txBody>
          <a:bodyPr/>
          <a:lstStyle/>
          <a:p>
            <a:r>
              <a:rPr lang="en-US" dirty="0"/>
              <a:t>Run the project, you will see placeholder widgets.</a:t>
            </a:r>
          </a:p>
          <a:p>
            <a:r>
              <a:rPr lang="en-US" dirty="0"/>
              <a:t>Open documentation for </a:t>
            </a:r>
            <a:r>
              <a:rPr lang="en-US" dirty="0" err="1">
                <a:latin typeface="Consolas" panose="020B0609020204030204" pitchFamily="49" charset="0"/>
              </a:rPr>
              <a:t>google_maps_flutter</a:t>
            </a:r>
            <a:r>
              <a:rPr lang="en-US" dirty="0"/>
              <a:t>, you will see a example code</a:t>
            </a:r>
          </a:p>
          <a:p>
            <a:r>
              <a:rPr lang="en-US" dirty="0"/>
              <a:t>Open </a:t>
            </a:r>
            <a:r>
              <a:rPr lang="en-US" dirty="0" err="1">
                <a:latin typeface="Consolas" panose="020B0609020204030204" pitchFamily="49" charset="0"/>
              </a:rPr>
              <a:t>home_page.dart</a:t>
            </a:r>
            <a:r>
              <a:rPr lang="en-US" dirty="0"/>
              <a:t> and Add </a:t>
            </a:r>
            <a:r>
              <a:rPr lang="en-US" dirty="0" err="1">
                <a:latin typeface="Consolas" panose="020B0609020204030204" pitchFamily="49" charset="0"/>
              </a:rPr>
              <a:t>GoogleMap</a:t>
            </a:r>
            <a:r>
              <a:rPr lang="en-US" dirty="0"/>
              <a:t> widget, you may need to import it.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449BFC-48EF-42F5-A6AF-8C93B42AD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113" y="2262680"/>
            <a:ext cx="6400800" cy="444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163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057-1519-42FE-B432-275B7821F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8539788" cy="5811838"/>
          </a:xfrm>
        </p:spPr>
        <p:txBody>
          <a:bodyPr/>
          <a:lstStyle/>
          <a:p>
            <a:r>
              <a:rPr lang="en-US" dirty="0"/>
              <a:t>After adding this you will see a error message in emulator</a:t>
            </a:r>
          </a:p>
          <a:p>
            <a:r>
              <a:rPr lang="en-US" dirty="0"/>
              <a:t>It is asking for </a:t>
            </a:r>
            <a:r>
              <a:rPr lang="en-US" dirty="0" err="1">
                <a:latin typeface="Consolas" panose="020B0609020204030204" pitchFamily="49" charset="0"/>
              </a:rPr>
              <a:t>initialCameraPosition</a:t>
            </a:r>
            <a:r>
              <a:rPr lang="en-US" dirty="0"/>
              <a:t> not to be null</a:t>
            </a:r>
          </a:p>
          <a:p>
            <a:r>
              <a:rPr lang="en-US" dirty="0"/>
              <a:t>Create an </a:t>
            </a:r>
            <a:r>
              <a:rPr lang="en-US" dirty="0" err="1">
                <a:latin typeface="Consolas" panose="020B0609020204030204" pitchFamily="49" charset="0"/>
              </a:rPr>
              <a:t>InitialCameraPosition</a:t>
            </a:r>
            <a:r>
              <a:rPr lang="en-US" dirty="0"/>
              <a:t> in the </a:t>
            </a:r>
            <a:r>
              <a:rPr lang="en-US" dirty="0" err="1">
                <a:latin typeface="Consolas" panose="020B0609020204030204" pitchFamily="49" charset="0"/>
              </a:rPr>
              <a:t>HomePage</a:t>
            </a:r>
            <a:r>
              <a:rPr lang="en-US" dirty="0"/>
              <a:t> widget and pass it to </a:t>
            </a:r>
            <a:r>
              <a:rPr lang="en-US" dirty="0" err="1">
                <a:latin typeface="Consolas" panose="020B0609020204030204" pitchFamily="49" charset="0"/>
              </a:rPr>
              <a:t>GoogleMap</a:t>
            </a:r>
            <a:r>
              <a:rPr lang="en-US" dirty="0"/>
              <a:t> Widget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347420-7B42-458B-826C-83C85BC2B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7988" y="942680"/>
            <a:ext cx="2424675" cy="4972639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2A789170-9C15-4036-85BC-6BBF1D564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075375"/>
            <a:ext cx="7937369" cy="116955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Completer&lt;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GoogleMapController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Operator Mono SSm Lig Book" panose="02000009000000000000" pitchFamily="49" charset="0"/>
              </a:rPr>
              <a:t>_controller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Completer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static final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CameraPosition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Operator Mono SSm Lig Book" panose="02000009000000000000" pitchFamily="49" charset="0"/>
              </a:rPr>
              <a:t>initialCameraPosition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Operator Mono SSm Lig Book" panose="02000009000000000000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CameraPosition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 target: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LatLng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Operator Mono SSm Lig Book" panose="02000009000000000000" pitchFamily="49" charset="0"/>
              </a:rPr>
              <a:t>3.157764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Operator Mono SSm Lig Book" panose="02000009000000000000" pitchFamily="49" charset="0"/>
              </a:rPr>
              <a:t>101.711861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zoom: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Operator Mono SSm Lig Book" panose="02000009000000000000" pitchFamily="49" charset="0"/>
              </a:rPr>
              <a:t>14.4746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7187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69655-177A-438D-A561-CA7E1303D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653074" cy="5811838"/>
          </a:xfrm>
        </p:spPr>
        <p:txBody>
          <a:bodyPr/>
          <a:lstStyle/>
          <a:p>
            <a:r>
              <a:rPr lang="en-US" dirty="0"/>
              <a:t>In the scaffold body, change </a:t>
            </a:r>
            <a:r>
              <a:rPr lang="en-US" dirty="0" err="1">
                <a:latin typeface="Consolas" panose="020B0609020204030204" pitchFamily="49" charset="0"/>
              </a:rPr>
              <a:t>PlaceHolder</a:t>
            </a:r>
            <a:r>
              <a:rPr lang="en-US" dirty="0"/>
              <a:t> with </a:t>
            </a:r>
            <a:r>
              <a:rPr lang="en-US" dirty="0" err="1">
                <a:latin typeface="Consolas" panose="020B0609020204030204" pitchFamily="49" charset="0"/>
              </a:rPr>
              <a:t>GoogleMap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The Completer completes with the </a:t>
            </a:r>
            <a:r>
              <a:rPr lang="en-US" dirty="0" err="1">
                <a:latin typeface="Consolas" panose="020B0609020204030204" pitchFamily="49" charset="0"/>
              </a:rPr>
              <a:t>GoogleMapController</a:t>
            </a:r>
            <a:r>
              <a:rPr lang="en-US" dirty="0"/>
              <a:t>, when the </a:t>
            </a:r>
            <a:r>
              <a:rPr lang="en-US" dirty="0" err="1">
                <a:latin typeface="Consolas" panose="020B0609020204030204" pitchFamily="49" charset="0"/>
              </a:rPr>
              <a:t>GoogleMap</a:t>
            </a:r>
            <a:r>
              <a:rPr lang="en-US" dirty="0"/>
              <a:t> is loaded in the screen</a:t>
            </a:r>
          </a:p>
          <a:p>
            <a:r>
              <a:rPr lang="en-US" dirty="0"/>
              <a:t>This is how it looks after adding this code</a:t>
            </a:r>
          </a:p>
          <a:p>
            <a:r>
              <a:rPr lang="en-US" dirty="0"/>
              <a:t>Full code is in next page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3441C92-6D26-4EF0-88AE-873187B3B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6890" y="2637149"/>
            <a:ext cx="5574384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body: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Column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 children: [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Expanded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     flex: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Operator Mono SSm Lig Book" panose="02000009000000000000" pitchFamily="49" charset="0"/>
              </a:rPr>
              <a:t>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child: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GoogleMap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initialCameraPosition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: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Operator Mono SSm Lig Book" panose="02000009000000000000" pitchFamily="49" charset="0"/>
              </a:rPr>
              <a:t>initialCameraPosition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mapType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: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MapType.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Operator Mono SSm Lig Book" panose="02000009000000000000" pitchFamily="49" charset="0"/>
              </a:rPr>
              <a:t>hybrid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onMapCreated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: 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GoogleMapController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controller)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Operator Mono SSm Lig Book" panose="02000009000000000000" pitchFamily="49" charset="0"/>
              </a:rPr>
              <a:t>_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Operator Mono SSm Lig Book" panose="02000009000000000000" pitchFamily="49" charset="0"/>
              </a:rPr>
              <a:t>controller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.complete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(controller)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Expanded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(flex: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Operator Mono SSm Lig Book" panose="02000009000000000000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child: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Placeholder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())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Expanded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(flex: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Operator Mono SSm Lig Book" panose="02000009000000000000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child: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Placeholder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())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]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1917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C42566-BD65-4197-A737-7851EDFE1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5485" y="365125"/>
            <a:ext cx="2843752" cy="593419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80315F88-2F3B-4E7D-AE72-9D54FCFB7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763" y="24773"/>
            <a:ext cx="7858812" cy="687880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import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Operator Mono SSm Lig Book" panose="02000009000000000000" pitchFamily="49" charset="0"/>
              </a:rPr>
              <a:t>'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Operator Mono SSm Lig Book" panose="02000009000000000000" pitchFamily="49" charset="0"/>
              </a:rPr>
              <a:t>dart:async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Operator Mono SSm Lig Book" panose="02000009000000000000" pitchFamily="49" charset="0"/>
              </a:rPr>
              <a:t>'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import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Operator Mono SSm Lig Book" panose="02000009000000000000" pitchFamily="49" charset="0"/>
              </a:rPr>
              <a:t>'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Operator Mono SSm Lig Book" panose="02000009000000000000" pitchFamily="49" charset="0"/>
              </a:rPr>
              <a:t>package:flutter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Operator Mono SSm Lig Book" panose="02000009000000000000" pitchFamily="49" charset="0"/>
              </a:rPr>
              <a:t>/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Operator Mono SSm Lig Book" panose="02000009000000000000" pitchFamily="49" charset="0"/>
              </a:rPr>
              <a:t>material.dart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Operator Mono SSm Lig Book" panose="02000009000000000000" pitchFamily="49" charset="0"/>
              </a:rPr>
              <a:t>'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import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Operator Mono SSm Lig Book" panose="02000009000000000000" pitchFamily="49" charset="0"/>
              </a:rPr>
              <a:t>'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Operator Mono SSm Lig Book" panose="02000009000000000000" pitchFamily="49" charset="0"/>
              </a:rPr>
              <a:t>package:google_maps_flutter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Operator Mono SSm Lig Book" panose="02000009000000000000" pitchFamily="49" charset="0"/>
              </a:rPr>
              <a:t>/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Operator Mono SSm Lig Book" panose="02000009000000000000" pitchFamily="49" charset="0"/>
              </a:rPr>
              <a:t>google_maps_flutter.dart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Operator Mono SSm Lig Book" panose="02000009000000000000" pitchFamily="49" charset="0"/>
              </a:rPr>
              <a:t>'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class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HomePage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extends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StatefulWidget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{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Operator Mono SSm Lig Book" panose="02000009000000000000" pitchFamily="49" charset="0"/>
              </a:rPr>
              <a:t>@override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Operator Mono SSm Lig Book" panose="02000009000000000000" pitchFamily="49" charset="0"/>
              </a:rPr>
              <a:t>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_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HomePageState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createState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() =&gt;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_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HomePageState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()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}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class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_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HomePageState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extends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State&lt;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HomePage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&gt; {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 Completer&lt;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GoogleMapController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&gt;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Operator Mono SSm Lig Book" panose="02000009000000000000" pitchFamily="49" charset="0"/>
              </a:rPr>
              <a:t>_controller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=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Completer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()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static final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CameraPosition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</a:t>
            </a:r>
            <a:r>
              <a:rPr kumimoji="0" lang="en-US" altLang="en-US" sz="105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Operator Mono SSm Lig Book" panose="02000009000000000000" pitchFamily="49" charset="0"/>
              </a:rPr>
              <a:t>initialCameraPosition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Operator Mono SSm Lig Book" panose="02000009000000000000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=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CameraPosition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   target: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LatLng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Operator Mono SSm Lig Book" panose="02000009000000000000" pitchFamily="49" charset="0"/>
              </a:rPr>
              <a:t>3.157764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Operator Mono SSm Lig Book" panose="02000009000000000000" pitchFamily="49" charset="0"/>
              </a:rPr>
              <a:t>101.711861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)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zoom: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Operator Mono SSm Lig Book" panose="02000009000000000000" pitchFamily="49" charset="0"/>
              </a:rPr>
              <a:t>14.4746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)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Operator Mono SSm Lig Book" panose="02000009000000000000" pitchFamily="49" charset="0"/>
              </a:rPr>
              <a:t>@override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Operator Mono SSm Lig Book" panose="02000009000000000000" pitchFamily="49" charset="0"/>
              </a:rPr>
              <a:t>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Widget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build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BuildContext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context) {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return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Scaffold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    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appBar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: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AppBar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       title: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Text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Operator Mono SSm Lig Book" panose="02000009000000000000" pitchFamily="49" charset="0"/>
              </a:rPr>
              <a:t>"Google Maps"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)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)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body: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Column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       children: [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     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Expanded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           flex: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Operator Mono SSm Lig Book" panose="02000009000000000000" pitchFamily="49" charset="0"/>
              </a:rPr>
              <a:t>4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      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child: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GoogleMap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            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initialCameraPosition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: </a:t>
            </a:r>
            <a:r>
              <a:rPr kumimoji="0" lang="en-US" altLang="en-US" sz="105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Operator Mono SSm Lig Book" panose="02000009000000000000" pitchFamily="49" charset="0"/>
              </a:rPr>
              <a:t>initialCameraPosition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           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mapType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: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MapType.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Operator Mono SSm Lig Book" panose="02000009000000000000" pitchFamily="49" charset="0"/>
              </a:rPr>
              <a:t>hybrid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           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onMapCreated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: (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GoogleMapController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controller) {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           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Operator Mono SSm Lig Book" panose="02000009000000000000" pitchFamily="49" charset="0"/>
              </a:rPr>
              <a:t>_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Operator Mono SSm Lig Book" panose="02000009000000000000" pitchFamily="49" charset="0"/>
              </a:rPr>
              <a:t>controller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.complete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(controller)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        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}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      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)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    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)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    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Expanded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(flex: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Operator Mono SSm Lig Book" panose="02000009000000000000" pitchFamily="49" charset="0"/>
              </a:rPr>
              <a:t>1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child: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Placeholder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())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    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Expanded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(flex: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Operator Mono SSm Lig Book" panose="02000009000000000000" pitchFamily="49" charset="0"/>
              </a:rPr>
              <a:t>1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child: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Placeholder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())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  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]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)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)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}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2306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2B7203-342B-46E4-B6C4-B189049485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Input Field and find button</a:t>
            </a:r>
          </a:p>
        </p:txBody>
      </p:sp>
    </p:spTree>
    <p:extLst>
      <p:ext uri="{BB962C8B-B14F-4D97-AF65-F5344CB8AC3E}">
        <p14:creationId xmlns:p14="http://schemas.microsoft.com/office/powerpoint/2010/main" val="7429074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210F4-A3E6-42A0-81EE-756EB86F7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dirty="0"/>
              <a:t>We will replace other Placeholders with Input field and button</a:t>
            </a:r>
          </a:p>
          <a:p>
            <a:r>
              <a:rPr lang="en-US" dirty="0"/>
              <a:t>Add </a:t>
            </a:r>
            <a:r>
              <a:rPr lang="en-US" dirty="0" err="1">
                <a:latin typeface="Consolas" panose="020B0609020204030204" pitchFamily="49" charset="0"/>
              </a:rPr>
              <a:t>TextFormField</a:t>
            </a:r>
            <a:r>
              <a:rPr lang="en-US" dirty="0"/>
              <a:t> in the first </a:t>
            </a:r>
            <a:r>
              <a:rPr lang="en-US" dirty="0">
                <a:latin typeface="Consolas" panose="020B0609020204030204" pitchFamily="49" charset="0"/>
              </a:rPr>
              <a:t>Placeholder</a:t>
            </a:r>
            <a:r>
              <a:rPr lang="en-US" dirty="0"/>
              <a:t>’s place</a:t>
            </a:r>
          </a:p>
          <a:p>
            <a:r>
              <a:rPr lang="en-US" dirty="0"/>
              <a:t>Wrap </a:t>
            </a:r>
            <a:r>
              <a:rPr lang="en-US" dirty="0" err="1">
                <a:latin typeface="Consolas" panose="020B0609020204030204" pitchFamily="49" charset="0"/>
              </a:rPr>
              <a:t>TextFormField</a:t>
            </a:r>
            <a:r>
              <a:rPr lang="en-US" dirty="0"/>
              <a:t> with </a:t>
            </a:r>
            <a:r>
              <a:rPr lang="en-US" dirty="0">
                <a:latin typeface="Consolas" panose="020B0609020204030204" pitchFamily="49" charset="0"/>
              </a:rPr>
              <a:t>Padding</a:t>
            </a:r>
            <a:r>
              <a:rPr lang="en-US" dirty="0"/>
              <a:t> widget to give some padding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C220065-CB74-43FC-B56A-A7E67969A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020" y="2999499"/>
            <a:ext cx="9671901" cy="206210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Expanded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 flex: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Operator Mono SSm Lig Book" panose="02000009000000000000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child: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Padding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   padding: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const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EdgeInsets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symmetric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(horizontal: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Operator Mono SSm Lig Book" panose="02000009000000000000" pitchFamily="49" charset="0"/>
              </a:rPr>
              <a:t>16.0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vertical: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Operator Mono SSm Lig Book" panose="02000009000000000000" pitchFamily="49" charset="0"/>
              </a:rPr>
              <a:t>8.0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child: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TextFormField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8499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210F4-A3E6-42A0-81EE-756EB86F7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dirty="0"/>
              <a:t>Replace Another Placeholder with </a:t>
            </a:r>
            <a:r>
              <a:rPr lang="en-US" dirty="0" err="1">
                <a:latin typeface="Consolas" panose="020B0609020204030204" pitchFamily="49" charset="0"/>
              </a:rPr>
              <a:t>ElevatedButton</a:t>
            </a:r>
            <a:r>
              <a:rPr lang="en-US" dirty="0"/>
              <a:t> and specify </a:t>
            </a:r>
            <a:r>
              <a:rPr lang="en-US" dirty="0">
                <a:latin typeface="Consolas" panose="020B0609020204030204" pitchFamily="49" charset="0"/>
              </a:rPr>
              <a:t>child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onPressed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Create a method </a:t>
            </a:r>
            <a:r>
              <a:rPr lang="en-US" dirty="0" err="1">
                <a:latin typeface="Consolas" panose="020B0609020204030204" pitchFamily="49" charset="0"/>
              </a:rPr>
              <a:t>onFindPressed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1E2732E-F956-402C-A5D7-05389FFB6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4494" y="1297698"/>
            <a:ext cx="3799003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onFindPressed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() {}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F171AB5-3581-4FF6-B4A7-996EC5AEA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7260" y="2708018"/>
            <a:ext cx="7786540" cy="35394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Padding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 padding: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const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EdgeInsets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.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symmetric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(horizontal: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Operator Mono SSm Lig Book" panose="02000009000000000000" pitchFamily="49" charset="0"/>
              </a:rPr>
              <a:t>16.0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vertical: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Operator Mono SSm Lig Book" panose="02000009000000000000" pitchFamily="49" charset="0"/>
              </a:rPr>
              <a:t>8.0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child: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SizedBox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   width: double.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Operator Mono SSm Lig Book" panose="02000009000000000000" pitchFamily="49" charset="0"/>
              </a:rPr>
              <a:t>maxFinite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child: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ElevatedButton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     onPressed: onFindPressed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child: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Text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  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Operator Mono SSm Lig Book" panose="02000009000000000000" pitchFamily="49" charset="0"/>
              </a:rPr>
              <a:t>"Find place"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 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style: Theme.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of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(context).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Operator Mono SSm Lig Book" panose="02000009000000000000" pitchFamily="49" charset="0"/>
              </a:rPr>
              <a:t>textTheme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.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Operator Mono SSm Lig Book" panose="02000009000000000000" pitchFamily="49" charset="0"/>
              </a:rPr>
              <a:t>button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.copyWith(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             color: Colors.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Operator Mono SSm Lig Book" panose="02000009000000000000" pitchFamily="49" charset="0"/>
              </a:rPr>
              <a:t>white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9168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59393-5148-4DE8-A4CF-5CA959718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7627070" cy="5811838"/>
          </a:xfrm>
        </p:spPr>
        <p:txBody>
          <a:bodyPr/>
          <a:lstStyle/>
          <a:p>
            <a:r>
              <a:rPr lang="en-US" dirty="0"/>
              <a:t>Now the screen looks like this</a:t>
            </a:r>
          </a:p>
          <a:p>
            <a:r>
              <a:rPr lang="en-US" dirty="0"/>
              <a:t>For adding a placeholder text in </a:t>
            </a:r>
            <a:r>
              <a:rPr lang="en-US" dirty="0" err="1">
                <a:latin typeface="Consolas" panose="020B0609020204030204" pitchFamily="49" charset="0"/>
              </a:rPr>
              <a:t>TextFormField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add </a:t>
            </a:r>
            <a:r>
              <a:rPr lang="en-US" dirty="0" err="1">
                <a:latin typeface="Consolas" panose="020B0609020204030204" pitchFamily="49" charset="0"/>
              </a:rPr>
              <a:t>InputDecoration</a:t>
            </a:r>
            <a:r>
              <a:rPr lang="en-US" dirty="0">
                <a:latin typeface="Consolas" panose="020B0609020204030204" pitchFamily="49" charset="0"/>
              </a:rPr>
              <a:t> in </a:t>
            </a:r>
            <a:r>
              <a:rPr lang="en-US" dirty="0" err="1">
                <a:latin typeface="Consolas" panose="020B0609020204030204" pitchFamily="49" charset="0"/>
              </a:rPr>
              <a:t>TextFormField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Also add </a:t>
            </a:r>
            <a:r>
              <a:rPr lang="en-US" dirty="0" err="1">
                <a:latin typeface="Consolas" panose="020B0609020204030204" pitchFamily="49" charset="0"/>
              </a:rPr>
              <a:t>TextEditingController</a:t>
            </a:r>
            <a:r>
              <a:rPr lang="en-US" dirty="0">
                <a:latin typeface="Consolas" panose="020B0609020204030204" pitchFamily="49" charset="0"/>
              </a:rPr>
              <a:t> to get the text input value</a:t>
            </a:r>
          </a:p>
          <a:p>
            <a:r>
              <a:rPr lang="en-US" dirty="0"/>
              <a:t>Initialize the controller value in </a:t>
            </a:r>
            <a:r>
              <a:rPr lang="en-US" dirty="0" err="1">
                <a:latin typeface="Consolas" panose="020B0609020204030204" pitchFamily="49" charset="0"/>
              </a:rPr>
              <a:t>initState</a:t>
            </a:r>
            <a:r>
              <a:rPr lang="en-US" dirty="0"/>
              <a:t> and dispose the controller in </a:t>
            </a:r>
            <a:r>
              <a:rPr lang="en-US" dirty="0">
                <a:latin typeface="Consolas" panose="020B0609020204030204" pitchFamily="49" charset="0"/>
              </a:rPr>
              <a:t>dispose</a:t>
            </a:r>
            <a:r>
              <a:rPr lang="en-US" dirty="0"/>
              <a:t> 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85D9FA-5A77-4ED3-8E59-CDF885D4C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8820" y="214460"/>
            <a:ext cx="3075105" cy="6429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1CB3F0-D29D-4A82-9316-62DD5A9214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447"/>
          <a:stretch/>
        </p:blipFill>
        <p:spPr>
          <a:xfrm>
            <a:off x="308075" y="3585588"/>
            <a:ext cx="8157195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1782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C1CE64-C9E9-4009-AB35-54494D8B0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573" y="390101"/>
            <a:ext cx="8630854" cy="607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267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A57667-F297-40CC-8338-C811DD6DB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94" y="235206"/>
            <a:ext cx="6312217" cy="36094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5FAD85-A293-4A51-BAAD-62D55CD71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839" y="2039934"/>
            <a:ext cx="5046482" cy="451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900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00913-CCFA-4F6E-8652-D74968B04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dirty="0"/>
              <a:t>Rebuild the application after adding </a:t>
            </a:r>
            <a:r>
              <a:rPr lang="en-US" dirty="0" err="1">
                <a:latin typeface="Consolas" panose="020B0609020204030204" pitchFamily="49" charset="0"/>
              </a:rPr>
              <a:t>TextEditingController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Now in </a:t>
            </a:r>
            <a:r>
              <a:rPr lang="en-US" dirty="0" err="1">
                <a:latin typeface="Consolas" panose="020B0609020204030204" pitchFamily="49" charset="0"/>
              </a:rPr>
              <a:t>onFindPressed</a:t>
            </a:r>
            <a:r>
              <a:rPr lang="en-US" dirty="0"/>
              <a:t> method get the value of the text form field when the button is clicked</a:t>
            </a:r>
          </a:p>
        </p:txBody>
      </p:sp>
    </p:spTree>
    <p:extLst>
      <p:ext uri="{BB962C8B-B14F-4D97-AF65-F5344CB8AC3E}">
        <p14:creationId xmlns:p14="http://schemas.microsoft.com/office/powerpoint/2010/main" val="1396797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2B7203-342B-46E4-B6C4-B189049485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 Flutter Project in Android Studio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E52917E9-5C5A-4387-81E3-634958812C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58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ED1A2-08A8-498D-B9B1-DA81CF191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Flutter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0A220-8C5D-4168-8640-C04C71B14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3332"/>
            <a:ext cx="5336357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Open Android Studio</a:t>
            </a:r>
          </a:p>
          <a:p>
            <a:pPr>
              <a:lnSpc>
                <a:spcPct val="150000"/>
              </a:lnSpc>
            </a:pPr>
            <a:r>
              <a:rPr lang="en-US" dirty="0"/>
              <a:t>Click on “Create New Flutter Project”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516AE8-D90D-41F7-AD01-89A3C72DD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375" y="1863332"/>
            <a:ext cx="6622708" cy="420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695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4C606-5C2F-420C-8CC1-76DBE066F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10515600" cy="5752871"/>
          </a:xfrm>
        </p:spPr>
        <p:txBody>
          <a:bodyPr/>
          <a:lstStyle/>
          <a:p>
            <a:r>
              <a:rPr lang="en-US" dirty="0"/>
              <a:t>Select “Flutter Application” and click “Next”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DB740B9-1984-4F60-8CB3-15FBF0A1A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746" y="1059861"/>
            <a:ext cx="7571255" cy="543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57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027319A-DBEC-41ED-9AD5-7F882DD9E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7417"/>
            <a:ext cx="9880076" cy="4351337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3000" dirty="0"/>
              <a:t>Add a project name </a:t>
            </a:r>
          </a:p>
          <a:p>
            <a:pPr>
              <a:lnSpc>
                <a:spcPct val="170000"/>
              </a:lnSpc>
            </a:pPr>
            <a:r>
              <a:rPr lang="en-US" sz="3000" dirty="0"/>
              <a:t>Make sure Flutter SDK path is set</a:t>
            </a:r>
          </a:p>
          <a:p>
            <a:pPr>
              <a:lnSpc>
                <a:spcPct val="170000"/>
              </a:lnSpc>
            </a:pPr>
            <a:r>
              <a:rPr lang="en-US" sz="3000" dirty="0"/>
              <a:t>Select Project location</a:t>
            </a:r>
          </a:p>
          <a:p>
            <a:pPr>
              <a:lnSpc>
                <a:spcPct val="170000"/>
              </a:lnSpc>
            </a:pPr>
            <a:r>
              <a:rPr lang="en-US" sz="3000" dirty="0"/>
              <a:t>Project location is where your new project will be saved</a:t>
            </a:r>
          </a:p>
        </p:txBody>
      </p:sp>
    </p:spTree>
    <p:extLst>
      <p:ext uri="{BB962C8B-B14F-4D97-AF65-F5344CB8AC3E}">
        <p14:creationId xmlns:p14="http://schemas.microsoft.com/office/powerpoint/2010/main" val="846582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F10837-D13D-4DC6-A32B-786A5FB26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5035"/>
            <a:ext cx="10515600" cy="560192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Add a project description (optional)</a:t>
            </a:r>
          </a:p>
          <a:p>
            <a:pPr>
              <a:lnSpc>
                <a:spcPct val="150000"/>
              </a:lnSpc>
            </a:pPr>
            <a:r>
              <a:rPr lang="en-US" dirty="0"/>
              <a:t>Click on Next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BEBC88-CBB7-4A7A-967E-67671DE98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778" y="1527142"/>
            <a:ext cx="6560358" cy="475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361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1711</Words>
  <Application>Microsoft Office PowerPoint</Application>
  <PresentationFormat>Widescreen</PresentationFormat>
  <Paragraphs>127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Consolas</vt:lpstr>
      <vt:lpstr>Operator Mono SSm Lig Book</vt:lpstr>
      <vt:lpstr>Office Theme</vt:lpstr>
      <vt:lpstr>Google Maps in Flutter</vt:lpstr>
      <vt:lpstr>Requirements</vt:lpstr>
      <vt:lpstr>Open Android Studio</vt:lpstr>
      <vt:lpstr>PowerPoint Presentation</vt:lpstr>
      <vt:lpstr>New Flutter Project in Android Studio</vt:lpstr>
      <vt:lpstr>Create new Flutter Project</vt:lpstr>
      <vt:lpstr>PowerPoint Presentation</vt:lpstr>
      <vt:lpstr>PowerPoint Presentation</vt:lpstr>
      <vt:lpstr>PowerPoint Presentation</vt:lpstr>
      <vt:lpstr>PowerPoint Presentation</vt:lpstr>
      <vt:lpstr>Running New Flutter Project</vt:lpstr>
      <vt:lpstr>PowerPoint Presentation</vt:lpstr>
      <vt:lpstr>PowerPoint Presentation</vt:lpstr>
      <vt:lpstr>PowerPoint Presentation</vt:lpstr>
      <vt:lpstr>Cleaning up generated code</vt:lpstr>
      <vt:lpstr>PowerPoint Presentation</vt:lpstr>
      <vt:lpstr>PowerPoint Presentation</vt:lpstr>
      <vt:lpstr>Creating skeleton UI</vt:lpstr>
      <vt:lpstr>PowerPoint Presentation</vt:lpstr>
      <vt:lpstr>PowerPoint Presentation</vt:lpstr>
      <vt:lpstr>PowerPoint Presentation</vt:lpstr>
      <vt:lpstr>PowerPoint Presentation</vt:lpstr>
      <vt:lpstr>Setting up google_maps_flutter</vt:lpstr>
      <vt:lpstr>PowerPoint Presentation</vt:lpstr>
      <vt:lpstr>Android Setup</vt:lpstr>
      <vt:lpstr>PowerPoint Presentation</vt:lpstr>
      <vt:lpstr>iOS Setup</vt:lpstr>
      <vt:lpstr>PowerPoint Presentation</vt:lpstr>
      <vt:lpstr>pubspec.yaml</vt:lpstr>
      <vt:lpstr>Showing Google Maps Widget</vt:lpstr>
      <vt:lpstr>PowerPoint Presentation</vt:lpstr>
      <vt:lpstr>PowerPoint Presentation</vt:lpstr>
      <vt:lpstr>PowerPoint Presentation</vt:lpstr>
      <vt:lpstr>PowerPoint Presentation</vt:lpstr>
      <vt:lpstr>Input Field and find button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Maps in Flutter</dc:title>
  <dc:creator>Sailesh Dahal</dc:creator>
  <cp:lastModifiedBy>Sailesh Dahal</cp:lastModifiedBy>
  <cp:revision>61</cp:revision>
  <dcterms:created xsi:type="dcterms:W3CDTF">2021-03-21T17:14:07Z</dcterms:created>
  <dcterms:modified xsi:type="dcterms:W3CDTF">2021-03-22T09:58:21Z</dcterms:modified>
</cp:coreProperties>
</file>