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T Sans Narrow"/>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TSansNarrow-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TSansNarr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lot of information to cover and will be going over concepts at a high level. Please feel free to ask us to clarify anything during the Q&amp;A.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3547a8ef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3547a8ef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am going to dive a little deeper into the actual </a:t>
            </a:r>
            <a:r>
              <a:rPr lang="en"/>
              <a:t>architecture</a:t>
            </a:r>
            <a:r>
              <a:rPr lang="en"/>
              <a:t> of the Topic Annotator our team came up with.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3547a8ef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3547a8ef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image shows the basic </a:t>
            </a:r>
            <a:r>
              <a:rPr lang="en"/>
              <a:t>structure of our annotator. This loop starts with the “DB-Unlabled” Cylinder shown on the upper left, which is our initial labeled d</a:t>
            </a:r>
            <a:r>
              <a:rPr lang="en"/>
              <a:t>atabase, which is partially labeled. The labeled portion of this database is simply manually labeled. So a person basically would manually label these topic one by one to start this loop off.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initial </a:t>
            </a:r>
            <a:r>
              <a:rPr lang="en"/>
              <a:t>database</a:t>
            </a:r>
            <a:r>
              <a:rPr lang="en"/>
              <a:t> is going to be send to the tag </a:t>
            </a:r>
            <a:r>
              <a:rPr lang="en"/>
              <a:t>predictor</a:t>
            </a:r>
            <a:r>
              <a:rPr lang="en"/>
              <a:t> to predict appropriate tags for the passed in topics. The tag predictor will then do a Confidence Calcuation, and it will only send the topics which it has low confidence labeling to the </a:t>
            </a:r>
            <a:r>
              <a:rPr lang="en"/>
              <a:t>Manual</a:t>
            </a:r>
            <a:r>
              <a:rPr lang="en"/>
              <a:t> Tagger.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Manual Tagger would be a user interface, but because we want to do some benchmarking on the StackExchange data(the second goal of our project), it also can be a “Truth Table” the corresponding tags to the topics are simply looked up. So the Manual Tagger is kind of special in the way that it can have two forms, one is the user interface where we ask a user to choose the correct tags for the low confidence topic, or it can be a “Truth Table” where the correct tags can just simply be looked up from the scraped data from StackExchange.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after the Manual Tagger, we will have a dataset of labeled data, which will be appended to a dataset of labeled database and be used to train the Tag Predictor. After training, the Tag Predictor will make another attempt to predict the initial database and pass the low confidence topics to the manual Tagger. This entire process will occur again and again until we have a well trained tag predictor that produce a set of properly labeled data for us.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38ea9c11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38ea9c11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for your information, The final product, which is the STEM-Away Tagger will have a similar active learning structure. The labeled database in this case will be the labeled data base we get from the Topic Annotator we just introduced. The new topics that the user inputs will be tagged with one of the suggested tags by the Tag Predictor, based on the user’s choice. This new pair of topic and tags will them be added to the labeled database, which will continue to be used to train the Tag Predictor. So ideally, the Tag Predictor is going to perform better and better as time goes 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38ea9c11c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38ea9c11c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topic annotator that we are developing, we decided to use Object oriented programing, which provide us with an organized structure to work with. This UML Diagram shows how our classes are </a:t>
            </a:r>
            <a:r>
              <a:rPr lang="en"/>
              <a:t>structured</a:t>
            </a:r>
            <a:r>
              <a:rPr lang="en"/>
              <a:t>, with the annotator as the </a:t>
            </a:r>
            <a:r>
              <a:rPr lang="en"/>
              <a:t>overarching</a:t>
            </a:r>
            <a:r>
              <a:rPr lang="en"/>
              <a:t> class that brings in the Tag Predictor and the Manual Tagger Class. The webscraper class on the side helps us to the the StackExchange data that we need. And that should be all about our Topic Annotator strcture!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3547a8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3547a8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3547a8e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3547a8e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35d6753f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35d6753f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perform minimal data cleaning because from our last session’s experience, over cleaning of data can lead to lost of essential data, which in turn leads to poor model performance.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3547a8ef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3547a8ef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facilitate the STEM-Away tagging process w</a:t>
            </a:r>
            <a:r>
              <a:rPr lang="en"/>
              <a:t>e created a user interface for the manual tagger. Manual tagger labelling low confidence samples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3547a8ef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3547a8ef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created Flask version of the manual tagger. Streamlit is more user-friendly compared to Flask</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3547a8e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3547a8e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c5fca023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c5fca023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3547a8ef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3547a8ef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the model is skewed to always predict a low number of tags, it will tend to have very high probabilities when a tag is predicted as not present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38ea9c11c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38ea9c11c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is applied at the tag list level. It underestimates performance.</a:t>
            </a:r>
            <a:endParaRPr/>
          </a:p>
          <a:p>
            <a:pPr indent="0" lvl="0" marL="0" rtl="0" algn="l">
              <a:spcBef>
                <a:spcPts val="0"/>
              </a:spcBef>
              <a:spcAft>
                <a:spcPts val="0"/>
              </a:spcAft>
              <a:buNone/>
            </a:pPr>
            <a:r>
              <a:rPr lang="en"/>
              <a:t>Hamming loss is accuracy applied at the tag level. It overestimates performance because of the true negatives.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64cb18bb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64cb18bb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 and recall are preferred metrics since they ignore true negatives and only operate on the segment of the tag list we are interested in</a:t>
            </a:r>
            <a:endParaRPr/>
          </a:p>
          <a:p>
            <a:pPr indent="0" lvl="0" marL="0" rtl="0" algn="l">
              <a:spcBef>
                <a:spcPts val="0"/>
              </a:spcBef>
              <a:spcAft>
                <a:spcPts val="0"/>
              </a:spcAft>
              <a:buNone/>
            </a:pPr>
            <a:r>
              <a:rPr lang="en"/>
              <a:t>F1 is simply a balance between the two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3547a8ef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3547a8e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3547a8ef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3547a8ef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lines evolution</a:t>
            </a:r>
            <a:endParaRPr/>
          </a:p>
          <a:p>
            <a:pPr indent="0" lvl="0" marL="0" rtl="0" algn="l">
              <a:spcBef>
                <a:spcPts val="0"/>
              </a:spcBef>
              <a:spcAft>
                <a:spcPts val="0"/>
              </a:spcAft>
              <a:buNone/>
            </a:pPr>
            <a:r>
              <a:rPr lang="en"/>
              <a:t>Metric evolution</a:t>
            </a:r>
            <a:endParaRPr/>
          </a:p>
          <a:p>
            <a:pPr indent="0" lvl="0" marL="0" rtl="0" algn="l">
              <a:spcBef>
                <a:spcPts val="0"/>
              </a:spcBef>
              <a:spcAft>
                <a:spcPts val="0"/>
              </a:spcAft>
              <a:buNone/>
            </a:pPr>
            <a:r>
              <a:rPr lang="en"/>
              <a:t>Precision is always higher than F1 Score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64cb18bb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64cb18bb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Threshold increase causes performance increase due to more topics forwarded to the Manual Tagger</a:t>
            </a:r>
            <a:endParaRPr/>
          </a:p>
          <a:p>
            <a:pPr indent="0" lvl="0" marL="0" rtl="0" algn="l">
              <a:spcBef>
                <a:spcPts val="0"/>
              </a:spcBef>
              <a:spcAft>
                <a:spcPts val="0"/>
              </a:spcAft>
              <a:buNone/>
            </a:pPr>
            <a:r>
              <a:rPr lang="en"/>
              <a:t>Note the consequence of setting a threshold too low (early termination of active learning loop)</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38ea9c11c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38ea9c11c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larger </a:t>
            </a:r>
            <a:r>
              <a:rPr lang="en"/>
              <a:t>initial</a:t>
            </a:r>
            <a:r>
              <a:rPr lang="en"/>
              <a:t> labeled database seem to result in better performance, but don’t draw conclusions yet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38ea9c11c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38ea9c11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Same observation as before; t</a:t>
            </a:r>
            <a:r>
              <a:rPr lang="en">
                <a:solidFill>
                  <a:schemeClr val="dk1"/>
                </a:solidFill>
              </a:rPr>
              <a:t>hreshold increase causes performance increase, up to 70% this 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the drawback with the database sizes; break-even point is reached when the lines cross; consequence of setting threshold too high</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38ea9c11c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38ea9c11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Still begin to see some DB lines crossing, but not as much as before</a:t>
            </a:r>
            <a:endParaRPr/>
          </a:p>
          <a:p>
            <a:pPr indent="0" lvl="0" marL="0" rtl="0" algn="l">
              <a:spcBef>
                <a:spcPts val="0"/>
              </a:spcBef>
              <a:spcAft>
                <a:spcPts val="0"/>
              </a:spcAft>
              <a:buNone/>
            </a:pPr>
            <a:r>
              <a:rPr lang="en"/>
              <a:t>Note how the performance of the 10-90 split overtakes the other two in the long run. This is because a larger portion of the labeled DB is comprised of topics selected by the annotator. This behaviour is not seen with the Average confidence because it is not effective and selecting good topics to optimize training.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38ea9c11c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38ea9c11c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c5fca023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c5fca023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3547a8e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3547a8e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c5be943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c5be943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c5be943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c5be943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this is Kitty, and I am now going to </a:t>
            </a:r>
            <a:r>
              <a:rPr lang="en"/>
              <a:t>introduce</a:t>
            </a:r>
            <a:r>
              <a:rPr lang="en"/>
              <a:t> some background information about our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38ea9c11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38ea9c11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rgbClr val="695D46"/>
                </a:solidFill>
                <a:latin typeface="Open Sans"/>
                <a:ea typeface="Open Sans"/>
                <a:cs typeface="Open Sans"/>
                <a:sym typeface="Open Sans"/>
              </a:rPr>
              <a:t>As of August 2020, the majority of topics on the STEM-Away forum are not tagged properly, as you can see in the picture, the topics are either untagged or have tags that are incorrect/vague.</a:t>
            </a:r>
            <a:endParaRPr sz="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38ea9c11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38ea9c11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current STEM-Away tagging interface is not very effective in helping the users to </a:t>
            </a:r>
            <a:r>
              <a:rPr lang="en"/>
              <a:t>correctly</a:t>
            </a:r>
            <a:r>
              <a:rPr lang="en"/>
              <a:t> </a:t>
            </a:r>
            <a:r>
              <a:rPr lang="en"/>
              <a:t>label</a:t>
            </a:r>
            <a:r>
              <a:rPr lang="en"/>
              <a:t> their posts. So our goal is to develop a system that uses machine learning techniques to provide high quality tag suggestions. The posts can then be more properly tagged and the user experience on STEM-Away will hopefully be more efficient and pleasant.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c5fca023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c5fca023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final product of our solution is going to be a STEM-Away Tagger that will be presented via a user interface. As the graphic shows, the system is going to take in the new topic/post that the user is </a:t>
            </a:r>
            <a:r>
              <a:rPr lang="en"/>
              <a:t>inputting</a:t>
            </a:r>
            <a:r>
              <a:rPr lang="en"/>
              <a:t> and spit out a number of recommended tags for users to choose from according to the </a:t>
            </a:r>
            <a:r>
              <a:rPr lang="en"/>
              <a:t>content</a:t>
            </a:r>
            <a:r>
              <a:rPr lang="en"/>
              <a:t> of this newly </a:t>
            </a:r>
            <a:r>
              <a:rPr lang="en"/>
              <a:t>written</a:t>
            </a:r>
            <a:r>
              <a:rPr lang="en"/>
              <a:t> post. But how can the tagger know what category the post belongs to/ what are the appropriate tags to suggest? That is when we realize we need this second part to our solution, which will provide a set of correctly labeled dataset to train the STEM-Away Tagger so that it can do its job effectively.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c5be943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c5be943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name this second part to the solution the Topic Annotator, which is what our team mainly focused and worked on for this past month. The topic annotatoe essentially takes in a list of Topics, and with the help of a human labeler, it will finally output a correctly labeled dataframe that we will use to train the STEM-Away Tagger, that was just shown in the last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38ea9c11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38ea9c11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are our team’s project goals. First, we want to create the Topic Annotator, which will take in a dataset of unabled topics and a list of potential tags, and </a:t>
            </a:r>
            <a:r>
              <a:rPr lang="en"/>
              <a:t>construct</a:t>
            </a:r>
            <a:r>
              <a:rPr lang="en"/>
              <a:t> a dataset of properly labeled topics. After some research, We decided to use Active Learning to </a:t>
            </a:r>
            <a:r>
              <a:rPr lang="en"/>
              <a:t>achieve</a:t>
            </a:r>
            <a:r>
              <a:rPr lang="en"/>
              <a:t> this goal. Active Learning is a method puts a human the the training process to optimize training results. </a:t>
            </a:r>
            <a:endParaRPr/>
          </a:p>
          <a:p>
            <a:pPr indent="0" lvl="0" marL="0" rtl="0" algn="l">
              <a:spcBef>
                <a:spcPts val="0"/>
              </a:spcBef>
              <a:spcAft>
                <a:spcPts val="0"/>
              </a:spcAft>
              <a:buNone/>
            </a:pPr>
            <a:r>
              <a:rPr lang="en"/>
              <a:t>Our second goal is to perform benchmarking analysis on Stack Exchange data to understand the behavior and parameters of this Active Learning </a:t>
            </a:r>
            <a:r>
              <a:rPr lang="en"/>
              <a:t>architecture</a:t>
            </a:r>
            <a:r>
              <a:rPr lang="en"/>
              <a:t> we choose.</a:t>
            </a:r>
            <a:endParaRPr/>
          </a:p>
          <a:p>
            <a:pPr indent="0" lvl="0" marL="0" rtl="0" algn="l">
              <a:spcBef>
                <a:spcPts val="0"/>
              </a:spcBef>
              <a:spcAft>
                <a:spcPts val="0"/>
              </a:spcAft>
              <a:buNone/>
            </a:pPr>
            <a:r>
              <a:rPr lang="en"/>
              <a:t>Thirdly, we want to deploy the annotation tool on AWS for it to be easily used and accessed.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stackoverflow.com" TargetMode="External"/><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t>ML Team 1 Final </a:t>
            </a:r>
            <a:r>
              <a:rPr lang="en" sz="5200"/>
              <a:t>Presentation</a:t>
            </a:r>
            <a:endParaRPr sz="52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STEM-Away July 2020 </a:t>
            </a:r>
            <a:br>
              <a:rPr lang="en" sz="1900"/>
            </a:br>
            <a:r>
              <a:rPr lang="en" sz="1900"/>
              <a:t>NLP Annotation Tool with Active Learning</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Architecture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Annotator Architecture</a:t>
            </a:r>
            <a:endParaRPr/>
          </a:p>
        </p:txBody>
      </p:sp>
      <p:sp>
        <p:nvSpPr>
          <p:cNvPr id="130" name="Google Shape;130;p23"/>
          <p:cNvSpPr txBox="1"/>
          <p:nvPr>
            <p:ph idx="1" type="body"/>
          </p:nvPr>
        </p:nvSpPr>
        <p:spPr>
          <a:xfrm>
            <a:off x="311700" y="1266325"/>
            <a:ext cx="46461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initial labeled database (DB) will be be generated by manually labeling topics one by one.</a:t>
            </a:r>
            <a:endParaRPr/>
          </a:p>
          <a:p>
            <a:pPr indent="-342900" lvl="0" marL="457200" rtl="0" algn="l">
              <a:spcBef>
                <a:spcPts val="0"/>
              </a:spcBef>
              <a:spcAft>
                <a:spcPts val="0"/>
              </a:spcAft>
              <a:buSzPts val="1800"/>
              <a:buChar char="●"/>
            </a:pPr>
            <a:r>
              <a:rPr lang="en"/>
              <a:t>A formal method will be used to calculate a prediction’s confidence at the rightmost decision gate.</a:t>
            </a:r>
            <a:endParaRPr/>
          </a:p>
          <a:p>
            <a:pPr indent="-342900" lvl="0" marL="457200" rtl="0" algn="l">
              <a:spcBef>
                <a:spcPts val="0"/>
              </a:spcBef>
              <a:spcAft>
                <a:spcPts val="0"/>
              </a:spcAft>
              <a:buSzPts val="1800"/>
              <a:buChar char="●"/>
            </a:pPr>
            <a:r>
              <a:rPr lang="en"/>
              <a:t>The Manual Tagger shall be interchangeable between a user interface and simple lookup table for benchmarking.</a:t>
            </a:r>
            <a:endParaRPr/>
          </a:p>
        </p:txBody>
      </p:sp>
      <p:pic>
        <p:nvPicPr>
          <p:cNvPr id="131" name="Google Shape;131;p23"/>
          <p:cNvPicPr preferRelativeResize="0"/>
          <p:nvPr/>
        </p:nvPicPr>
        <p:blipFill>
          <a:blip r:embed="rId3">
            <a:alphaModFix/>
          </a:blip>
          <a:stretch>
            <a:fillRect/>
          </a:stretch>
        </p:blipFill>
        <p:spPr>
          <a:xfrm>
            <a:off x="4957850" y="1152425"/>
            <a:ext cx="3874452" cy="38482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STEM-Away Tagger</a:t>
            </a:r>
            <a:r>
              <a:rPr lang="en"/>
              <a:t> Architecture</a:t>
            </a:r>
            <a:endParaRPr/>
          </a:p>
        </p:txBody>
      </p:sp>
      <p:sp>
        <p:nvSpPr>
          <p:cNvPr id="137" name="Google Shape;137;p24"/>
          <p:cNvSpPr txBox="1"/>
          <p:nvPr>
            <p:ph idx="1" type="body"/>
          </p:nvPr>
        </p:nvSpPr>
        <p:spPr>
          <a:xfrm>
            <a:off x="311700" y="1266325"/>
            <a:ext cx="38745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same components in the annotator can be used for the STEM-Away tagger in a different configuration.</a:t>
            </a:r>
            <a:endParaRPr/>
          </a:p>
          <a:p>
            <a:pPr indent="-342900" lvl="0" marL="457200" rtl="0" algn="l">
              <a:spcBef>
                <a:spcPts val="0"/>
              </a:spcBef>
              <a:spcAft>
                <a:spcPts val="0"/>
              </a:spcAft>
              <a:buSzPts val="1800"/>
              <a:buChar char="●"/>
            </a:pPr>
            <a:r>
              <a:rPr lang="en"/>
              <a:t>Note that although both architectures use active learning, the purpose of each implementation is different.</a:t>
            </a:r>
            <a:endParaRPr/>
          </a:p>
        </p:txBody>
      </p:sp>
      <p:pic>
        <p:nvPicPr>
          <p:cNvPr id="138" name="Google Shape;138;p24"/>
          <p:cNvPicPr preferRelativeResize="0"/>
          <p:nvPr/>
        </p:nvPicPr>
        <p:blipFill>
          <a:blip r:embed="rId3">
            <a:alphaModFix/>
          </a:blip>
          <a:stretch>
            <a:fillRect/>
          </a:stretch>
        </p:blipFill>
        <p:spPr>
          <a:xfrm>
            <a:off x="4186200" y="1314513"/>
            <a:ext cx="4646102" cy="25144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Annotator UML Diagram</a:t>
            </a:r>
            <a:endParaRPr/>
          </a:p>
        </p:txBody>
      </p:sp>
      <p:pic>
        <p:nvPicPr>
          <p:cNvPr id="144" name="Google Shape;144;p25"/>
          <p:cNvPicPr preferRelativeResize="0"/>
          <p:nvPr/>
        </p:nvPicPr>
        <p:blipFill>
          <a:blip r:embed="rId3">
            <a:alphaModFix/>
          </a:blip>
          <a:stretch>
            <a:fillRect/>
          </a:stretch>
        </p:blipFill>
        <p:spPr>
          <a:xfrm>
            <a:off x="0" y="1152425"/>
            <a:ext cx="9143995" cy="35906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 and 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Web Scraping</a:t>
            </a:r>
            <a:endParaRPr/>
          </a:p>
        </p:txBody>
      </p:sp>
      <p:sp>
        <p:nvSpPr>
          <p:cNvPr id="155" name="Google Shape;155;p27"/>
          <p:cNvSpPr txBox="1"/>
          <p:nvPr>
            <p:ph idx="1" type="body"/>
          </p:nvPr>
        </p:nvSpPr>
        <p:spPr>
          <a:xfrm>
            <a:off x="311700" y="1399400"/>
            <a:ext cx="6296700" cy="102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Collected </a:t>
            </a:r>
            <a:r>
              <a:rPr b="1" lang="en"/>
              <a:t>7330</a:t>
            </a:r>
            <a:r>
              <a:rPr lang="en"/>
              <a:t> posts of </a:t>
            </a:r>
            <a:r>
              <a:rPr b="1" lang="en"/>
              <a:t>14</a:t>
            </a:r>
            <a:r>
              <a:rPr lang="en"/>
              <a:t> different tag categories</a:t>
            </a:r>
            <a:r>
              <a:rPr lang="en"/>
              <a:t> from </a:t>
            </a:r>
            <a:r>
              <a:rPr lang="en" u="sng">
                <a:solidFill>
                  <a:schemeClr val="hlink"/>
                </a:solidFill>
                <a:hlinkClick r:id="rId3"/>
              </a:rPr>
              <a:t>https://stackoverflow.com</a:t>
            </a:r>
            <a:r>
              <a:rPr lang="en"/>
              <a:t>.</a:t>
            </a:r>
            <a:endParaRPr/>
          </a:p>
          <a:p>
            <a:pPr indent="0" lvl="0" marL="0" rtl="0" algn="l">
              <a:spcBef>
                <a:spcPts val="1600"/>
              </a:spcBef>
              <a:spcAft>
                <a:spcPts val="1600"/>
              </a:spcAft>
              <a:buNone/>
            </a:pPr>
            <a:r>
              <a:t/>
            </a:r>
            <a:endParaRPr/>
          </a:p>
        </p:txBody>
      </p:sp>
      <p:pic>
        <p:nvPicPr>
          <p:cNvPr id="156" name="Google Shape;156;p27"/>
          <p:cNvPicPr preferRelativeResize="0"/>
          <p:nvPr/>
        </p:nvPicPr>
        <p:blipFill>
          <a:blip r:embed="rId4">
            <a:alphaModFix/>
          </a:blip>
          <a:stretch>
            <a:fillRect/>
          </a:stretch>
        </p:blipFill>
        <p:spPr>
          <a:xfrm>
            <a:off x="3883563" y="3043638"/>
            <a:ext cx="3838575" cy="1762125"/>
          </a:xfrm>
          <a:prstGeom prst="rect">
            <a:avLst/>
          </a:prstGeom>
          <a:noFill/>
          <a:ln>
            <a:noFill/>
          </a:ln>
        </p:spPr>
      </p:pic>
      <p:pic>
        <p:nvPicPr>
          <p:cNvPr id="157" name="Google Shape;157;p27"/>
          <p:cNvPicPr preferRelativeResize="0"/>
          <p:nvPr/>
        </p:nvPicPr>
        <p:blipFill rotWithShape="1">
          <a:blip r:embed="rId5">
            <a:alphaModFix/>
          </a:blip>
          <a:srcRect b="9099" l="0" r="0" t="0"/>
          <a:stretch/>
        </p:blipFill>
        <p:spPr>
          <a:xfrm>
            <a:off x="311700" y="3043650"/>
            <a:ext cx="3571875" cy="1645150"/>
          </a:xfrm>
          <a:prstGeom prst="rect">
            <a:avLst/>
          </a:prstGeom>
          <a:noFill/>
          <a:ln>
            <a:noFill/>
          </a:ln>
        </p:spPr>
      </p:pic>
      <p:pic>
        <p:nvPicPr>
          <p:cNvPr id="158" name="Google Shape;158;p27"/>
          <p:cNvPicPr preferRelativeResize="0"/>
          <p:nvPr/>
        </p:nvPicPr>
        <p:blipFill>
          <a:blip r:embed="rId6">
            <a:alphaModFix/>
          </a:blip>
          <a:stretch>
            <a:fillRect/>
          </a:stretch>
        </p:blipFill>
        <p:spPr>
          <a:xfrm>
            <a:off x="7848600" y="1152413"/>
            <a:ext cx="1162050" cy="3629025"/>
          </a:xfrm>
          <a:prstGeom prst="rect">
            <a:avLst/>
          </a:prstGeom>
          <a:noFill/>
          <a:ln>
            <a:noFill/>
          </a:ln>
        </p:spPr>
      </p:pic>
      <p:sp>
        <p:nvSpPr>
          <p:cNvPr id="159" name="Google Shape;159;p27"/>
          <p:cNvSpPr/>
          <p:nvPr/>
        </p:nvSpPr>
        <p:spPr>
          <a:xfrm>
            <a:off x="469600" y="1252225"/>
            <a:ext cx="1475975" cy="1420050"/>
          </a:xfrm>
          <a:custGeom>
            <a:rect b="b" l="l" r="r" t="t"/>
            <a:pathLst>
              <a:path extrusionOk="0" h="56802" w="59039">
                <a:moveTo>
                  <a:pt x="59039" y="10287"/>
                </a:moveTo>
                <a:lnTo>
                  <a:pt x="59039" y="0"/>
                </a:lnTo>
                <a:lnTo>
                  <a:pt x="0" y="0"/>
                </a:lnTo>
                <a:lnTo>
                  <a:pt x="0" y="56802"/>
                </a:lnTo>
              </a:path>
            </a:pathLst>
          </a:custGeom>
          <a:noFill/>
          <a:ln cap="flat" cmpd="sng" w="9525">
            <a:solidFill>
              <a:schemeClr val="dk2"/>
            </a:solidFill>
            <a:prstDash val="solid"/>
            <a:round/>
            <a:headEnd len="med" w="med" type="none"/>
            <a:tailEnd len="med" w="med" type="none"/>
          </a:ln>
        </p:spPr>
      </p:sp>
      <p:cxnSp>
        <p:nvCxnSpPr>
          <p:cNvPr id="160" name="Google Shape;160;p27"/>
          <p:cNvCxnSpPr/>
          <p:nvPr/>
        </p:nvCxnSpPr>
        <p:spPr>
          <a:xfrm>
            <a:off x="480800" y="2672375"/>
            <a:ext cx="290400" cy="3246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7"/>
          <p:cNvCxnSpPr/>
          <p:nvPr/>
        </p:nvCxnSpPr>
        <p:spPr>
          <a:xfrm flipH="1" rot="10800000">
            <a:off x="3657400" y="1341625"/>
            <a:ext cx="32400" cy="1398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7"/>
          <p:cNvCxnSpPr/>
          <p:nvPr/>
        </p:nvCxnSpPr>
        <p:spPr>
          <a:xfrm>
            <a:off x="3689900" y="1341775"/>
            <a:ext cx="4126200" cy="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7"/>
          <p:cNvSpPr txBox="1"/>
          <p:nvPr>
            <p:ph idx="1" type="body"/>
          </p:nvPr>
        </p:nvSpPr>
        <p:spPr>
          <a:xfrm>
            <a:off x="311700" y="2058750"/>
            <a:ext cx="6296700" cy="70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Implemented the webscraper </a:t>
            </a:r>
            <a:r>
              <a:rPr lang="en"/>
              <a:t>architecture</a:t>
            </a:r>
            <a:r>
              <a:rPr lang="en"/>
              <a:t> from June session, which uses </a:t>
            </a:r>
            <a:r>
              <a:rPr b="1" lang="en"/>
              <a:t>Selenium</a:t>
            </a:r>
            <a:r>
              <a:rPr lang="en"/>
              <a:t> and </a:t>
            </a:r>
            <a:r>
              <a:rPr b="1" lang="en"/>
              <a:t>BeautifulSoup</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69" name="Google Shape;169;p28"/>
          <p:cNvSpPr txBox="1"/>
          <p:nvPr>
            <p:ph idx="1" type="body"/>
          </p:nvPr>
        </p:nvSpPr>
        <p:spPr>
          <a:xfrm>
            <a:off x="233425" y="1400500"/>
            <a:ext cx="4462800" cy="316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Combined the </a:t>
            </a:r>
            <a:r>
              <a:rPr b="1" lang="en"/>
              <a:t>Leading Comment</a:t>
            </a:r>
            <a:r>
              <a:rPr lang="en"/>
              <a:t> and </a:t>
            </a:r>
            <a:r>
              <a:rPr b="1" lang="en"/>
              <a:t>Topic Title</a:t>
            </a:r>
            <a:r>
              <a:rPr lang="en"/>
              <a:t> columns into </a:t>
            </a:r>
            <a:r>
              <a:rPr b="1" lang="en"/>
              <a:t>Bag of Words </a:t>
            </a:r>
            <a:r>
              <a:rPr lang="en"/>
              <a:t>in order to make the </a:t>
            </a:r>
            <a:r>
              <a:rPr lang="en"/>
              <a:t>model</a:t>
            </a:r>
            <a:r>
              <a:rPr lang="en"/>
              <a:t> </a:t>
            </a:r>
            <a:r>
              <a:rPr lang="en"/>
              <a:t>training</a:t>
            </a:r>
            <a:r>
              <a:rPr lang="en"/>
              <a:t> easier</a:t>
            </a:r>
            <a:r>
              <a:rPr lang="en"/>
              <a:t>.</a:t>
            </a:r>
            <a:endParaRPr/>
          </a:p>
          <a:p>
            <a:pPr indent="-342900" lvl="0" marL="457200" rtl="0" algn="l">
              <a:spcBef>
                <a:spcPts val="0"/>
              </a:spcBef>
              <a:spcAft>
                <a:spcPts val="0"/>
              </a:spcAft>
              <a:buSzPts val="1800"/>
              <a:buChar char="●"/>
            </a:pPr>
            <a:r>
              <a:rPr lang="en"/>
              <a:t>Performed basic data cleaning by calling </a:t>
            </a:r>
            <a:r>
              <a:rPr b="1" lang="en"/>
              <a:t>cleanText()</a:t>
            </a:r>
            <a:r>
              <a:rPr lang="en"/>
              <a:t> function on every row.</a:t>
            </a:r>
            <a:endParaRPr/>
          </a:p>
        </p:txBody>
      </p:sp>
      <p:pic>
        <p:nvPicPr>
          <p:cNvPr id="170" name="Google Shape;170;p28"/>
          <p:cNvPicPr preferRelativeResize="0"/>
          <p:nvPr/>
        </p:nvPicPr>
        <p:blipFill>
          <a:blip r:embed="rId3">
            <a:alphaModFix/>
          </a:blip>
          <a:stretch>
            <a:fillRect/>
          </a:stretch>
        </p:blipFill>
        <p:spPr>
          <a:xfrm>
            <a:off x="4774500" y="801124"/>
            <a:ext cx="4184350" cy="3767904"/>
          </a:xfrm>
          <a:prstGeom prst="rect">
            <a:avLst/>
          </a:prstGeom>
          <a:noFill/>
          <a:ln>
            <a:noFill/>
          </a:ln>
        </p:spPr>
      </p:pic>
      <p:sp>
        <p:nvSpPr>
          <p:cNvPr id="171" name="Google Shape;171;p28"/>
          <p:cNvSpPr/>
          <p:nvPr/>
        </p:nvSpPr>
        <p:spPr>
          <a:xfrm>
            <a:off x="2381675" y="3343275"/>
            <a:ext cx="1408786" cy="480800"/>
          </a:xfrm>
          <a:custGeom>
            <a:rect b="b" l="l" r="r" t="t"/>
            <a:pathLst>
              <a:path extrusionOk="0" h="19232" w="96608">
                <a:moveTo>
                  <a:pt x="0" y="0"/>
                </a:moveTo>
                <a:lnTo>
                  <a:pt x="0" y="18785"/>
                </a:lnTo>
                <a:lnTo>
                  <a:pt x="96608" y="19232"/>
                </a:lnTo>
              </a:path>
            </a:pathLst>
          </a:custGeom>
          <a:noFill/>
          <a:ln cap="flat" cmpd="sng" w="9525">
            <a:solidFill>
              <a:schemeClr val="dk2"/>
            </a:solidFill>
            <a:prstDash val="solid"/>
            <a:round/>
            <a:headEnd len="med" w="med" type="none"/>
            <a:tailEnd len="med" w="med" type="none"/>
          </a:ln>
        </p:spPr>
      </p:sp>
      <p:cxnSp>
        <p:nvCxnSpPr>
          <p:cNvPr id="172" name="Google Shape;172;p28"/>
          <p:cNvCxnSpPr/>
          <p:nvPr/>
        </p:nvCxnSpPr>
        <p:spPr>
          <a:xfrm>
            <a:off x="3790450" y="3824075"/>
            <a:ext cx="950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Interface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0"/>
          <p:cNvPicPr preferRelativeResize="0"/>
          <p:nvPr/>
        </p:nvPicPr>
        <p:blipFill rotWithShape="1">
          <a:blip r:embed="rId3">
            <a:alphaModFix/>
          </a:blip>
          <a:srcRect b="20939" l="27060" r="54417" t="14788"/>
          <a:stretch/>
        </p:blipFill>
        <p:spPr>
          <a:xfrm>
            <a:off x="4170675" y="2113300"/>
            <a:ext cx="1285898" cy="2918000"/>
          </a:xfrm>
          <a:prstGeom prst="rect">
            <a:avLst/>
          </a:prstGeom>
          <a:noFill/>
          <a:ln>
            <a:noFill/>
          </a:ln>
        </p:spPr>
      </p:pic>
      <p:pic>
        <p:nvPicPr>
          <p:cNvPr id="183" name="Google Shape;183;p30"/>
          <p:cNvPicPr preferRelativeResize="0"/>
          <p:nvPr/>
        </p:nvPicPr>
        <p:blipFill>
          <a:blip r:embed="rId4">
            <a:alphaModFix/>
          </a:blip>
          <a:stretch>
            <a:fillRect/>
          </a:stretch>
        </p:blipFill>
        <p:spPr>
          <a:xfrm>
            <a:off x="5341745" y="1060700"/>
            <a:ext cx="3758804" cy="3292275"/>
          </a:xfrm>
          <a:prstGeom prst="rect">
            <a:avLst/>
          </a:prstGeom>
          <a:noFill/>
          <a:ln>
            <a:noFill/>
          </a:ln>
        </p:spPr>
      </p:pic>
      <p:sp>
        <p:nvSpPr>
          <p:cNvPr id="184" name="Google Shape;184;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Streamlit</a:t>
            </a:r>
            <a:endParaRPr/>
          </a:p>
        </p:txBody>
      </p:sp>
      <p:sp>
        <p:nvSpPr>
          <p:cNvPr id="185" name="Google Shape;185;p30"/>
          <p:cNvSpPr/>
          <p:nvPr/>
        </p:nvSpPr>
        <p:spPr>
          <a:xfrm>
            <a:off x="3989325" y="1213588"/>
            <a:ext cx="1364148" cy="860868"/>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Dropdown menu for users to choose from</a:t>
            </a:r>
            <a:endParaRPr sz="800"/>
          </a:p>
        </p:txBody>
      </p:sp>
      <p:sp>
        <p:nvSpPr>
          <p:cNvPr id="186" name="Google Shape;186;p30"/>
          <p:cNvSpPr/>
          <p:nvPr/>
        </p:nvSpPr>
        <p:spPr>
          <a:xfrm>
            <a:off x="6539925" y="200126"/>
            <a:ext cx="1285848" cy="707400"/>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After Tagging</a:t>
            </a:r>
            <a:endParaRPr sz="800"/>
          </a:p>
        </p:txBody>
      </p:sp>
      <p:cxnSp>
        <p:nvCxnSpPr>
          <p:cNvPr id="187" name="Google Shape;187;p30"/>
          <p:cNvCxnSpPr/>
          <p:nvPr/>
        </p:nvCxnSpPr>
        <p:spPr>
          <a:xfrm>
            <a:off x="5968825" y="4264325"/>
            <a:ext cx="796200" cy="1749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30"/>
          <p:cNvSpPr/>
          <p:nvPr/>
        </p:nvSpPr>
        <p:spPr>
          <a:xfrm>
            <a:off x="6882400" y="4291500"/>
            <a:ext cx="1760940" cy="707400"/>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Click to tag the next low confidence topic.</a:t>
            </a:r>
            <a:endParaRPr sz="800"/>
          </a:p>
        </p:txBody>
      </p:sp>
      <p:cxnSp>
        <p:nvCxnSpPr>
          <p:cNvPr id="189" name="Google Shape;189;p30"/>
          <p:cNvCxnSpPr>
            <a:endCxn id="190" idx="2"/>
          </p:cNvCxnSpPr>
          <p:nvPr/>
        </p:nvCxnSpPr>
        <p:spPr>
          <a:xfrm flipH="1" rot="10800000">
            <a:off x="5814956" y="3937800"/>
            <a:ext cx="1071900" cy="618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30"/>
          <p:cNvSpPr/>
          <p:nvPr/>
        </p:nvSpPr>
        <p:spPr>
          <a:xfrm>
            <a:off x="6882400" y="3584100"/>
            <a:ext cx="1436616" cy="707400"/>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Click to save the tagging solution.</a:t>
            </a:r>
            <a:endParaRPr sz="800"/>
          </a:p>
        </p:txBody>
      </p:sp>
      <p:pic>
        <p:nvPicPr>
          <p:cNvPr id="191" name="Google Shape;191;p30"/>
          <p:cNvPicPr preferRelativeResize="0"/>
          <p:nvPr/>
        </p:nvPicPr>
        <p:blipFill rotWithShape="1">
          <a:blip r:embed="rId5">
            <a:alphaModFix/>
          </a:blip>
          <a:srcRect b="5926" l="0" r="0" t="0"/>
          <a:stretch/>
        </p:blipFill>
        <p:spPr>
          <a:xfrm>
            <a:off x="516400" y="1416375"/>
            <a:ext cx="3327925" cy="2917999"/>
          </a:xfrm>
          <a:prstGeom prst="rect">
            <a:avLst/>
          </a:prstGeom>
          <a:noFill/>
          <a:ln>
            <a:noFill/>
          </a:ln>
        </p:spPr>
      </p:pic>
      <p:cxnSp>
        <p:nvCxnSpPr>
          <p:cNvPr id="192" name="Google Shape;192;p30"/>
          <p:cNvCxnSpPr/>
          <p:nvPr/>
        </p:nvCxnSpPr>
        <p:spPr>
          <a:xfrm flipH="1" rot="10800000">
            <a:off x="3779350" y="2146825"/>
            <a:ext cx="380100" cy="81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Hyperparameters and Metrics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73" name="Google Shape;73;p14"/>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Team Introduction</a:t>
            </a:r>
            <a:endParaRPr/>
          </a:p>
          <a:p>
            <a:pPr indent="-342900" lvl="0" marL="457200" rtl="0" algn="l">
              <a:spcBef>
                <a:spcPts val="0"/>
              </a:spcBef>
              <a:spcAft>
                <a:spcPts val="0"/>
              </a:spcAft>
              <a:buSzPts val="1800"/>
              <a:buAutoNum type="arabicPeriod"/>
            </a:pPr>
            <a:r>
              <a:rPr lang="en"/>
              <a:t>Project Outline</a:t>
            </a:r>
            <a:endParaRPr/>
          </a:p>
          <a:p>
            <a:pPr indent="-342900" lvl="0" marL="457200" rtl="0" algn="l">
              <a:spcBef>
                <a:spcPts val="0"/>
              </a:spcBef>
              <a:spcAft>
                <a:spcPts val="0"/>
              </a:spcAft>
              <a:buSzPts val="1800"/>
              <a:buAutoNum type="arabicPeriod"/>
            </a:pPr>
            <a:r>
              <a:rPr lang="en"/>
              <a:t>Software Architecture</a:t>
            </a:r>
            <a:endParaRPr/>
          </a:p>
          <a:p>
            <a:pPr indent="-342900" lvl="0" marL="457200" rtl="0" algn="l">
              <a:spcBef>
                <a:spcPts val="0"/>
              </a:spcBef>
              <a:spcAft>
                <a:spcPts val="0"/>
              </a:spcAft>
              <a:buSzPts val="1800"/>
              <a:buAutoNum type="arabicPeriod"/>
            </a:pPr>
            <a:r>
              <a:rPr lang="en"/>
              <a:t>Data Collection and Processing</a:t>
            </a:r>
            <a:endParaRPr/>
          </a:p>
          <a:p>
            <a:pPr indent="-342900" lvl="0" marL="457200" rtl="0" algn="l">
              <a:spcBef>
                <a:spcPts val="0"/>
              </a:spcBef>
              <a:spcAft>
                <a:spcPts val="0"/>
              </a:spcAft>
              <a:buSzPts val="1800"/>
              <a:buAutoNum type="arabicPeriod"/>
            </a:pPr>
            <a:r>
              <a:rPr lang="en"/>
              <a:t>User Interface</a:t>
            </a:r>
            <a:endParaRPr/>
          </a:p>
          <a:p>
            <a:pPr indent="-342900" lvl="0" marL="457200" rtl="0" algn="l">
              <a:spcBef>
                <a:spcPts val="0"/>
              </a:spcBef>
              <a:spcAft>
                <a:spcPts val="0"/>
              </a:spcAft>
              <a:buSzPts val="1800"/>
              <a:buAutoNum type="arabicPeriod"/>
            </a:pPr>
            <a:r>
              <a:rPr lang="en"/>
              <a:t>Hyperparameters and Metrics</a:t>
            </a:r>
            <a:endParaRPr/>
          </a:p>
          <a:p>
            <a:pPr indent="-342900" lvl="0" marL="457200" rtl="0" algn="l">
              <a:spcBef>
                <a:spcPts val="0"/>
              </a:spcBef>
              <a:spcAft>
                <a:spcPts val="0"/>
              </a:spcAft>
              <a:buSzPts val="1800"/>
              <a:buAutoNum type="arabicPeriod"/>
            </a:pPr>
            <a:r>
              <a:rPr lang="en"/>
              <a:t>Benchmarking Results</a:t>
            </a:r>
            <a:endParaRPr/>
          </a:p>
          <a:p>
            <a:pPr indent="-342900" lvl="0" marL="457200" rtl="0" algn="l">
              <a:spcBef>
                <a:spcPts val="0"/>
              </a:spcBef>
              <a:spcAft>
                <a:spcPts val="0"/>
              </a:spcAft>
              <a:buSzPts val="1800"/>
              <a:buAutoNum type="arabicPeriod"/>
            </a:pPr>
            <a:r>
              <a:rPr lang="en"/>
              <a:t>Future Work</a:t>
            </a:r>
            <a:endParaRPr/>
          </a:p>
          <a:p>
            <a:pPr indent="-342900" lvl="0" marL="457200" rtl="0" algn="l">
              <a:spcBef>
                <a:spcPts val="0"/>
              </a:spcBef>
              <a:spcAft>
                <a:spcPts val="0"/>
              </a:spcAft>
              <a:buSzPts val="1800"/>
              <a:buAutoNum type="arabicPeriod"/>
            </a:pPr>
            <a:r>
              <a:rPr lang="en"/>
              <a:t>Questions and Discussion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Learning Hyperparameters</a:t>
            </a:r>
            <a:endParaRPr/>
          </a:p>
        </p:txBody>
      </p:sp>
      <p:sp>
        <p:nvSpPr>
          <p:cNvPr id="203" name="Google Shape;203;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Ratio of labeled to unlabeled database size (eg. 20-80)</a:t>
            </a:r>
            <a:endParaRPr/>
          </a:p>
          <a:p>
            <a:pPr indent="-342900" lvl="0" marL="457200" rtl="0" algn="l">
              <a:spcBef>
                <a:spcPts val="0"/>
              </a:spcBef>
              <a:spcAft>
                <a:spcPts val="0"/>
              </a:spcAft>
              <a:buSzPts val="1800"/>
              <a:buAutoNum type="arabicPeriod"/>
            </a:pPr>
            <a:r>
              <a:rPr lang="en"/>
              <a:t>Tag list prediction confidence threshold (eg. 90%)</a:t>
            </a:r>
            <a:endParaRPr/>
          </a:p>
          <a:p>
            <a:pPr indent="-317500" lvl="1" marL="914400" rtl="0" algn="l">
              <a:spcBef>
                <a:spcPts val="0"/>
              </a:spcBef>
              <a:spcAft>
                <a:spcPts val="0"/>
              </a:spcAft>
              <a:buSzPts val="1400"/>
              <a:buAutoNum type="alphaLcPeriod"/>
            </a:pPr>
            <a:r>
              <a:rPr lang="en"/>
              <a:t>Method 1 (Average) - Average all </a:t>
            </a:r>
            <a:r>
              <a:rPr lang="en"/>
              <a:t>prediction</a:t>
            </a:r>
            <a:r>
              <a:rPr lang="en"/>
              <a:t> probabilities for all tags in the list</a:t>
            </a:r>
            <a:endParaRPr/>
          </a:p>
          <a:p>
            <a:pPr indent="-317500" lvl="1" marL="914400" rtl="0" algn="l">
              <a:spcBef>
                <a:spcPts val="0"/>
              </a:spcBef>
              <a:spcAft>
                <a:spcPts val="0"/>
              </a:spcAft>
              <a:buSzPts val="1400"/>
              <a:buAutoNum type="alphaLcPeriod"/>
            </a:pPr>
            <a:r>
              <a:rPr lang="en"/>
              <a:t>Method 2 (Low-5) - Average only the 5 lowest prediction probabilities in the list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Sample Prediction Output:</a:t>
            </a:r>
            <a:endParaRPr/>
          </a:p>
          <a:p>
            <a:pPr indent="0" lvl="0" marL="0" rtl="0" algn="ctr">
              <a:spcBef>
                <a:spcPts val="1600"/>
              </a:spcBef>
              <a:spcAft>
                <a:spcPts val="0"/>
              </a:spcAft>
              <a:buNone/>
            </a:pPr>
            <a:r>
              <a:rPr lang="en"/>
              <a:t>Pred: </a:t>
            </a:r>
            <a:r>
              <a:rPr lang="en">
                <a:highlight>
                  <a:srgbClr val="D9EAD3"/>
                </a:highlight>
              </a:rPr>
              <a:t>1011</a:t>
            </a:r>
            <a:r>
              <a:rPr lang="en">
                <a:highlight>
                  <a:srgbClr val="F4CCCC"/>
                </a:highlight>
              </a:rPr>
              <a:t>000000</a:t>
            </a:r>
            <a:r>
              <a:rPr lang="en">
                <a:highlight>
                  <a:srgbClr val="F4CCCC"/>
                </a:highlight>
              </a:rPr>
              <a:t>0000000000000000000000000</a:t>
            </a:r>
            <a:endParaRPr>
              <a:highlight>
                <a:srgbClr val="F4CCCC"/>
              </a:highlight>
            </a:endParaRPr>
          </a:p>
          <a:p>
            <a:pPr indent="0" lvl="0" marL="0" rtl="0" algn="ctr">
              <a:spcBef>
                <a:spcPts val="1600"/>
              </a:spcBef>
              <a:spcAft>
                <a:spcPts val="1600"/>
              </a:spcAft>
              <a:buNone/>
            </a:pPr>
            <a:r>
              <a:rPr lang="en"/>
              <a:t>True: </a:t>
            </a:r>
            <a:r>
              <a:rPr lang="en">
                <a:highlight>
                  <a:srgbClr val="D9EAD3"/>
                </a:highlight>
              </a:rPr>
              <a:t>1101</a:t>
            </a:r>
            <a:r>
              <a:rPr lang="en">
                <a:highlight>
                  <a:srgbClr val="F4CCCC"/>
                </a:highlight>
              </a:rPr>
              <a:t>0000000000000000000000000000000</a:t>
            </a:r>
            <a:endParaRPr>
              <a:highlight>
                <a:srgbClr val="F4CCCC"/>
              </a:highlight>
            </a:endParaRPr>
          </a:p>
        </p:txBody>
      </p:sp>
      <p:sp>
        <p:nvSpPr>
          <p:cNvPr id="204" name="Google Shape;204;p32"/>
          <p:cNvSpPr txBox="1"/>
          <p:nvPr/>
        </p:nvSpPr>
        <p:spPr>
          <a:xfrm>
            <a:off x="2277050" y="4724750"/>
            <a:ext cx="1143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Interesting</a:t>
            </a:r>
            <a:endParaRPr>
              <a:latin typeface="Open Sans"/>
              <a:ea typeface="Open Sans"/>
              <a:cs typeface="Open Sans"/>
              <a:sym typeface="Open Sans"/>
            </a:endParaRPr>
          </a:p>
        </p:txBody>
      </p:sp>
      <p:sp>
        <p:nvSpPr>
          <p:cNvPr id="205" name="Google Shape;205;p32"/>
          <p:cNvSpPr txBox="1"/>
          <p:nvPr/>
        </p:nvSpPr>
        <p:spPr>
          <a:xfrm>
            <a:off x="4572000" y="4724750"/>
            <a:ext cx="15621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Not </a:t>
            </a:r>
            <a:r>
              <a:rPr lang="en">
                <a:latin typeface="Open Sans"/>
                <a:ea typeface="Open Sans"/>
                <a:cs typeface="Open Sans"/>
                <a:sym typeface="Open Sans"/>
              </a:rPr>
              <a:t>Interesting</a:t>
            </a:r>
            <a:endParaRPr>
              <a:latin typeface="Open Sans"/>
              <a:ea typeface="Open Sans"/>
              <a:cs typeface="Open Sans"/>
              <a:sym typeface="Open Sans"/>
            </a:endParaRPr>
          </a:p>
        </p:txBody>
      </p:sp>
      <p:cxnSp>
        <p:nvCxnSpPr>
          <p:cNvPr id="206" name="Google Shape;206;p32"/>
          <p:cNvCxnSpPr>
            <a:stCxn id="204" idx="0"/>
          </p:cNvCxnSpPr>
          <p:nvPr/>
        </p:nvCxnSpPr>
        <p:spPr>
          <a:xfrm rot="10800000">
            <a:off x="2848550" y="4499750"/>
            <a:ext cx="0" cy="2250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32"/>
          <p:cNvCxnSpPr>
            <a:stCxn id="205" idx="0"/>
          </p:cNvCxnSpPr>
          <p:nvPr/>
        </p:nvCxnSpPr>
        <p:spPr>
          <a:xfrm rot="10800000">
            <a:off x="5344950" y="4499750"/>
            <a:ext cx="8100" cy="225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Evaluation Metrics</a:t>
            </a:r>
            <a:endParaRPr/>
          </a:p>
        </p:txBody>
      </p:sp>
      <p:sp>
        <p:nvSpPr>
          <p:cNvPr id="213" name="Google Shape;213;p33"/>
          <p:cNvSpPr txBox="1"/>
          <p:nvPr>
            <p:ph idx="1" type="body"/>
          </p:nvPr>
        </p:nvSpPr>
        <p:spPr>
          <a:xfrm>
            <a:off x="311700" y="1266325"/>
            <a:ext cx="8520600" cy="3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a:t>
            </a:r>
            <a:endParaRPr/>
          </a:p>
          <a:p>
            <a:pPr indent="-342900" lvl="0" marL="457200" rtl="0" algn="l">
              <a:spcBef>
                <a:spcPts val="1600"/>
              </a:spcBef>
              <a:spcAft>
                <a:spcPts val="0"/>
              </a:spcAft>
              <a:buSzPts val="1800"/>
              <a:buChar char="●"/>
            </a:pPr>
            <a:r>
              <a:rPr lang="en"/>
              <a:t>(TP + TN) / (TP + TN + FP + FN)</a:t>
            </a:r>
            <a:endParaRPr/>
          </a:p>
          <a:p>
            <a:pPr indent="-342900" lvl="0" marL="457200" rtl="0" algn="l">
              <a:spcBef>
                <a:spcPts val="0"/>
              </a:spcBef>
              <a:spcAft>
                <a:spcPts val="0"/>
              </a:spcAft>
              <a:buSzPts val="1800"/>
              <a:buChar char="●"/>
            </a:pPr>
            <a:r>
              <a:rPr lang="en"/>
              <a:t>Applied at the tag list level</a:t>
            </a:r>
            <a:endParaRPr/>
          </a:p>
          <a:p>
            <a:pPr indent="-342900" lvl="0" marL="457200" rtl="0" algn="l">
              <a:spcBef>
                <a:spcPts val="0"/>
              </a:spcBef>
              <a:spcAft>
                <a:spcPts val="0"/>
              </a:spcAft>
              <a:buSzPts val="1800"/>
              <a:buChar char="●"/>
            </a:pPr>
            <a:r>
              <a:rPr lang="en"/>
              <a:t>Counts a prediction as a failure even if one of the tags do not match the ground truth</a:t>
            </a:r>
            <a:endParaRPr/>
          </a:p>
          <a:p>
            <a:pPr indent="0" lvl="0" marL="0" rtl="0" algn="l">
              <a:spcBef>
                <a:spcPts val="1600"/>
              </a:spcBef>
              <a:spcAft>
                <a:spcPts val="0"/>
              </a:spcAft>
              <a:buNone/>
            </a:pPr>
            <a:r>
              <a:rPr lang="en"/>
              <a:t>Hamming Loss: </a:t>
            </a:r>
            <a:endParaRPr/>
          </a:p>
          <a:p>
            <a:pPr indent="-342900" lvl="0" marL="457200" rtl="0" algn="l">
              <a:spcBef>
                <a:spcPts val="1600"/>
              </a:spcBef>
              <a:spcAft>
                <a:spcPts val="0"/>
              </a:spcAft>
              <a:buSzPts val="1800"/>
              <a:buChar char="●"/>
            </a:pPr>
            <a:r>
              <a:rPr lang="en"/>
              <a:t>sum( XOR(True, Pred) ) / (total number of unique tags)</a:t>
            </a:r>
            <a:endParaRPr/>
          </a:p>
          <a:p>
            <a:pPr indent="-342900" lvl="0" marL="457200" rtl="0" algn="l">
              <a:spcBef>
                <a:spcPts val="0"/>
              </a:spcBef>
              <a:spcAft>
                <a:spcPts val="0"/>
              </a:spcAft>
              <a:buSzPts val="1800"/>
              <a:buChar char="●"/>
            </a:pPr>
            <a:r>
              <a:rPr lang="en"/>
              <a:t>The accuracy equation applied at the tag level</a:t>
            </a:r>
            <a:endParaRPr/>
          </a:p>
          <a:p>
            <a:pPr indent="-342900" lvl="0" marL="457200" rtl="0" algn="l">
              <a:spcBef>
                <a:spcPts val="0"/>
              </a:spcBef>
              <a:spcAft>
                <a:spcPts val="0"/>
              </a:spcAft>
              <a:buSzPts val="1800"/>
              <a:buChar char="●"/>
            </a:pPr>
            <a:r>
              <a:rPr lang="en"/>
              <a:t>Formally, it is the </a:t>
            </a:r>
            <a:r>
              <a:rPr lang="en" u="sng"/>
              <a:t>complement</a:t>
            </a:r>
            <a:r>
              <a:rPr lang="en"/>
              <a:t> of tag level accuracy</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Evaluation Metrics</a:t>
            </a:r>
            <a:endParaRPr/>
          </a:p>
        </p:txBody>
      </p:sp>
      <p:sp>
        <p:nvSpPr>
          <p:cNvPr id="219" name="Google Shape;219;p34"/>
          <p:cNvSpPr txBox="1"/>
          <p:nvPr>
            <p:ph idx="1" type="body"/>
          </p:nvPr>
        </p:nvSpPr>
        <p:spPr>
          <a:xfrm>
            <a:off x="311700" y="1266325"/>
            <a:ext cx="8520600" cy="3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Precision (Tag Level)</a:t>
            </a:r>
            <a:r>
              <a:rPr lang="en" sz="1600"/>
              <a:t>: </a:t>
            </a:r>
            <a:endParaRPr sz="1600"/>
          </a:p>
          <a:p>
            <a:pPr indent="-330200" lvl="0" marL="457200" rtl="0" algn="l">
              <a:spcBef>
                <a:spcPts val="1600"/>
              </a:spcBef>
              <a:spcAft>
                <a:spcPts val="0"/>
              </a:spcAft>
              <a:buSzPts val="1600"/>
              <a:buChar char="●"/>
            </a:pPr>
            <a:r>
              <a:rPr lang="en" sz="1600"/>
              <a:t>TP / (TP + FP)</a:t>
            </a:r>
            <a:endParaRPr sz="1600"/>
          </a:p>
          <a:p>
            <a:pPr indent="-330200" lvl="0" marL="457200" rtl="0" algn="l">
              <a:spcBef>
                <a:spcPts val="0"/>
              </a:spcBef>
              <a:spcAft>
                <a:spcPts val="0"/>
              </a:spcAft>
              <a:buSzPts val="1600"/>
              <a:buChar char="●"/>
            </a:pPr>
            <a:r>
              <a:rPr lang="en" sz="1600"/>
              <a:t>Penalizes tags that </a:t>
            </a:r>
            <a:r>
              <a:rPr lang="en" sz="1600" u="sng"/>
              <a:t>should not</a:t>
            </a:r>
            <a:r>
              <a:rPr lang="en" sz="1600"/>
              <a:t> have been flagged in the prediction</a:t>
            </a:r>
            <a:endParaRPr sz="1600"/>
          </a:p>
          <a:p>
            <a:pPr indent="0" lvl="0" marL="0" rtl="0" algn="l">
              <a:spcBef>
                <a:spcPts val="1600"/>
              </a:spcBef>
              <a:spcAft>
                <a:spcPts val="0"/>
              </a:spcAft>
              <a:buNone/>
            </a:pPr>
            <a:r>
              <a:rPr lang="en" sz="1600"/>
              <a:t>Recall</a:t>
            </a:r>
            <a:r>
              <a:rPr lang="en" sz="1600"/>
              <a:t> (Tag Level)</a:t>
            </a:r>
            <a:r>
              <a:rPr lang="en" sz="1600"/>
              <a:t>: </a:t>
            </a:r>
            <a:endParaRPr sz="1600"/>
          </a:p>
          <a:p>
            <a:pPr indent="-330200" lvl="0" marL="457200" rtl="0" algn="l">
              <a:spcBef>
                <a:spcPts val="1600"/>
              </a:spcBef>
              <a:spcAft>
                <a:spcPts val="0"/>
              </a:spcAft>
              <a:buSzPts val="1600"/>
              <a:buChar char="●"/>
            </a:pPr>
            <a:r>
              <a:rPr lang="en" sz="1600"/>
              <a:t>TP / (TP + FN)</a:t>
            </a:r>
            <a:endParaRPr sz="1600"/>
          </a:p>
          <a:p>
            <a:pPr indent="-330200" lvl="0" marL="457200" rtl="0" algn="l">
              <a:spcBef>
                <a:spcPts val="0"/>
              </a:spcBef>
              <a:spcAft>
                <a:spcPts val="0"/>
              </a:spcAft>
              <a:buSzPts val="1600"/>
              <a:buChar char="●"/>
            </a:pPr>
            <a:r>
              <a:rPr lang="en" sz="1600"/>
              <a:t>Penalizes tags that </a:t>
            </a:r>
            <a:r>
              <a:rPr lang="en" sz="1600" u="sng"/>
              <a:t>should</a:t>
            </a:r>
            <a:r>
              <a:rPr lang="en" sz="1600"/>
              <a:t> have been flagged in the prediction, but were not</a:t>
            </a:r>
            <a:endParaRPr sz="1600"/>
          </a:p>
          <a:p>
            <a:pPr indent="0" lvl="0" marL="0" rtl="0" algn="l">
              <a:spcBef>
                <a:spcPts val="1600"/>
              </a:spcBef>
              <a:spcAft>
                <a:spcPts val="0"/>
              </a:spcAft>
              <a:buNone/>
            </a:pPr>
            <a:r>
              <a:rPr lang="en" sz="1600"/>
              <a:t>F1 Score</a:t>
            </a:r>
            <a:r>
              <a:rPr lang="en" sz="1600"/>
              <a:t> (Tag Level)</a:t>
            </a:r>
            <a:r>
              <a:rPr lang="en" sz="1600"/>
              <a:t>:</a:t>
            </a:r>
            <a:endParaRPr sz="1600"/>
          </a:p>
          <a:p>
            <a:pPr indent="-330200" lvl="0" marL="457200" rtl="0" algn="l">
              <a:spcBef>
                <a:spcPts val="1600"/>
              </a:spcBef>
              <a:spcAft>
                <a:spcPts val="0"/>
              </a:spcAft>
              <a:buSzPts val="1600"/>
              <a:buChar char="●"/>
            </a:pPr>
            <a:r>
              <a:rPr lang="en" sz="1600"/>
              <a:t>(2 * Precision * Recall) / (Precision + Recall)</a:t>
            </a:r>
            <a:endParaRPr sz="1600"/>
          </a:p>
          <a:p>
            <a:pPr indent="-330200" lvl="0" marL="457200" rtl="0" algn="l">
              <a:spcBef>
                <a:spcPts val="0"/>
              </a:spcBef>
              <a:spcAft>
                <a:spcPts val="0"/>
              </a:spcAft>
              <a:buSzPts val="1600"/>
              <a:buChar char="●"/>
            </a:pPr>
            <a:r>
              <a:rPr lang="en" sz="1600"/>
              <a:t>Penalizes for both of the scenarios above</a:t>
            </a:r>
            <a:endParaRPr sz="1600"/>
          </a:p>
          <a:p>
            <a:pPr indent="0" lvl="0" marL="0" rtl="0" algn="l">
              <a:spcBef>
                <a:spcPts val="1600"/>
              </a:spcBef>
              <a:spcAft>
                <a:spcPts val="1600"/>
              </a:spcAft>
              <a:buNone/>
            </a:pPr>
            <a:r>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Benchmarking Results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Metric Comparison (</a:t>
            </a:r>
            <a:r>
              <a:rPr lang="en" sz="3500"/>
              <a:t>Average Confidence, </a:t>
            </a:r>
            <a:r>
              <a:rPr lang="en" sz="3500"/>
              <a:t>20-80, 96)</a:t>
            </a:r>
            <a:endParaRPr sz="3500"/>
          </a:p>
        </p:txBody>
      </p:sp>
      <p:pic>
        <p:nvPicPr>
          <p:cNvPr id="230" name="Google Shape;230;p36"/>
          <p:cNvPicPr preferRelativeResize="0"/>
          <p:nvPr/>
        </p:nvPicPr>
        <p:blipFill>
          <a:blip r:embed="rId3">
            <a:alphaModFix/>
          </a:blip>
          <a:stretch>
            <a:fillRect/>
          </a:stretch>
        </p:blipFill>
        <p:spPr>
          <a:xfrm>
            <a:off x="0" y="1152425"/>
            <a:ext cx="9144000" cy="302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Threshold Comparison (Average Confidence, 20-80)</a:t>
            </a:r>
            <a:endParaRPr sz="3500"/>
          </a:p>
        </p:txBody>
      </p:sp>
      <p:pic>
        <p:nvPicPr>
          <p:cNvPr id="236" name="Google Shape;236;p37"/>
          <p:cNvPicPr preferRelativeResize="0"/>
          <p:nvPr/>
        </p:nvPicPr>
        <p:blipFill>
          <a:blip r:embed="rId3">
            <a:alphaModFix/>
          </a:blip>
          <a:stretch>
            <a:fillRect/>
          </a:stretch>
        </p:blipFill>
        <p:spPr>
          <a:xfrm>
            <a:off x="0" y="1152425"/>
            <a:ext cx="9144000" cy="30226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Database Size</a:t>
            </a:r>
            <a:r>
              <a:rPr lang="en" sz="3500"/>
              <a:t> Comparison (Average Confidence, 95)</a:t>
            </a:r>
            <a:endParaRPr sz="3500"/>
          </a:p>
        </p:txBody>
      </p:sp>
      <p:pic>
        <p:nvPicPr>
          <p:cNvPr id="242" name="Google Shape;242;p38"/>
          <p:cNvPicPr preferRelativeResize="0"/>
          <p:nvPr/>
        </p:nvPicPr>
        <p:blipFill>
          <a:blip r:embed="rId3">
            <a:alphaModFix/>
          </a:blip>
          <a:stretch>
            <a:fillRect/>
          </a:stretch>
        </p:blipFill>
        <p:spPr>
          <a:xfrm>
            <a:off x="0" y="1152425"/>
            <a:ext cx="9144000" cy="302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Threshold</a:t>
            </a:r>
            <a:r>
              <a:rPr lang="en" sz="3500"/>
              <a:t> Comparison (Low-5</a:t>
            </a:r>
            <a:r>
              <a:rPr lang="en" sz="3500"/>
              <a:t> Confidence, </a:t>
            </a:r>
            <a:r>
              <a:rPr lang="en" sz="3500"/>
              <a:t>20-80)</a:t>
            </a:r>
            <a:endParaRPr sz="3500"/>
          </a:p>
        </p:txBody>
      </p:sp>
      <p:pic>
        <p:nvPicPr>
          <p:cNvPr id="248" name="Google Shape;248;p39"/>
          <p:cNvPicPr preferRelativeResize="0"/>
          <p:nvPr/>
        </p:nvPicPr>
        <p:blipFill>
          <a:blip r:embed="rId3">
            <a:alphaModFix/>
          </a:blip>
          <a:stretch>
            <a:fillRect/>
          </a:stretch>
        </p:blipFill>
        <p:spPr>
          <a:xfrm>
            <a:off x="0" y="1152425"/>
            <a:ext cx="9144000" cy="3022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Database Size Comparison (Low-5 Confidence, 80)</a:t>
            </a:r>
            <a:endParaRPr sz="3500"/>
          </a:p>
        </p:txBody>
      </p:sp>
      <p:pic>
        <p:nvPicPr>
          <p:cNvPr id="254" name="Google Shape;254;p40"/>
          <p:cNvPicPr preferRelativeResize="0"/>
          <p:nvPr/>
        </p:nvPicPr>
        <p:blipFill>
          <a:blip r:embed="rId3">
            <a:alphaModFix/>
          </a:blip>
          <a:stretch>
            <a:fillRect/>
          </a:stretch>
        </p:blipFill>
        <p:spPr>
          <a:xfrm>
            <a:off x="0" y="1152425"/>
            <a:ext cx="9144000" cy="3022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Conclusions</a:t>
            </a:r>
            <a:endParaRPr/>
          </a:p>
        </p:txBody>
      </p:sp>
      <p:sp>
        <p:nvSpPr>
          <p:cNvPr id="260" name="Google Shape;260;p41"/>
          <p:cNvSpPr txBox="1"/>
          <p:nvPr>
            <p:ph idx="1" type="body"/>
          </p:nvPr>
        </p:nvSpPr>
        <p:spPr>
          <a:xfrm>
            <a:off x="311700" y="1266325"/>
            <a:ext cx="8520600" cy="35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The Low-5 method for calculating prediction confidence is superior to the Average method, both in terms of topic selection and ease of tuning.</a:t>
            </a:r>
            <a:endParaRPr sz="1600"/>
          </a:p>
          <a:p>
            <a:pPr indent="-330200" lvl="0" marL="457200" rtl="0" algn="l">
              <a:spcBef>
                <a:spcPts val="0"/>
              </a:spcBef>
              <a:spcAft>
                <a:spcPts val="0"/>
              </a:spcAft>
              <a:buSzPts val="1600"/>
              <a:buAutoNum type="arabicPeriod"/>
            </a:pPr>
            <a:r>
              <a:rPr lang="en" sz="1600"/>
              <a:t>Proper tuning of the confidence threshold is important. Very low/high thresholds introduce various consequences.</a:t>
            </a:r>
            <a:endParaRPr sz="1600"/>
          </a:p>
          <a:p>
            <a:pPr indent="-330200" lvl="0" marL="457200" rtl="0" algn="l">
              <a:spcBef>
                <a:spcPts val="0"/>
              </a:spcBef>
              <a:spcAft>
                <a:spcPts val="0"/>
              </a:spcAft>
              <a:buSzPts val="1600"/>
              <a:buAutoNum type="arabicPeriod"/>
            </a:pPr>
            <a:r>
              <a:rPr lang="en" sz="1600" u="sng"/>
              <a:t>A smaller size for the initial labeled database may result in better performance in the long run</a:t>
            </a:r>
            <a:r>
              <a:rPr lang="en" sz="1600"/>
              <a:t>, since a larger portion of it is comprised of topics selected to optimize training, rather than selected randomly.</a:t>
            </a:r>
            <a:endParaRPr sz="1600"/>
          </a:p>
          <a:p>
            <a:pPr indent="-330200" lvl="0" marL="457200" rtl="0" algn="l">
              <a:spcBef>
                <a:spcPts val="0"/>
              </a:spcBef>
              <a:spcAft>
                <a:spcPts val="0"/>
              </a:spcAft>
              <a:buSzPts val="1600"/>
              <a:buAutoNum type="arabicPeriod"/>
            </a:pPr>
            <a:r>
              <a:rPr lang="en" sz="1600"/>
              <a:t>Using active learning is advantageous to not using it. A model trained on a random 90% of the full dataset (~16 000 samples) only achieved an F1 score of 56%!</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Team 1 Introduction</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 Lead:</a:t>
            </a:r>
            <a:r>
              <a:rPr lang="en"/>
              <a:t> Kevin Dong</a:t>
            </a:r>
            <a:endParaRPr/>
          </a:p>
          <a:p>
            <a:pPr indent="0" lvl="0" marL="0" rtl="0" algn="l">
              <a:spcBef>
                <a:spcPts val="1600"/>
              </a:spcBef>
              <a:spcAft>
                <a:spcPts val="0"/>
              </a:spcAft>
              <a:buNone/>
            </a:pPr>
            <a:r>
              <a:rPr b="1" lang="en"/>
              <a:t>Project Manager Lead:</a:t>
            </a:r>
            <a:r>
              <a:rPr lang="en"/>
              <a:t> Kitty Gu</a:t>
            </a:r>
            <a:endParaRPr/>
          </a:p>
          <a:p>
            <a:pPr indent="0" lvl="0" marL="0" rtl="0" algn="l">
              <a:spcBef>
                <a:spcPts val="1600"/>
              </a:spcBef>
              <a:spcAft>
                <a:spcPts val="0"/>
              </a:spcAft>
              <a:buNone/>
            </a:pPr>
            <a:r>
              <a:rPr b="1" lang="en"/>
              <a:t>Participants:</a:t>
            </a:r>
            <a:r>
              <a:rPr lang="en"/>
              <a:t> </a:t>
            </a:r>
            <a:r>
              <a:rPr lang="en"/>
              <a:t>Akim Borbuev, Chanh Bui, Maxim Gorshkov, </a:t>
            </a:r>
            <a:r>
              <a:rPr lang="en"/>
              <a:t>Christopher Lee, Kushal Shah</a:t>
            </a:r>
            <a:endParaRPr/>
          </a:p>
          <a:p>
            <a:pPr indent="0" lvl="0" marL="0" rtl="0" algn="l">
              <a:spcBef>
                <a:spcPts val="1600"/>
              </a:spcBef>
              <a:spcAft>
                <a:spcPts val="0"/>
              </a:spcAft>
              <a:buNone/>
            </a:pPr>
            <a:r>
              <a:rPr b="1" lang="en"/>
              <a:t>Observers: </a:t>
            </a:r>
            <a:r>
              <a:rPr lang="en"/>
              <a:t>Khanh Ho</a:t>
            </a:r>
            <a:endParaRPr/>
          </a:p>
          <a:p>
            <a:pPr indent="0" lvl="0" marL="0" rtl="0" algn="l">
              <a:spcBef>
                <a:spcPts val="1600"/>
              </a:spcBef>
              <a:spcAft>
                <a:spcPts val="1600"/>
              </a:spcAft>
              <a:buNone/>
            </a:pPr>
            <a:r>
              <a:rPr b="1" lang="en"/>
              <a:t>Mentor: </a:t>
            </a:r>
            <a:r>
              <a:rPr lang="en"/>
              <a:t>Sara El-Ateif</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66" name="Google Shape;266;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Use Flask instead of Streamlit for the user interface, or investigate ways to work around the current limitations with Streamlit.</a:t>
            </a:r>
            <a:endParaRPr/>
          </a:p>
          <a:p>
            <a:pPr indent="-342900" lvl="0" marL="457200" rtl="0" algn="l">
              <a:spcBef>
                <a:spcPts val="0"/>
              </a:spcBef>
              <a:spcAft>
                <a:spcPts val="0"/>
              </a:spcAft>
              <a:buSzPts val="1800"/>
              <a:buAutoNum type="arabicPeriod"/>
            </a:pPr>
            <a:r>
              <a:rPr lang="en"/>
              <a:t>Create more TagPredictor classes for different ML models and continue to collect more benchmarking results.</a:t>
            </a:r>
            <a:endParaRPr/>
          </a:p>
          <a:p>
            <a:pPr indent="-342900" lvl="0" marL="457200" rtl="0" algn="l">
              <a:spcBef>
                <a:spcPts val="0"/>
              </a:spcBef>
              <a:spcAft>
                <a:spcPts val="0"/>
              </a:spcAft>
              <a:buSzPts val="1800"/>
              <a:buAutoNum type="arabicPeriod"/>
            </a:pPr>
            <a:r>
              <a:rPr lang="en"/>
              <a:t>Utilize our annotator on STEM-Away data.</a:t>
            </a:r>
            <a:endParaRPr/>
          </a:p>
          <a:p>
            <a:pPr indent="-342900" lvl="0" marL="457200" rtl="0" algn="l">
              <a:spcBef>
                <a:spcPts val="0"/>
              </a:spcBef>
              <a:spcAft>
                <a:spcPts val="0"/>
              </a:spcAft>
              <a:buSzPts val="1800"/>
              <a:buAutoNum type="arabicPeriod"/>
            </a:pPr>
            <a:r>
              <a:rPr lang="en"/>
              <a:t>Begin to create the STEM-Away tagger by reconfiguring the </a:t>
            </a:r>
            <a:r>
              <a:rPr lang="en"/>
              <a:t>components</a:t>
            </a:r>
            <a:r>
              <a:rPr lang="en"/>
              <a:t> of our annotator.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and Discussion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Outline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1" name="Google Shape;91;p17"/>
          <p:cNvSpPr txBox="1"/>
          <p:nvPr>
            <p:ph idx="1" type="body"/>
          </p:nvPr>
        </p:nvSpPr>
        <p:spPr>
          <a:xfrm>
            <a:off x="386075" y="1094225"/>
            <a:ext cx="7062600" cy="26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in the STEM-Away forum are not tagged properly.</a:t>
            </a:r>
            <a:endParaRPr/>
          </a:p>
          <a:p>
            <a:pPr indent="0" lvl="0" marL="0" rtl="0" algn="l">
              <a:spcBef>
                <a:spcPts val="160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504300" y="1576175"/>
            <a:ext cx="5950201" cy="3235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8" name="Google Shape;98;p18"/>
          <p:cNvSpPr txBox="1"/>
          <p:nvPr>
            <p:ph idx="1" type="body"/>
          </p:nvPr>
        </p:nvSpPr>
        <p:spPr>
          <a:xfrm>
            <a:off x="311700" y="1991750"/>
            <a:ext cx="4591800" cy="262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current tagging interface has proved to be ineffective at prompting users to correctly tag topics in a way that would be </a:t>
            </a:r>
            <a:r>
              <a:rPr lang="en"/>
              <a:t>beneficial</a:t>
            </a:r>
            <a:r>
              <a:rPr lang="en"/>
              <a:t> to STEM-Away’s needs.</a:t>
            </a:r>
            <a:endParaRPr/>
          </a:p>
        </p:txBody>
      </p:sp>
      <p:pic>
        <p:nvPicPr>
          <p:cNvPr id="99" name="Google Shape;99;p18"/>
          <p:cNvPicPr preferRelativeResize="0"/>
          <p:nvPr/>
        </p:nvPicPr>
        <p:blipFill>
          <a:blip r:embed="rId3">
            <a:alphaModFix/>
          </a:blip>
          <a:stretch>
            <a:fillRect/>
          </a:stretch>
        </p:blipFill>
        <p:spPr>
          <a:xfrm>
            <a:off x="4903374" y="1152425"/>
            <a:ext cx="3928927" cy="37200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STEM-Away Tagger</a:t>
            </a:r>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311700" y="1152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Create a system to facilitate the tagging process in STEM-Away when a new topic is created</a:t>
            </a:r>
            <a:endParaRPr/>
          </a:p>
        </p:txBody>
      </p:sp>
      <p:pic>
        <p:nvPicPr>
          <p:cNvPr id="106" name="Google Shape;106;p19"/>
          <p:cNvPicPr preferRelativeResize="0"/>
          <p:nvPr/>
        </p:nvPicPr>
        <p:blipFill rotWithShape="1">
          <a:blip r:embed="rId3">
            <a:alphaModFix/>
          </a:blip>
          <a:srcRect b="6320" l="0" r="0" t="6616"/>
          <a:stretch/>
        </p:blipFill>
        <p:spPr>
          <a:xfrm>
            <a:off x="1319863" y="1973725"/>
            <a:ext cx="6504274" cy="304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Annotator</a:t>
            </a:r>
            <a:endParaRPr/>
          </a:p>
          <a:p>
            <a:pPr indent="0" lvl="0" marL="0" rtl="0" algn="l">
              <a:spcBef>
                <a:spcPts val="0"/>
              </a:spcBef>
              <a:spcAft>
                <a:spcPts val="0"/>
              </a:spcAft>
              <a:buNone/>
            </a:pPr>
            <a:r>
              <a:t/>
            </a:r>
            <a:endParaRPr/>
          </a:p>
        </p:txBody>
      </p:sp>
      <p:sp>
        <p:nvSpPr>
          <p:cNvPr id="112" name="Google Shape;112;p20"/>
          <p:cNvSpPr txBox="1"/>
          <p:nvPr>
            <p:ph idx="1" type="body"/>
          </p:nvPr>
        </p:nvSpPr>
        <p:spPr>
          <a:xfrm>
            <a:off x="311700" y="12663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Create a system to assist in the manual annotation (labeling) of Discourse forum topics using tags</a:t>
            </a:r>
            <a:endParaRPr/>
          </a:p>
        </p:txBody>
      </p:sp>
      <p:pic>
        <p:nvPicPr>
          <p:cNvPr id="113" name="Google Shape;113;p20"/>
          <p:cNvPicPr preferRelativeResize="0"/>
          <p:nvPr/>
        </p:nvPicPr>
        <p:blipFill>
          <a:blip r:embed="rId3">
            <a:alphaModFix/>
          </a:blip>
          <a:stretch>
            <a:fillRect/>
          </a:stretch>
        </p:blipFill>
        <p:spPr>
          <a:xfrm>
            <a:off x="470963" y="1973725"/>
            <a:ext cx="8202076" cy="296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Create a modular annotation tool that uses active learning to assist in the creation of a properly labeled dataset of topics and lists of tags</a:t>
            </a:r>
            <a:endParaRPr/>
          </a:p>
          <a:p>
            <a:pPr indent="-342900" lvl="0" marL="457200" rtl="0" algn="l">
              <a:spcBef>
                <a:spcPts val="1600"/>
              </a:spcBef>
              <a:spcAft>
                <a:spcPts val="0"/>
              </a:spcAft>
              <a:buSzPts val="1800"/>
              <a:buAutoNum type="arabicPeriod"/>
            </a:pPr>
            <a:r>
              <a:rPr lang="en"/>
              <a:t>Perform benchmarking analysis on Stack Exchange data in order to understand the behaviour and parameters of the active learning architecture</a:t>
            </a:r>
            <a:endParaRPr/>
          </a:p>
          <a:p>
            <a:pPr indent="-342900" lvl="0" marL="457200" rtl="0" algn="l">
              <a:spcBef>
                <a:spcPts val="1600"/>
              </a:spcBef>
              <a:spcAft>
                <a:spcPts val="1600"/>
              </a:spcAft>
              <a:buSzPts val="1800"/>
              <a:buAutoNum type="arabicPeriod"/>
            </a:pPr>
            <a:r>
              <a:rPr lang="en"/>
              <a:t>Deploy the annotation tool on AWS with a user-friendly interface that will enable users to easily tune and run the tool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