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7" r:id="rId6"/>
    <p:sldId id="270" r:id="rId7"/>
    <p:sldId id="271" r:id="rId8"/>
    <p:sldId id="262" r:id="rId9"/>
    <p:sldId id="269" r:id="rId10"/>
    <p:sldId id="274" r:id="rId11"/>
    <p:sldId id="275" r:id="rId12"/>
    <p:sldId id="276" r:id="rId13"/>
    <p:sldId id="264" r:id="rId14"/>
    <p:sldId id="258" r:id="rId15"/>
    <p:sldId id="266" r:id="rId16"/>
    <p:sldId id="263" r:id="rId17"/>
    <p:sldId id="268" r:id="rId18"/>
    <p:sldId id="272" r:id="rId19"/>
    <p:sldId id="265"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80469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55128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17450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281816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196880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65852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97994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46947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26006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41505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A1AC0A-A7D3-46F7-928D-550B2ABA1138}" type="datetimeFigureOut">
              <a:rPr lang="zh-CN" altLang="en-US" smtClean="0"/>
              <a:t>2016/7/18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262100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1AC0A-A7D3-46F7-928D-550B2ABA1138}" type="datetimeFigureOut">
              <a:rPr lang="zh-CN" altLang="en-US" smtClean="0"/>
              <a:t>2016/7/18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627A0-B661-4B38-B223-C3D91AECFFFD}" type="slidenum">
              <a:rPr lang="zh-CN" altLang="en-US" smtClean="0"/>
              <a:t>‹#›</a:t>
            </a:fld>
            <a:endParaRPr lang="zh-CN" altLang="en-US"/>
          </a:p>
        </p:txBody>
      </p:sp>
    </p:spTree>
    <p:extLst>
      <p:ext uri="{BB962C8B-B14F-4D97-AF65-F5344CB8AC3E}">
        <p14:creationId xmlns:p14="http://schemas.microsoft.com/office/powerpoint/2010/main" val="3797290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数论入门</a:t>
            </a:r>
            <a:endParaRPr lang="zh-CN" altLang="en-US" dirty="0"/>
          </a:p>
        </p:txBody>
      </p:sp>
      <p:sp>
        <p:nvSpPr>
          <p:cNvPr id="3" name="副标题 2"/>
          <p:cNvSpPr>
            <a:spLocks noGrp="1"/>
          </p:cNvSpPr>
          <p:nvPr>
            <p:ph type="subTitle" idx="1"/>
          </p:nvPr>
        </p:nvSpPr>
        <p:spPr/>
        <p:txBody>
          <a:bodyPr/>
          <a:lstStyle/>
          <a:p>
            <a:r>
              <a:rPr lang="en-US" altLang="zh-CN" dirty="0"/>
              <a:t>F</a:t>
            </a:r>
            <a:r>
              <a:rPr lang="en-US" altLang="zh-CN" dirty="0" smtClean="0"/>
              <a:t>rank</a:t>
            </a:r>
            <a:endParaRPr lang="zh-CN" altLang="en-US" dirty="0"/>
          </a:p>
        </p:txBody>
      </p:sp>
    </p:spTree>
    <p:extLst>
      <p:ext uri="{BB962C8B-B14F-4D97-AF65-F5344CB8AC3E}">
        <p14:creationId xmlns:p14="http://schemas.microsoft.com/office/powerpoint/2010/main" val="2867141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容斥原理</a:t>
            </a:r>
            <a:endParaRPr lang="zh-CN" altLang="en-US" dirty="0"/>
          </a:p>
        </p:txBody>
      </p:sp>
      <p:sp>
        <p:nvSpPr>
          <p:cNvPr id="3" name="内容占位符 2"/>
          <p:cNvSpPr>
            <a:spLocks noGrp="1"/>
          </p:cNvSpPr>
          <p:nvPr>
            <p:ph idx="1"/>
          </p:nvPr>
        </p:nvSpPr>
        <p:spPr/>
        <p:txBody>
          <a:bodyPr/>
          <a:lstStyle/>
          <a:p>
            <a:r>
              <a:rPr lang="zh-CN" altLang="en-US" dirty="0" smtClean="0"/>
              <a:t>公式如下</a:t>
            </a:r>
            <a:endParaRPr lang="en-US" altLang="zh-CN" dirty="0" smtClean="0"/>
          </a:p>
          <a:p>
            <a:endParaRPr lang="en-US" altLang="zh-CN" dirty="0"/>
          </a:p>
          <a:p>
            <a:endParaRPr lang="en-US" altLang="zh-CN" dirty="0" smtClean="0"/>
          </a:p>
          <a:p>
            <a:endParaRPr lang="en-US" altLang="zh-CN" dirty="0"/>
          </a:p>
          <a:p>
            <a:r>
              <a:rPr lang="zh-CN" altLang="en-US" dirty="0" smtClean="0"/>
              <a:t>可以通过韦恩图形象的感受一下</a:t>
            </a:r>
            <a:endParaRPr lang="zh-CN" altLang="en-US" dirty="0"/>
          </a:p>
        </p:txBody>
      </p:sp>
      <p:pic>
        <p:nvPicPr>
          <p:cNvPr id="1025" name="Picture 1" descr="http://c.hiphotos.baidu.com/baike/s%3D149/sign=ee71cbe41c950a7b71354ac033d0625c/bf096b63f6246b60ae4a22a6eaf81a4c500fa2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86" y="2425475"/>
            <a:ext cx="2453052" cy="26341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hiphotos.baidu.com/baike/s%3D592/sign=3ef1ffbf1fd8bc3ec20806c3b08aa6c8/0ff41bd5ad6eddc403aafe7e3fdbb6fd536633e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86" y="2970872"/>
            <a:ext cx="9894488" cy="7019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f.hiphotos.baidu.com/baike/pic/item/86d6277f9e2f07082d470ca5e924b899a801f2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3383" y="3534770"/>
            <a:ext cx="2695575" cy="292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72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4135 Co-prime</a:t>
            </a:r>
            <a:endParaRPr lang="zh-CN" altLang="en-US" dirty="0"/>
          </a:p>
        </p:txBody>
      </p:sp>
      <p:sp>
        <p:nvSpPr>
          <p:cNvPr id="3" name="内容占位符 2"/>
          <p:cNvSpPr>
            <a:spLocks noGrp="1"/>
          </p:cNvSpPr>
          <p:nvPr>
            <p:ph idx="1"/>
          </p:nvPr>
        </p:nvSpPr>
        <p:spPr/>
        <p:txBody>
          <a:bodyPr/>
          <a:lstStyle/>
          <a:p>
            <a:r>
              <a:rPr lang="zh-CN" altLang="en-US" dirty="0" smtClean="0"/>
              <a:t>求区间</a:t>
            </a:r>
            <a:r>
              <a:rPr lang="en-US" altLang="zh-CN" dirty="0" smtClean="0"/>
              <a:t>[</a:t>
            </a:r>
            <a:r>
              <a:rPr lang="en-US" altLang="zh-CN" dirty="0" err="1" smtClean="0"/>
              <a:t>a,b</a:t>
            </a:r>
            <a:r>
              <a:rPr lang="en-US" altLang="zh-CN" dirty="0" smtClean="0"/>
              <a:t>]</a:t>
            </a:r>
            <a:r>
              <a:rPr lang="zh-CN" altLang="en-US" dirty="0" smtClean="0"/>
              <a:t>上与</a:t>
            </a:r>
            <a:r>
              <a:rPr lang="en-US" altLang="zh-CN" dirty="0" smtClean="0"/>
              <a:t>p</a:t>
            </a:r>
            <a:r>
              <a:rPr lang="zh-CN" altLang="en-US" dirty="0" smtClean="0"/>
              <a:t>互质的数字的个数</a:t>
            </a:r>
            <a:endParaRPr lang="en-US" altLang="zh-CN" dirty="0" smtClean="0"/>
          </a:p>
          <a:p>
            <a:r>
              <a:rPr lang="zh-CN" altLang="en-US" dirty="0" smtClean="0"/>
              <a:t>其中</a:t>
            </a:r>
            <a:r>
              <a:rPr lang="en-US" altLang="zh-CN" dirty="0"/>
              <a:t>(1 &lt;= </a:t>
            </a:r>
            <a:r>
              <a:rPr lang="en-US" altLang="zh-CN" dirty="0" smtClean="0"/>
              <a:t>a </a:t>
            </a:r>
            <a:r>
              <a:rPr lang="en-US" altLang="zh-CN" dirty="0"/>
              <a:t>&lt;= </a:t>
            </a:r>
            <a:r>
              <a:rPr lang="en-US" altLang="zh-CN" dirty="0" smtClean="0"/>
              <a:t>b </a:t>
            </a:r>
            <a:r>
              <a:rPr lang="en-US" altLang="zh-CN" dirty="0"/>
              <a:t>&lt;= 10</a:t>
            </a:r>
            <a:r>
              <a:rPr lang="en-US" altLang="zh-CN" baseline="30000" dirty="0"/>
              <a:t>15</a:t>
            </a:r>
            <a:r>
              <a:rPr lang="en-US" altLang="zh-CN" dirty="0"/>
              <a:t>) and (1 </a:t>
            </a:r>
            <a:r>
              <a:rPr lang="en-US" altLang="zh-CN" dirty="0" smtClean="0"/>
              <a:t>&lt;=p </a:t>
            </a:r>
            <a:r>
              <a:rPr lang="en-US" altLang="zh-CN" dirty="0"/>
              <a:t>&lt;= 10</a:t>
            </a:r>
            <a:r>
              <a:rPr lang="en-US" altLang="zh-CN" baseline="30000" dirty="0"/>
              <a:t>9</a:t>
            </a:r>
            <a:r>
              <a:rPr lang="en-US" altLang="zh-CN" dirty="0"/>
              <a:t>)</a:t>
            </a:r>
            <a:endParaRPr lang="zh-CN" altLang="en-US" dirty="0"/>
          </a:p>
        </p:txBody>
      </p:sp>
    </p:spTree>
    <p:extLst>
      <p:ext uri="{BB962C8B-B14F-4D97-AF65-F5344CB8AC3E}">
        <p14:creationId xmlns:p14="http://schemas.microsoft.com/office/powerpoint/2010/main" val="198705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4135 </a:t>
            </a:r>
            <a:r>
              <a:rPr lang="en-US" altLang="zh-CN" dirty="0" smtClean="0"/>
              <a:t>Co-prime </a:t>
            </a:r>
            <a:r>
              <a:rPr lang="zh-CN" altLang="en-US" dirty="0" smtClean="0"/>
              <a:t>解</a:t>
            </a:r>
            <a:endParaRPr lang="zh-CN" altLang="en-US" dirty="0"/>
          </a:p>
        </p:txBody>
      </p:sp>
      <p:sp>
        <p:nvSpPr>
          <p:cNvPr id="3" name="内容占位符 2"/>
          <p:cNvSpPr>
            <a:spLocks noGrp="1"/>
          </p:cNvSpPr>
          <p:nvPr>
            <p:ph idx="1"/>
          </p:nvPr>
        </p:nvSpPr>
        <p:spPr/>
        <p:txBody>
          <a:bodyPr/>
          <a:lstStyle/>
          <a:p>
            <a:r>
              <a:rPr lang="zh-CN" altLang="en-US" dirty="0"/>
              <a:t>由于</a:t>
            </a:r>
            <a:r>
              <a:rPr lang="en-US" altLang="zh-CN" dirty="0"/>
              <a:t>[1,n]</a:t>
            </a:r>
            <a:r>
              <a:rPr lang="zh-CN" altLang="en-US" dirty="0"/>
              <a:t>之间的</a:t>
            </a:r>
            <a:r>
              <a:rPr lang="en-US" altLang="zh-CN" dirty="0"/>
              <a:t>p</a:t>
            </a:r>
            <a:r>
              <a:rPr lang="zh-CN" altLang="en-US" dirty="0"/>
              <a:t>的倍数的数量更好求得，我们可以将</a:t>
            </a:r>
            <a:r>
              <a:rPr lang="en-US" altLang="zh-CN" dirty="0"/>
              <a:t>[</a:t>
            </a:r>
            <a:r>
              <a:rPr lang="en-US" altLang="zh-CN" dirty="0" err="1"/>
              <a:t>a,b</a:t>
            </a:r>
            <a:r>
              <a:rPr lang="en-US" altLang="zh-CN" dirty="0"/>
              <a:t>]</a:t>
            </a:r>
            <a:r>
              <a:rPr lang="zh-CN" altLang="en-US" dirty="0"/>
              <a:t>间与</a:t>
            </a:r>
            <a:r>
              <a:rPr lang="en-US" altLang="zh-CN" dirty="0"/>
              <a:t>p</a:t>
            </a:r>
            <a:r>
              <a:rPr lang="zh-CN" altLang="en-US" dirty="0"/>
              <a:t>互质的数的数量转为求</a:t>
            </a:r>
            <a:r>
              <a:rPr lang="en-US" altLang="zh-CN" dirty="0"/>
              <a:t>[1,a-1]</a:t>
            </a:r>
            <a:r>
              <a:rPr lang="zh-CN" altLang="en-US" dirty="0"/>
              <a:t>和</a:t>
            </a:r>
            <a:r>
              <a:rPr lang="en-US" altLang="zh-CN" dirty="0"/>
              <a:t>[1,b]</a:t>
            </a:r>
            <a:r>
              <a:rPr lang="zh-CN" altLang="en-US" dirty="0"/>
              <a:t>间与</a:t>
            </a:r>
            <a:r>
              <a:rPr lang="en-US" altLang="zh-CN" dirty="0"/>
              <a:t>p</a:t>
            </a:r>
            <a:r>
              <a:rPr lang="zh-CN" altLang="en-US" dirty="0"/>
              <a:t>互质的数的</a:t>
            </a:r>
            <a:r>
              <a:rPr lang="zh-CN" altLang="en-US" dirty="0" smtClean="0"/>
              <a:t>数量</a:t>
            </a:r>
            <a:endParaRPr lang="en-US" altLang="zh-CN" dirty="0" smtClean="0"/>
          </a:p>
          <a:p>
            <a:r>
              <a:rPr lang="zh-CN" altLang="en-US" dirty="0" smtClean="0"/>
              <a:t>由于</a:t>
            </a:r>
            <a:r>
              <a:rPr lang="en-US" altLang="zh-CN" dirty="0" smtClean="0"/>
              <a:t>p</a:t>
            </a:r>
            <a:r>
              <a:rPr lang="zh-CN" altLang="en-US" dirty="0" smtClean="0"/>
              <a:t>最大为</a:t>
            </a:r>
            <a:r>
              <a:rPr lang="en-US" altLang="zh-CN" dirty="0" smtClean="0"/>
              <a:t>10^9</a:t>
            </a:r>
            <a:r>
              <a:rPr lang="zh-CN" altLang="en-US" dirty="0" smtClean="0"/>
              <a:t>，</a:t>
            </a:r>
            <a:r>
              <a:rPr lang="zh-CN" altLang="en-US" dirty="0"/>
              <a:t>可以看出</a:t>
            </a:r>
            <a:r>
              <a:rPr lang="zh-CN" altLang="en-US" dirty="0" smtClean="0"/>
              <a:t>它一定可以被分解为至多</a:t>
            </a:r>
            <a:r>
              <a:rPr lang="en-US" altLang="zh-CN" dirty="0" smtClean="0"/>
              <a:t>10</a:t>
            </a:r>
            <a:r>
              <a:rPr lang="zh-CN" altLang="en-US" dirty="0" smtClean="0"/>
              <a:t>个质数</a:t>
            </a:r>
            <a:endParaRPr lang="zh-CN" altLang="en-US" dirty="0"/>
          </a:p>
          <a:p>
            <a:r>
              <a:rPr lang="zh-CN" altLang="en-US" dirty="0" smtClean="0"/>
              <a:t>利用容斥原理，我们可以利用区间中被各个</a:t>
            </a:r>
            <a:r>
              <a:rPr lang="zh-CN" altLang="en-US" dirty="0"/>
              <a:t>（分解</a:t>
            </a:r>
            <a:r>
              <a:rPr lang="en-US" altLang="zh-CN" dirty="0"/>
              <a:t>p</a:t>
            </a:r>
            <a:r>
              <a:rPr lang="zh-CN" altLang="en-US" dirty="0"/>
              <a:t>得到的）</a:t>
            </a:r>
            <a:r>
              <a:rPr lang="zh-CN" altLang="en-US" dirty="0" smtClean="0"/>
              <a:t>质数整除的数的数量来解决问题</a:t>
            </a:r>
            <a:endParaRPr lang="en-US" altLang="zh-CN" dirty="0" smtClean="0"/>
          </a:p>
          <a:p>
            <a:r>
              <a:rPr lang="zh-CN" altLang="en-US" dirty="0" smtClean="0"/>
              <a:t>这时我们就有多种方法用代码实现了，我们可以写一个</a:t>
            </a:r>
            <a:r>
              <a:rPr lang="en-US" altLang="zh-CN" dirty="0" err="1" smtClean="0"/>
              <a:t>dfs</a:t>
            </a:r>
            <a:r>
              <a:rPr lang="zh-CN" altLang="en-US" dirty="0" smtClean="0"/>
              <a:t>，深度代表是多少个质数的成绩并用于判断是加还是减去这个数的倍数的数量；或者我们也可以用一个状态压缩的方法来记录被使用的互质的数，然后从</a:t>
            </a:r>
            <a:r>
              <a:rPr lang="en-US" altLang="zh-CN" dirty="0" smtClean="0"/>
              <a:t>000000-111111</a:t>
            </a:r>
            <a:r>
              <a:rPr lang="zh-CN" altLang="en-US" dirty="0" smtClean="0"/>
              <a:t>枚举情况。</a:t>
            </a:r>
            <a:endParaRPr lang="en-US" altLang="zh-CN" dirty="0" smtClean="0"/>
          </a:p>
        </p:txBody>
      </p:sp>
    </p:spTree>
    <p:extLst>
      <p:ext uri="{BB962C8B-B14F-4D97-AF65-F5344CB8AC3E}">
        <p14:creationId xmlns:p14="http://schemas.microsoft.com/office/powerpoint/2010/main" val="278872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、用素数筛法打质数表</a:t>
            </a:r>
            <a:endParaRPr lang="en-US" altLang="zh-CN" dirty="0" smtClean="0"/>
          </a:p>
          <a:p>
            <a:r>
              <a:rPr lang="en-US" altLang="zh-CN" dirty="0" smtClean="0"/>
              <a:t>2</a:t>
            </a:r>
            <a:r>
              <a:rPr lang="zh-CN" altLang="en-US" dirty="0" smtClean="0"/>
              <a:t>、用筛法打欧拉函数表</a:t>
            </a:r>
            <a:endParaRPr lang="en-US" altLang="zh-CN" dirty="0" smtClean="0"/>
          </a:p>
          <a:p>
            <a:r>
              <a:rPr lang="en-US" altLang="zh-CN" dirty="0" smtClean="0"/>
              <a:t>3</a:t>
            </a:r>
            <a:r>
              <a:rPr lang="zh-CN" altLang="en-US" dirty="0" smtClean="0"/>
              <a:t>、预处理阶乘（取模）</a:t>
            </a:r>
            <a:endParaRPr lang="en-US" altLang="zh-CN" dirty="0" smtClean="0"/>
          </a:p>
          <a:p>
            <a:r>
              <a:rPr lang="en-US" altLang="zh-CN" dirty="0" smtClean="0"/>
              <a:t>4</a:t>
            </a:r>
            <a:r>
              <a:rPr lang="zh-CN" altLang="en-US" dirty="0" smtClean="0"/>
              <a:t>、预处理阶乘的逆</a:t>
            </a:r>
            <a:endParaRPr lang="en-US" altLang="zh-CN" dirty="0"/>
          </a:p>
          <a:p>
            <a:r>
              <a:rPr lang="en-US" altLang="zh-CN" dirty="0" smtClean="0"/>
              <a:t>5</a:t>
            </a:r>
            <a:r>
              <a:rPr lang="zh-CN" altLang="en-US" dirty="0" smtClean="0"/>
              <a:t>、</a:t>
            </a:r>
            <a:r>
              <a:rPr lang="zh-CN" altLang="en-US" dirty="0"/>
              <a:t>预处理组合数</a:t>
            </a:r>
            <a:endParaRPr lang="en-US" altLang="zh-CN" dirty="0"/>
          </a:p>
          <a:p>
            <a:pPr marL="0" indent="0">
              <a:buNone/>
            </a:pPr>
            <a:endParaRPr lang="zh-CN" altLang="en-US" dirty="0"/>
          </a:p>
        </p:txBody>
      </p:sp>
    </p:spTree>
    <p:extLst>
      <p:ext uri="{BB962C8B-B14F-4D97-AF65-F5344CB8AC3E}">
        <p14:creationId xmlns:p14="http://schemas.microsoft.com/office/powerpoint/2010/main" val="3137701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a:t>
            </a:r>
            <a:endParaRPr lang="zh-CN" altLang="en-US" dirty="0"/>
          </a:p>
        </p:txBody>
      </p:sp>
      <p:sp>
        <p:nvSpPr>
          <p:cNvPr id="3" name="内容占位符 2"/>
          <p:cNvSpPr>
            <a:spLocks noGrp="1"/>
          </p:cNvSpPr>
          <p:nvPr>
            <p:ph idx="1"/>
          </p:nvPr>
        </p:nvSpPr>
        <p:spPr/>
        <p:txBody>
          <a:bodyPr/>
          <a:lstStyle/>
          <a:p>
            <a:r>
              <a:rPr lang="zh-CN" altLang="en-US" dirty="0"/>
              <a:t>对正整数</a:t>
            </a:r>
            <a:r>
              <a:rPr lang="en-US" altLang="zh-CN" dirty="0"/>
              <a:t>n</a:t>
            </a:r>
            <a:r>
              <a:rPr lang="zh-CN" altLang="en-US" dirty="0"/>
              <a:t>，欧拉函数是少于或等于</a:t>
            </a:r>
            <a:r>
              <a:rPr lang="en-US" altLang="zh-CN" dirty="0"/>
              <a:t>n</a:t>
            </a:r>
            <a:r>
              <a:rPr lang="zh-CN" altLang="en-US" dirty="0"/>
              <a:t>的数中与</a:t>
            </a:r>
            <a:r>
              <a:rPr lang="en-US" altLang="zh-CN" dirty="0"/>
              <a:t>n</a:t>
            </a:r>
            <a:r>
              <a:rPr lang="zh-CN" altLang="en-US" dirty="0"/>
              <a:t>互质的数的数目。</a:t>
            </a:r>
            <a:r>
              <a:rPr lang="zh-CN" altLang="en-US" dirty="0" smtClean="0"/>
              <a:t>例如</a:t>
            </a:r>
            <a:r>
              <a:rPr lang="en-US" altLang="zh-CN" dirty="0" smtClean="0"/>
              <a:t>phi(8</a:t>
            </a:r>
            <a:r>
              <a:rPr lang="en-US" altLang="zh-CN" dirty="0"/>
              <a:t>)=4</a:t>
            </a:r>
            <a:r>
              <a:rPr lang="zh-CN" altLang="en-US" dirty="0"/>
              <a:t>，因为</a:t>
            </a:r>
            <a:r>
              <a:rPr lang="en-US" altLang="zh-CN" dirty="0"/>
              <a:t>1,3,5,7</a:t>
            </a:r>
            <a:r>
              <a:rPr lang="zh-CN" altLang="en-US" dirty="0"/>
              <a:t>均和</a:t>
            </a:r>
            <a:r>
              <a:rPr lang="en-US" altLang="zh-CN" dirty="0"/>
              <a:t>8</a:t>
            </a:r>
            <a:r>
              <a:rPr lang="zh-CN" altLang="en-US" dirty="0"/>
              <a:t>互质</a:t>
            </a:r>
            <a:r>
              <a:rPr lang="zh-CN" altLang="en-US" dirty="0" smtClean="0"/>
              <a:t>。</a:t>
            </a:r>
            <a:endParaRPr lang="en-US" altLang="zh-CN" dirty="0" smtClean="0"/>
          </a:p>
          <a:p>
            <a:r>
              <a:rPr lang="en-US" altLang="zh-CN" dirty="0" smtClean="0"/>
              <a:t>Euler</a:t>
            </a:r>
            <a:r>
              <a:rPr lang="zh-CN" altLang="en-US" dirty="0"/>
              <a:t>函数表达通式</a:t>
            </a:r>
            <a:r>
              <a:rPr lang="zh-CN" altLang="en-US" dirty="0" smtClean="0"/>
              <a:t>：</a:t>
            </a:r>
            <a:r>
              <a:rPr lang="en-US" altLang="zh-CN" dirty="0" smtClean="0"/>
              <a:t>phi(x</a:t>
            </a:r>
            <a:r>
              <a:rPr lang="en-US" altLang="zh-CN" dirty="0"/>
              <a:t>)=x(1-1/p1)(1-1/p2)(1-1/p3)(1-1/p4)…(1-1/</a:t>
            </a:r>
            <a:r>
              <a:rPr lang="en-US" altLang="zh-CN" dirty="0" err="1"/>
              <a:t>pn</a:t>
            </a:r>
            <a:r>
              <a:rPr lang="en-US" altLang="zh-CN" dirty="0"/>
              <a:t>),</a:t>
            </a:r>
            <a:r>
              <a:rPr lang="zh-CN" altLang="en-US" dirty="0"/>
              <a:t>其中</a:t>
            </a:r>
            <a:r>
              <a:rPr lang="en-US" altLang="zh-CN" dirty="0"/>
              <a:t>p1,p2……</a:t>
            </a:r>
            <a:r>
              <a:rPr lang="en-US" altLang="zh-CN" dirty="0" err="1"/>
              <a:t>pn</a:t>
            </a:r>
            <a:r>
              <a:rPr lang="zh-CN" altLang="en-US" dirty="0"/>
              <a:t>为</a:t>
            </a:r>
            <a:r>
              <a:rPr lang="en-US" altLang="zh-CN" dirty="0"/>
              <a:t>x</a:t>
            </a:r>
            <a:r>
              <a:rPr lang="zh-CN" altLang="en-US" dirty="0"/>
              <a:t>的所有素因数，</a:t>
            </a:r>
            <a:r>
              <a:rPr lang="en-US" altLang="zh-CN" dirty="0"/>
              <a:t>x</a:t>
            </a:r>
            <a:r>
              <a:rPr lang="zh-CN" altLang="en-US" dirty="0"/>
              <a:t>是不为</a:t>
            </a:r>
            <a:r>
              <a:rPr lang="en-US" altLang="zh-CN" dirty="0"/>
              <a:t>0</a:t>
            </a:r>
            <a:r>
              <a:rPr lang="zh-CN" altLang="en-US" dirty="0"/>
              <a:t>的整数</a:t>
            </a:r>
            <a:r>
              <a:rPr lang="zh-CN" altLang="en-US" dirty="0" smtClean="0"/>
              <a:t>。</a:t>
            </a:r>
            <a:r>
              <a:rPr lang="en-US" altLang="zh-CN" dirty="0" smtClean="0"/>
              <a:t>phi(1</a:t>
            </a:r>
            <a:r>
              <a:rPr lang="en-US" altLang="zh-CN" dirty="0"/>
              <a:t>)=1</a:t>
            </a:r>
            <a:r>
              <a:rPr lang="zh-CN" altLang="en-US" dirty="0"/>
              <a:t>（</a:t>
            </a:r>
            <a:r>
              <a:rPr lang="zh-CN" altLang="en-US" dirty="0" smtClean="0"/>
              <a:t>唯一</a:t>
            </a:r>
            <a:r>
              <a:rPr lang="zh-CN" altLang="en-US" dirty="0"/>
              <a:t>和</a:t>
            </a:r>
            <a:r>
              <a:rPr lang="en-US" altLang="zh-CN" dirty="0"/>
              <a:t>1</a:t>
            </a:r>
            <a:r>
              <a:rPr lang="zh-CN" altLang="en-US" dirty="0"/>
              <a:t>互质的数就是</a:t>
            </a:r>
            <a:r>
              <a:rPr lang="en-US" altLang="zh-CN" dirty="0"/>
              <a:t>1</a:t>
            </a:r>
            <a:r>
              <a:rPr lang="zh-CN" altLang="en-US" dirty="0"/>
              <a:t>本身）。 </a:t>
            </a:r>
            <a:endParaRPr lang="en-US" altLang="zh-CN" dirty="0" smtClean="0"/>
          </a:p>
          <a:p>
            <a:endParaRPr lang="en-US" altLang="zh-CN" dirty="0"/>
          </a:p>
          <a:p>
            <a:r>
              <a:rPr lang="en-US" altLang="zh-CN" dirty="0" smtClean="0"/>
              <a:t>//Example</a:t>
            </a:r>
            <a:r>
              <a:rPr lang="zh-CN" altLang="en-US" dirty="0"/>
              <a:t>：</a:t>
            </a:r>
            <a:r>
              <a:rPr lang="en-US" altLang="zh-CN" dirty="0" smtClean="0"/>
              <a:t>POJ 1284</a:t>
            </a:r>
            <a:r>
              <a:rPr lang="zh-CN" altLang="en-US" dirty="0" smtClean="0"/>
              <a:t>，</a:t>
            </a:r>
            <a:r>
              <a:rPr lang="en-US" altLang="zh-CN" dirty="0" smtClean="0"/>
              <a:t>POJ 2407</a:t>
            </a:r>
          </a:p>
          <a:p>
            <a:endParaRPr lang="zh-CN" altLang="en-US" dirty="0"/>
          </a:p>
        </p:txBody>
      </p:sp>
    </p:spTree>
    <p:extLst>
      <p:ext uri="{BB962C8B-B14F-4D97-AF65-F5344CB8AC3E}">
        <p14:creationId xmlns:p14="http://schemas.microsoft.com/office/powerpoint/2010/main" val="524453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欧拉函数计算方法（打表）</a:t>
            </a:r>
            <a:endParaRPr lang="zh-CN" altLang="en-US" dirty="0"/>
          </a:p>
        </p:txBody>
      </p:sp>
      <p:sp>
        <p:nvSpPr>
          <p:cNvPr id="3" name="内容占位符 2"/>
          <p:cNvSpPr>
            <a:spLocks noGrp="1"/>
          </p:cNvSpPr>
          <p:nvPr>
            <p:ph idx="1"/>
          </p:nvPr>
        </p:nvSpPr>
        <p:spPr>
          <a:xfrm>
            <a:off x="838200" y="1825625"/>
            <a:ext cx="4119282" cy="4351338"/>
          </a:xfrm>
        </p:spPr>
        <p:txBody>
          <a:bodyPr>
            <a:normAutofit/>
          </a:bodyPr>
          <a:lstStyle/>
          <a:p>
            <a:r>
              <a:rPr lang="en-US" altLang="zh-CN" dirty="0" smtClean="0"/>
              <a:t>for(</a:t>
            </a:r>
            <a:r>
              <a:rPr lang="en-US" altLang="zh-CN" dirty="0" err="1" smtClean="0"/>
              <a:t>i</a:t>
            </a:r>
            <a:r>
              <a:rPr lang="en-US" altLang="zh-CN" dirty="0" smtClean="0"/>
              <a:t>=1;i&lt;100010;i</a:t>
            </a:r>
            <a:r>
              <a:rPr lang="en-US" altLang="zh-CN" dirty="0"/>
              <a:t>++)</a:t>
            </a:r>
          </a:p>
          <a:p>
            <a:r>
              <a:rPr lang="en-US" altLang="zh-CN" dirty="0" smtClean="0"/>
              <a:t>{</a:t>
            </a:r>
            <a:endParaRPr lang="en-US" altLang="zh-CN" dirty="0"/>
          </a:p>
          <a:p>
            <a:r>
              <a:rPr lang="en-US" altLang="zh-CN" dirty="0"/>
              <a:t>    </a:t>
            </a:r>
            <a:r>
              <a:rPr lang="en-US" altLang="zh-CN" dirty="0" smtClean="0"/>
              <a:t>phi[</a:t>
            </a:r>
            <a:r>
              <a:rPr lang="en-US" altLang="zh-CN" dirty="0" err="1" smtClean="0"/>
              <a:t>i</a:t>
            </a:r>
            <a:r>
              <a:rPr lang="en-US" altLang="zh-CN" dirty="0"/>
              <a:t>] = </a:t>
            </a:r>
            <a:r>
              <a:rPr lang="en-US" altLang="zh-CN" dirty="0" err="1"/>
              <a:t>i</a:t>
            </a:r>
            <a:r>
              <a:rPr lang="en-US" altLang="zh-CN" dirty="0"/>
              <a:t>;</a:t>
            </a:r>
          </a:p>
          <a:p>
            <a:r>
              <a:rPr lang="en-US" altLang="zh-CN" dirty="0" smtClean="0"/>
              <a:t>}</a:t>
            </a:r>
            <a:endParaRPr lang="en-US" altLang="zh-CN" dirty="0"/>
          </a:p>
        </p:txBody>
      </p:sp>
      <p:sp>
        <p:nvSpPr>
          <p:cNvPr id="4" name="内容占位符 2"/>
          <p:cNvSpPr txBox="1">
            <a:spLocks/>
          </p:cNvSpPr>
          <p:nvPr/>
        </p:nvSpPr>
        <p:spPr>
          <a:xfrm>
            <a:off x="4957482" y="1825625"/>
            <a:ext cx="4930588"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for(</a:t>
            </a:r>
            <a:r>
              <a:rPr lang="en-US" altLang="zh-CN" dirty="0" err="1" smtClean="0"/>
              <a:t>i</a:t>
            </a:r>
            <a:r>
              <a:rPr lang="en-US" altLang="zh-CN" dirty="0" smtClean="0"/>
              <a:t>=2;i&lt;100010;i</a:t>
            </a:r>
            <a:r>
              <a:rPr lang="en-US" altLang="zh-CN" dirty="0"/>
              <a:t>++)</a:t>
            </a:r>
          </a:p>
          <a:p>
            <a:r>
              <a:rPr lang="en-US" altLang="zh-CN" dirty="0" smtClean="0"/>
              <a:t>{</a:t>
            </a:r>
            <a:endParaRPr lang="en-US" altLang="zh-CN" dirty="0"/>
          </a:p>
          <a:p>
            <a:r>
              <a:rPr lang="en-US" altLang="zh-CN" dirty="0" smtClean="0"/>
              <a:t>    </a:t>
            </a:r>
            <a:r>
              <a:rPr lang="en-US" altLang="zh-CN" dirty="0"/>
              <a:t>if(phi[</a:t>
            </a:r>
            <a:r>
              <a:rPr lang="en-US" altLang="zh-CN" dirty="0" err="1"/>
              <a:t>i</a:t>
            </a:r>
            <a:r>
              <a:rPr lang="en-US" altLang="zh-CN" dirty="0"/>
              <a:t>]==</a:t>
            </a:r>
            <a:r>
              <a:rPr lang="en-US" altLang="zh-CN" dirty="0" err="1"/>
              <a:t>i</a:t>
            </a:r>
            <a:r>
              <a:rPr lang="en-US" altLang="zh-CN" dirty="0"/>
              <a:t>)</a:t>
            </a:r>
          </a:p>
          <a:p>
            <a:r>
              <a:rPr lang="en-US" altLang="zh-CN" dirty="0" smtClean="0"/>
              <a:t>    </a:t>
            </a:r>
            <a:r>
              <a:rPr lang="en-US" altLang="zh-CN" dirty="0"/>
              <a:t>{</a:t>
            </a:r>
          </a:p>
          <a:p>
            <a:r>
              <a:rPr lang="en-US" altLang="zh-CN" dirty="0" smtClean="0"/>
              <a:t>        for(j=</a:t>
            </a:r>
            <a:r>
              <a:rPr lang="en-US" altLang="zh-CN" dirty="0" err="1" smtClean="0"/>
              <a:t>i;j</a:t>
            </a:r>
            <a:r>
              <a:rPr lang="en-US" altLang="zh-CN" dirty="0" smtClean="0"/>
              <a:t>&lt;100000;j</a:t>
            </a:r>
            <a:r>
              <a:rPr lang="en-US" altLang="zh-CN" dirty="0"/>
              <a:t>+=</a:t>
            </a:r>
            <a:r>
              <a:rPr lang="en-US" altLang="zh-CN" dirty="0" err="1"/>
              <a:t>i</a:t>
            </a:r>
            <a:r>
              <a:rPr lang="en-US" altLang="zh-CN" dirty="0"/>
              <a:t>)</a:t>
            </a:r>
          </a:p>
          <a:p>
            <a:r>
              <a:rPr lang="en-US" altLang="zh-CN" dirty="0" smtClean="0"/>
              <a:t>        </a:t>
            </a:r>
            <a:r>
              <a:rPr lang="en-US" altLang="zh-CN" dirty="0"/>
              <a:t>{</a:t>
            </a:r>
          </a:p>
          <a:p>
            <a:r>
              <a:rPr lang="en-US" altLang="zh-CN" dirty="0" smtClean="0"/>
              <a:t>            </a:t>
            </a:r>
            <a:r>
              <a:rPr lang="en-US" altLang="zh-CN" dirty="0"/>
              <a:t>phi[j] = phi[j]/</a:t>
            </a:r>
            <a:r>
              <a:rPr lang="en-US" altLang="zh-CN" dirty="0" err="1"/>
              <a:t>i</a:t>
            </a:r>
            <a:r>
              <a:rPr lang="en-US" altLang="zh-CN" dirty="0"/>
              <a:t>*(i-1);</a:t>
            </a:r>
          </a:p>
          <a:p>
            <a:r>
              <a:rPr lang="en-US" altLang="zh-CN" dirty="0" smtClean="0"/>
              <a:t>        </a:t>
            </a:r>
            <a:r>
              <a:rPr lang="en-US" altLang="zh-CN" dirty="0"/>
              <a:t>}</a:t>
            </a:r>
          </a:p>
          <a:p>
            <a:r>
              <a:rPr lang="en-US" altLang="zh-CN" dirty="0" smtClean="0"/>
              <a:t>    </a:t>
            </a:r>
            <a:r>
              <a:rPr lang="en-US" altLang="zh-CN" dirty="0"/>
              <a:t>}</a:t>
            </a:r>
          </a:p>
          <a:p>
            <a:r>
              <a:rPr lang="en-US" altLang="zh-CN" dirty="0" smtClean="0"/>
              <a:t>}</a:t>
            </a:r>
            <a:endParaRPr lang="en-US" altLang="zh-CN" dirty="0"/>
          </a:p>
        </p:txBody>
      </p:sp>
      <p:sp>
        <p:nvSpPr>
          <p:cNvPr id="5" name="内容占位符 2"/>
          <p:cNvSpPr txBox="1">
            <a:spLocks/>
          </p:cNvSpPr>
          <p:nvPr/>
        </p:nvSpPr>
        <p:spPr>
          <a:xfrm>
            <a:off x="838200" y="4307986"/>
            <a:ext cx="4119282" cy="1547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当然也可以直接利用定义求出单个元素的欧拉函数值（ </a:t>
            </a:r>
            <a:r>
              <a:rPr lang="en-US" altLang="zh-CN" dirty="0" smtClean="0"/>
              <a:t>O(</a:t>
            </a:r>
            <a:r>
              <a:rPr lang="en-US" altLang="zh-CN" dirty="0" err="1" smtClean="0"/>
              <a:t>sqrt</a:t>
            </a:r>
            <a:r>
              <a:rPr lang="en-US" altLang="zh-CN" dirty="0" smtClean="0"/>
              <a:t>(n)) </a:t>
            </a:r>
            <a:r>
              <a:rPr lang="zh-CN" altLang="en-US" dirty="0" smtClean="0"/>
              <a:t>）</a:t>
            </a:r>
            <a:endParaRPr lang="en-US" altLang="zh-CN" dirty="0"/>
          </a:p>
        </p:txBody>
      </p:sp>
    </p:spTree>
    <p:extLst>
      <p:ext uri="{BB962C8B-B14F-4D97-AF65-F5344CB8AC3E}">
        <p14:creationId xmlns:p14="http://schemas.microsoft.com/office/powerpoint/2010/main" val="2706417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0655"/>
            <a:ext cx="10515600" cy="1325563"/>
          </a:xfrm>
        </p:spPr>
        <p:txBody>
          <a:bodyPr/>
          <a:lstStyle/>
          <a:p>
            <a:r>
              <a:rPr lang="zh-CN" altLang="en-US" dirty="0"/>
              <a:t>快速</a:t>
            </a:r>
            <a:r>
              <a:rPr lang="zh-CN" altLang="en-US" dirty="0" smtClean="0"/>
              <a:t>幂求逆</a:t>
            </a:r>
            <a:endParaRPr lang="zh-CN" altLang="en-US" dirty="0"/>
          </a:p>
        </p:txBody>
      </p:sp>
      <p:sp>
        <p:nvSpPr>
          <p:cNvPr id="3" name="内容占位符 2"/>
          <p:cNvSpPr>
            <a:spLocks noGrp="1"/>
          </p:cNvSpPr>
          <p:nvPr>
            <p:ph idx="1"/>
          </p:nvPr>
        </p:nvSpPr>
        <p:spPr>
          <a:xfrm>
            <a:off x="838200" y="1398494"/>
            <a:ext cx="5011271" cy="5230906"/>
          </a:xfrm>
        </p:spPr>
        <p:txBody>
          <a:bodyPr>
            <a:noAutofit/>
          </a:bodyPr>
          <a:lstStyle/>
          <a:p>
            <a:r>
              <a:rPr lang="en-US" altLang="zh-CN" sz="1800" dirty="0" smtClean="0"/>
              <a:t>long </a:t>
            </a:r>
            <a:r>
              <a:rPr lang="en-US" altLang="zh-CN" sz="1800" dirty="0" err="1" smtClean="0"/>
              <a:t>long</a:t>
            </a:r>
            <a:r>
              <a:rPr lang="en-US" altLang="zh-CN" sz="1800" dirty="0" smtClean="0"/>
              <a:t> </a:t>
            </a:r>
            <a:r>
              <a:rPr lang="en-US" altLang="zh-CN" sz="1800" dirty="0" err="1" smtClean="0"/>
              <a:t>fastpow</a:t>
            </a:r>
            <a:r>
              <a:rPr lang="en-US" altLang="zh-CN" sz="1800" dirty="0" smtClean="0"/>
              <a:t>(</a:t>
            </a:r>
            <a:r>
              <a:rPr lang="en-US" altLang="zh-CN" sz="1800" dirty="0"/>
              <a:t>long </a:t>
            </a:r>
            <a:r>
              <a:rPr lang="en-US" altLang="zh-CN" sz="1800" dirty="0" err="1"/>
              <a:t>long</a:t>
            </a:r>
            <a:r>
              <a:rPr lang="en-US" altLang="zh-CN" sz="1800" dirty="0"/>
              <a:t> </a:t>
            </a:r>
            <a:r>
              <a:rPr lang="en-US" altLang="zh-CN" sz="1800" dirty="0" smtClean="0"/>
              <a:t>a,</a:t>
            </a:r>
            <a:r>
              <a:rPr lang="en-US" altLang="zh-CN" sz="1800" dirty="0"/>
              <a:t> long </a:t>
            </a:r>
            <a:r>
              <a:rPr lang="en-US" altLang="zh-CN" sz="1800" dirty="0" err="1"/>
              <a:t>long</a:t>
            </a:r>
            <a:r>
              <a:rPr lang="en-US" altLang="zh-CN" sz="1800" dirty="0"/>
              <a:t> </a:t>
            </a:r>
            <a:r>
              <a:rPr lang="en-US" altLang="zh-CN" sz="1800" dirty="0" smtClean="0"/>
              <a:t>b</a:t>
            </a:r>
            <a:r>
              <a:rPr lang="en-US" altLang="zh-CN" sz="1800" dirty="0"/>
              <a:t>)</a:t>
            </a:r>
          </a:p>
          <a:p>
            <a:r>
              <a:rPr lang="en-US" altLang="zh-CN" sz="1800" dirty="0"/>
              <a:t>{</a:t>
            </a:r>
          </a:p>
          <a:p>
            <a:pPr marL="457200" lvl="1" indent="0">
              <a:buNone/>
            </a:pPr>
            <a:r>
              <a:rPr lang="en-US" altLang="zh-CN" sz="1800" dirty="0" smtClean="0"/>
              <a:t>long </a:t>
            </a:r>
            <a:r>
              <a:rPr lang="en-US" altLang="zh-CN" sz="1800" dirty="0" err="1"/>
              <a:t>long</a:t>
            </a:r>
            <a:r>
              <a:rPr lang="en-US" altLang="zh-CN" sz="1800" dirty="0"/>
              <a:t> </a:t>
            </a:r>
            <a:r>
              <a:rPr lang="en-US" altLang="zh-CN" sz="1800" dirty="0" smtClean="0"/>
              <a:t>result </a:t>
            </a:r>
            <a:r>
              <a:rPr lang="en-US" altLang="zh-CN" sz="1800" dirty="0"/>
              <a:t>= 1;</a:t>
            </a:r>
          </a:p>
          <a:p>
            <a:r>
              <a:rPr lang="en-US" altLang="zh-CN" sz="1800" dirty="0"/>
              <a:t>    while(b)</a:t>
            </a:r>
          </a:p>
          <a:p>
            <a:r>
              <a:rPr lang="en-US" altLang="zh-CN" sz="1800" dirty="0"/>
              <a:t>    {</a:t>
            </a:r>
          </a:p>
          <a:p>
            <a:r>
              <a:rPr lang="en-US" altLang="zh-CN" sz="1800" dirty="0"/>
              <a:t>        if(b&amp;1)</a:t>
            </a:r>
          </a:p>
          <a:p>
            <a:r>
              <a:rPr lang="en-US" altLang="zh-CN" sz="1800" dirty="0"/>
              <a:t>        {</a:t>
            </a:r>
          </a:p>
          <a:p>
            <a:r>
              <a:rPr lang="en-US" altLang="zh-CN" sz="1800" dirty="0"/>
              <a:t>            result = (</a:t>
            </a:r>
            <a:r>
              <a:rPr lang="en-US" altLang="zh-CN" sz="1800" dirty="0" smtClean="0"/>
              <a:t>result * a) % MOD</a:t>
            </a:r>
            <a:r>
              <a:rPr lang="en-US" altLang="zh-CN" sz="1800" dirty="0"/>
              <a:t>;</a:t>
            </a:r>
          </a:p>
          <a:p>
            <a:r>
              <a:rPr lang="en-US" altLang="zh-CN" sz="1800" dirty="0"/>
              <a:t>        }</a:t>
            </a:r>
          </a:p>
          <a:p>
            <a:r>
              <a:rPr lang="en-US" altLang="zh-CN" sz="1800" dirty="0"/>
              <a:t>        a = (</a:t>
            </a:r>
            <a:r>
              <a:rPr lang="en-US" altLang="zh-CN" sz="1800" dirty="0" smtClean="0"/>
              <a:t>a * a) % MOD</a:t>
            </a:r>
            <a:r>
              <a:rPr lang="en-US" altLang="zh-CN" sz="1800" dirty="0"/>
              <a:t>;</a:t>
            </a:r>
          </a:p>
          <a:p>
            <a:r>
              <a:rPr lang="en-US" altLang="zh-CN" sz="1800" dirty="0"/>
              <a:t>        </a:t>
            </a:r>
            <a:r>
              <a:rPr lang="en-US" altLang="zh-CN" sz="1800" dirty="0" smtClean="0"/>
              <a:t>b &gt;&gt;= 1</a:t>
            </a:r>
            <a:r>
              <a:rPr lang="en-US" altLang="zh-CN" sz="1800" dirty="0"/>
              <a:t>;</a:t>
            </a:r>
          </a:p>
          <a:p>
            <a:r>
              <a:rPr lang="en-US" altLang="zh-CN" sz="1800" dirty="0"/>
              <a:t>    }</a:t>
            </a:r>
          </a:p>
          <a:p>
            <a:r>
              <a:rPr lang="en-US" altLang="zh-CN" sz="1800" dirty="0"/>
              <a:t>    return result;</a:t>
            </a:r>
          </a:p>
          <a:p>
            <a:r>
              <a:rPr lang="en-US" altLang="zh-CN" sz="1800" dirty="0"/>
              <a:t>}</a:t>
            </a:r>
            <a:endParaRPr lang="zh-CN" altLang="en-US" sz="1800" dirty="0"/>
          </a:p>
        </p:txBody>
      </p:sp>
      <p:sp>
        <p:nvSpPr>
          <p:cNvPr id="5" name="文本框 4"/>
          <p:cNvSpPr txBox="1"/>
          <p:nvPr/>
        </p:nvSpPr>
        <p:spPr>
          <a:xfrm>
            <a:off x="6228229" y="1398494"/>
            <a:ext cx="4746812" cy="1200329"/>
          </a:xfrm>
          <a:prstGeom prst="rect">
            <a:avLst/>
          </a:prstGeom>
          <a:noFill/>
        </p:spPr>
        <p:txBody>
          <a:bodyPr wrap="square" rtlCol="0">
            <a:spAutoFit/>
          </a:bodyPr>
          <a:lstStyle/>
          <a:p>
            <a:r>
              <a:rPr lang="en-US" altLang="zh-CN" dirty="0"/>
              <a:t>long </a:t>
            </a:r>
            <a:r>
              <a:rPr lang="en-US" altLang="zh-CN" dirty="0" err="1"/>
              <a:t>long</a:t>
            </a:r>
            <a:r>
              <a:rPr lang="en-US" altLang="zh-CN" dirty="0" smtClean="0"/>
              <a:t> inverse(</a:t>
            </a:r>
            <a:r>
              <a:rPr lang="en-US" altLang="zh-CN" dirty="0"/>
              <a:t>long </a:t>
            </a:r>
            <a:r>
              <a:rPr lang="en-US" altLang="zh-CN" dirty="0" err="1"/>
              <a:t>long</a:t>
            </a:r>
            <a:r>
              <a:rPr lang="en-US" altLang="zh-CN" dirty="0" smtClean="0"/>
              <a:t> </a:t>
            </a:r>
            <a:r>
              <a:rPr lang="en-US" altLang="zh-CN" dirty="0"/>
              <a:t>a)</a:t>
            </a:r>
          </a:p>
          <a:p>
            <a:r>
              <a:rPr lang="en-US" altLang="zh-CN" dirty="0" smtClean="0"/>
              <a:t>{</a:t>
            </a:r>
          </a:p>
          <a:p>
            <a:r>
              <a:rPr lang="en-US" altLang="zh-CN" dirty="0" smtClean="0"/>
              <a:t>    return </a:t>
            </a:r>
            <a:r>
              <a:rPr lang="en-US" altLang="zh-CN" dirty="0" err="1" smtClean="0"/>
              <a:t>fastpow</a:t>
            </a:r>
            <a:r>
              <a:rPr lang="en-US" altLang="zh-CN" dirty="0"/>
              <a:t>(a,MOD-2) % MOD;;</a:t>
            </a:r>
            <a:endParaRPr lang="en-US" altLang="zh-CN" dirty="0" smtClean="0"/>
          </a:p>
          <a:p>
            <a:r>
              <a:rPr lang="en-US" altLang="zh-CN" dirty="0" smtClean="0"/>
              <a:t>}</a:t>
            </a:r>
            <a:endParaRPr lang="zh-CN" altLang="en-US" dirty="0"/>
          </a:p>
        </p:txBody>
      </p:sp>
      <p:sp>
        <p:nvSpPr>
          <p:cNvPr id="6" name="文本框 5"/>
          <p:cNvSpPr txBox="1"/>
          <p:nvPr/>
        </p:nvSpPr>
        <p:spPr>
          <a:xfrm>
            <a:off x="6228229" y="2724057"/>
            <a:ext cx="4746812" cy="923330"/>
          </a:xfrm>
          <a:prstGeom prst="rect">
            <a:avLst/>
          </a:prstGeom>
          <a:noFill/>
        </p:spPr>
        <p:txBody>
          <a:bodyPr wrap="square" rtlCol="0">
            <a:spAutoFit/>
          </a:bodyPr>
          <a:lstStyle/>
          <a:p>
            <a:r>
              <a:rPr lang="zh-CN" altLang="en-US" dirty="0" smtClean="0"/>
              <a:t>由于</a:t>
            </a:r>
            <a:r>
              <a:rPr lang="zh-CN" altLang="en-US" dirty="0"/>
              <a:t>费马小</a:t>
            </a:r>
            <a:r>
              <a:rPr lang="zh-CN" altLang="en-US" dirty="0" smtClean="0"/>
              <a:t>定理</a:t>
            </a:r>
            <a:r>
              <a:rPr lang="zh-CN" altLang="en-US" dirty="0"/>
              <a:t>，</a:t>
            </a:r>
            <a:r>
              <a:rPr lang="en-US" altLang="zh-CN" dirty="0" smtClean="0"/>
              <a:t>a</a:t>
            </a:r>
            <a:r>
              <a:rPr lang="en-US" altLang="zh-CN" baseline="30000" dirty="0" smtClean="0"/>
              <a:t>n-2</a:t>
            </a:r>
            <a:r>
              <a:rPr lang="en-US" altLang="zh-CN" dirty="0" smtClean="0"/>
              <a:t>= 1(mod n)</a:t>
            </a:r>
          </a:p>
          <a:p>
            <a:r>
              <a:rPr lang="en-US" altLang="zh-CN" dirty="0" smtClean="0"/>
              <a:t>--</a:t>
            </a:r>
            <a:r>
              <a:rPr lang="zh-CN" altLang="en-US" dirty="0" smtClean="0"/>
              <a:t>欧拉定理</a:t>
            </a:r>
            <a:r>
              <a:rPr lang="en-US" altLang="zh-CN" dirty="0"/>
              <a:t>a</a:t>
            </a:r>
            <a:r>
              <a:rPr lang="el-GR" altLang="zh-CN" baseline="30000" dirty="0"/>
              <a:t>φ</a:t>
            </a:r>
            <a:r>
              <a:rPr lang="en-US" altLang="zh-CN" baseline="30000" dirty="0"/>
              <a:t>(n) </a:t>
            </a:r>
            <a:r>
              <a:rPr lang="en-US" altLang="zh-CN" dirty="0"/>
              <a:t>= 1(mod n</a:t>
            </a:r>
            <a:r>
              <a:rPr lang="en-US" altLang="zh-CN" dirty="0" smtClean="0"/>
              <a:t>) </a:t>
            </a:r>
            <a:r>
              <a:rPr lang="zh-CN" altLang="en-US" dirty="0" smtClean="0"/>
              <a:t>特例，当</a:t>
            </a:r>
            <a:r>
              <a:rPr lang="en-US" altLang="zh-CN" dirty="0" smtClean="0"/>
              <a:t>n</a:t>
            </a:r>
            <a:r>
              <a:rPr lang="zh-CN" altLang="en-US" dirty="0" smtClean="0"/>
              <a:t>为质数时</a:t>
            </a:r>
            <a:r>
              <a:rPr lang="el-GR" altLang="zh-CN" dirty="0"/>
              <a:t>φ(</a:t>
            </a:r>
            <a:r>
              <a:rPr lang="en-US" altLang="zh-CN" dirty="0"/>
              <a:t>n) </a:t>
            </a:r>
            <a:r>
              <a:rPr lang="en-US" altLang="zh-CN" dirty="0" smtClean="0"/>
              <a:t>=n-1</a:t>
            </a:r>
            <a:r>
              <a:rPr lang="zh-CN" altLang="en-US" dirty="0" smtClean="0"/>
              <a:t>（有</a:t>
            </a:r>
            <a:r>
              <a:rPr lang="en-US" altLang="zh-CN" dirty="0" smtClean="0"/>
              <a:t>n-1</a:t>
            </a:r>
            <a:r>
              <a:rPr lang="zh-CN" altLang="en-US" dirty="0" smtClean="0"/>
              <a:t>个数与质数互质）</a:t>
            </a:r>
            <a:endParaRPr lang="zh-CN" altLang="en-US" dirty="0"/>
          </a:p>
        </p:txBody>
      </p:sp>
    </p:spTree>
    <p:extLst>
      <p:ext uri="{BB962C8B-B14F-4D97-AF65-F5344CB8AC3E}">
        <p14:creationId xmlns:p14="http://schemas.microsoft.com/office/powerpoint/2010/main" val="355882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组合数</a:t>
            </a:r>
            <a:r>
              <a:rPr lang="en-US" altLang="zh-CN" dirty="0" smtClean="0"/>
              <a:t>C(</a:t>
            </a:r>
            <a:r>
              <a:rPr lang="en-US" altLang="zh-CN" dirty="0" err="1" smtClean="0"/>
              <a:t>n,m</a:t>
            </a:r>
            <a:r>
              <a:rPr lang="en-US" altLang="zh-CN" dirty="0" smtClean="0"/>
              <a:t>)</a:t>
            </a:r>
            <a:r>
              <a:rPr lang="zh-CN" altLang="en-US" dirty="0" smtClean="0"/>
              <a:t>的计算</a:t>
            </a:r>
            <a:endParaRPr lang="zh-CN" altLang="en-US" dirty="0"/>
          </a:p>
        </p:txBody>
      </p:sp>
      <p:sp>
        <p:nvSpPr>
          <p:cNvPr id="3" name="内容占位符 2"/>
          <p:cNvSpPr>
            <a:spLocks noGrp="1"/>
          </p:cNvSpPr>
          <p:nvPr>
            <p:ph idx="1"/>
          </p:nvPr>
        </p:nvSpPr>
        <p:spPr/>
        <p:txBody>
          <a:bodyPr/>
          <a:lstStyle/>
          <a:p>
            <a:r>
              <a:rPr lang="zh-CN" altLang="en-US" dirty="0" smtClean="0"/>
              <a:t>我们经常会遇到组合数的计算，由于需要求的组合数大小，特点不同可以采用不同的计算方法</a:t>
            </a:r>
            <a:endParaRPr lang="en-US" altLang="zh-CN" dirty="0" smtClean="0"/>
          </a:p>
          <a:p>
            <a:r>
              <a:rPr lang="zh-CN" altLang="en-US" dirty="0" smtClean="0"/>
              <a:t>当</a:t>
            </a:r>
            <a:r>
              <a:rPr lang="en-US" altLang="zh-CN" dirty="0" err="1" smtClean="0"/>
              <a:t>n,m</a:t>
            </a:r>
            <a:r>
              <a:rPr lang="zh-CN" altLang="en-US" dirty="0" smtClean="0"/>
              <a:t>很小的时候（不需要取模即可表示），只需计算</a:t>
            </a:r>
            <a:r>
              <a:rPr lang="en-US" altLang="zh-CN" dirty="0"/>
              <a:t> </a:t>
            </a:r>
            <a:r>
              <a:rPr lang="en-US" altLang="zh-CN" dirty="0" smtClean="0"/>
              <a:t>          n*(n-1)*…*(n-m+1)/m/(m-1)/…/1</a:t>
            </a:r>
            <a:r>
              <a:rPr lang="zh-CN" altLang="en-US" dirty="0" smtClean="0"/>
              <a:t>即可。只需注意计算时要防止乘爆，应采取先乘后除的方法（先乘（</a:t>
            </a:r>
            <a:r>
              <a:rPr lang="en-US" altLang="zh-CN" dirty="0" smtClean="0"/>
              <a:t>n-</a:t>
            </a:r>
            <a:r>
              <a:rPr lang="en-US" altLang="zh-CN" dirty="0" err="1" smtClean="0"/>
              <a:t>i</a:t>
            </a:r>
            <a:r>
              <a:rPr lang="zh-CN" altLang="en-US" dirty="0" smtClean="0"/>
              <a:t>），后除（</a:t>
            </a:r>
            <a:r>
              <a:rPr lang="en-US" altLang="zh-CN" dirty="0" smtClean="0"/>
              <a:t>1+i</a:t>
            </a:r>
            <a:r>
              <a:rPr lang="zh-CN" altLang="en-US" dirty="0" smtClean="0"/>
              <a:t>））</a:t>
            </a:r>
            <a:endParaRPr lang="en-US" altLang="zh-CN" dirty="0" smtClean="0"/>
          </a:p>
          <a:p>
            <a:r>
              <a:rPr lang="zh-CN" altLang="en-US" dirty="0" smtClean="0"/>
              <a:t>若</a:t>
            </a:r>
            <a:r>
              <a:rPr lang="en-US" altLang="zh-CN" dirty="0" smtClean="0"/>
              <a:t>n</a:t>
            </a:r>
            <a:r>
              <a:rPr lang="zh-CN" altLang="en-US" dirty="0" smtClean="0"/>
              <a:t>或</a:t>
            </a:r>
            <a:r>
              <a:rPr lang="en-US" altLang="zh-CN" dirty="0" smtClean="0"/>
              <a:t>m</a:t>
            </a:r>
            <a:r>
              <a:rPr lang="zh-CN" altLang="en-US" dirty="0" smtClean="0"/>
              <a:t>固定，则可以用组合数性质提前打表处理</a:t>
            </a:r>
            <a:endParaRPr lang="en-US" altLang="zh-CN" dirty="0" smtClean="0"/>
          </a:p>
          <a:p>
            <a:r>
              <a:rPr lang="zh-CN" altLang="en-US" dirty="0" smtClean="0"/>
              <a:t>若需要取模，则应采用计算公式</a:t>
            </a:r>
            <a:r>
              <a:rPr lang="en-US" altLang="zh-CN" dirty="0" smtClean="0"/>
              <a:t>C(</a:t>
            </a:r>
            <a:r>
              <a:rPr lang="en-US" altLang="zh-CN" dirty="0" err="1" smtClean="0"/>
              <a:t>n,m</a:t>
            </a:r>
            <a:r>
              <a:rPr lang="en-US" altLang="zh-CN" dirty="0" smtClean="0"/>
              <a:t>) = n!/m!/(n-m)!</a:t>
            </a:r>
            <a:r>
              <a:rPr lang="zh-CN" altLang="en-US" dirty="0" smtClean="0"/>
              <a:t>其中除法注意要用逆代替</a:t>
            </a:r>
            <a:endParaRPr lang="en-US" altLang="zh-CN" dirty="0" smtClean="0"/>
          </a:p>
          <a:p>
            <a:r>
              <a:rPr lang="zh-CN" altLang="en-US" dirty="0" smtClean="0"/>
              <a:t>当</a:t>
            </a:r>
            <a:r>
              <a:rPr lang="en-US" altLang="zh-CN" dirty="0" err="1" smtClean="0"/>
              <a:t>n,m</a:t>
            </a:r>
            <a:r>
              <a:rPr lang="zh-CN" altLang="en-US" dirty="0" smtClean="0"/>
              <a:t>很大时，我们就需要用到</a:t>
            </a:r>
            <a:r>
              <a:rPr lang="en-US" altLang="zh-CN" dirty="0" smtClean="0"/>
              <a:t>Lucas</a:t>
            </a:r>
            <a:r>
              <a:rPr lang="zh-CN" altLang="en-US" dirty="0" smtClean="0"/>
              <a:t>定理了</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10334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Lucas</a:t>
            </a:r>
            <a:r>
              <a:rPr lang="zh-CN" altLang="en-US" dirty="0" smtClean="0"/>
              <a:t>定理</a:t>
            </a:r>
            <a:endParaRPr lang="zh-CN" altLang="en-US" dirty="0"/>
          </a:p>
        </p:txBody>
      </p:sp>
      <p:sp>
        <p:nvSpPr>
          <p:cNvPr id="3" name="内容占位符 2"/>
          <p:cNvSpPr>
            <a:spLocks noGrp="1"/>
          </p:cNvSpPr>
          <p:nvPr>
            <p:ph idx="1"/>
          </p:nvPr>
        </p:nvSpPr>
        <p:spPr/>
        <p:txBody>
          <a:bodyPr/>
          <a:lstStyle/>
          <a:p>
            <a:r>
              <a:rPr lang="en-US" altLang="zh-CN" dirty="0"/>
              <a:t>long </a:t>
            </a:r>
            <a:r>
              <a:rPr lang="en-US" altLang="zh-CN" dirty="0" err="1"/>
              <a:t>long</a:t>
            </a:r>
            <a:r>
              <a:rPr lang="en-US" altLang="zh-CN" dirty="0"/>
              <a:t> Lucas(long </a:t>
            </a:r>
            <a:r>
              <a:rPr lang="en-US" altLang="zh-CN" dirty="0" err="1"/>
              <a:t>long</a:t>
            </a:r>
            <a:r>
              <a:rPr lang="en-US" altLang="zh-CN" dirty="0"/>
              <a:t> </a:t>
            </a:r>
            <a:r>
              <a:rPr lang="en-US" altLang="zh-CN" dirty="0" err="1"/>
              <a:t>a,long</a:t>
            </a:r>
            <a:r>
              <a:rPr lang="en-US" altLang="zh-CN" dirty="0"/>
              <a:t> long b)</a:t>
            </a:r>
          </a:p>
          <a:p>
            <a:r>
              <a:rPr lang="en-US" altLang="zh-CN" dirty="0"/>
              <a:t>{</a:t>
            </a:r>
          </a:p>
          <a:p>
            <a:r>
              <a:rPr lang="en-US" altLang="zh-CN" dirty="0"/>
              <a:t>    if(b==0) return 1;</a:t>
            </a:r>
          </a:p>
          <a:p>
            <a:r>
              <a:rPr lang="en-US" altLang="zh-CN" dirty="0"/>
              <a:t>    return C(</a:t>
            </a:r>
            <a:r>
              <a:rPr lang="en-US" altLang="zh-CN" dirty="0" err="1"/>
              <a:t>a%MOD,b%MOD</a:t>
            </a:r>
            <a:r>
              <a:rPr lang="en-US" altLang="zh-CN" dirty="0"/>
              <a:t>) * Lucas(a/</a:t>
            </a:r>
            <a:r>
              <a:rPr lang="en-US" altLang="zh-CN" dirty="0" err="1"/>
              <a:t>MOD,b</a:t>
            </a:r>
            <a:r>
              <a:rPr lang="en-US" altLang="zh-CN" dirty="0"/>
              <a:t>/MOD) % MOD;</a:t>
            </a:r>
          </a:p>
          <a:p>
            <a:r>
              <a:rPr lang="en-US" altLang="zh-CN" dirty="0" smtClean="0"/>
              <a:t>}</a:t>
            </a:r>
          </a:p>
          <a:p>
            <a:endParaRPr lang="en-US" altLang="zh-CN" dirty="0"/>
          </a:p>
          <a:p>
            <a:endParaRPr lang="zh-CN" altLang="en-US" dirty="0"/>
          </a:p>
        </p:txBody>
      </p:sp>
    </p:spTree>
    <p:extLst>
      <p:ext uri="{BB962C8B-B14F-4D97-AF65-F5344CB8AC3E}">
        <p14:creationId xmlns:p14="http://schemas.microsoft.com/office/powerpoint/2010/main" val="1750969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预处理阶乘 </a:t>
            </a:r>
            <a:r>
              <a:rPr lang="en-US" altLang="zh-CN" dirty="0" smtClean="0"/>
              <a:t>&amp;&amp; </a:t>
            </a:r>
            <a:r>
              <a:rPr lang="zh-CN" altLang="en-US" smtClean="0"/>
              <a:t>预处理阶乘的逆</a:t>
            </a:r>
            <a:endParaRPr lang="zh-CN" altLang="en-US" dirty="0"/>
          </a:p>
        </p:txBody>
      </p:sp>
      <p:sp>
        <p:nvSpPr>
          <p:cNvPr id="3" name="内容占位符 2"/>
          <p:cNvSpPr>
            <a:spLocks noGrp="1"/>
          </p:cNvSpPr>
          <p:nvPr>
            <p:ph idx="1"/>
          </p:nvPr>
        </p:nvSpPr>
        <p:spPr/>
        <p:txBody>
          <a:bodyPr/>
          <a:lstStyle/>
          <a:p>
            <a:r>
              <a:rPr lang="da-DK" altLang="zh-CN" dirty="0" smtClean="0"/>
              <a:t>    for(i=2;i&lt;200010;i</a:t>
            </a:r>
            <a:r>
              <a:rPr lang="da-DK" altLang="zh-CN" dirty="0"/>
              <a:t>++)</a:t>
            </a:r>
          </a:p>
          <a:p>
            <a:r>
              <a:rPr lang="da-DK" altLang="zh-CN" dirty="0" smtClean="0"/>
              <a:t>    </a:t>
            </a:r>
            <a:r>
              <a:rPr lang="da-DK" altLang="zh-CN" dirty="0"/>
              <a:t>{</a:t>
            </a:r>
          </a:p>
          <a:p>
            <a:r>
              <a:rPr lang="da-DK" altLang="zh-CN" dirty="0"/>
              <a:t>        fact[i] = (fact[i-1]*i)%MOD;</a:t>
            </a:r>
          </a:p>
          <a:p>
            <a:r>
              <a:rPr lang="da-DK" altLang="zh-CN" dirty="0"/>
              <a:t>        f[i] = (MOD-MOD/i)*f[MOD%i]%MOD;</a:t>
            </a:r>
          </a:p>
          <a:p>
            <a:r>
              <a:rPr lang="da-DK" altLang="zh-CN" dirty="0"/>
              <a:t>        inv[i] = inv[i-1]*f[i]%MOD;</a:t>
            </a:r>
          </a:p>
          <a:p>
            <a:r>
              <a:rPr lang="da-DK" altLang="zh-CN" dirty="0"/>
              <a:t>    }</a:t>
            </a:r>
            <a:endParaRPr lang="zh-CN" altLang="en-US" dirty="0"/>
          </a:p>
        </p:txBody>
      </p:sp>
    </p:spTree>
    <p:extLst>
      <p:ext uri="{BB962C8B-B14F-4D97-AF65-F5344CB8AC3E}">
        <p14:creationId xmlns:p14="http://schemas.microsoft.com/office/powerpoint/2010/main" val="2619323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一个并不是按照顺序的提纲</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模是什么（加减乘除乘方）、鸽巢定理（抽屉原理）、容斥原理</a:t>
            </a:r>
            <a:endParaRPr lang="en-US" altLang="zh-CN" dirty="0"/>
          </a:p>
          <a:p>
            <a:pPr marL="0" indent="0">
              <a:buNone/>
            </a:pPr>
            <a:r>
              <a:rPr lang="zh-CN" altLang="en-US" dirty="0" smtClean="0"/>
              <a:t>打表</a:t>
            </a:r>
            <a:r>
              <a:rPr lang="en-US" altLang="zh-CN" dirty="0" smtClean="0"/>
              <a:t>——</a:t>
            </a:r>
            <a:r>
              <a:rPr lang="zh-CN" altLang="en-US" dirty="0" smtClean="0"/>
              <a:t> 一些基础的废话</a:t>
            </a:r>
            <a:endParaRPr lang="en-US" altLang="zh-CN" dirty="0" smtClean="0"/>
          </a:p>
          <a:p>
            <a:r>
              <a:rPr lang="zh-CN" altLang="en-US" dirty="0" smtClean="0"/>
              <a:t>质因数分解</a:t>
            </a:r>
            <a:endParaRPr lang="en-US" altLang="zh-CN" dirty="0" smtClean="0"/>
          </a:p>
          <a:p>
            <a:r>
              <a:rPr lang="zh-CN" altLang="en-US" dirty="0" smtClean="0"/>
              <a:t>欧</a:t>
            </a:r>
            <a:r>
              <a:rPr lang="zh-CN" altLang="en-US" dirty="0"/>
              <a:t>几里</a:t>
            </a:r>
            <a:r>
              <a:rPr lang="zh-CN" altLang="en-US" dirty="0" smtClean="0"/>
              <a:t>得</a:t>
            </a:r>
            <a:r>
              <a:rPr lang="en-US" altLang="zh-CN" dirty="0" smtClean="0"/>
              <a:t>&amp;&amp;</a:t>
            </a:r>
            <a:r>
              <a:rPr lang="zh-CN" altLang="en-US" dirty="0" smtClean="0"/>
              <a:t>拓展欧几里得</a:t>
            </a:r>
            <a:endParaRPr lang="en-US" altLang="zh-CN" dirty="0" smtClean="0"/>
          </a:p>
          <a:p>
            <a:r>
              <a:rPr lang="zh-CN" altLang="en-US" dirty="0" smtClean="0"/>
              <a:t>素数筛法</a:t>
            </a:r>
            <a:r>
              <a:rPr lang="en-US" altLang="zh-CN" dirty="0" smtClean="0"/>
              <a:t>----------------------v</a:t>
            </a:r>
          </a:p>
          <a:p>
            <a:r>
              <a:rPr lang="zh-CN" altLang="en-US" dirty="0" smtClean="0"/>
              <a:t>费</a:t>
            </a:r>
            <a:r>
              <a:rPr lang="zh-CN" altLang="en-US" dirty="0"/>
              <a:t>马小</a:t>
            </a:r>
            <a:r>
              <a:rPr lang="zh-CN" altLang="en-US" dirty="0" smtClean="0"/>
              <a:t>定理求逆</a:t>
            </a:r>
            <a:r>
              <a:rPr lang="en-US" altLang="zh-CN" dirty="0" smtClean="0"/>
              <a:t>-&gt;</a:t>
            </a:r>
            <a:r>
              <a:rPr lang="zh-CN" altLang="en-US" dirty="0" smtClean="0"/>
              <a:t>欧拉定理</a:t>
            </a:r>
            <a:r>
              <a:rPr lang="en-US" altLang="zh-CN" dirty="0" smtClean="0"/>
              <a:t>-&gt;</a:t>
            </a:r>
            <a:r>
              <a:rPr lang="zh-CN" altLang="en-US" dirty="0" smtClean="0"/>
              <a:t>欧拉函数</a:t>
            </a:r>
            <a:endParaRPr lang="en-US" altLang="zh-CN" dirty="0" smtClean="0"/>
          </a:p>
          <a:p>
            <a:r>
              <a:rPr lang="zh-CN" altLang="en-US" dirty="0" smtClean="0"/>
              <a:t>快速幂求逆</a:t>
            </a:r>
            <a:endParaRPr lang="en-US" altLang="zh-CN" dirty="0" smtClean="0"/>
          </a:p>
          <a:p>
            <a:r>
              <a:rPr lang="zh-CN" altLang="en-US" dirty="0" smtClean="0"/>
              <a:t>组合数</a:t>
            </a:r>
            <a:endParaRPr lang="en-US" altLang="zh-CN" dirty="0" smtClean="0"/>
          </a:p>
          <a:p>
            <a:r>
              <a:rPr lang="en-US" altLang="zh-CN" dirty="0" smtClean="0"/>
              <a:t>Lucas</a:t>
            </a:r>
            <a:r>
              <a:rPr lang="zh-CN" altLang="en-US" dirty="0" smtClean="0"/>
              <a:t>定理</a:t>
            </a:r>
            <a:endParaRPr lang="en-US" altLang="zh-CN" dirty="0" smtClean="0"/>
          </a:p>
          <a:p>
            <a:r>
              <a:rPr lang="zh-CN" altLang="en-US" dirty="0" smtClean="0"/>
              <a:t>常见数列</a:t>
            </a:r>
            <a:endParaRPr lang="zh-CN" altLang="en-US" dirty="0"/>
          </a:p>
        </p:txBody>
      </p:sp>
    </p:spTree>
    <p:extLst>
      <p:ext uri="{BB962C8B-B14F-4D97-AF65-F5344CB8AC3E}">
        <p14:creationId xmlns:p14="http://schemas.microsoft.com/office/powerpoint/2010/main" val="405447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a:t>
            </a:r>
            <a:r>
              <a:rPr lang="zh-CN" altLang="en-US" dirty="0" smtClean="0"/>
              <a:t>数列</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Fibonacci </a:t>
            </a:r>
            <a:r>
              <a:rPr lang="zh-CN" altLang="en-US" dirty="0" smtClean="0"/>
              <a:t>数列</a:t>
            </a:r>
            <a:endParaRPr lang="en-US" altLang="zh-CN" dirty="0" smtClean="0"/>
          </a:p>
          <a:p>
            <a:r>
              <a:rPr lang="en-US" altLang="zh-CN" dirty="0" smtClean="0"/>
              <a:t>1</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8</a:t>
            </a:r>
            <a:r>
              <a:rPr lang="zh-CN" altLang="en-US" dirty="0"/>
              <a:t>，</a:t>
            </a:r>
            <a:r>
              <a:rPr lang="en-US" altLang="zh-CN" dirty="0"/>
              <a:t>13</a:t>
            </a:r>
            <a:r>
              <a:rPr lang="zh-CN" altLang="en-US" dirty="0"/>
              <a:t>，</a:t>
            </a:r>
            <a:r>
              <a:rPr lang="en-US" altLang="zh-CN" dirty="0"/>
              <a:t>21</a:t>
            </a:r>
            <a:r>
              <a:rPr lang="zh-CN" altLang="en-US" dirty="0"/>
              <a:t>，</a:t>
            </a:r>
            <a:r>
              <a:rPr lang="en-US" altLang="zh-CN" dirty="0"/>
              <a:t>34</a:t>
            </a:r>
            <a:r>
              <a:rPr lang="zh-CN" altLang="en-US" dirty="0"/>
              <a:t>，</a:t>
            </a:r>
            <a:r>
              <a:rPr lang="en-US" altLang="zh-CN" dirty="0"/>
              <a:t>55</a:t>
            </a:r>
            <a:r>
              <a:rPr lang="zh-CN" altLang="en-US" dirty="0"/>
              <a:t>，</a:t>
            </a:r>
            <a:r>
              <a:rPr lang="en-US" altLang="zh-CN" dirty="0"/>
              <a:t>89</a:t>
            </a:r>
            <a:r>
              <a:rPr lang="zh-CN" altLang="en-US" dirty="0"/>
              <a:t>，</a:t>
            </a:r>
            <a:r>
              <a:rPr lang="en-US" altLang="zh-CN" dirty="0"/>
              <a:t>144……</a:t>
            </a:r>
          </a:p>
          <a:p>
            <a:r>
              <a:rPr lang="en-US" altLang="zh-CN" dirty="0" smtClean="0"/>
              <a:t>F</a:t>
            </a:r>
            <a:r>
              <a:rPr lang="en-US" altLang="zh-CN" baseline="-25000" dirty="0" smtClean="0"/>
              <a:t>0</a:t>
            </a:r>
            <a:r>
              <a:rPr lang="en-US" altLang="zh-CN" dirty="0" smtClean="0"/>
              <a:t>=0</a:t>
            </a:r>
            <a:r>
              <a:rPr lang="zh-CN" altLang="en-US" dirty="0"/>
              <a:t>，</a:t>
            </a:r>
            <a:r>
              <a:rPr lang="en-US" altLang="zh-CN" dirty="0"/>
              <a:t>F</a:t>
            </a:r>
            <a:r>
              <a:rPr lang="en-US" altLang="zh-CN" baseline="-25000" dirty="0"/>
              <a:t>1</a:t>
            </a:r>
            <a:r>
              <a:rPr lang="en-US" altLang="zh-CN" dirty="0"/>
              <a:t>=1</a:t>
            </a:r>
            <a:r>
              <a:rPr lang="zh-CN" altLang="en-US" dirty="0"/>
              <a:t>，</a:t>
            </a:r>
            <a:r>
              <a:rPr lang="en-US" altLang="zh-CN" dirty="0" err="1" smtClean="0"/>
              <a:t>F</a:t>
            </a:r>
            <a:r>
              <a:rPr lang="en-US" altLang="zh-CN" baseline="-25000" dirty="0" err="1" smtClean="0"/>
              <a:t>n</a:t>
            </a:r>
            <a:r>
              <a:rPr lang="en-US" altLang="zh-CN" dirty="0" smtClean="0"/>
              <a:t>=F</a:t>
            </a:r>
            <a:r>
              <a:rPr lang="en-US" altLang="zh-CN" baseline="-25000" dirty="0" smtClean="0"/>
              <a:t>n-1</a:t>
            </a:r>
            <a:r>
              <a:rPr lang="en-US" altLang="zh-CN" dirty="0" smtClean="0"/>
              <a:t>+F</a:t>
            </a:r>
            <a:r>
              <a:rPr lang="en-US" altLang="zh-CN" baseline="-25000" dirty="0" smtClean="0"/>
              <a:t>n-2</a:t>
            </a:r>
          </a:p>
          <a:p>
            <a:r>
              <a:rPr lang="zh-CN" altLang="en-US" dirty="0" smtClean="0"/>
              <a:t>应用：这个你们见的多了，可能让你用大整数搞一发</a:t>
            </a:r>
            <a:endParaRPr lang="en-US" altLang="zh-CN" dirty="0"/>
          </a:p>
          <a:p>
            <a:r>
              <a:rPr lang="en-US" altLang="zh-CN" dirty="0" smtClean="0"/>
              <a:t>Catalan</a:t>
            </a:r>
            <a:r>
              <a:rPr lang="zh-CN" altLang="en-US" dirty="0" smtClean="0"/>
              <a:t>数</a:t>
            </a:r>
            <a:endParaRPr lang="en-US" altLang="zh-CN" dirty="0" smtClean="0"/>
          </a:p>
          <a:p>
            <a:r>
              <a:rPr lang="en-US" altLang="zh-CN" dirty="0"/>
              <a:t>1, 1, </a:t>
            </a:r>
            <a:r>
              <a:rPr lang="en-US" altLang="zh-CN" dirty="0" smtClean="0"/>
              <a:t>2, </a:t>
            </a:r>
            <a:r>
              <a:rPr lang="en-US" altLang="zh-CN" dirty="0"/>
              <a:t>5, 14, 42, 132, 429, 1430, 4862, 16796, </a:t>
            </a:r>
            <a:r>
              <a:rPr lang="en-US" altLang="zh-CN" dirty="0" smtClean="0"/>
              <a:t>58786……</a:t>
            </a:r>
          </a:p>
          <a:p>
            <a:r>
              <a:rPr lang="en-US" altLang="zh-CN" dirty="0"/>
              <a:t>h(0)=1,h(1)=</a:t>
            </a:r>
            <a:r>
              <a:rPr lang="en-US" altLang="zh-CN" dirty="0" smtClean="0"/>
              <a:t>1</a:t>
            </a:r>
            <a:r>
              <a:rPr lang="en-US" altLang="zh-CN" dirty="0"/>
              <a:t>,</a:t>
            </a:r>
            <a:r>
              <a:rPr lang="en-US" altLang="zh-CN" dirty="0" smtClean="0"/>
              <a:t>h(n</a:t>
            </a:r>
            <a:r>
              <a:rPr lang="en-US" altLang="zh-CN" dirty="0"/>
              <a:t>)= h(0)*h(n-1)+h(1)*h(n-2) + ... + h(n-1)h(0</a:t>
            </a:r>
            <a:r>
              <a:rPr lang="en-US" altLang="zh-CN" dirty="0" smtClean="0"/>
              <a:t>)</a:t>
            </a:r>
          </a:p>
          <a:p>
            <a:r>
              <a:rPr lang="zh-CN" altLang="en-US" dirty="0"/>
              <a:t>通</a:t>
            </a:r>
            <a:r>
              <a:rPr lang="zh-CN" altLang="en-US" dirty="0" smtClean="0"/>
              <a:t>式：</a:t>
            </a:r>
            <a:r>
              <a:rPr lang="en-US" altLang="zh-CN" dirty="0" smtClean="0"/>
              <a:t>h(n</a:t>
            </a:r>
            <a:r>
              <a:rPr lang="en-US" altLang="zh-CN" dirty="0"/>
              <a:t>)=C(2n,n)/(n+1</a:t>
            </a:r>
            <a:r>
              <a:rPr lang="en-US" altLang="zh-CN" dirty="0" smtClean="0"/>
              <a:t>)</a:t>
            </a:r>
          </a:p>
          <a:p>
            <a:r>
              <a:rPr lang="zh-CN" altLang="en-US" dirty="0" smtClean="0"/>
              <a:t>应用：根据结合律括号化的方法数，凸多边形三角剖分方法数等</a:t>
            </a:r>
            <a:endParaRPr lang="zh-CN" altLang="en-US" dirty="0"/>
          </a:p>
        </p:txBody>
      </p:sp>
    </p:spTree>
    <p:extLst>
      <p:ext uri="{BB962C8B-B14F-4D97-AF65-F5344CB8AC3E}">
        <p14:creationId xmlns:p14="http://schemas.microsoft.com/office/powerpoint/2010/main" val="223201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2839258285"/>
              </p:ext>
            </p:extLst>
          </p:nvPr>
        </p:nvGraphicFramePr>
        <p:xfrm>
          <a:off x="1893454" y="3249226"/>
          <a:ext cx="8173823" cy="370757"/>
        </p:xfrm>
        <a:graphic>
          <a:graphicData uri="http://schemas.openxmlformats.org/drawingml/2006/table">
            <a:tbl>
              <a:tblPr firstRow="1" bandRow="1">
                <a:tableStyleId>{69CF1AB2-1976-4502-BF36-3FF5EA218861}</a:tableStyleId>
              </a:tblPr>
              <a:tblGrid>
                <a:gridCol w="1167689">
                  <a:extLst>
                    <a:ext uri="{9D8B030D-6E8A-4147-A177-3AD203B41FA5}">
                      <a16:colId xmlns:a16="http://schemas.microsoft.com/office/drawing/2014/main" val="2244413416"/>
                    </a:ext>
                  </a:extLst>
                </a:gridCol>
                <a:gridCol w="1167689">
                  <a:extLst>
                    <a:ext uri="{9D8B030D-6E8A-4147-A177-3AD203B41FA5}">
                      <a16:colId xmlns:a16="http://schemas.microsoft.com/office/drawing/2014/main" val="1122223192"/>
                    </a:ext>
                  </a:extLst>
                </a:gridCol>
                <a:gridCol w="1167689">
                  <a:extLst>
                    <a:ext uri="{9D8B030D-6E8A-4147-A177-3AD203B41FA5}">
                      <a16:colId xmlns:a16="http://schemas.microsoft.com/office/drawing/2014/main" val="2413905770"/>
                    </a:ext>
                  </a:extLst>
                </a:gridCol>
                <a:gridCol w="1167689">
                  <a:extLst>
                    <a:ext uri="{9D8B030D-6E8A-4147-A177-3AD203B41FA5}">
                      <a16:colId xmlns:a16="http://schemas.microsoft.com/office/drawing/2014/main" val="810570092"/>
                    </a:ext>
                  </a:extLst>
                </a:gridCol>
                <a:gridCol w="1167689">
                  <a:extLst>
                    <a:ext uri="{9D8B030D-6E8A-4147-A177-3AD203B41FA5}">
                      <a16:colId xmlns:a16="http://schemas.microsoft.com/office/drawing/2014/main" val="2019932736"/>
                    </a:ext>
                  </a:extLst>
                </a:gridCol>
                <a:gridCol w="1167689">
                  <a:extLst>
                    <a:ext uri="{9D8B030D-6E8A-4147-A177-3AD203B41FA5}">
                      <a16:colId xmlns:a16="http://schemas.microsoft.com/office/drawing/2014/main" val="2496651022"/>
                    </a:ext>
                  </a:extLst>
                </a:gridCol>
                <a:gridCol w="1167689">
                  <a:extLst>
                    <a:ext uri="{9D8B030D-6E8A-4147-A177-3AD203B41FA5}">
                      <a16:colId xmlns:a16="http://schemas.microsoft.com/office/drawing/2014/main" val="1821302651"/>
                    </a:ext>
                  </a:extLst>
                </a:gridCol>
              </a:tblGrid>
              <a:tr h="370757">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5</a:t>
                      </a:r>
                      <a:endParaRPr lang="zh-CN" altLang="en-US" dirty="0"/>
                    </a:p>
                  </a:txBody>
                  <a:tcPr/>
                </a:tc>
                <a:tc>
                  <a:txBody>
                    <a:bodyPr/>
                    <a:lstStyle/>
                    <a:p>
                      <a:pPr algn="ctr"/>
                      <a:r>
                        <a:rPr lang="en-US" altLang="zh-CN" dirty="0" smtClean="0"/>
                        <a:t>6</a:t>
                      </a:r>
                      <a:endParaRPr lang="zh-CN" altLang="en-US" dirty="0"/>
                    </a:p>
                  </a:txBody>
                  <a:tcPr/>
                </a:tc>
                <a:extLst>
                  <a:ext uri="{0D108BD9-81ED-4DB2-BD59-A6C34878D82A}">
                    <a16:rowId xmlns:a16="http://schemas.microsoft.com/office/drawing/2014/main" val="2644341221"/>
                  </a:ext>
                </a:extLst>
              </a:tr>
            </a:tbl>
          </a:graphicData>
        </a:graphic>
      </p:graphicFrame>
      <p:pic>
        <p:nvPicPr>
          <p:cNvPr id="24" name="图片 23"/>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9975" b="89899" l="9943" r="73011"/>
                    </a14:imgEffect>
                  </a14:imgLayer>
                </a14:imgProps>
              </a:ext>
              <a:ext uri="{28A0092B-C50C-407E-A947-70E740481C1C}">
                <a14:useLocalDpi xmlns:a14="http://schemas.microsoft.com/office/drawing/2010/main" val="0"/>
              </a:ext>
            </a:extLst>
          </a:blip>
          <a:srcRect l="26043" t="15562" r="37040" b="14421"/>
          <a:stretch/>
        </p:blipFill>
        <p:spPr>
          <a:xfrm>
            <a:off x="3344113" y="646545"/>
            <a:ext cx="5226684" cy="5576039"/>
          </a:xfrm>
          <a:prstGeom prst="rect">
            <a:avLst/>
          </a:prstGeom>
          <a:noFill/>
        </p:spPr>
      </p:pic>
      <p:sp>
        <p:nvSpPr>
          <p:cNvPr id="4" name="标题 1"/>
          <p:cNvSpPr>
            <a:spLocks noGrp="1"/>
          </p:cNvSpPr>
          <p:nvPr>
            <p:ph type="title"/>
          </p:nvPr>
        </p:nvSpPr>
        <p:spPr/>
        <p:txBody>
          <a:bodyPr/>
          <a:lstStyle/>
          <a:p>
            <a:r>
              <a:rPr lang="zh-CN" altLang="en-US" dirty="0" smtClean="0"/>
              <a:t>什么是模</a:t>
            </a:r>
            <a:endParaRPr lang="zh-CN" altLang="en-US" dirty="0"/>
          </a:p>
        </p:txBody>
      </p:sp>
    </p:spTree>
    <p:extLst>
      <p:ext uri="{BB962C8B-B14F-4D97-AF65-F5344CB8AC3E}">
        <p14:creationId xmlns:p14="http://schemas.microsoft.com/office/powerpoint/2010/main" val="292210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8"/>
                                        </p:tgtEl>
                                      </p:cBhvr>
                                    </p:animEffect>
                                    <p:anim calcmode="lin" valueType="num">
                                      <p:cBhvr>
                                        <p:cTn id="7" dur="1000"/>
                                        <p:tgtEl>
                                          <p:spTgt spid="8"/>
                                        </p:tgtEl>
                                        <p:attrNameLst>
                                          <p:attrName>ppt_x</p:attrName>
                                        </p:attrNameLst>
                                      </p:cBhvr>
                                      <p:tavLst>
                                        <p:tav tm="0">
                                          <p:val>
                                            <p:strVal val="ppt_x"/>
                                          </p:val>
                                        </p:tav>
                                        <p:tav tm="100000">
                                          <p:val>
                                            <p:strVal val="ppt_x"/>
                                          </p:val>
                                        </p:tav>
                                      </p:tavLst>
                                    </p:anim>
                                    <p:anim calcmode="lin" valueType="num">
                                      <p:cBhvr>
                                        <p:cTn id="8" dur="1000"/>
                                        <p:tgtEl>
                                          <p:spTgt spid="8"/>
                                        </p:tgtEl>
                                        <p:attrNameLst>
                                          <p:attrName>ppt_y</p:attrName>
                                        </p:attrNameLst>
                                      </p:cBhvr>
                                      <p:tavLst>
                                        <p:tav tm="0">
                                          <p:val>
                                            <p:strVal val="ppt_y"/>
                                          </p:val>
                                        </p:tav>
                                        <p:tav tm="100000">
                                          <p:val>
                                            <p:strVal val="ppt_y+.1"/>
                                          </p:val>
                                        </p:tav>
                                      </p:tavLst>
                                    </p:anim>
                                    <p:set>
                                      <p:cBhvr>
                                        <p:cTn id="9" dur="1" fill="hold">
                                          <p:stCondLst>
                                            <p:cond delay="999"/>
                                          </p:stCondLst>
                                        </p:cTn>
                                        <p:tgtEl>
                                          <p:spTgt spid="8"/>
                                        </p:tgtEl>
                                        <p:attrNameLst>
                                          <p:attrName>style.visibility</p:attrName>
                                        </p:attrNameLst>
                                      </p:cBhvr>
                                      <p:to>
                                        <p:strVal val="hidden"/>
                                      </p:to>
                                    </p:set>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9975" b="89899" l="9943" r="73011"/>
                    </a14:imgEffect>
                  </a14:imgLayer>
                </a14:imgProps>
              </a:ext>
              <a:ext uri="{28A0092B-C50C-407E-A947-70E740481C1C}">
                <a14:useLocalDpi xmlns:a14="http://schemas.microsoft.com/office/drawing/2010/main" val="0"/>
              </a:ext>
            </a:extLst>
          </a:blip>
          <a:srcRect l="26043" t="15562" r="37040" b="14421"/>
          <a:stretch/>
        </p:blipFill>
        <p:spPr>
          <a:xfrm>
            <a:off x="2183528" y="646545"/>
            <a:ext cx="5226684" cy="5576039"/>
          </a:xfrm>
          <a:prstGeom prst="rect">
            <a:avLst/>
          </a:prstGeom>
          <a:noFill/>
        </p:spPr>
      </p:pic>
      <p:sp>
        <p:nvSpPr>
          <p:cNvPr id="42" name="手杖形箭头 41"/>
          <p:cNvSpPr/>
          <p:nvPr/>
        </p:nvSpPr>
        <p:spPr>
          <a:xfrm rot="12666750">
            <a:off x="5148601" y="2002546"/>
            <a:ext cx="698137" cy="373790"/>
          </a:xfrm>
          <a:prstGeom prst="uturnArrow">
            <a:avLst>
              <a:gd name="adj1" fmla="val 13033"/>
              <a:gd name="adj2" fmla="val 25000"/>
              <a:gd name="adj3" fmla="val 18496"/>
              <a:gd name="adj4" fmla="val 81504"/>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右箭头 42"/>
          <p:cNvSpPr/>
          <p:nvPr/>
        </p:nvSpPr>
        <p:spPr>
          <a:xfrm>
            <a:off x="3336112" y="2995485"/>
            <a:ext cx="2916082" cy="129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箭头 43"/>
          <p:cNvSpPr/>
          <p:nvPr/>
        </p:nvSpPr>
        <p:spPr>
          <a:xfrm rot="7593228" flipV="1">
            <a:off x="4441428" y="3946884"/>
            <a:ext cx="2452856" cy="151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rot="19931201">
            <a:off x="5033834" y="4666043"/>
            <a:ext cx="1120224" cy="1799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3760073">
            <a:off x="3577809" y="3119421"/>
            <a:ext cx="3067079" cy="146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rot="5995285">
            <a:off x="2554233" y="3177242"/>
            <a:ext cx="2501246" cy="157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rot="15487660">
            <a:off x="2774130" y="3672395"/>
            <a:ext cx="1196636" cy="145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7658140" y="646545"/>
            <a:ext cx="2853824" cy="707886"/>
          </a:xfrm>
          <a:prstGeom prst="rect">
            <a:avLst/>
          </a:prstGeom>
          <a:noFill/>
        </p:spPr>
        <p:txBody>
          <a:bodyPr wrap="square" rtlCol="0">
            <a:spAutoFit/>
          </a:bodyPr>
          <a:lstStyle/>
          <a:p>
            <a:r>
              <a:rPr lang="en-US" altLang="zh-CN" sz="4000" dirty="0" smtClean="0"/>
              <a:t>X*3(mod 7)</a:t>
            </a:r>
            <a:endParaRPr lang="zh-CN" altLang="en-US" sz="4000" dirty="0"/>
          </a:p>
        </p:txBody>
      </p:sp>
      <p:sp>
        <p:nvSpPr>
          <p:cNvPr id="12" name="文本框 11"/>
          <p:cNvSpPr txBox="1"/>
          <p:nvPr/>
        </p:nvSpPr>
        <p:spPr>
          <a:xfrm>
            <a:off x="7666932" y="646287"/>
            <a:ext cx="2853824" cy="707886"/>
          </a:xfrm>
          <a:prstGeom prst="rect">
            <a:avLst/>
          </a:prstGeom>
          <a:noFill/>
        </p:spPr>
        <p:txBody>
          <a:bodyPr wrap="square" rtlCol="0">
            <a:spAutoFit/>
          </a:bodyPr>
          <a:lstStyle/>
          <a:p>
            <a:r>
              <a:rPr lang="en-US" altLang="zh-CN" sz="4000" dirty="0" smtClean="0"/>
              <a:t>X/3(mod 7)?</a:t>
            </a:r>
            <a:endParaRPr lang="zh-CN" altLang="en-US" sz="4000" dirty="0"/>
          </a:p>
        </p:txBody>
      </p:sp>
      <p:sp>
        <p:nvSpPr>
          <p:cNvPr id="13" name="文本框 12"/>
          <p:cNvSpPr txBox="1"/>
          <p:nvPr/>
        </p:nvSpPr>
        <p:spPr>
          <a:xfrm>
            <a:off x="7707896" y="1434131"/>
            <a:ext cx="3475919" cy="4893647"/>
          </a:xfrm>
          <a:prstGeom prst="rect">
            <a:avLst/>
          </a:prstGeom>
          <a:noFill/>
        </p:spPr>
        <p:txBody>
          <a:bodyPr wrap="square" rtlCol="0">
            <a:spAutoFit/>
          </a:bodyPr>
          <a:lstStyle/>
          <a:p>
            <a:r>
              <a:rPr lang="zh-CN" altLang="en-US" sz="2400" dirty="0" smtClean="0"/>
              <a:t>我们发现，当</a:t>
            </a:r>
            <a:r>
              <a:rPr lang="en-US" altLang="zh-CN" sz="2400" dirty="0" smtClean="0"/>
              <a:t>X</a:t>
            </a:r>
            <a:r>
              <a:rPr lang="zh-CN" altLang="en-US" sz="2400" dirty="0" smtClean="0"/>
              <a:t>为</a:t>
            </a:r>
            <a:r>
              <a:rPr lang="en-US" altLang="zh-CN" sz="2400" dirty="0" smtClean="0"/>
              <a:t>3</a:t>
            </a:r>
            <a:r>
              <a:rPr lang="zh-CN" altLang="en-US" sz="2400" dirty="0" smtClean="0"/>
              <a:t>的倍数的时候似乎可以做除法，但是</a:t>
            </a:r>
            <a:r>
              <a:rPr lang="en-US" altLang="zh-CN" sz="2400" dirty="0" smtClean="0"/>
              <a:t>X</a:t>
            </a:r>
            <a:r>
              <a:rPr lang="zh-CN" altLang="en-US" sz="2400" dirty="0" smtClean="0"/>
              <a:t>不是</a:t>
            </a:r>
            <a:r>
              <a:rPr lang="en-US" altLang="zh-CN" sz="2400" dirty="0" smtClean="0"/>
              <a:t>3</a:t>
            </a:r>
            <a:r>
              <a:rPr lang="zh-CN" altLang="en-US" sz="2400" dirty="0" smtClean="0"/>
              <a:t>的倍数的时候就没有明确的</a:t>
            </a:r>
            <a:r>
              <a:rPr lang="en-US" altLang="zh-CN" sz="2400" dirty="0" smtClean="0"/>
              <a:t>O(1)</a:t>
            </a:r>
            <a:r>
              <a:rPr lang="zh-CN" altLang="en-US" sz="2400" dirty="0" smtClean="0"/>
              <a:t>的方法，只能找循环的上</a:t>
            </a:r>
            <a:r>
              <a:rPr lang="en-US" altLang="zh-CN" sz="2400" dirty="0" smtClean="0"/>
              <a:t>1</a:t>
            </a:r>
            <a:r>
              <a:rPr lang="zh-CN" altLang="en-US" sz="2400" dirty="0" smtClean="0"/>
              <a:t>步（或者乘</a:t>
            </a:r>
            <a:r>
              <a:rPr lang="en-US" altLang="zh-CN" sz="2400" dirty="0" smtClean="0"/>
              <a:t>3^5</a:t>
            </a:r>
            <a:r>
              <a:rPr lang="zh-CN" altLang="en-US" sz="2400" dirty="0" smtClean="0"/>
              <a:t>才能得到结果）</a:t>
            </a:r>
            <a:endParaRPr lang="en-US" altLang="zh-CN" sz="2400" dirty="0" smtClean="0"/>
          </a:p>
          <a:p>
            <a:r>
              <a:rPr lang="zh-CN" altLang="en-US" sz="2400" dirty="0" smtClean="0"/>
              <a:t>为了能够完成除法取模，我们引入逆的概念，通过计算</a:t>
            </a:r>
            <a:r>
              <a:rPr lang="en-US" altLang="zh-CN" sz="2400" dirty="0" smtClean="0"/>
              <a:t>X</a:t>
            </a:r>
            <a:r>
              <a:rPr lang="zh-CN" altLang="en-US" sz="2400" dirty="0" smtClean="0"/>
              <a:t>*</a:t>
            </a:r>
            <a:r>
              <a:rPr lang="en-US" altLang="zh-CN" sz="2400" dirty="0" smtClean="0"/>
              <a:t>a</a:t>
            </a:r>
            <a:r>
              <a:rPr lang="en-US" altLang="zh-CN" sz="2400" baseline="30000" dirty="0" smtClean="0"/>
              <a:t>-1</a:t>
            </a:r>
            <a:r>
              <a:rPr lang="en-US" altLang="zh-CN" sz="2400" dirty="0" smtClean="0"/>
              <a:t>%mod</a:t>
            </a:r>
            <a:r>
              <a:rPr lang="zh-CN" altLang="en-US" sz="2400" dirty="0" smtClean="0"/>
              <a:t>来得到</a:t>
            </a:r>
            <a:r>
              <a:rPr lang="en-US" altLang="zh-CN" sz="2400" dirty="0" smtClean="0"/>
              <a:t>X/a</a:t>
            </a:r>
            <a:r>
              <a:rPr lang="zh-CN" altLang="en-US" sz="2400" dirty="0" smtClean="0"/>
              <a:t>的结果</a:t>
            </a:r>
            <a:endParaRPr lang="en-US" altLang="zh-CN" sz="2400" dirty="0" smtClean="0"/>
          </a:p>
          <a:p>
            <a:r>
              <a:rPr lang="zh-CN" altLang="en-US" sz="2400" dirty="0" smtClean="0"/>
              <a:t>逆的具体求法我们在下面介绍</a:t>
            </a:r>
            <a:endParaRPr lang="zh-CN" altLang="en-US" sz="2400" dirty="0"/>
          </a:p>
        </p:txBody>
      </p:sp>
    </p:spTree>
    <p:extLst>
      <p:ext uri="{BB962C8B-B14F-4D97-AF65-F5344CB8AC3E}">
        <p14:creationId xmlns:p14="http://schemas.microsoft.com/office/powerpoint/2010/main" val="138882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2" nodeType="clickEffect">
                                  <p:stCondLst>
                                    <p:cond delay="0"/>
                                  </p:stCondLst>
                                  <p:childTnLst>
                                    <p:animEffect transition="out" filter="fade">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44"/>
                                        </p:tgtEl>
                                      </p:cBhvr>
                                    </p:animEffect>
                                    <p:set>
                                      <p:cBhvr>
                                        <p:cTn id="45" dur="1" fill="hold">
                                          <p:stCondLst>
                                            <p:cond delay="499"/>
                                          </p:stCondLst>
                                        </p:cTn>
                                        <p:tgtEl>
                                          <p:spTgt spid="44"/>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46"/>
                                        </p:tgtEl>
                                      </p:cBhvr>
                                    </p:animEffect>
                                    <p:set>
                                      <p:cBhvr>
                                        <p:cTn id="51" dur="1" fill="hold">
                                          <p:stCondLst>
                                            <p:cond delay="499"/>
                                          </p:stCondLst>
                                        </p:cTn>
                                        <p:tgtEl>
                                          <p:spTgt spid="46"/>
                                        </p:tgtEl>
                                        <p:attrNameLst>
                                          <p:attrName>style.visibility</p:attrName>
                                        </p:attrNameLst>
                                      </p:cBhvr>
                                      <p:to>
                                        <p:strVal val="hidden"/>
                                      </p:to>
                                    </p:set>
                                  </p:childTnLst>
                                </p:cTn>
                              </p:par>
                              <p:par>
                                <p:cTn id="52" presetID="10" presetClass="exit" presetSubtype="0" fill="hold" grpId="2" nodeType="withEffect">
                                  <p:stCondLst>
                                    <p:cond delay="0"/>
                                  </p:stCondLst>
                                  <p:childTnLst>
                                    <p:animEffect transition="out" filter="fade">
                                      <p:cBhvr>
                                        <p:cTn id="53" dur="500"/>
                                        <p:tgtEl>
                                          <p:spTgt spid="47"/>
                                        </p:tgtEl>
                                      </p:cBhvr>
                                    </p:animEffect>
                                    <p:set>
                                      <p:cBhvr>
                                        <p:cTn id="54" dur="1" fill="hold">
                                          <p:stCondLst>
                                            <p:cond delay="499"/>
                                          </p:stCondLst>
                                        </p:cTn>
                                        <p:tgtEl>
                                          <p:spTgt spid="47"/>
                                        </p:tgtEl>
                                        <p:attrNameLst>
                                          <p:attrName>style.visibility</p:attrName>
                                        </p:attrNameLst>
                                      </p:cBhvr>
                                      <p:to>
                                        <p:strVal val="hidden"/>
                                      </p:to>
                                    </p:set>
                                  </p:childTnLst>
                                </p:cTn>
                              </p:par>
                              <p:par>
                                <p:cTn id="55" presetID="10" presetClass="exit" presetSubtype="0" fill="hold" grpId="2" nodeType="withEffect">
                                  <p:stCondLst>
                                    <p:cond delay="0"/>
                                  </p:stCondLst>
                                  <p:childTnLst>
                                    <p:animEffect transition="out" filter="fade">
                                      <p:cBhvr>
                                        <p:cTn id="56" dur="500"/>
                                        <p:tgtEl>
                                          <p:spTgt spid="48"/>
                                        </p:tgtEl>
                                      </p:cBhvr>
                                    </p:animEffect>
                                    <p:set>
                                      <p:cBhvr>
                                        <p:cTn id="57" dur="1" fill="hold">
                                          <p:stCondLst>
                                            <p:cond delay="499"/>
                                          </p:stCondLst>
                                        </p:cTn>
                                        <p:tgtEl>
                                          <p:spTgt spid="48"/>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49"/>
                                        </p:tgtEl>
                                      </p:cBhvr>
                                    </p:animEffect>
                                    <p:set>
                                      <p:cBhvr>
                                        <p:cTn id="63" dur="1" fill="hold">
                                          <p:stCondLst>
                                            <p:cond delay="499"/>
                                          </p:stCondLst>
                                        </p:cTn>
                                        <p:tgtEl>
                                          <p:spTgt spid="4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1000"/>
                                        <p:tgtEl>
                                          <p:spTgt spid="13"/>
                                        </p:tgtEl>
                                      </p:cBhvr>
                                    </p:animEffect>
                                    <p:anim calcmode="lin" valueType="num">
                                      <p:cBhvr>
                                        <p:cTn id="76" dur="1000" fill="hold"/>
                                        <p:tgtEl>
                                          <p:spTgt spid="13"/>
                                        </p:tgtEl>
                                        <p:attrNameLst>
                                          <p:attrName>ppt_x</p:attrName>
                                        </p:attrNameLst>
                                      </p:cBhvr>
                                      <p:tavLst>
                                        <p:tav tm="0">
                                          <p:val>
                                            <p:strVal val="#ppt_x"/>
                                          </p:val>
                                        </p:tav>
                                        <p:tav tm="100000">
                                          <p:val>
                                            <p:strVal val="#ppt_x"/>
                                          </p:val>
                                        </p:tav>
                                      </p:tavLst>
                                    </p:anim>
                                    <p:anim calcmode="lin" valueType="num">
                                      <p:cBhvr>
                                        <p:cTn id="7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2" animBg="1"/>
      <p:bldP spid="43" grpId="0" animBg="1"/>
      <p:bldP spid="43" grpId="2" animBg="1"/>
      <p:bldP spid="44" grpId="0" animBg="1"/>
      <p:bldP spid="44" grpId="2" animBg="1"/>
      <p:bldP spid="45" grpId="0" animBg="1"/>
      <p:bldP spid="45" grpId="2" animBg="1"/>
      <p:bldP spid="46" grpId="0" animBg="1"/>
      <p:bldP spid="46" grpId="2" animBg="1"/>
      <p:bldP spid="47" grpId="0" animBg="1"/>
      <p:bldP spid="47" grpId="2" animBg="1"/>
      <p:bldP spid="48" grpId="0" animBg="1"/>
      <p:bldP spid="48" grpId="2" animBg="1"/>
      <p:bldP spid="49" grpId="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素数筛法</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for (</a:t>
            </a:r>
            <a:r>
              <a:rPr lang="en-US" altLang="zh-CN" dirty="0" err="1"/>
              <a:t>i</a:t>
            </a:r>
            <a:r>
              <a:rPr lang="en-US" altLang="zh-CN" dirty="0"/>
              <a:t> = 2; </a:t>
            </a:r>
            <a:r>
              <a:rPr lang="en-US" altLang="zh-CN" dirty="0" err="1"/>
              <a:t>i</a:t>
            </a:r>
            <a:r>
              <a:rPr lang="en-US" altLang="zh-CN" dirty="0"/>
              <a:t> &lt; 10010; ++</a:t>
            </a:r>
            <a:r>
              <a:rPr lang="en-US" altLang="zh-CN" dirty="0" err="1"/>
              <a:t>i</a:t>
            </a:r>
            <a:r>
              <a:rPr lang="en-US" altLang="zh-CN" dirty="0"/>
              <a:t>)</a:t>
            </a:r>
          </a:p>
          <a:p>
            <a:r>
              <a:rPr lang="en-US" altLang="zh-CN" dirty="0" smtClean="0"/>
              <a:t>{</a:t>
            </a:r>
            <a:endParaRPr lang="en-US" altLang="zh-CN" dirty="0"/>
          </a:p>
          <a:p>
            <a:r>
              <a:rPr lang="en-US" altLang="zh-CN" dirty="0"/>
              <a:t>	if (</a:t>
            </a:r>
            <a:r>
              <a:rPr lang="en-US" altLang="zh-CN" dirty="0" err="1"/>
              <a:t>isprime</a:t>
            </a:r>
            <a:r>
              <a:rPr lang="en-US" altLang="zh-CN" dirty="0"/>
              <a:t>[</a:t>
            </a:r>
            <a:r>
              <a:rPr lang="en-US" altLang="zh-CN" dirty="0" err="1"/>
              <a:t>i</a:t>
            </a:r>
            <a:r>
              <a:rPr lang="en-US" altLang="zh-CN" dirty="0"/>
              <a:t>]==0)</a:t>
            </a:r>
          </a:p>
          <a:p>
            <a:r>
              <a:rPr lang="en-US" altLang="zh-CN" dirty="0"/>
              <a:t>	{</a:t>
            </a:r>
          </a:p>
          <a:p>
            <a:r>
              <a:rPr lang="en-US" altLang="zh-CN" dirty="0"/>
              <a:t>		for (j = 2; </a:t>
            </a:r>
            <a:r>
              <a:rPr lang="en-US" altLang="zh-CN" dirty="0" err="1"/>
              <a:t>i</a:t>
            </a:r>
            <a:r>
              <a:rPr lang="en-US" altLang="zh-CN" dirty="0"/>
              <a:t>*j &lt; 10010; ++j)</a:t>
            </a:r>
          </a:p>
          <a:p>
            <a:r>
              <a:rPr lang="en-US" altLang="zh-CN" dirty="0"/>
              <a:t>		{</a:t>
            </a:r>
          </a:p>
          <a:p>
            <a:r>
              <a:rPr lang="en-US" altLang="zh-CN" dirty="0"/>
              <a:t>			</a:t>
            </a:r>
            <a:r>
              <a:rPr lang="en-US" altLang="zh-CN" dirty="0" err="1"/>
              <a:t>isprime</a:t>
            </a:r>
            <a:r>
              <a:rPr lang="en-US" altLang="zh-CN" dirty="0"/>
              <a:t>[</a:t>
            </a:r>
            <a:r>
              <a:rPr lang="en-US" altLang="zh-CN" dirty="0" err="1"/>
              <a:t>i</a:t>
            </a:r>
            <a:r>
              <a:rPr lang="en-US" altLang="zh-CN" dirty="0"/>
              <a:t>*j] = 1;</a:t>
            </a:r>
          </a:p>
          <a:p>
            <a:r>
              <a:rPr lang="en-US" altLang="zh-CN" dirty="0"/>
              <a:t>		</a:t>
            </a:r>
            <a:r>
              <a:rPr lang="en-US" altLang="zh-CN" dirty="0" smtClean="0"/>
              <a:t>}</a:t>
            </a:r>
            <a:endParaRPr lang="en-US" altLang="zh-CN" dirty="0"/>
          </a:p>
          <a:p>
            <a:r>
              <a:rPr lang="en-US" altLang="zh-CN" dirty="0"/>
              <a:t>		</a:t>
            </a:r>
            <a:r>
              <a:rPr lang="en-US" altLang="zh-CN" dirty="0" err="1"/>
              <a:t>primelist</a:t>
            </a:r>
            <a:r>
              <a:rPr lang="en-US" altLang="zh-CN" dirty="0"/>
              <a:t>[k] = </a:t>
            </a:r>
            <a:r>
              <a:rPr lang="en-US" altLang="zh-CN" dirty="0" err="1"/>
              <a:t>i</a:t>
            </a:r>
            <a:r>
              <a:rPr lang="en-US" altLang="zh-CN" dirty="0"/>
              <a:t>;</a:t>
            </a:r>
          </a:p>
          <a:p>
            <a:r>
              <a:rPr lang="en-US" altLang="zh-CN" dirty="0"/>
              <a:t>		k++;</a:t>
            </a:r>
          </a:p>
          <a:p>
            <a:r>
              <a:rPr lang="en-US" altLang="zh-CN" dirty="0"/>
              <a:t>	}</a:t>
            </a:r>
          </a:p>
          <a:p>
            <a:r>
              <a:rPr lang="en-US" altLang="zh-CN" dirty="0" smtClean="0"/>
              <a:t>}</a:t>
            </a:r>
            <a:endParaRPr lang="zh-CN" altLang="en-US" dirty="0"/>
          </a:p>
        </p:txBody>
      </p:sp>
    </p:spTree>
    <p:extLst>
      <p:ext uri="{BB962C8B-B14F-4D97-AF65-F5344CB8AC3E}">
        <p14:creationId xmlns:p14="http://schemas.microsoft.com/office/powerpoint/2010/main" val="3579079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 2689 Prime </a:t>
            </a:r>
            <a:r>
              <a:rPr lang="en-US" altLang="zh-CN" dirty="0" smtClean="0"/>
              <a:t>Distance</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给</a:t>
            </a:r>
            <a:r>
              <a:rPr lang="zh-CN" altLang="en-US" dirty="0"/>
              <a:t>出一个区间</a:t>
            </a:r>
            <a:r>
              <a:rPr lang="en-US" altLang="zh-CN" dirty="0"/>
              <a:t>[L,U]</a:t>
            </a:r>
            <a:r>
              <a:rPr lang="zh-CN" altLang="en-US" dirty="0"/>
              <a:t>，找出</a:t>
            </a:r>
            <a:r>
              <a:rPr lang="zh-CN" altLang="en-US" dirty="0" smtClean="0"/>
              <a:t>区间内相邻</a:t>
            </a:r>
            <a:r>
              <a:rPr lang="zh-CN" altLang="en-US" dirty="0"/>
              <a:t>的距离最近的两个素数和距离最远的两个素数</a:t>
            </a:r>
            <a:r>
              <a:rPr lang="zh-CN" altLang="en-US" dirty="0" smtClean="0"/>
              <a:t>。</a:t>
            </a:r>
            <a:endParaRPr lang="zh-CN" altLang="en-US" dirty="0"/>
          </a:p>
          <a:p>
            <a:pPr marL="0" indent="0">
              <a:buNone/>
            </a:pPr>
            <a:r>
              <a:rPr lang="en-US" altLang="zh-CN" dirty="0"/>
              <a:t>1&lt;=L&lt;U&lt;=2,147,483,647 </a:t>
            </a:r>
            <a:r>
              <a:rPr lang="zh-CN" altLang="en-US" dirty="0"/>
              <a:t>区间长度不</a:t>
            </a:r>
            <a:r>
              <a:rPr lang="zh-CN" altLang="en-US" dirty="0" smtClean="0"/>
              <a:t>超过 </a:t>
            </a:r>
            <a:r>
              <a:rPr lang="en-US" altLang="zh-CN" dirty="0" smtClean="0"/>
              <a:t>1,000,000</a:t>
            </a:r>
            <a:endParaRPr lang="zh-CN" altLang="en-US" dirty="0"/>
          </a:p>
        </p:txBody>
      </p:sp>
    </p:spTree>
    <p:extLst>
      <p:ext uri="{BB962C8B-B14F-4D97-AF65-F5344CB8AC3E}">
        <p14:creationId xmlns:p14="http://schemas.microsoft.com/office/powerpoint/2010/main" val="921813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POJ 2689 Prime </a:t>
            </a:r>
            <a:r>
              <a:rPr lang="en-US" altLang="zh-CN" dirty="0" smtClean="0"/>
              <a:t>Distance </a:t>
            </a:r>
            <a:r>
              <a:rPr lang="zh-CN" altLang="en-US" dirty="0" smtClean="0"/>
              <a:t>解</a:t>
            </a:r>
            <a:endParaRPr lang="zh-CN" altLang="en-US" dirty="0"/>
          </a:p>
        </p:txBody>
      </p:sp>
      <p:sp>
        <p:nvSpPr>
          <p:cNvPr id="3" name="内容占位符 2"/>
          <p:cNvSpPr>
            <a:spLocks noGrp="1"/>
          </p:cNvSpPr>
          <p:nvPr>
            <p:ph idx="1"/>
          </p:nvPr>
        </p:nvSpPr>
        <p:spPr/>
        <p:txBody>
          <a:bodyPr/>
          <a:lstStyle/>
          <a:p>
            <a:r>
              <a:rPr lang="zh-CN" altLang="en-US" dirty="0" smtClean="0"/>
              <a:t>只需用筛法得到所有的素数即可，由于数字最大为</a:t>
            </a:r>
            <a:r>
              <a:rPr lang="en-US" altLang="zh-CN" dirty="0" smtClean="0"/>
              <a:t>2,147,483,647</a:t>
            </a:r>
            <a:r>
              <a:rPr lang="zh-CN" altLang="en-US" dirty="0" smtClean="0"/>
              <a:t>，若一个区间</a:t>
            </a:r>
            <a:r>
              <a:rPr lang="en-US" altLang="zh-CN" dirty="0" smtClean="0"/>
              <a:t>[</a:t>
            </a:r>
            <a:r>
              <a:rPr lang="en-US" altLang="zh-CN" dirty="0" err="1" smtClean="0"/>
              <a:t>l,r</a:t>
            </a:r>
            <a:r>
              <a:rPr lang="en-US" altLang="zh-CN" dirty="0" smtClean="0"/>
              <a:t>]</a:t>
            </a:r>
            <a:r>
              <a:rPr lang="zh-CN" altLang="en-US" dirty="0" smtClean="0"/>
              <a:t>之间的数不是质数，它一定有至少一个小于</a:t>
            </a:r>
            <a:r>
              <a:rPr lang="en-US" altLang="zh-CN" dirty="0" err="1" smtClean="0"/>
              <a:t>sqrt</a:t>
            </a:r>
            <a:r>
              <a:rPr lang="en-US" altLang="zh-CN" dirty="0" smtClean="0"/>
              <a:t>(</a:t>
            </a:r>
            <a:r>
              <a:rPr lang="en-US" altLang="zh-CN" dirty="0"/>
              <a:t>2,147,483,647</a:t>
            </a:r>
            <a:r>
              <a:rPr lang="en-US" altLang="zh-CN" dirty="0" smtClean="0"/>
              <a:t>) </a:t>
            </a:r>
            <a:r>
              <a:rPr lang="zh-CN" altLang="en-US" dirty="0" smtClean="0"/>
              <a:t>的质因数</a:t>
            </a:r>
            <a:endParaRPr lang="en-US" altLang="zh-CN" dirty="0" smtClean="0"/>
          </a:p>
          <a:p>
            <a:r>
              <a:rPr lang="zh-CN" altLang="en-US" dirty="0" smtClean="0"/>
              <a:t>所以只需要筛法得到</a:t>
            </a:r>
            <a:r>
              <a:rPr lang="en-US" altLang="zh-CN" dirty="0" smtClean="0"/>
              <a:t>[2,sqrt(2,147,483,647</a:t>
            </a:r>
            <a:r>
              <a:rPr lang="en-US" altLang="zh-CN" dirty="0"/>
              <a:t>) </a:t>
            </a:r>
            <a:r>
              <a:rPr lang="en-US" altLang="zh-CN" dirty="0" smtClean="0"/>
              <a:t>]</a:t>
            </a:r>
            <a:r>
              <a:rPr lang="zh-CN" altLang="en-US" dirty="0" smtClean="0"/>
              <a:t>的素数，然后筛法标记区间上的所有合数，线性扫一遍即可</a:t>
            </a:r>
            <a:endParaRPr lang="zh-CN" altLang="en-US" dirty="0"/>
          </a:p>
        </p:txBody>
      </p:sp>
    </p:spTree>
    <p:extLst>
      <p:ext uri="{BB962C8B-B14F-4D97-AF65-F5344CB8AC3E}">
        <p14:creationId xmlns:p14="http://schemas.microsoft.com/office/powerpoint/2010/main" val="3405340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欧几里得</a:t>
            </a:r>
            <a:r>
              <a:rPr lang="en-US" altLang="zh-CN" dirty="0" smtClean="0"/>
              <a:t>		&amp;&amp;		</a:t>
            </a:r>
            <a:r>
              <a:rPr lang="zh-CN" altLang="en-US" dirty="0"/>
              <a:t>扩展</a:t>
            </a:r>
            <a:r>
              <a:rPr lang="zh-CN" altLang="en-US" dirty="0" smtClean="0"/>
              <a:t>欧</a:t>
            </a:r>
            <a:r>
              <a:rPr lang="zh-CN" altLang="en-US" dirty="0"/>
              <a:t>几里</a:t>
            </a:r>
            <a:r>
              <a:rPr lang="zh-CN" altLang="en-US" dirty="0" smtClean="0"/>
              <a:t>得</a:t>
            </a:r>
            <a:endParaRPr lang="zh-CN" altLang="en-US" dirty="0"/>
          </a:p>
        </p:txBody>
      </p:sp>
      <p:sp>
        <p:nvSpPr>
          <p:cNvPr id="3" name="内容占位符 2"/>
          <p:cNvSpPr>
            <a:spLocks noGrp="1"/>
          </p:cNvSpPr>
          <p:nvPr>
            <p:ph idx="1"/>
          </p:nvPr>
        </p:nvSpPr>
        <p:spPr>
          <a:xfrm>
            <a:off x="990599" y="4252302"/>
            <a:ext cx="5184531" cy="2166083"/>
          </a:xfrm>
        </p:spPr>
        <p:txBody>
          <a:bodyPr>
            <a:normAutofit/>
          </a:bodyPr>
          <a:lstStyle/>
          <a:p>
            <a:r>
              <a:rPr lang="zh-CN" altLang="en-US" dirty="0"/>
              <a:t>扩展欧几里德算法是用来在已知</a:t>
            </a:r>
            <a:r>
              <a:rPr lang="en-US" altLang="zh-CN" dirty="0"/>
              <a:t>a, </a:t>
            </a:r>
            <a:r>
              <a:rPr lang="en-US" altLang="zh-CN" dirty="0" smtClean="0"/>
              <a:t>b</a:t>
            </a:r>
            <a:r>
              <a:rPr lang="zh-CN" altLang="en-US" dirty="0" smtClean="0"/>
              <a:t>时求解</a:t>
            </a:r>
            <a:r>
              <a:rPr lang="zh-CN" altLang="en-US" dirty="0"/>
              <a:t>一组</a:t>
            </a:r>
            <a:r>
              <a:rPr lang="en-US" altLang="zh-CN" dirty="0"/>
              <a:t>x</a:t>
            </a:r>
            <a:r>
              <a:rPr lang="zh-CN" altLang="en-US" dirty="0"/>
              <a:t>，</a:t>
            </a:r>
            <a:r>
              <a:rPr lang="en-US" altLang="zh-CN" dirty="0"/>
              <a:t>y</a:t>
            </a:r>
            <a:r>
              <a:rPr lang="zh-CN" altLang="en-US" dirty="0"/>
              <a:t>，使它们</a:t>
            </a:r>
            <a:r>
              <a:rPr lang="zh-CN" altLang="en-US" dirty="0" smtClean="0"/>
              <a:t>满足：</a:t>
            </a:r>
            <a:r>
              <a:rPr lang="en-US" altLang="zh-CN" dirty="0" err="1" smtClean="0"/>
              <a:t>ax+by</a:t>
            </a:r>
            <a:r>
              <a:rPr lang="en-US" altLang="zh-CN" dirty="0" smtClean="0"/>
              <a:t> </a:t>
            </a:r>
            <a:r>
              <a:rPr lang="en-US" altLang="zh-CN" dirty="0"/>
              <a:t>= </a:t>
            </a:r>
            <a:r>
              <a:rPr lang="en-US" altLang="zh-CN" dirty="0" err="1"/>
              <a:t>gcd</a:t>
            </a:r>
            <a:r>
              <a:rPr lang="en-US" altLang="zh-CN" dirty="0"/>
              <a:t>(a, b) </a:t>
            </a:r>
            <a:r>
              <a:rPr lang="zh-CN" altLang="en-US" dirty="0" smtClean="0"/>
              <a:t>，且</a:t>
            </a:r>
            <a:r>
              <a:rPr lang="en-US" altLang="zh-CN" dirty="0"/>
              <a:t>abs(x)+abs(y)</a:t>
            </a:r>
            <a:r>
              <a:rPr lang="zh-CN" altLang="en-US" dirty="0"/>
              <a:t>最小</a:t>
            </a:r>
            <a:endParaRPr lang="en-US" altLang="zh-CN" dirty="0"/>
          </a:p>
          <a:p>
            <a:endParaRPr lang="zh-CN" altLang="en-US" dirty="0"/>
          </a:p>
        </p:txBody>
      </p:sp>
      <p:sp>
        <p:nvSpPr>
          <p:cNvPr id="4" name="内容占位符 2"/>
          <p:cNvSpPr txBox="1">
            <a:spLocks/>
          </p:cNvSpPr>
          <p:nvPr/>
        </p:nvSpPr>
        <p:spPr>
          <a:xfrm>
            <a:off x="6389077" y="1825625"/>
            <a:ext cx="5184531"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int</a:t>
            </a:r>
            <a:r>
              <a:rPr lang="en-US" altLang="zh-CN" dirty="0"/>
              <a:t> </a:t>
            </a:r>
            <a:r>
              <a:rPr lang="en-US" altLang="zh-CN" dirty="0" err="1"/>
              <a:t>extend_gcd</a:t>
            </a:r>
            <a:r>
              <a:rPr lang="en-US" altLang="zh-CN" dirty="0"/>
              <a:t>(</a:t>
            </a:r>
            <a:r>
              <a:rPr lang="en-US" altLang="zh-CN" dirty="0" err="1"/>
              <a:t>int</a:t>
            </a:r>
            <a:r>
              <a:rPr lang="en-US" altLang="zh-CN" dirty="0"/>
              <a:t> </a:t>
            </a:r>
            <a:r>
              <a:rPr lang="en-US" altLang="zh-CN" dirty="0" err="1"/>
              <a:t>a,int</a:t>
            </a:r>
            <a:r>
              <a:rPr lang="en-US" altLang="zh-CN" dirty="0"/>
              <a:t> </a:t>
            </a:r>
            <a:r>
              <a:rPr lang="en-US" altLang="zh-CN" dirty="0" err="1"/>
              <a:t>b,int</a:t>
            </a:r>
            <a:r>
              <a:rPr lang="en-US" altLang="zh-CN" dirty="0"/>
              <a:t> &amp;</a:t>
            </a:r>
            <a:r>
              <a:rPr lang="en-US" altLang="zh-CN" dirty="0" err="1"/>
              <a:t>x,int</a:t>
            </a:r>
            <a:r>
              <a:rPr lang="en-US" altLang="zh-CN" dirty="0"/>
              <a:t> &amp;y)</a:t>
            </a:r>
          </a:p>
          <a:p>
            <a:r>
              <a:rPr lang="en-US" altLang="zh-CN" dirty="0"/>
              <a:t>{</a:t>
            </a:r>
          </a:p>
          <a:p>
            <a:r>
              <a:rPr lang="en-US" altLang="zh-CN" dirty="0"/>
              <a:t>    if(b==0</a:t>
            </a:r>
            <a:r>
              <a:rPr lang="en-US" altLang="zh-CN" dirty="0" smtClean="0"/>
              <a:t>) {</a:t>
            </a:r>
            <a:endParaRPr lang="en-US" altLang="zh-CN" dirty="0"/>
          </a:p>
          <a:p>
            <a:r>
              <a:rPr lang="en-US" altLang="zh-CN" dirty="0"/>
              <a:t>        x = 1;</a:t>
            </a:r>
          </a:p>
          <a:p>
            <a:r>
              <a:rPr lang="en-US" altLang="zh-CN" dirty="0"/>
              <a:t>        y = 0;</a:t>
            </a:r>
          </a:p>
          <a:p>
            <a:r>
              <a:rPr lang="en-US" altLang="zh-CN" dirty="0"/>
              <a:t>        return a;</a:t>
            </a:r>
          </a:p>
          <a:p>
            <a:r>
              <a:rPr lang="en-US" altLang="zh-CN" dirty="0"/>
              <a:t>    </a:t>
            </a:r>
            <a:r>
              <a:rPr lang="en-US" altLang="zh-CN" dirty="0" smtClean="0"/>
              <a:t>} else </a:t>
            </a:r>
            <a:r>
              <a:rPr lang="en-US" altLang="zh-CN" dirty="0"/>
              <a:t>{</a:t>
            </a:r>
          </a:p>
          <a:p>
            <a:r>
              <a:rPr lang="en-US" altLang="zh-CN" dirty="0"/>
              <a:t>        </a:t>
            </a:r>
            <a:r>
              <a:rPr lang="en-US" altLang="zh-CN" dirty="0" err="1"/>
              <a:t>int</a:t>
            </a:r>
            <a:r>
              <a:rPr lang="en-US" altLang="zh-CN" dirty="0"/>
              <a:t> r = </a:t>
            </a:r>
            <a:r>
              <a:rPr lang="en-US" altLang="zh-CN" dirty="0" err="1"/>
              <a:t>extend_gcd</a:t>
            </a:r>
            <a:r>
              <a:rPr lang="en-US" altLang="zh-CN" dirty="0"/>
              <a:t>(</a:t>
            </a:r>
            <a:r>
              <a:rPr lang="en-US" altLang="zh-CN" dirty="0" err="1"/>
              <a:t>b,a%b,y,x</a:t>
            </a:r>
            <a:r>
              <a:rPr lang="en-US" altLang="zh-CN" dirty="0"/>
              <a:t>);</a:t>
            </a:r>
          </a:p>
          <a:p>
            <a:r>
              <a:rPr lang="en-US" altLang="zh-CN" dirty="0"/>
              <a:t>        y -= x*(a/b);</a:t>
            </a:r>
          </a:p>
          <a:p>
            <a:r>
              <a:rPr lang="en-US" altLang="zh-CN" dirty="0"/>
              <a:t>        return r;</a:t>
            </a:r>
          </a:p>
          <a:p>
            <a:r>
              <a:rPr lang="en-US" altLang="zh-CN" dirty="0"/>
              <a:t>    </a:t>
            </a:r>
            <a:r>
              <a:rPr lang="en-US" altLang="zh-CN" dirty="0" smtClean="0"/>
              <a:t>}</a:t>
            </a:r>
          </a:p>
          <a:p>
            <a:r>
              <a:rPr lang="en-US" altLang="zh-CN" dirty="0"/>
              <a:t>}</a:t>
            </a:r>
            <a:endParaRPr lang="zh-CN" altLang="en-US" dirty="0"/>
          </a:p>
        </p:txBody>
      </p:sp>
      <p:sp>
        <p:nvSpPr>
          <p:cNvPr id="5" name="内容占位符 2"/>
          <p:cNvSpPr txBox="1">
            <a:spLocks/>
          </p:cNvSpPr>
          <p:nvPr/>
        </p:nvSpPr>
        <p:spPr>
          <a:xfrm>
            <a:off x="990600" y="1978025"/>
            <a:ext cx="5184531" cy="216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t>int gcd(int a,int b)</a:t>
            </a:r>
          </a:p>
          <a:p>
            <a:r>
              <a:rPr lang="en-US" altLang="zh-CN" smtClean="0"/>
              <a:t>{</a:t>
            </a:r>
          </a:p>
          <a:p>
            <a:r>
              <a:rPr lang="en-US" altLang="zh-CN" smtClean="0"/>
              <a:t>    return b==0 ? a : gcd(b,a%b);</a:t>
            </a:r>
          </a:p>
          <a:p>
            <a:r>
              <a:rPr lang="en-US" altLang="zh-CN" smtClean="0"/>
              <a:t>}</a:t>
            </a:r>
          </a:p>
          <a:p>
            <a:endParaRPr lang="zh-CN" altLang="en-US" dirty="0"/>
          </a:p>
        </p:txBody>
      </p:sp>
    </p:spTree>
    <p:extLst>
      <p:ext uri="{BB962C8B-B14F-4D97-AF65-F5344CB8AC3E}">
        <p14:creationId xmlns:p14="http://schemas.microsoft.com/office/powerpoint/2010/main" val="653058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利用扩展欧几里得求逆</a:t>
            </a:r>
            <a:endParaRPr lang="zh-CN" altLang="en-US" dirty="0"/>
          </a:p>
        </p:txBody>
      </p:sp>
      <p:sp>
        <p:nvSpPr>
          <p:cNvPr id="3" name="内容占位符 2"/>
          <p:cNvSpPr>
            <a:spLocks noGrp="1"/>
          </p:cNvSpPr>
          <p:nvPr>
            <p:ph idx="1"/>
          </p:nvPr>
        </p:nvSpPr>
        <p:spPr>
          <a:xfrm>
            <a:off x="838200" y="1825625"/>
            <a:ext cx="10873154" cy="4311406"/>
          </a:xfrm>
        </p:spPr>
        <p:txBody>
          <a:bodyPr>
            <a:normAutofit fontScale="92500" lnSpcReduction="10000"/>
          </a:bodyPr>
          <a:lstStyle/>
          <a:p>
            <a:r>
              <a:rPr lang="zh-CN" altLang="en-US" dirty="0" smtClean="0"/>
              <a:t>扩展欧几里得可以求得 </a:t>
            </a:r>
            <a:r>
              <a:rPr lang="en-US" altLang="zh-CN" dirty="0"/>
              <a:t> </a:t>
            </a:r>
            <a:r>
              <a:rPr lang="en-US" altLang="zh-CN" dirty="0" smtClean="0"/>
              <a:t>ax + by </a:t>
            </a:r>
            <a:r>
              <a:rPr lang="en-US" altLang="zh-CN" dirty="0"/>
              <a:t>= </a:t>
            </a:r>
            <a:r>
              <a:rPr lang="en-US" altLang="zh-CN" dirty="0" err="1"/>
              <a:t>gcd</a:t>
            </a:r>
            <a:r>
              <a:rPr lang="en-US" altLang="zh-CN" dirty="0"/>
              <a:t>(a, b</a:t>
            </a:r>
            <a:r>
              <a:rPr lang="en-US" altLang="zh-CN" dirty="0" smtClean="0"/>
              <a:t>) </a:t>
            </a:r>
            <a:r>
              <a:rPr lang="zh-CN" altLang="en-US" dirty="0" smtClean="0"/>
              <a:t>的一组解 </a:t>
            </a:r>
            <a:r>
              <a:rPr lang="en-US" altLang="zh-CN" dirty="0" smtClean="0"/>
              <a:t>(x, y)</a:t>
            </a:r>
          </a:p>
          <a:p>
            <a:r>
              <a:rPr lang="zh-CN" altLang="en-US" dirty="0" smtClean="0"/>
              <a:t>因此，当我们求逆时，由于我们本质上是在求一个</a:t>
            </a:r>
            <a:r>
              <a:rPr lang="en-US" altLang="zh-CN" dirty="0" smtClean="0"/>
              <a:t>x</a:t>
            </a:r>
            <a:r>
              <a:rPr lang="zh-CN" altLang="en-US" dirty="0" smtClean="0"/>
              <a:t>，使得</a:t>
            </a:r>
            <a:r>
              <a:rPr lang="en-US" altLang="zh-CN" dirty="0" smtClean="0"/>
              <a:t>ax </a:t>
            </a:r>
            <a:r>
              <a:rPr lang="en-US" altLang="zh-CN" dirty="0"/>
              <a:t>= 1(mod </a:t>
            </a:r>
            <a:r>
              <a:rPr lang="en-US" altLang="zh-CN" dirty="0" smtClean="0"/>
              <a:t>m)</a:t>
            </a:r>
          </a:p>
          <a:p>
            <a:r>
              <a:rPr lang="zh-CN" altLang="en-US" dirty="0" smtClean="0"/>
              <a:t>于是我们可以利用扩展欧几里得求解 </a:t>
            </a:r>
            <a:r>
              <a:rPr lang="en-US" altLang="zh-CN" dirty="0" smtClean="0"/>
              <a:t>ax + my = </a:t>
            </a:r>
            <a:r>
              <a:rPr lang="en-US" altLang="zh-CN" dirty="0" err="1" smtClean="0"/>
              <a:t>gcd</a:t>
            </a:r>
            <a:r>
              <a:rPr lang="en-US" altLang="zh-CN" dirty="0" smtClean="0"/>
              <a:t>(</a:t>
            </a:r>
            <a:r>
              <a:rPr lang="en-US" altLang="zh-CN" dirty="0" err="1" smtClean="0"/>
              <a:t>a,m</a:t>
            </a:r>
            <a:r>
              <a:rPr lang="en-US" altLang="zh-CN" dirty="0" smtClean="0"/>
              <a:t>) </a:t>
            </a:r>
            <a:r>
              <a:rPr lang="en-US" altLang="zh-CN" dirty="0" smtClean="0">
                <a:sym typeface="Wingdings" panose="05000000000000000000" pitchFamily="2" charset="2"/>
              </a:rPr>
              <a:t></a:t>
            </a:r>
            <a:r>
              <a:rPr lang="en-US" altLang="zh-CN" dirty="0" smtClean="0"/>
              <a:t> ax = 1(mod m) &lt;</a:t>
            </a:r>
            <a:r>
              <a:rPr lang="zh-CN" altLang="en-US" dirty="0" smtClean="0"/>
              <a:t>由于</a:t>
            </a:r>
            <a:r>
              <a:rPr lang="en-US" altLang="zh-CN" dirty="0" smtClean="0"/>
              <a:t>m</a:t>
            </a:r>
            <a:r>
              <a:rPr lang="zh-CN" altLang="en-US" dirty="0" smtClean="0"/>
              <a:t>为质数且</a:t>
            </a:r>
            <a:r>
              <a:rPr lang="en-US" altLang="zh-CN" dirty="0" smtClean="0"/>
              <a:t>my</a:t>
            </a:r>
            <a:r>
              <a:rPr lang="zh-CN" altLang="en-US" dirty="0" smtClean="0"/>
              <a:t>一定可以被</a:t>
            </a:r>
            <a:r>
              <a:rPr lang="en-US" altLang="zh-CN" dirty="0" smtClean="0"/>
              <a:t>m</a:t>
            </a:r>
            <a:r>
              <a:rPr lang="zh-CN" altLang="en-US" dirty="0" smtClean="0"/>
              <a:t>整除</a:t>
            </a:r>
            <a:r>
              <a:rPr lang="en-US" altLang="zh-CN" dirty="0" smtClean="0"/>
              <a:t>&gt;</a:t>
            </a:r>
            <a:endParaRPr lang="en-US" altLang="zh-CN" dirty="0"/>
          </a:p>
          <a:p>
            <a:r>
              <a:rPr lang="en-US" altLang="zh-CN" dirty="0" err="1"/>
              <a:t>int</a:t>
            </a:r>
            <a:r>
              <a:rPr lang="en-US" altLang="zh-CN" dirty="0"/>
              <a:t> </a:t>
            </a:r>
            <a:r>
              <a:rPr lang="en-US" altLang="zh-CN" dirty="0" err="1" smtClean="0"/>
              <a:t>mod_inverse</a:t>
            </a:r>
            <a:r>
              <a:rPr lang="en-US" altLang="zh-CN" dirty="0" smtClean="0"/>
              <a:t>(</a:t>
            </a:r>
            <a:r>
              <a:rPr lang="en-US" altLang="zh-CN" dirty="0" err="1" smtClean="0"/>
              <a:t>int</a:t>
            </a:r>
            <a:r>
              <a:rPr lang="en-US" altLang="zh-CN" dirty="0" smtClean="0"/>
              <a:t> </a:t>
            </a:r>
            <a:r>
              <a:rPr lang="en-US" altLang="zh-CN" dirty="0" err="1"/>
              <a:t>a,int</a:t>
            </a:r>
            <a:r>
              <a:rPr lang="en-US" altLang="zh-CN" dirty="0"/>
              <a:t> </a:t>
            </a:r>
            <a:r>
              <a:rPr lang="en-US" altLang="zh-CN" dirty="0" smtClean="0"/>
              <a:t>m)</a:t>
            </a:r>
            <a:endParaRPr lang="en-US" altLang="zh-CN" dirty="0"/>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x,y</a:t>
            </a:r>
            <a:r>
              <a:rPr lang="en-US" altLang="zh-CN" dirty="0" smtClean="0"/>
              <a:t>;</a:t>
            </a:r>
          </a:p>
          <a:p>
            <a:r>
              <a:rPr lang="en-US" altLang="zh-CN" dirty="0" smtClean="0"/>
              <a:t>    </a:t>
            </a:r>
            <a:r>
              <a:rPr lang="en-US" altLang="zh-CN" dirty="0" err="1"/>
              <a:t>int</a:t>
            </a:r>
            <a:r>
              <a:rPr lang="en-US" altLang="zh-CN" dirty="0"/>
              <a:t> </a:t>
            </a:r>
            <a:r>
              <a:rPr lang="en-US" altLang="zh-CN" dirty="0" smtClean="0"/>
              <a:t>d = </a:t>
            </a:r>
            <a:r>
              <a:rPr lang="en-US" altLang="zh-CN" dirty="0" err="1" smtClean="0"/>
              <a:t>extend_gcd</a:t>
            </a:r>
            <a:r>
              <a:rPr lang="en-US" altLang="zh-CN" dirty="0" smtClean="0"/>
              <a:t>(</a:t>
            </a:r>
            <a:r>
              <a:rPr lang="en-US" altLang="zh-CN" dirty="0" err="1" smtClean="0"/>
              <a:t>a,m,x,y</a:t>
            </a:r>
            <a:r>
              <a:rPr lang="en-US" altLang="zh-CN" dirty="0"/>
              <a:t>);</a:t>
            </a:r>
          </a:p>
          <a:p>
            <a:r>
              <a:rPr lang="en-US" altLang="zh-CN" dirty="0" smtClean="0"/>
              <a:t>    return </a:t>
            </a:r>
            <a:r>
              <a:rPr lang="en-US" altLang="zh-CN" dirty="0"/>
              <a:t>(</a:t>
            </a:r>
            <a:r>
              <a:rPr lang="en-US" altLang="zh-CN" dirty="0" err="1" smtClean="0"/>
              <a:t>x%m+m</a:t>
            </a:r>
            <a:r>
              <a:rPr lang="en-US" altLang="zh-CN" dirty="0" smtClean="0"/>
              <a:t>)%m;</a:t>
            </a:r>
          </a:p>
          <a:p>
            <a:r>
              <a:rPr lang="en-US" altLang="zh-CN" dirty="0" smtClean="0"/>
              <a:t>}</a:t>
            </a:r>
            <a:endParaRPr lang="zh-CN" altLang="en-US" dirty="0"/>
          </a:p>
        </p:txBody>
      </p:sp>
    </p:spTree>
    <p:extLst>
      <p:ext uri="{BB962C8B-B14F-4D97-AF65-F5344CB8AC3E}">
        <p14:creationId xmlns:p14="http://schemas.microsoft.com/office/powerpoint/2010/main" val="57751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8622</TotalTime>
  <Words>1383</Words>
  <Application>Microsoft Office PowerPoint</Application>
  <PresentationFormat>宽屏</PresentationFormat>
  <Paragraphs>164</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等线 Light</vt:lpstr>
      <vt:lpstr>Arial</vt:lpstr>
      <vt:lpstr>Wingdings</vt:lpstr>
      <vt:lpstr>Office 主题​​</vt:lpstr>
      <vt:lpstr>数论入门</vt:lpstr>
      <vt:lpstr>一个并不是按照顺序的提纲</vt:lpstr>
      <vt:lpstr>什么是模</vt:lpstr>
      <vt:lpstr>PowerPoint 演示文稿</vt:lpstr>
      <vt:lpstr>素数筛法</vt:lpstr>
      <vt:lpstr>POJ 2689 Prime Distance</vt:lpstr>
      <vt:lpstr>POJ 2689 Prime Distance 解</vt:lpstr>
      <vt:lpstr>欧几里得  &amp;&amp;  扩展欧几里得</vt:lpstr>
      <vt:lpstr>利用扩展欧几里得求逆</vt:lpstr>
      <vt:lpstr>容斥原理</vt:lpstr>
      <vt:lpstr>HDU 4135 Co-prime</vt:lpstr>
      <vt:lpstr>HDU 4135 Co-prime 解</vt:lpstr>
      <vt:lpstr>打表</vt:lpstr>
      <vt:lpstr>欧拉函数</vt:lpstr>
      <vt:lpstr>欧拉函数计算方法（打表）</vt:lpstr>
      <vt:lpstr>快速幂求逆</vt:lpstr>
      <vt:lpstr>组合数C(n,m)的计算</vt:lpstr>
      <vt:lpstr>Lucas定理</vt:lpstr>
      <vt:lpstr>预处理阶乘 &amp;&amp; 预处理阶乘的逆</vt:lpstr>
      <vt:lpstr>常见数列</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数论入门</dc:title>
  <dc:creator>施中昊</dc:creator>
  <cp:lastModifiedBy>施中昊</cp:lastModifiedBy>
  <cp:revision>69</cp:revision>
  <dcterms:created xsi:type="dcterms:W3CDTF">2016-05-07T05:39:00Z</dcterms:created>
  <dcterms:modified xsi:type="dcterms:W3CDTF">2016-07-18T14:37:33Z</dcterms:modified>
</cp:coreProperties>
</file>