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4" r:id="rId2"/>
    <p:sldId id="275" r:id="rId3"/>
    <p:sldId id="256" r:id="rId4"/>
    <p:sldId id="257" r:id="rId5"/>
    <p:sldId id="281" r:id="rId6"/>
    <p:sldId id="258" r:id="rId7"/>
    <p:sldId id="259" r:id="rId8"/>
    <p:sldId id="280" r:id="rId9"/>
    <p:sldId id="261" r:id="rId10"/>
    <p:sldId id="262" r:id="rId11"/>
    <p:sldId id="263" r:id="rId12"/>
    <p:sldId id="264" r:id="rId13"/>
    <p:sldId id="265" r:id="rId14"/>
    <p:sldId id="266" r:id="rId15"/>
    <p:sldId id="269" r:id="rId16"/>
    <p:sldId id="267" r:id="rId17"/>
    <p:sldId id="268" r:id="rId18"/>
    <p:sldId id="271" r:id="rId19"/>
    <p:sldId id="270" r:id="rId20"/>
    <p:sldId id="272" r:id="rId21"/>
    <p:sldId id="27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p:cViewPr varScale="1">
        <p:scale>
          <a:sx n="79" d="100"/>
          <a:sy n="79" d="100"/>
        </p:scale>
        <p:origin x="816" y="9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0" d="100"/>
          <a:sy n="60" d="100"/>
        </p:scale>
        <p:origin x="25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4D7040-F95C-4DA6-B249-7AD99CEDB155}" type="datetimeFigureOut">
              <a:rPr lang="zh-CN" altLang="en-US" smtClean="0"/>
              <a:pPr/>
              <a:t>2016/7/27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19E43E-FD34-464D-9377-AED61851EB7B}" type="slidenum">
              <a:rPr lang="zh-CN" altLang="en-US" smtClean="0"/>
              <a:pPr/>
              <a:t>‹#›</a:t>
            </a:fld>
            <a:endParaRPr lang="zh-CN" altLang="en-US"/>
          </a:p>
        </p:txBody>
      </p:sp>
    </p:spTree>
    <p:extLst>
      <p:ext uri="{BB962C8B-B14F-4D97-AF65-F5344CB8AC3E}">
        <p14:creationId xmlns:p14="http://schemas.microsoft.com/office/powerpoint/2010/main" val="112766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12D90F-D6D1-4CF0-A101-2E2010807986}" type="slidenum">
              <a:rPr altLang="zh-CN"/>
              <a:pPr eaLnBrk="1" hangingPunct="1"/>
              <a:t>2</a:t>
            </a:fld>
            <a:endParaRPr lang="zh-CN" altLang="zh-CN"/>
          </a:p>
        </p:txBody>
      </p:sp>
      <p:sp>
        <p:nvSpPr>
          <p:cNvPr id="5123" name="Rectangle 2"/>
          <p:cNvSpPr>
            <a:spLocks noGrp="1" noRot="1" noChangeAspect="1" noTextEdit="1"/>
          </p:cNvSpPr>
          <p:nvPr>
            <p:ph type="sldImg"/>
          </p:nvPr>
        </p:nvSpPr>
        <p:spPr>
          <a:ln/>
        </p:spPr>
      </p:sp>
      <p:sp>
        <p:nvSpPr>
          <p:cNvPr id="5124" name="Rectangle 3"/>
          <p:cNvSpPr>
            <a:spLocks noGrp="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2947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19E43E-FD34-464D-9377-AED61851EB7B}" type="slidenum">
              <a:rPr lang="zh-CN" altLang="en-US" smtClean="0"/>
              <a:pPr/>
              <a:t>4</a:t>
            </a:fld>
            <a:endParaRPr lang="zh-CN" altLang="en-US"/>
          </a:p>
        </p:txBody>
      </p:sp>
    </p:spTree>
    <p:extLst>
      <p:ext uri="{BB962C8B-B14F-4D97-AF65-F5344CB8AC3E}">
        <p14:creationId xmlns:p14="http://schemas.microsoft.com/office/powerpoint/2010/main" val="261612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5AF65F-631A-4DCF-8D3F-C29C7365DD3F}" type="slidenum">
              <a:rPr altLang="zh-CN"/>
              <a:pPr eaLnBrk="1" hangingPunct="1"/>
              <a:t>7</a:t>
            </a:fld>
            <a:endParaRPr lang="zh-CN"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2142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D51220-7320-4641-A4BA-04F241CB2266}" type="slidenum">
              <a:rPr altLang="zh-CN"/>
              <a:pPr eaLnBrk="1" hangingPunct="1"/>
              <a:t>12</a:t>
            </a:fld>
            <a:endParaRPr lang="zh-CN"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smtClean="0"/>
          </a:p>
        </p:txBody>
      </p:sp>
    </p:spTree>
    <p:extLst>
      <p:ext uri="{BB962C8B-B14F-4D97-AF65-F5344CB8AC3E}">
        <p14:creationId xmlns:p14="http://schemas.microsoft.com/office/powerpoint/2010/main" val="559140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6263F51-439B-4DF3-AFF8-0367882A3306}" type="slidenum">
              <a:rPr altLang="zh-CN"/>
              <a:pPr eaLnBrk="1" hangingPunct="1"/>
              <a:t>13</a:t>
            </a:fld>
            <a:endParaRPr lang="zh-CN" altLang="zh-CN"/>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smtClean="0"/>
          </a:p>
        </p:txBody>
      </p:sp>
    </p:spTree>
    <p:extLst>
      <p:ext uri="{BB962C8B-B14F-4D97-AF65-F5344CB8AC3E}">
        <p14:creationId xmlns:p14="http://schemas.microsoft.com/office/powerpoint/2010/main" val="327903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F8F33A-1C75-4104-B11C-B792C2622E63}" type="slidenum">
              <a:rPr altLang="zh-CN"/>
              <a:pPr eaLnBrk="1" hangingPunct="1"/>
              <a:t>14</a:t>
            </a:fld>
            <a:endParaRPr lang="zh-CN"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smtClean="0"/>
          </a:p>
        </p:txBody>
      </p:sp>
    </p:spTree>
    <p:extLst>
      <p:ext uri="{BB962C8B-B14F-4D97-AF65-F5344CB8AC3E}">
        <p14:creationId xmlns:p14="http://schemas.microsoft.com/office/powerpoint/2010/main" val="227782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CAA63D3-8DA2-4E4A-BF74-8F133EEE8801}" type="slidenum">
              <a:rPr altLang="zh-CN"/>
              <a:pPr eaLnBrk="1" hangingPunct="1"/>
              <a:t>16</a:t>
            </a:fld>
            <a:endParaRPr lang="zh-CN"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smtClean="0"/>
          </a:p>
        </p:txBody>
      </p:sp>
    </p:spTree>
    <p:extLst>
      <p:ext uri="{BB962C8B-B14F-4D97-AF65-F5344CB8AC3E}">
        <p14:creationId xmlns:p14="http://schemas.microsoft.com/office/powerpoint/2010/main" val="253428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2016/7/27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0" y="1604963"/>
            <a:ext cx="9144000" cy="1676400"/>
            <a:chOff x="0" y="2086"/>
            <a:chExt cx="5760" cy="1056"/>
          </a:xfrm>
        </p:grpSpPr>
        <p:sp>
          <p:nvSpPr>
            <p:cNvPr id="2054"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55"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pic>
        <p:nvPicPr>
          <p:cNvPr id="2051" name="Picture 2" descr="C:\Users\Tom\Desktop\Desktop (unsortiert)\Desktop\Ideensammlung\Zum Sortieren\Coff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7413"/>
            <a:ext cx="3316288"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hteck 4"/>
          <p:cNvSpPr>
            <a:spLocks noChangeArrowheads="1"/>
          </p:cNvSpPr>
          <p:nvPr/>
        </p:nvSpPr>
        <p:spPr bwMode="auto">
          <a:xfrm>
            <a:off x="3748088" y="2876550"/>
            <a:ext cx="539591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eaLnBrk="0" hangingPunct="0"/>
            <a:r>
              <a:rPr lang="zh-CN" altLang="zh-CN" noProof="1"/>
              <a:t>	</a:t>
            </a:r>
            <a:r>
              <a:rPr lang="zh-CN" altLang="en-US" sz="3600" b="1" noProof="1" smtClean="0">
                <a:solidFill>
                  <a:srgbClr val="333333"/>
                </a:solidFill>
              </a:rPr>
              <a:t>计算几何进阶篇</a:t>
            </a:r>
            <a:endParaRPr lang="en-US" altLang="zh-CN" sz="3600" b="1" noProof="1" smtClean="0">
              <a:solidFill>
                <a:srgbClr val="333333"/>
              </a:solidFill>
            </a:endParaRPr>
          </a:p>
          <a:p>
            <a:pPr eaLnBrk="0" hangingPunct="0"/>
            <a:r>
              <a:rPr lang="en-US" altLang="zh-CN" noProof="1" smtClean="0"/>
              <a:t>			—</a:t>
            </a:r>
            <a:r>
              <a:rPr lang="zh-CN" altLang="en-US" noProof="1" smtClean="0"/>
              <a:t>唐天晓</a:t>
            </a:r>
            <a:endParaRPr lang="de-DE" altLang="zh-CN" sz="2000" i="1" dirty="0">
              <a:solidFill>
                <a:srgbClr val="7F7F7F"/>
              </a:solidFill>
              <a:ea typeface="宋体" charset="-122"/>
            </a:endParaRPr>
          </a:p>
        </p:txBody>
      </p:sp>
    </p:spTree>
    <p:extLst>
      <p:ext uri="{BB962C8B-B14F-4D97-AF65-F5344CB8AC3E}">
        <p14:creationId xmlns:p14="http://schemas.microsoft.com/office/powerpoint/2010/main" val="342253245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60"/>
          <p:cNvGrpSpPr>
            <a:grpSpLocks/>
          </p:cNvGrpSpPr>
          <p:nvPr/>
        </p:nvGrpSpPr>
        <p:grpSpPr bwMode="auto">
          <a:xfrm>
            <a:off x="0" y="3284538"/>
            <a:ext cx="9134475" cy="1676400"/>
            <a:chOff x="0" y="2086"/>
            <a:chExt cx="5760" cy="1056"/>
          </a:xfrm>
        </p:grpSpPr>
        <p:sp>
          <p:nvSpPr>
            <p:cNvPr id="2063"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latin typeface="Calibri" pitchFamily="34" charset="0"/>
                <a:ea typeface="宋体" charset="-122"/>
              </a:endParaRPr>
            </a:p>
          </p:txBody>
        </p:sp>
        <p:sp>
          <p:nvSpPr>
            <p:cNvPr id="2064" name="Rectangle 62"/>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latin typeface="Calibri" pitchFamily="34" charset="0"/>
                <a:ea typeface="宋体" charset="-122"/>
              </a:endParaRPr>
            </a:p>
          </p:txBody>
        </p:sp>
      </p:grpSp>
      <p:sp>
        <p:nvSpPr>
          <p:cNvPr id="2054" name="Textfeld 28"/>
          <p:cNvSpPr txBox="1">
            <a:spLocks noChangeArrowheads="1"/>
          </p:cNvSpPr>
          <p:nvPr/>
        </p:nvSpPr>
        <p:spPr bwMode="gray">
          <a:xfrm>
            <a:off x="4321175" y="2689225"/>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a:solidFill>
                  <a:schemeClr val="bg1"/>
                </a:solidFill>
                <a:ea typeface="宋体" charset="-122"/>
              </a:rPr>
              <a:t>Services</a:t>
            </a:r>
          </a:p>
        </p:txBody>
      </p:sp>
      <p:sp>
        <p:nvSpPr>
          <p:cNvPr id="2055" name="Textfeld 29"/>
          <p:cNvSpPr txBox="1">
            <a:spLocks noChangeArrowheads="1"/>
          </p:cNvSpPr>
          <p:nvPr/>
        </p:nvSpPr>
        <p:spPr bwMode="gray">
          <a:xfrm>
            <a:off x="3406775" y="407352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sz="2400" b="1">
                <a:solidFill>
                  <a:schemeClr val="bg1"/>
                </a:solidFill>
                <a:ea typeface="宋体" charset="-122"/>
              </a:rPr>
              <a:t>Products</a:t>
            </a:r>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816100" y="5572125"/>
            <a:ext cx="5222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18663" y="99436"/>
            <a:ext cx="9055160" cy="3401571"/>
          </a:xfrm>
          <a:prstGeom prst="rect">
            <a:avLst/>
          </a:prstGeom>
          <a:noFill/>
        </p:spPr>
        <p:txBody>
          <a:bodyPr wrap="square" rtlCol="0">
            <a:spAutoFit/>
          </a:bodyPr>
          <a:lstStyle/>
          <a:p>
            <a:r>
              <a:rPr lang="en-US" altLang="zh-CN" sz="2400" dirty="0" smtClean="0"/>
              <a:t>	</a:t>
            </a:r>
            <a:r>
              <a:rPr lang="zh-CN" altLang="en-US" sz="2400" dirty="0" smtClean="0"/>
              <a:t>旋转卡壳算法分以下两步（在求出凸包之后，凸包上的点是时针有序的）：</a:t>
            </a:r>
            <a:endParaRPr lang="en-US" altLang="zh-CN" sz="2400" dirty="0" smtClean="0"/>
          </a:p>
          <a:p>
            <a:r>
              <a:rPr lang="en-US" altLang="zh-CN" sz="2400" dirty="0" smtClean="0"/>
              <a:t>	</a:t>
            </a:r>
            <a:r>
              <a:rPr lang="zh-CN" altLang="en-US" sz="2400" dirty="0" smtClean="0"/>
              <a:t>第一步，找到一个对踵点对，这个找法很简单，只需要找所有点之中</a:t>
            </a:r>
            <a:r>
              <a:rPr lang="en-US" altLang="zh-CN" sz="2400" dirty="0" smtClean="0"/>
              <a:t>x</a:t>
            </a:r>
            <a:r>
              <a:rPr lang="zh-CN" altLang="en-US" sz="2400" dirty="0" smtClean="0"/>
              <a:t>坐标最大和最小的两个点即可（当然，</a:t>
            </a:r>
            <a:r>
              <a:rPr lang="en-US" altLang="zh-CN" sz="2400" dirty="0" smtClean="0"/>
              <a:t>y</a:t>
            </a:r>
            <a:r>
              <a:rPr lang="zh-CN" altLang="en-US" sz="2400" dirty="0" smtClean="0"/>
              <a:t>坐标也可以，只要能找到一对即可）</a:t>
            </a:r>
            <a:endParaRPr lang="en-US" altLang="zh-CN" sz="2400" dirty="0" smtClean="0"/>
          </a:p>
          <a:p>
            <a:r>
              <a:rPr lang="en-US" altLang="zh-CN" sz="2400" dirty="0"/>
              <a:t>	</a:t>
            </a:r>
            <a:r>
              <a:rPr lang="zh-CN" altLang="en-US" sz="2400" dirty="0" smtClean="0"/>
              <a:t>第二步，从这一对对踵点开始，通过对平行线的</a:t>
            </a:r>
            <a:r>
              <a:rPr lang="zh-CN" altLang="en-US" sz="2400" b="1" dirty="0" smtClean="0"/>
              <a:t>旋转和卡壳</a:t>
            </a:r>
            <a:r>
              <a:rPr lang="zh-CN" altLang="en-US" sz="2400" dirty="0" smtClean="0"/>
              <a:t>来达到遍历所有的对踵点（有些类似尺取法），旋转的方法就是，从当前位置开始</a:t>
            </a:r>
            <a:r>
              <a:rPr lang="en-US" altLang="zh-CN" sz="2400" dirty="0" smtClean="0"/>
              <a:t>,</a:t>
            </a:r>
            <a:r>
              <a:rPr lang="zh-CN" altLang="en-US" sz="2400" dirty="0" smtClean="0"/>
              <a:t>比如下图，我们假设要让直线逆时针来旋转的话，那么接</a:t>
            </a:r>
            <a:endParaRPr lang="zh-CN" altLang="en-US" sz="2400" b="1" dirty="0"/>
          </a:p>
        </p:txBody>
      </p:sp>
      <p:pic>
        <p:nvPicPr>
          <p:cNvPr id="19" name="图片 18"/>
          <p:cNvPicPr>
            <a:picLocks noChangeAspect="1"/>
          </p:cNvPicPr>
          <p:nvPr/>
        </p:nvPicPr>
        <p:blipFill>
          <a:blip r:embed="rId3"/>
          <a:stretch>
            <a:fillRect/>
          </a:stretch>
        </p:blipFill>
        <p:spPr>
          <a:xfrm>
            <a:off x="1931902" y="3458659"/>
            <a:ext cx="4454696" cy="3367750"/>
          </a:xfrm>
          <a:prstGeom prst="rect">
            <a:avLst/>
          </a:prstGeom>
        </p:spPr>
      </p:pic>
    </p:spTree>
    <p:extLst>
      <p:ext uri="{BB962C8B-B14F-4D97-AF65-F5344CB8AC3E}">
        <p14:creationId xmlns:p14="http://schemas.microsoft.com/office/powerpoint/2010/main" val="248810617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p:cNvGrpSpPr>
            <a:grpSpLocks/>
          </p:cNvGrpSpPr>
          <p:nvPr/>
        </p:nvGrpSpPr>
        <p:grpSpPr bwMode="auto">
          <a:xfrm>
            <a:off x="0" y="0"/>
            <a:ext cx="9144000" cy="5948363"/>
            <a:chOff x="0" y="0"/>
            <a:chExt cx="5760" cy="3747"/>
          </a:xfrm>
        </p:grpSpPr>
        <p:sp>
          <p:nvSpPr>
            <p:cNvPr id="3085"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086"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schemeClr val="bg1"/>
                </a:solidFill>
                <a:ea typeface="宋体" charset="-122"/>
              </a:endParaRPr>
            </a:p>
          </p:txBody>
        </p:sp>
        <p:sp>
          <p:nvSpPr>
            <p:cNvPr id="3087"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088"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sp>
        <p:nvSpPr>
          <p:cNvPr id="3082" name="Text Box 13"/>
          <p:cNvSpPr txBox="1">
            <a:spLocks noChangeArrowheads="1"/>
          </p:cNvSpPr>
          <p:nvPr/>
        </p:nvSpPr>
        <p:spPr bwMode="gray">
          <a:xfrm>
            <a:off x="323850" y="6146800"/>
            <a:ext cx="23256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eaLnBrk="1" hangingPunct="1">
              <a:spcAft>
                <a:spcPct val="40000"/>
              </a:spcAft>
            </a:pPr>
            <a:r>
              <a:rPr lang="en-US" altLang="zh-CN" sz="1200" noProof="1">
                <a:solidFill>
                  <a:srgbClr val="7F7F7F"/>
                </a:solidFill>
              </a:rPr>
              <a:t>For PowerPoint  97-20</a:t>
            </a:r>
            <a:r>
              <a:rPr lang="de-DE" altLang="zh-CN" sz="1200">
                <a:solidFill>
                  <a:srgbClr val="7F7F7F"/>
                </a:solidFill>
                <a:ea typeface="宋体" charset="-122"/>
              </a:rPr>
              <a:t>10</a:t>
            </a:r>
            <a:endParaRPr lang="de-DE" altLang="zh-CN" sz="1200" noProof="1">
              <a:solidFill>
                <a:srgbClr val="7F7F7F"/>
              </a:solidFill>
            </a:endParaRPr>
          </a:p>
        </p:txBody>
      </p:sp>
      <p:sp>
        <p:nvSpPr>
          <p:cNvPr id="17" name="文本框 16"/>
          <p:cNvSpPr txBox="1"/>
          <p:nvPr/>
        </p:nvSpPr>
        <p:spPr>
          <a:xfrm>
            <a:off x="1331640" y="3491923"/>
            <a:ext cx="6949440" cy="2308324"/>
          </a:xfrm>
          <a:prstGeom prst="rect">
            <a:avLst/>
          </a:prstGeom>
          <a:noFill/>
        </p:spPr>
        <p:txBody>
          <a:bodyPr wrap="square" rtlCol="0">
            <a:spAutoFit/>
          </a:bodyPr>
          <a:lstStyle/>
          <a:p>
            <a:r>
              <a:rPr lang="zh-CN" altLang="en-US" sz="2400" dirty="0" smtClean="0"/>
              <a:t>下来就是让上面直线离开</a:t>
            </a:r>
            <a:r>
              <a:rPr lang="en-US" altLang="zh-CN" sz="2400" dirty="0" smtClean="0"/>
              <a:t>B</a:t>
            </a:r>
            <a:r>
              <a:rPr lang="zh-CN" altLang="en-US" sz="2400" dirty="0" smtClean="0"/>
              <a:t>，以</a:t>
            </a:r>
            <a:r>
              <a:rPr lang="en-US" altLang="zh-CN" sz="2400" dirty="0" smtClean="0"/>
              <a:t>A</a:t>
            </a:r>
            <a:r>
              <a:rPr lang="zh-CN" altLang="en-US" sz="2400" dirty="0" smtClean="0"/>
              <a:t>为中心逆时针旋转，下面的直线跟着旋转保持两直线平行，直到下面直线碰到边或者上面直线碰到边则</a:t>
            </a:r>
            <a:r>
              <a:rPr lang="zh-CN" altLang="en-US" sz="2400" b="1" dirty="0" smtClean="0"/>
              <a:t>卡壳</a:t>
            </a:r>
            <a:r>
              <a:rPr lang="zh-CN" altLang="en-US" sz="2400" dirty="0" smtClean="0"/>
              <a:t>，进行一次判断，然后继续旋转。等下面的点变成了最开始上面的点并且上面的点也变成了最开始下面的点，则遍历完毕，得到结果，复杂度显然是</a:t>
            </a:r>
            <a:r>
              <a:rPr lang="en-US" altLang="zh-CN" sz="2400" dirty="0" smtClean="0"/>
              <a:t>O(n)</a:t>
            </a:r>
            <a:r>
              <a:rPr lang="zh-CN" altLang="en-US" sz="2400" dirty="0" smtClean="0"/>
              <a:t>。</a:t>
            </a:r>
            <a:endParaRPr lang="zh-CN" altLang="en-US" sz="2400" dirty="0"/>
          </a:p>
        </p:txBody>
      </p:sp>
      <p:pic>
        <p:nvPicPr>
          <p:cNvPr id="18" name="图片 17"/>
          <p:cNvPicPr>
            <a:picLocks noChangeAspect="1"/>
          </p:cNvPicPr>
          <p:nvPr/>
        </p:nvPicPr>
        <p:blipFill>
          <a:blip r:embed="rId2"/>
          <a:stretch>
            <a:fillRect/>
          </a:stretch>
        </p:blipFill>
        <p:spPr>
          <a:xfrm>
            <a:off x="2411760" y="47186"/>
            <a:ext cx="4454696" cy="3367750"/>
          </a:xfrm>
          <a:prstGeom prst="rect">
            <a:avLst/>
          </a:prstGeom>
        </p:spPr>
      </p:pic>
    </p:spTree>
    <p:extLst>
      <p:ext uri="{BB962C8B-B14F-4D97-AF65-F5344CB8AC3E}">
        <p14:creationId xmlns:p14="http://schemas.microsoft.com/office/powerpoint/2010/main" val="38546114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reeform 121"/>
          <p:cNvSpPr>
            <a:spLocks/>
          </p:cNvSpPr>
          <p:nvPr/>
        </p:nvSpPr>
        <p:spPr bwMode="auto">
          <a:xfrm flipV="1">
            <a:off x="5278438" y="5080000"/>
            <a:ext cx="1917700" cy="1778000"/>
          </a:xfrm>
          <a:custGeom>
            <a:avLst/>
            <a:gdLst>
              <a:gd name="T0" fmla="*/ 1803884 w 1786"/>
              <a:gd name="T1" fmla="*/ 417875 h 1970"/>
              <a:gd name="T2" fmla="*/ 779535 w 1786"/>
              <a:gd name="T3" fmla="*/ 0 h 1970"/>
              <a:gd name="T4" fmla="*/ 0 w 1786"/>
              <a:gd name="T5" fmla="*/ 732861 h 1970"/>
              <a:gd name="T6" fmla="*/ 264140 w 1786"/>
              <a:gd name="T7" fmla="*/ 1314998 h 1970"/>
              <a:gd name="T8" fmla="*/ 1215474 w 1786"/>
              <a:gd name="T9" fmla="*/ 1778000 h 1970"/>
              <a:gd name="T10" fmla="*/ 1917700 w 1786"/>
              <a:gd name="T11" fmla="*/ 1028893 h 1970"/>
              <a:gd name="T12" fmla="*/ 1803884 w 1786"/>
              <a:gd name="T13" fmla="*/ 417875 h 1970"/>
              <a:gd name="T14" fmla="*/ 0 60000 65536"/>
              <a:gd name="T15" fmla="*/ 0 60000 65536"/>
              <a:gd name="T16" fmla="*/ 0 60000 65536"/>
              <a:gd name="T17" fmla="*/ 0 60000 65536"/>
              <a:gd name="T18" fmla="*/ 0 60000 65536"/>
              <a:gd name="T19" fmla="*/ 0 60000 65536"/>
              <a:gd name="T20" fmla="*/ 0 60000 65536"/>
              <a:gd name="T21" fmla="*/ 0 w 1786"/>
              <a:gd name="T22" fmla="*/ 0 h 1970"/>
              <a:gd name="T23" fmla="*/ 1786 w 1786"/>
              <a:gd name="T24" fmla="*/ 1970 h 1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6" h="1970">
                <a:moveTo>
                  <a:pt x="1680" y="463"/>
                </a:moveTo>
                <a:lnTo>
                  <a:pt x="726" y="0"/>
                </a:lnTo>
                <a:lnTo>
                  <a:pt x="0" y="812"/>
                </a:lnTo>
                <a:lnTo>
                  <a:pt x="246" y="1457"/>
                </a:lnTo>
                <a:lnTo>
                  <a:pt x="1132" y="1970"/>
                </a:lnTo>
                <a:lnTo>
                  <a:pt x="1786" y="1140"/>
                </a:lnTo>
                <a:lnTo>
                  <a:pt x="1680" y="463"/>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endParaRPr lang="zh-CN" altLang="en-US"/>
          </a:p>
        </p:txBody>
      </p:sp>
      <p:sp>
        <p:nvSpPr>
          <p:cNvPr id="2052" name="Freeform 122"/>
          <p:cNvSpPr>
            <a:spLocks/>
          </p:cNvSpPr>
          <p:nvPr/>
        </p:nvSpPr>
        <p:spPr bwMode="auto">
          <a:xfrm flipV="1">
            <a:off x="1584325" y="5027613"/>
            <a:ext cx="1971675" cy="1720850"/>
          </a:xfrm>
          <a:custGeom>
            <a:avLst/>
            <a:gdLst>
              <a:gd name="T0" fmla="*/ 969183 w 1835"/>
              <a:gd name="T1" fmla="*/ 0 h 1602"/>
              <a:gd name="T2" fmla="*/ 298706 w 1835"/>
              <a:gd name="T3" fmla="*/ 203022 h 1602"/>
              <a:gd name="T4" fmla="*/ 0 w 1835"/>
              <a:gd name="T5" fmla="*/ 1348107 h 1602"/>
              <a:gd name="T6" fmla="*/ 994971 w 1835"/>
              <a:gd name="T7" fmla="*/ 1720850 h 1602"/>
              <a:gd name="T8" fmla="*/ 1710576 w 1835"/>
              <a:gd name="T9" fmla="*/ 1661770 h 1602"/>
              <a:gd name="T10" fmla="*/ 1971675 w 1835"/>
              <a:gd name="T11" fmla="*/ 469420 h 1602"/>
              <a:gd name="T12" fmla="*/ 969183 w 1835"/>
              <a:gd name="T13" fmla="*/ 0 h 1602"/>
              <a:gd name="T14" fmla="*/ 0 60000 65536"/>
              <a:gd name="T15" fmla="*/ 0 60000 65536"/>
              <a:gd name="T16" fmla="*/ 0 60000 65536"/>
              <a:gd name="T17" fmla="*/ 0 60000 65536"/>
              <a:gd name="T18" fmla="*/ 0 60000 65536"/>
              <a:gd name="T19" fmla="*/ 0 60000 65536"/>
              <a:gd name="T20" fmla="*/ 0 60000 65536"/>
              <a:gd name="T21" fmla="*/ 0 w 1835"/>
              <a:gd name="T22" fmla="*/ 0 h 1602"/>
              <a:gd name="T23" fmla="*/ 1835 w 1835"/>
              <a:gd name="T24" fmla="*/ 1602 h 16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5" h="1602">
                <a:moveTo>
                  <a:pt x="902" y="0"/>
                </a:moveTo>
                <a:lnTo>
                  <a:pt x="278" y="189"/>
                </a:lnTo>
                <a:lnTo>
                  <a:pt x="0" y="1255"/>
                </a:lnTo>
                <a:lnTo>
                  <a:pt x="926" y="1602"/>
                </a:lnTo>
                <a:lnTo>
                  <a:pt x="1592" y="1547"/>
                </a:lnTo>
                <a:lnTo>
                  <a:pt x="1835" y="437"/>
                </a:lnTo>
                <a:lnTo>
                  <a:pt x="902" y="0"/>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5" name="Textfeld 7"/>
          <p:cNvSpPr txBox="1">
            <a:spLocks noChangeArrowheads="1"/>
          </p:cNvSpPr>
          <p:nvPr/>
        </p:nvSpPr>
        <p:spPr bwMode="auto">
          <a:xfrm>
            <a:off x="300038" y="58738"/>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sz="5500" dirty="0" smtClean="0">
                <a:solidFill>
                  <a:srgbClr val="595959"/>
                </a:solidFill>
                <a:ea typeface="宋体" charset="-122"/>
              </a:rPr>
              <a:t>处理的问题：</a:t>
            </a:r>
            <a:endParaRPr lang="de-DE" altLang="zh-CN" sz="5500" dirty="0">
              <a:solidFill>
                <a:srgbClr val="595959"/>
              </a:solidFill>
              <a:ea typeface="宋体" charset="-122"/>
            </a:endParaRPr>
          </a:p>
        </p:txBody>
      </p:sp>
      <p:sp>
        <p:nvSpPr>
          <p:cNvPr id="28" name="文本框 27"/>
          <p:cNvSpPr txBox="1"/>
          <p:nvPr/>
        </p:nvSpPr>
        <p:spPr>
          <a:xfrm>
            <a:off x="8021" y="1107901"/>
            <a:ext cx="8485903" cy="1384995"/>
          </a:xfrm>
          <a:prstGeom prst="rect">
            <a:avLst/>
          </a:prstGeom>
          <a:noFill/>
        </p:spPr>
        <p:txBody>
          <a:bodyPr wrap="square" rtlCol="0">
            <a:spAutoFit/>
          </a:bodyPr>
          <a:lstStyle/>
          <a:p>
            <a:r>
              <a:rPr lang="zh-CN" altLang="en-US" sz="2800" dirty="0" smtClean="0"/>
              <a:t>通过上面的介绍，想必大家都可以知道旋转卡壳算法怎么来写了吧。理解了之后其实并不难。那么，旋转卡壳算法究竟用来解决什么问题呢？</a:t>
            </a:r>
            <a:endParaRPr lang="zh-CN" altLang="en-US" sz="2800" dirty="0"/>
          </a:p>
        </p:txBody>
      </p:sp>
      <p:sp>
        <p:nvSpPr>
          <p:cNvPr id="29" name="文本框 28"/>
          <p:cNvSpPr txBox="1"/>
          <p:nvPr/>
        </p:nvSpPr>
        <p:spPr>
          <a:xfrm>
            <a:off x="162765" y="2656651"/>
            <a:ext cx="8553790" cy="2677656"/>
          </a:xfrm>
          <a:prstGeom prst="rect">
            <a:avLst/>
          </a:prstGeom>
          <a:noFill/>
        </p:spPr>
        <p:txBody>
          <a:bodyPr wrap="square" rtlCol="0">
            <a:spAutoFit/>
          </a:bodyPr>
          <a:lstStyle/>
          <a:p>
            <a:r>
              <a:rPr lang="en-US" altLang="zh-CN" sz="2400" dirty="0" smtClean="0"/>
              <a:t>1.</a:t>
            </a:r>
            <a:r>
              <a:rPr lang="zh-CN" altLang="en-US" sz="2400" dirty="0" smtClean="0"/>
              <a:t>如同前面所说的，平面最远点对，也可以说是凸多边形的直径。</a:t>
            </a:r>
            <a:endParaRPr lang="en-US" altLang="zh-CN" sz="2400" dirty="0" smtClean="0"/>
          </a:p>
          <a:p>
            <a:r>
              <a:rPr lang="en-US" altLang="zh-CN" sz="2400" dirty="0" smtClean="0"/>
              <a:t>2.</a:t>
            </a:r>
            <a:r>
              <a:rPr lang="zh-CN" altLang="en-US" sz="2400" dirty="0" smtClean="0"/>
              <a:t>凸多边形的宽度，凸多边形中点与边的最远距离。</a:t>
            </a:r>
            <a:endParaRPr lang="en-US" altLang="zh-CN" sz="2400" dirty="0" smtClean="0"/>
          </a:p>
          <a:p>
            <a:r>
              <a:rPr lang="en-US" altLang="zh-CN" sz="2400" dirty="0" smtClean="0"/>
              <a:t>3.</a:t>
            </a:r>
            <a:r>
              <a:rPr lang="zh-CN" altLang="en-US" sz="2400" dirty="0" smtClean="0"/>
              <a:t>两个凸多边形间的最远距离</a:t>
            </a:r>
            <a:r>
              <a:rPr lang="en-US" altLang="zh-CN" sz="2400" dirty="0"/>
              <a:t> </a:t>
            </a:r>
            <a:r>
              <a:rPr lang="en-US" altLang="zh-CN" sz="2400" dirty="0" smtClean="0"/>
              <a:t>4.</a:t>
            </a:r>
            <a:r>
              <a:rPr lang="zh-CN" altLang="en-US" sz="2400" dirty="0" smtClean="0"/>
              <a:t>两个凸多边形间的最近距离</a:t>
            </a:r>
            <a:endParaRPr lang="en-US" altLang="zh-CN" sz="2400" dirty="0" smtClean="0"/>
          </a:p>
          <a:p>
            <a:r>
              <a:rPr lang="en-US" altLang="zh-CN" sz="2400" dirty="0" smtClean="0"/>
              <a:t>5.</a:t>
            </a:r>
            <a:r>
              <a:rPr lang="zh-CN" altLang="en-US" sz="2400" dirty="0" smtClean="0"/>
              <a:t>凸多边形最小面积外接矩形</a:t>
            </a:r>
            <a:r>
              <a:rPr lang="en-US" altLang="zh-CN" sz="2400" dirty="0"/>
              <a:t> </a:t>
            </a:r>
            <a:r>
              <a:rPr lang="en-US" altLang="zh-CN" sz="2400" dirty="0" smtClean="0"/>
              <a:t>6.</a:t>
            </a:r>
            <a:r>
              <a:rPr lang="zh-CN" altLang="en-US" sz="2400" dirty="0" smtClean="0"/>
              <a:t>凸多边形最小周长外接矩形</a:t>
            </a:r>
            <a:endParaRPr lang="en-US" altLang="zh-CN" sz="2400" dirty="0" smtClean="0"/>
          </a:p>
          <a:p>
            <a:r>
              <a:rPr lang="en-US" altLang="zh-CN" sz="2400" dirty="0" smtClean="0"/>
              <a:t>7.</a:t>
            </a:r>
            <a:r>
              <a:rPr lang="zh-CN" altLang="en-US" sz="2400" dirty="0" smtClean="0"/>
              <a:t>洋葱三角剖分 </a:t>
            </a:r>
            <a:r>
              <a:rPr lang="en-US" altLang="zh-CN" sz="2400" dirty="0" smtClean="0"/>
              <a:t>8.</a:t>
            </a:r>
            <a:r>
              <a:rPr lang="zh-CN" altLang="en-US" sz="2400" dirty="0" smtClean="0"/>
              <a:t>螺旋三角剖分 </a:t>
            </a:r>
            <a:r>
              <a:rPr lang="en-US" altLang="zh-CN" sz="2400" dirty="0" smtClean="0"/>
              <a:t>9.</a:t>
            </a:r>
            <a:r>
              <a:rPr lang="zh-CN" altLang="en-US" sz="2400" dirty="0" smtClean="0"/>
              <a:t>四边形剖分</a:t>
            </a:r>
            <a:endParaRPr lang="en-US" altLang="zh-CN" sz="2400" dirty="0" smtClean="0"/>
          </a:p>
          <a:p>
            <a:r>
              <a:rPr lang="en-US" altLang="zh-CN" sz="2400" dirty="0" smtClean="0"/>
              <a:t>………………………………</a:t>
            </a:r>
            <a:endParaRPr lang="zh-CN" altLang="en-US" sz="2400" dirty="0"/>
          </a:p>
        </p:txBody>
      </p:sp>
    </p:spTree>
    <p:extLst>
      <p:ext uri="{BB962C8B-B14F-4D97-AF65-F5344CB8AC3E}">
        <p14:creationId xmlns:p14="http://schemas.microsoft.com/office/powerpoint/2010/main" val="3467606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p:cNvGrpSpPr>
            <a:grpSpLocks/>
          </p:cNvGrpSpPr>
          <p:nvPr/>
        </p:nvGrpSpPr>
        <p:grpSpPr bwMode="auto">
          <a:xfrm>
            <a:off x="0" y="-11113"/>
            <a:ext cx="9144000" cy="5948363"/>
            <a:chOff x="0" y="0"/>
            <a:chExt cx="5760" cy="3747"/>
          </a:xfrm>
        </p:grpSpPr>
        <p:sp>
          <p:nvSpPr>
            <p:cNvPr id="3148"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solidFill>
                  <a:schemeClr val="bg1"/>
                </a:solidFill>
              </a:endParaRPr>
            </a:p>
          </p:txBody>
        </p:sp>
        <p:sp>
          <p:nvSpPr>
            <p:cNvPr id="3149"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solidFill>
                  <a:schemeClr val="bg1"/>
                </a:solidFill>
              </a:endParaRPr>
            </a:p>
          </p:txBody>
        </p:sp>
        <p:sp>
          <p:nvSpPr>
            <p:cNvPr id="3150"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solidFill>
                  <a:schemeClr val="bg1"/>
                </a:solidFill>
              </a:endParaRPr>
            </a:p>
          </p:txBody>
        </p:sp>
        <p:sp>
          <p:nvSpPr>
            <p:cNvPr id="3151"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solidFill>
                  <a:schemeClr val="bg1"/>
                </a:solidFill>
              </a:endParaRPr>
            </a:p>
          </p:txBody>
        </p:sp>
      </p:grpSp>
      <p:sp>
        <p:nvSpPr>
          <p:cNvPr id="3075" name="Rectangle 10"/>
          <p:cNvSpPr>
            <a:spLocks noChangeArrowheads="1"/>
          </p:cNvSpPr>
          <p:nvPr/>
        </p:nvSpPr>
        <p:spPr bwMode="gray">
          <a:xfrm>
            <a:off x="311944" y="688181"/>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nSpc>
                <a:spcPct val="90000"/>
              </a:lnSpc>
            </a:pPr>
            <a:r>
              <a:rPr lang="zh-CN" altLang="en-US" sz="3000" b="1" noProof="1">
                <a:solidFill>
                  <a:schemeClr val="bg1"/>
                </a:solidFill>
              </a:rPr>
              <a:t>接下来考虑 如何得到距离每条对应边的的最远点呢</a:t>
            </a:r>
            <a:r>
              <a:rPr lang="en-US" altLang="zh-CN" sz="3000" b="1" noProof="1">
                <a:solidFill>
                  <a:schemeClr val="bg1"/>
                </a:solidFill>
              </a:rPr>
              <a:t>?</a:t>
            </a:r>
          </a:p>
          <a:p>
            <a:pPr>
              <a:lnSpc>
                <a:spcPct val="90000"/>
              </a:lnSpc>
            </a:pPr>
            <a:endParaRPr lang="en-US" altLang="zh-CN" sz="3000" b="1" noProof="1">
              <a:solidFill>
                <a:schemeClr val="bg1"/>
              </a:solidFill>
            </a:endParaRPr>
          </a:p>
          <a:p>
            <a:pPr>
              <a:lnSpc>
                <a:spcPct val="90000"/>
              </a:lnSpc>
            </a:pPr>
            <a:r>
              <a:rPr lang="zh-CN" altLang="en-US" sz="3000" b="1" noProof="1">
                <a:solidFill>
                  <a:schemeClr val="bg1"/>
                </a:solidFill>
              </a:rPr>
              <a:t>稍加分析 我们可以发现 凸包上的点依次与对应边产生的距离成单峰函数</a:t>
            </a:r>
            <a:endParaRPr lang="de-DE" altLang="zh-CN" sz="3000" b="1" noProof="1">
              <a:solidFill>
                <a:schemeClr val="bg1"/>
              </a:solidFill>
            </a:endParaRPr>
          </a:p>
        </p:txBody>
      </p:sp>
      <p:pic>
        <p:nvPicPr>
          <p:cNvPr id="1034" name="Picture 10" descr="http://pic002.cnblogs.com/images/2011/139826/20110403190748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952" y="2387600"/>
            <a:ext cx="4464496" cy="425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845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ChangeArrowheads="1"/>
          </p:cNvSpPr>
          <p:nvPr/>
        </p:nvSpPr>
        <p:spPr bwMode="gray">
          <a:xfrm>
            <a:off x="827584" y="260648"/>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nSpc>
                <a:spcPct val="90000"/>
              </a:lnSpc>
            </a:pPr>
            <a:r>
              <a:rPr lang="zh-CN" altLang="en-US" sz="3000" b="1" noProof="1" smtClean="0"/>
              <a:t>板子</a:t>
            </a:r>
            <a:endParaRPr lang="de-DE" altLang="zh-CN" sz="3000" b="1" noProof="1"/>
          </a:p>
        </p:txBody>
      </p:sp>
      <p:sp>
        <p:nvSpPr>
          <p:cNvPr id="4106" name="Rectangle 4"/>
          <p:cNvSpPr>
            <a:spLocks noChangeArrowheads="1"/>
          </p:cNvSpPr>
          <p:nvPr/>
        </p:nvSpPr>
        <p:spPr bwMode="gray">
          <a:xfrm>
            <a:off x="532408" y="980728"/>
            <a:ext cx="806489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altLang="zh-CN" sz="2000" dirty="0" err="1">
                <a:ea typeface="宋体" charset="-122"/>
              </a:rPr>
              <a:t>int</a:t>
            </a:r>
            <a:r>
              <a:rPr lang="en-US" altLang="zh-CN" sz="2000" dirty="0">
                <a:ea typeface="宋体" charset="-122"/>
              </a:rPr>
              <a:t> </a:t>
            </a:r>
            <a:r>
              <a:rPr lang="en-US" altLang="zh-CN" sz="2000" dirty="0" err="1">
                <a:ea typeface="宋体" charset="-122"/>
              </a:rPr>
              <a:t>rotating_calipers</a:t>
            </a:r>
            <a:r>
              <a:rPr lang="en-US" altLang="zh-CN" sz="2000" dirty="0">
                <a:ea typeface="宋体" charset="-122"/>
              </a:rPr>
              <a:t>(point p[],</a:t>
            </a:r>
            <a:r>
              <a:rPr lang="en-US" altLang="zh-CN" sz="2000" dirty="0" err="1">
                <a:ea typeface="宋体" charset="-122"/>
              </a:rPr>
              <a:t>int</a:t>
            </a:r>
            <a:r>
              <a:rPr lang="en-US" altLang="zh-CN" sz="2000" dirty="0">
                <a:ea typeface="宋体" charset="-122"/>
              </a:rPr>
              <a:t> n)</a:t>
            </a:r>
          </a:p>
          <a:p>
            <a:pPr defTabSz="801688" eaLnBrk="0" hangingPunct="0"/>
            <a:r>
              <a:rPr lang="en-US" altLang="zh-CN" sz="2000" dirty="0">
                <a:ea typeface="宋体" charset="-122"/>
              </a:rPr>
              <a:t>{</a:t>
            </a:r>
          </a:p>
          <a:p>
            <a:pPr defTabSz="801688" eaLnBrk="0" hangingPunct="0"/>
            <a:r>
              <a:rPr lang="en-US" altLang="zh-CN" sz="2000" dirty="0">
                <a:ea typeface="宋体" charset="-122"/>
              </a:rPr>
              <a:t>    </a:t>
            </a:r>
            <a:r>
              <a:rPr lang="en-US" altLang="zh-CN" sz="2000" dirty="0" err="1">
                <a:ea typeface="宋体" charset="-122"/>
              </a:rPr>
              <a:t>int</a:t>
            </a:r>
            <a:r>
              <a:rPr lang="en-US" altLang="zh-CN" sz="2000" dirty="0">
                <a:ea typeface="宋体" charset="-122"/>
              </a:rPr>
              <a:t> </a:t>
            </a:r>
            <a:r>
              <a:rPr lang="en-US" altLang="zh-CN" sz="2000" dirty="0" err="1">
                <a:ea typeface="宋体" charset="-122"/>
              </a:rPr>
              <a:t>ans</a:t>
            </a:r>
            <a:r>
              <a:rPr lang="en-US" altLang="zh-CN" sz="2000" dirty="0">
                <a:ea typeface="宋体" charset="-122"/>
              </a:rPr>
              <a:t>=0;</a:t>
            </a:r>
          </a:p>
          <a:p>
            <a:pPr defTabSz="801688" eaLnBrk="0" hangingPunct="0"/>
            <a:r>
              <a:rPr lang="en-US" altLang="zh-CN" sz="2000" dirty="0">
                <a:ea typeface="宋体" charset="-122"/>
              </a:rPr>
              <a:t>    point v;</a:t>
            </a:r>
          </a:p>
          <a:p>
            <a:pPr defTabSz="801688" eaLnBrk="0" hangingPunct="0"/>
            <a:r>
              <a:rPr lang="en-US" altLang="zh-CN" sz="2000" dirty="0">
                <a:ea typeface="宋体" charset="-122"/>
              </a:rPr>
              <a:t>    </a:t>
            </a:r>
            <a:r>
              <a:rPr lang="en-US" altLang="zh-CN" sz="2000" dirty="0" err="1">
                <a:ea typeface="宋体" charset="-122"/>
              </a:rPr>
              <a:t>int</a:t>
            </a:r>
            <a:r>
              <a:rPr lang="en-US" altLang="zh-CN" sz="2000" dirty="0">
                <a:ea typeface="宋体" charset="-122"/>
              </a:rPr>
              <a:t> cur=1;</a:t>
            </a:r>
          </a:p>
          <a:p>
            <a:pPr defTabSz="801688" eaLnBrk="0" hangingPunct="0"/>
            <a:r>
              <a:rPr lang="en-US" altLang="zh-CN" sz="2000" dirty="0">
                <a:ea typeface="宋体" charset="-122"/>
              </a:rPr>
              <a:t>    for(</a:t>
            </a:r>
            <a:r>
              <a:rPr lang="en-US" altLang="zh-CN" sz="2000" dirty="0" err="1">
                <a:ea typeface="宋体" charset="-122"/>
              </a:rPr>
              <a:t>int</a:t>
            </a:r>
            <a:r>
              <a:rPr lang="en-US" altLang="zh-CN" sz="2000" dirty="0">
                <a:ea typeface="宋体" charset="-122"/>
              </a:rPr>
              <a:t> </a:t>
            </a:r>
            <a:r>
              <a:rPr lang="en-US" altLang="zh-CN" sz="2000" dirty="0" err="1">
                <a:ea typeface="宋体" charset="-122"/>
              </a:rPr>
              <a:t>i</a:t>
            </a:r>
            <a:r>
              <a:rPr lang="en-US" altLang="zh-CN" sz="2000" dirty="0">
                <a:ea typeface="宋体" charset="-122"/>
              </a:rPr>
              <a:t>=0;i&lt;</a:t>
            </a:r>
            <a:r>
              <a:rPr lang="en-US" altLang="zh-CN" sz="2000" dirty="0" err="1">
                <a:ea typeface="宋体" charset="-122"/>
              </a:rPr>
              <a:t>n;i</a:t>
            </a:r>
            <a:r>
              <a:rPr lang="en-US" altLang="zh-CN" sz="2000" dirty="0">
                <a:ea typeface="宋体" charset="-122"/>
              </a:rPr>
              <a:t>++)</a:t>
            </a:r>
          </a:p>
          <a:p>
            <a:pPr defTabSz="801688" eaLnBrk="0" hangingPunct="0"/>
            <a:r>
              <a:rPr lang="en-US" altLang="zh-CN" sz="2000" dirty="0">
                <a:ea typeface="宋体" charset="-122"/>
              </a:rPr>
              <a:t>    {</a:t>
            </a:r>
          </a:p>
          <a:p>
            <a:pPr defTabSz="801688" eaLnBrk="0" hangingPunct="0"/>
            <a:r>
              <a:rPr lang="en-US" altLang="zh-CN" sz="2000" dirty="0" smtClean="0">
                <a:ea typeface="宋体" charset="-122"/>
              </a:rPr>
              <a:t>        v=p[</a:t>
            </a:r>
            <a:r>
              <a:rPr lang="en-US" altLang="zh-CN" sz="2000" dirty="0" err="1" smtClean="0">
                <a:ea typeface="宋体" charset="-122"/>
              </a:rPr>
              <a:t>i</a:t>
            </a:r>
            <a:r>
              <a:rPr lang="en-US" altLang="zh-CN" sz="2000" dirty="0" smtClean="0">
                <a:ea typeface="宋体" charset="-122"/>
              </a:rPr>
              <a:t>]-p[(i+1)%n];</a:t>
            </a:r>
          </a:p>
          <a:p>
            <a:pPr defTabSz="801688" eaLnBrk="0" hangingPunct="0"/>
            <a:r>
              <a:rPr lang="en-US" altLang="zh-CN" sz="2000" dirty="0" smtClean="0">
                <a:ea typeface="宋体" charset="-122"/>
              </a:rPr>
              <a:t>        while(</a:t>
            </a:r>
            <a:r>
              <a:rPr lang="en-US" altLang="zh-CN" sz="2000" dirty="0" err="1" smtClean="0">
                <a:ea typeface="宋体" charset="-122"/>
              </a:rPr>
              <a:t>sgn</a:t>
            </a:r>
            <a:r>
              <a:rPr lang="en-US" altLang="zh-CN" sz="2000" dirty="0" smtClean="0">
                <a:ea typeface="宋体" charset="-122"/>
              </a:rPr>
              <a:t>(</a:t>
            </a:r>
            <a:r>
              <a:rPr lang="en-US" altLang="zh-CN" sz="2000" dirty="0" err="1" smtClean="0">
                <a:ea typeface="宋体" charset="-122"/>
              </a:rPr>
              <a:t>det</a:t>
            </a:r>
            <a:r>
              <a:rPr lang="en-US" altLang="zh-CN" sz="2000" dirty="0" smtClean="0">
                <a:ea typeface="宋体" charset="-122"/>
              </a:rPr>
              <a:t>(</a:t>
            </a:r>
            <a:r>
              <a:rPr lang="en-US" altLang="zh-CN" sz="2000" dirty="0" err="1" smtClean="0">
                <a:ea typeface="宋体" charset="-122"/>
              </a:rPr>
              <a:t>v,p</a:t>
            </a:r>
            <a:r>
              <a:rPr lang="en-US" altLang="zh-CN" sz="2000" dirty="0" smtClean="0">
                <a:ea typeface="宋体" charset="-122"/>
              </a:rPr>
              <a:t>[(cur+1)%n]-p[cur]))&lt;0)//</a:t>
            </a:r>
            <a:r>
              <a:rPr lang="zh-CN" altLang="en-US" sz="2000" dirty="0" smtClean="0">
                <a:ea typeface="宋体" charset="-122"/>
              </a:rPr>
              <a:t>通过面积找对踵点</a:t>
            </a:r>
            <a:endParaRPr lang="en-US" altLang="zh-CN" sz="2000" dirty="0" smtClean="0">
              <a:ea typeface="宋体" charset="-122"/>
            </a:endParaRPr>
          </a:p>
          <a:p>
            <a:pPr defTabSz="801688" eaLnBrk="0" hangingPunct="0"/>
            <a:r>
              <a:rPr lang="en-US" altLang="zh-CN" sz="2000" dirty="0" smtClean="0">
                <a:ea typeface="宋体" charset="-122"/>
              </a:rPr>
              <a:t>            cur=(cur+1)%n;</a:t>
            </a:r>
          </a:p>
          <a:p>
            <a:pPr defTabSz="801688" eaLnBrk="0" hangingPunct="0"/>
            <a:r>
              <a:rPr lang="en-US" altLang="zh-CN" sz="2000" dirty="0" smtClean="0">
                <a:ea typeface="宋体" charset="-122"/>
              </a:rPr>
              <a:t>        </a:t>
            </a:r>
            <a:r>
              <a:rPr lang="en-US" altLang="zh-CN" sz="2000" dirty="0" err="1">
                <a:ea typeface="宋体" charset="-122"/>
              </a:rPr>
              <a:t>ans</a:t>
            </a:r>
            <a:r>
              <a:rPr lang="en-US" altLang="zh-CN" sz="2000" dirty="0">
                <a:ea typeface="宋体" charset="-122"/>
              </a:rPr>
              <a:t>=max(</a:t>
            </a:r>
            <a:r>
              <a:rPr lang="en-US" altLang="zh-CN" sz="2000" dirty="0" err="1">
                <a:ea typeface="宋体" charset="-122"/>
              </a:rPr>
              <a:t>ans,max</a:t>
            </a:r>
            <a:r>
              <a:rPr lang="en-US" altLang="zh-CN" sz="2000" dirty="0">
                <a:ea typeface="宋体" charset="-122"/>
              </a:rPr>
              <a:t>(norm(p[</a:t>
            </a:r>
            <a:r>
              <a:rPr lang="en-US" altLang="zh-CN" sz="2000" dirty="0" err="1">
                <a:ea typeface="宋体" charset="-122"/>
              </a:rPr>
              <a:t>i</a:t>
            </a:r>
            <a:r>
              <a:rPr lang="en-US" altLang="zh-CN" sz="2000" dirty="0">
                <a:ea typeface="宋体" charset="-122"/>
              </a:rPr>
              <a:t>]-p[cur]),norm(p[(i+1)%n]-p[(cur+1)%n])));</a:t>
            </a:r>
          </a:p>
          <a:p>
            <a:pPr defTabSz="801688" eaLnBrk="0" hangingPunct="0"/>
            <a:r>
              <a:rPr lang="en-US" altLang="zh-CN" sz="2000" dirty="0">
                <a:ea typeface="宋体" charset="-122"/>
              </a:rPr>
              <a:t>    }</a:t>
            </a:r>
          </a:p>
          <a:p>
            <a:pPr defTabSz="801688" eaLnBrk="0" hangingPunct="0"/>
            <a:r>
              <a:rPr lang="en-US" altLang="zh-CN" sz="2000" dirty="0">
                <a:ea typeface="宋体" charset="-122"/>
              </a:rPr>
              <a:t>    return </a:t>
            </a:r>
            <a:r>
              <a:rPr lang="en-US" altLang="zh-CN" sz="2000" dirty="0" err="1">
                <a:ea typeface="宋体" charset="-122"/>
              </a:rPr>
              <a:t>ans</a:t>
            </a:r>
            <a:r>
              <a:rPr lang="en-US" altLang="zh-CN" sz="2000" dirty="0">
                <a:ea typeface="宋体" charset="-122"/>
              </a:rPr>
              <a:t>;</a:t>
            </a:r>
          </a:p>
          <a:p>
            <a:pPr defTabSz="801688" eaLnBrk="0" hangingPunct="0"/>
            <a:r>
              <a:rPr lang="en-US" altLang="zh-CN" sz="2000" dirty="0">
                <a:ea typeface="宋体" charset="-122"/>
              </a:rPr>
              <a:t>}</a:t>
            </a:r>
            <a:endParaRPr lang="en-GB" altLang="zh-CN" sz="2000" dirty="0">
              <a:ea typeface="宋体" charset="-122"/>
            </a:endParaRPr>
          </a:p>
        </p:txBody>
      </p:sp>
      <p:sp>
        <p:nvSpPr>
          <p:cNvPr id="199" name="文本框 198"/>
          <p:cNvSpPr txBox="1"/>
          <p:nvPr/>
        </p:nvSpPr>
        <p:spPr>
          <a:xfrm>
            <a:off x="2771800" y="436022"/>
            <a:ext cx="2808312" cy="369332"/>
          </a:xfrm>
          <a:prstGeom prst="rect">
            <a:avLst/>
          </a:prstGeom>
          <a:noFill/>
        </p:spPr>
        <p:txBody>
          <a:bodyPr wrap="square" rtlCol="0">
            <a:spAutoFit/>
          </a:bodyPr>
          <a:lstStyle/>
          <a:p>
            <a:r>
              <a:rPr lang="en-US" altLang="zh-CN" dirty="0" err="1" smtClean="0"/>
              <a:t>Poj</a:t>
            </a:r>
            <a:r>
              <a:rPr lang="en-US" altLang="zh-CN" dirty="0" smtClean="0"/>
              <a:t> 2187 </a:t>
            </a:r>
            <a:r>
              <a:rPr lang="zh-CN" altLang="en-US" dirty="0" smtClean="0"/>
              <a:t>平面最远点对</a:t>
            </a:r>
            <a:endParaRPr lang="zh-CN" altLang="en-US" dirty="0"/>
          </a:p>
        </p:txBody>
      </p:sp>
    </p:spTree>
    <p:extLst>
      <p:ext uri="{BB962C8B-B14F-4D97-AF65-F5344CB8AC3E}">
        <p14:creationId xmlns:p14="http://schemas.microsoft.com/office/powerpoint/2010/main" val="457289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p:cNvGrpSpPr>
            <a:grpSpLocks/>
          </p:cNvGrpSpPr>
          <p:nvPr/>
        </p:nvGrpSpPr>
        <p:grpSpPr bwMode="auto">
          <a:xfrm>
            <a:off x="0" y="-11113"/>
            <a:ext cx="9144000" cy="5948363"/>
            <a:chOff x="0" y="0"/>
            <a:chExt cx="5760" cy="3747"/>
          </a:xfrm>
        </p:grpSpPr>
        <p:sp>
          <p:nvSpPr>
            <p:cNvPr id="3118"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119"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schemeClr val="bg1"/>
                </a:solidFill>
                <a:ea typeface="宋体" charset="-122"/>
              </a:endParaRPr>
            </a:p>
          </p:txBody>
        </p:sp>
        <p:sp>
          <p:nvSpPr>
            <p:cNvPr id="3120"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121"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sp>
        <p:nvSpPr>
          <p:cNvPr id="3076" name="Text Box 19"/>
          <p:cNvSpPr txBox="1">
            <a:spLocks noChangeArrowheads="1"/>
          </p:cNvSpPr>
          <p:nvPr/>
        </p:nvSpPr>
        <p:spPr bwMode="gray">
          <a:xfrm>
            <a:off x="204788" y="1102260"/>
            <a:ext cx="7175524"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algn="ctr" eaLnBrk="1" hangingPunct="1">
              <a:spcAft>
                <a:spcPct val="40000"/>
              </a:spcAft>
            </a:pPr>
            <a:r>
              <a:rPr lang="zh-CN" altLang="en-US" sz="2800" noProof="1" smtClean="0">
                <a:solidFill>
                  <a:schemeClr val="bg1"/>
                </a:solidFill>
              </a:rPr>
              <a:t>例： </a:t>
            </a:r>
            <a:r>
              <a:rPr lang="en-US" altLang="zh-CN" sz="2800" noProof="1" smtClean="0">
                <a:solidFill>
                  <a:schemeClr val="bg1"/>
                </a:solidFill>
              </a:rPr>
              <a:t>POJ </a:t>
            </a:r>
            <a:r>
              <a:rPr lang="en-US" altLang="zh-CN" sz="2800" noProof="1">
                <a:solidFill>
                  <a:schemeClr val="bg1"/>
                </a:solidFill>
              </a:rPr>
              <a:t>3608 Bridge </a:t>
            </a:r>
            <a:r>
              <a:rPr lang="en-US" altLang="zh-CN" sz="2800" noProof="1">
                <a:solidFill>
                  <a:schemeClr val="bg1"/>
                </a:solidFill>
              </a:rPr>
              <a:t>Across </a:t>
            </a:r>
            <a:r>
              <a:rPr lang="en-US" altLang="zh-CN" sz="2800" noProof="1" smtClean="0">
                <a:solidFill>
                  <a:schemeClr val="bg1"/>
                </a:solidFill>
              </a:rPr>
              <a:t>Islands</a:t>
            </a:r>
          </a:p>
          <a:p>
            <a:pPr algn="ctr" eaLnBrk="1" hangingPunct="1">
              <a:spcAft>
                <a:spcPct val="40000"/>
              </a:spcAft>
            </a:pPr>
            <a:r>
              <a:rPr lang="zh-CN" altLang="en-US" sz="2800" noProof="1" smtClean="0">
                <a:solidFill>
                  <a:schemeClr val="bg1"/>
                </a:solidFill>
              </a:rPr>
              <a:t>求得是两个凸包之间的最近点</a:t>
            </a:r>
            <a:endParaRPr lang="en-US" altLang="zh-CN" sz="2800" noProof="1">
              <a:solidFill>
                <a:schemeClr val="bg1"/>
              </a:solidFill>
            </a:endParaRPr>
          </a:p>
        </p:txBody>
      </p:sp>
      <p:sp>
        <p:nvSpPr>
          <p:cNvPr id="3084" name="Rectangle 2"/>
          <p:cNvSpPr txBox="1">
            <a:spLocks noChangeArrowheads="1"/>
          </p:cNvSpPr>
          <p:nvPr/>
        </p:nvSpPr>
        <p:spPr bwMode="gray">
          <a:xfrm>
            <a:off x="204788" y="58738"/>
            <a:ext cx="508729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sz="3200" b="1" dirty="0" smtClean="0">
                <a:solidFill>
                  <a:schemeClr val="bg1"/>
                </a:solidFill>
                <a:ea typeface="宋体" charset="-122"/>
              </a:rPr>
              <a:t>处理两个凸包之间的问题</a:t>
            </a:r>
            <a:endParaRPr lang="en-US" altLang="zh-CN" sz="3200" b="1" dirty="0">
              <a:solidFill>
                <a:schemeClr val="bg1"/>
              </a:solidFill>
              <a:ea typeface="宋体" charset="-122"/>
            </a:endParaRPr>
          </a:p>
        </p:txBody>
      </p:sp>
      <p:pic>
        <p:nvPicPr>
          <p:cNvPr id="50" name="图片 49"/>
          <p:cNvPicPr>
            <a:picLocks noChangeAspect="1"/>
          </p:cNvPicPr>
          <p:nvPr/>
        </p:nvPicPr>
        <p:blipFill>
          <a:blip r:embed="rId2"/>
          <a:stretch>
            <a:fillRect/>
          </a:stretch>
        </p:blipFill>
        <p:spPr>
          <a:xfrm>
            <a:off x="4274914" y="4160044"/>
            <a:ext cx="4869086" cy="2617788"/>
          </a:xfrm>
          <a:prstGeom prst="rect">
            <a:avLst/>
          </a:prstGeom>
        </p:spPr>
      </p:pic>
      <p:sp>
        <p:nvSpPr>
          <p:cNvPr id="2" name="文本框 1"/>
          <p:cNvSpPr txBox="1"/>
          <p:nvPr/>
        </p:nvSpPr>
        <p:spPr>
          <a:xfrm>
            <a:off x="224268" y="3603626"/>
            <a:ext cx="2999060" cy="2585323"/>
          </a:xfrm>
          <a:prstGeom prst="rect">
            <a:avLst/>
          </a:prstGeom>
          <a:noFill/>
        </p:spPr>
        <p:txBody>
          <a:bodyPr wrap="square" rtlCol="0">
            <a:spAutoFit/>
          </a:bodyPr>
          <a:lstStyle/>
          <a:p>
            <a:r>
              <a:rPr lang="zh-CN" altLang="en-US" dirty="0"/>
              <a:t>以</a:t>
            </a:r>
            <a:r>
              <a:rPr lang="zh-CN" altLang="en-US" dirty="0" smtClean="0"/>
              <a:t>第一个凸包的一条边为基准，到第二个凸包上找对踵点</a:t>
            </a:r>
            <a:endParaRPr lang="en-US" altLang="zh-CN" dirty="0" smtClean="0"/>
          </a:p>
          <a:p>
            <a:endParaRPr lang="en-US" altLang="zh-CN" dirty="0"/>
          </a:p>
          <a:p>
            <a:r>
              <a:rPr lang="zh-CN" altLang="en-US" dirty="0" smtClean="0"/>
              <a:t>再以第二个</a:t>
            </a:r>
            <a:r>
              <a:rPr lang="zh-CN" altLang="en-US" dirty="0"/>
              <a:t>凸包的一条边为基准，到</a:t>
            </a:r>
            <a:r>
              <a:rPr lang="zh-CN" altLang="en-US" dirty="0" smtClean="0"/>
              <a:t>第一个</a:t>
            </a:r>
            <a:r>
              <a:rPr lang="zh-CN" altLang="en-US" dirty="0"/>
              <a:t>凸包上找对踵</a:t>
            </a:r>
            <a:r>
              <a:rPr lang="zh-CN" altLang="en-US" dirty="0" smtClean="0"/>
              <a:t>点</a:t>
            </a:r>
            <a:endParaRPr lang="en-US" altLang="zh-CN" dirty="0" smtClean="0"/>
          </a:p>
          <a:p>
            <a:endParaRPr lang="en-US" altLang="zh-CN" dirty="0"/>
          </a:p>
          <a:p>
            <a:r>
              <a:rPr lang="zh-CN" altLang="en-US" dirty="0" smtClean="0"/>
              <a:t>这样就可以遍历所有情况</a:t>
            </a:r>
            <a:endParaRPr lang="zh-CN" altLang="en-US" dirty="0"/>
          </a:p>
        </p:txBody>
      </p:sp>
    </p:spTree>
    <p:extLst>
      <p:ext uri="{BB962C8B-B14F-4D97-AF65-F5344CB8AC3E}">
        <p14:creationId xmlns:p14="http://schemas.microsoft.com/office/powerpoint/2010/main" val="148768015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0" y="3311525"/>
            <a:ext cx="9144000" cy="1676400"/>
            <a:chOff x="0" y="2086"/>
            <a:chExt cx="5760" cy="1056"/>
          </a:xfrm>
        </p:grpSpPr>
        <p:sp>
          <p:nvSpPr>
            <p:cNvPr id="5317"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5318"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5123" name="Rectangle 103"/>
          <p:cNvSpPr>
            <a:spLocks noChangeArrowheads="1"/>
          </p:cNvSpPr>
          <p:nvPr/>
        </p:nvSpPr>
        <p:spPr bwMode="gray">
          <a:xfrm>
            <a:off x="136219" y="197018"/>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nSpc>
                <a:spcPct val="90000"/>
              </a:lnSpc>
            </a:pPr>
            <a:r>
              <a:rPr lang="en-US" altLang="zh-CN" sz="4400" b="1" noProof="1" smtClean="0"/>
              <a:t>		</a:t>
            </a:r>
            <a:r>
              <a:rPr lang="zh-CN" altLang="en-US" sz="4400" b="1" noProof="1" smtClean="0"/>
              <a:t>三维计算几何</a:t>
            </a:r>
            <a:endParaRPr lang="de-DE" altLang="zh-CN" sz="4400" b="1" noProof="1"/>
          </a:p>
        </p:txBody>
      </p:sp>
      <p:sp>
        <p:nvSpPr>
          <p:cNvPr id="199" name="内容占位符 2"/>
          <p:cNvSpPr txBox="1">
            <a:spLocks/>
          </p:cNvSpPr>
          <p:nvPr/>
        </p:nvSpPr>
        <p:spPr>
          <a:xfrm>
            <a:off x="0" y="1412776"/>
            <a:ext cx="9066697" cy="3318936"/>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首先，三维点的定义，可以根据二维的来类推，包括向量之间，向量与点之间的加减运算，向量与常数之间的乘除运算。</a:t>
            </a:r>
            <a:endParaRPr lang="en-US" altLang="zh-CN" dirty="0" smtClean="0"/>
          </a:p>
          <a:p>
            <a:pPr marL="0" indent="0">
              <a:buNone/>
            </a:pPr>
            <a:r>
              <a:rPr lang="en-US" altLang="zh-CN" dirty="0"/>
              <a:t>	</a:t>
            </a:r>
            <a:endParaRPr lang="en-US" altLang="zh-CN" dirty="0" smtClean="0"/>
          </a:p>
          <a:p>
            <a:r>
              <a:rPr lang="zh-CN" altLang="en-US" dirty="0" smtClean="0"/>
              <a:t>三维的直线，也可以用一个点加上一个方向向量来表示。</a:t>
            </a:r>
            <a:endParaRPr lang="en-US" altLang="zh-CN" dirty="0" smtClean="0"/>
          </a:p>
          <a:p>
            <a:r>
              <a:rPr lang="zh-CN" altLang="en-US" dirty="0" smtClean="0"/>
              <a:t>三维的平面，可以用一个点</a:t>
            </a:r>
            <a:r>
              <a:rPr lang="en-US" altLang="zh-CN" dirty="0" smtClean="0"/>
              <a:t>P</a:t>
            </a:r>
            <a:r>
              <a:rPr lang="zh-CN" altLang="en-US" dirty="0" smtClean="0"/>
              <a:t>加上一个法向量</a:t>
            </a:r>
            <a:r>
              <a:rPr lang="en-US" altLang="zh-CN" b="1" dirty="0" smtClean="0"/>
              <a:t>n</a:t>
            </a:r>
            <a:r>
              <a:rPr lang="zh-CN" altLang="en-US" dirty="0" smtClean="0"/>
              <a:t>来表示。用三个不公线的店也可以表示，如果转换成解析几何表示的一般式的话，为</a:t>
            </a:r>
            <a:r>
              <a:rPr lang="en-US" altLang="zh-CN" dirty="0" err="1" smtClean="0"/>
              <a:t>Ax+By+Cz+D</a:t>
            </a:r>
            <a:r>
              <a:rPr lang="en-US" altLang="zh-CN" dirty="0" smtClean="0"/>
              <a:t> = 0</a:t>
            </a:r>
            <a:r>
              <a:rPr lang="zh-CN" altLang="en-US" dirty="0" smtClean="0"/>
              <a:t>，其中，法向量</a:t>
            </a:r>
            <a:r>
              <a:rPr lang="en-US" altLang="zh-CN" b="1" dirty="0" smtClean="0"/>
              <a:t>n</a:t>
            </a:r>
            <a:r>
              <a:rPr lang="en-US" altLang="zh-CN" dirty="0" smtClean="0"/>
              <a:t>=(A,B,C),</a:t>
            </a:r>
            <a:r>
              <a:rPr lang="zh-CN" altLang="en-US" dirty="0" smtClean="0"/>
              <a:t>点</a:t>
            </a:r>
            <a:r>
              <a:rPr lang="en-US" altLang="zh-CN" dirty="0" smtClean="0"/>
              <a:t>P = (x0,y0,z0),</a:t>
            </a:r>
            <a:r>
              <a:rPr lang="zh-CN" altLang="en-US" dirty="0" smtClean="0"/>
              <a:t>常数</a:t>
            </a:r>
            <a:r>
              <a:rPr lang="en-US" altLang="zh-CN" dirty="0" smtClean="0"/>
              <a:t>D = -(Ax0+By0+Cz0).</a:t>
            </a:r>
            <a:r>
              <a:rPr lang="zh-CN" altLang="en-US" dirty="0" smtClean="0"/>
              <a:t>然后判断点与平面的关系，可以根据表达式与</a:t>
            </a:r>
            <a:r>
              <a:rPr lang="en-US" altLang="zh-CN" dirty="0" smtClean="0"/>
              <a:t>0</a:t>
            </a:r>
            <a:r>
              <a:rPr lang="zh-CN" altLang="en-US" dirty="0" smtClean="0"/>
              <a:t>的关系来判断。</a:t>
            </a:r>
            <a:endParaRPr lang="en-US" altLang="zh-CN" b="1" dirty="0" smtClean="0"/>
          </a:p>
          <a:p>
            <a:endParaRPr lang="zh-CN" altLang="en-US" dirty="0"/>
          </a:p>
        </p:txBody>
      </p:sp>
    </p:spTree>
    <p:extLst>
      <p:ext uri="{BB962C8B-B14F-4D97-AF65-F5344CB8AC3E}">
        <p14:creationId xmlns:p14="http://schemas.microsoft.com/office/powerpoint/2010/main" val="1240666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0" y="3500438"/>
            <a:ext cx="9144000" cy="1676400"/>
            <a:chOff x="0" y="2086"/>
            <a:chExt cx="5760" cy="1056"/>
          </a:xfrm>
        </p:grpSpPr>
        <p:sp>
          <p:nvSpPr>
            <p:cNvPr id="2082"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83"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sp>
        <p:nvSpPr>
          <p:cNvPr id="2054" name="Textfeld 7"/>
          <p:cNvSpPr txBox="1">
            <a:spLocks noChangeArrowheads="1"/>
          </p:cNvSpPr>
          <p:nvPr/>
        </p:nvSpPr>
        <p:spPr bwMode="gray">
          <a:xfrm>
            <a:off x="323528" y="274047"/>
            <a:ext cx="898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sz="6000" dirty="0" smtClean="0">
                <a:solidFill>
                  <a:srgbClr val="595959"/>
                </a:solidFill>
                <a:ea typeface="宋体" charset="-122"/>
              </a:rPr>
              <a:t>点积和叉积</a:t>
            </a:r>
            <a:endParaRPr lang="de-DE" altLang="zh-CN" sz="6000" dirty="0">
              <a:solidFill>
                <a:srgbClr val="595959"/>
              </a:solidFill>
              <a:ea typeface="宋体" charset="-122"/>
            </a:endParaRPr>
          </a:p>
        </p:txBody>
      </p:sp>
      <p:grpSp>
        <p:nvGrpSpPr>
          <p:cNvPr id="2057" name="Group 18"/>
          <p:cNvGrpSpPr>
            <a:grpSpLocks/>
          </p:cNvGrpSpPr>
          <p:nvPr/>
        </p:nvGrpSpPr>
        <p:grpSpPr bwMode="auto">
          <a:xfrm>
            <a:off x="7567613" y="4267201"/>
            <a:ext cx="1517650" cy="2505075"/>
            <a:chOff x="4480" y="2218"/>
            <a:chExt cx="956" cy="1578"/>
          </a:xfrm>
        </p:grpSpPr>
        <p:grpSp>
          <p:nvGrpSpPr>
            <p:cNvPr id="2067" name="Group 51"/>
            <p:cNvGrpSpPr>
              <a:grpSpLocks/>
            </p:cNvGrpSpPr>
            <p:nvPr/>
          </p:nvGrpSpPr>
          <p:grpSpPr bwMode="auto">
            <a:xfrm>
              <a:off x="4480" y="2218"/>
              <a:ext cx="956" cy="1067"/>
              <a:chOff x="466" y="2182"/>
              <a:chExt cx="956" cy="1067"/>
            </a:xfrm>
          </p:grpSpPr>
          <p:sp>
            <p:nvSpPr>
              <p:cNvPr id="2069" name="Oval 230"/>
              <p:cNvSpPr>
                <a:spLocks noChangeArrowheads="1"/>
              </p:cNvSpPr>
              <p:nvPr/>
            </p:nvSpPr>
            <p:spPr bwMode="gray">
              <a:xfrm>
                <a:off x="469" y="2188"/>
                <a:ext cx="953" cy="118"/>
              </a:xfrm>
              <a:prstGeom prst="ellipse">
                <a:avLst/>
              </a:prstGeom>
              <a:gradFill rotWithShape="1">
                <a:gsLst>
                  <a:gs pos="0">
                    <a:srgbClr val="C0C0C0"/>
                  </a:gs>
                  <a:gs pos="50000">
                    <a:srgbClr val="EEEEEE"/>
                  </a:gs>
                  <a:gs pos="100000">
                    <a:srgbClr val="C0C0C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zh-CN">
                  <a:ea typeface="宋体" charset="-122"/>
                </a:endParaRPr>
              </a:p>
            </p:txBody>
          </p:sp>
          <p:sp>
            <p:nvSpPr>
              <p:cNvPr id="2070" name="Freeform 226"/>
              <p:cNvSpPr>
                <a:spLocks/>
              </p:cNvSpPr>
              <p:nvPr/>
            </p:nvSpPr>
            <p:spPr bwMode="gray">
              <a:xfrm>
                <a:off x="630" y="2850"/>
                <a:ext cx="628" cy="333"/>
              </a:xfrm>
              <a:custGeom>
                <a:avLst/>
                <a:gdLst>
                  <a:gd name="T0" fmla="*/ 1425 w 562"/>
                  <a:gd name="T1" fmla="*/ 212 h 290"/>
                  <a:gd name="T2" fmla="*/ 0 w 562"/>
                  <a:gd name="T3" fmla="*/ 0 h 290"/>
                  <a:gd name="T4" fmla="*/ 353 w 562"/>
                  <a:gd name="T5" fmla="*/ 1747 h 290"/>
                  <a:gd name="T6" fmla="*/ 1425 w 562"/>
                  <a:gd name="T7" fmla="*/ 1919 h 290"/>
                  <a:gd name="T8" fmla="*/ 2484 w 562"/>
                  <a:gd name="T9" fmla="*/ 1747 h 290"/>
                  <a:gd name="T10" fmla="*/ 2484 w 562"/>
                  <a:gd name="T11" fmla="*/ 1747 h 290"/>
                  <a:gd name="T12" fmla="*/ 2484 w 562"/>
                  <a:gd name="T13" fmla="*/ 1747 h 290"/>
                  <a:gd name="T14" fmla="*/ 2842 w 562"/>
                  <a:gd name="T15" fmla="*/ 0 h 290"/>
                  <a:gd name="T16" fmla="*/ 1425 w 562"/>
                  <a:gd name="T17" fmla="*/ 212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290"/>
                  <a:gd name="T29" fmla="*/ 562 w 56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290">
                    <a:moveTo>
                      <a:pt x="281" y="32"/>
                    </a:moveTo>
                    <a:cubicBezTo>
                      <a:pt x="131" y="32"/>
                      <a:pt x="8" y="18"/>
                      <a:pt x="0" y="0"/>
                    </a:cubicBezTo>
                    <a:cubicBezTo>
                      <a:pt x="70" y="264"/>
                      <a:pt x="70" y="264"/>
                      <a:pt x="70" y="264"/>
                    </a:cubicBezTo>
                    <a:cubicBezTo>
                      <a:pt x="70" y="278"/>
                      <a:pt x="165" y="290"/>
                      <a:pt x="281" y="290"/>
                    </a:cubicBezTo>
                    <a:cubicBezTo>
                      <a:pt x="396" y="290"/>
                      <a:pt x="490" y="278"/>
                      <a:pt x="491" y="264"/>
                    </a:cubicBezTo>
                    <a:cubicBezTo>
                      <a:pt x="491" y="264"/>
                      <a:pt x="491" y="264"/>
                      <a:pt x="491" y="264"/>
                    </a:cubicBezTo>
                    <a:cubicBezTo>
                      <a:pt x="491" y="264"/>
                      <a:pt x="491" y="264"/>
                      <a:pt x="491" y="264"/>
                    </a:cubicBezTo>
                    <a:cubicBezTo>
                      <a:pt x="562" y="0"/>
                      <a:pt x="562" y="0"/>
                      <a:pt x="562" y="0"/>
                    </a:cubicBezTo>
                    <a:cubicBezTo>
                      <a:pt x="553" y="18"/>
                      <a:pt x="430" y="32"/>
                      <a:pt x="281" y="32"/>
                    </a:cubicBezTo>
                    <a:close/>
                  </a:path>
                </a:pathLst>
              </a:custGeom>
              <a:solidFill>
                <a:schemeClr val="accent1"/>
              </a:solidFill>
              <a:ln w="9525">
                <a:solidFill>
                  <a:schemeClr val="accent1"/>
                </a:solidFill>
                <a:miter lim="800000"/>
                <a:headEnd/>
                <a:tailEnd/>
              </a:ln>
            </p:spPr>
            <p:txBody>
              <a:bodyPr/>
              <a:lstStyle/>
              <a:p>
                <a:endParaRPr lang="zh-CN" altLang="en-US"/>
              </a:p>
            </p:txBody>
          </p:sp>
          <p:sp>
            <p:nvSpPr>
              <p:cNvPr id="2071" name="Freeform 227"/>
              <p:cNvSpPr>
                <a:spLocks/>
              </p:cNvSpPr>
              <p:nvPr/>
            </p:nvSpPr>
            <p:spPr bwMode="gray">
              <a:xfrm>
                <a:off x="551" y="2551"/>
                <a:ext cx="789" cy="339"/>
              </a:xfrm>
              <a:custGeom>
                <a:avLst/>
                <a:gdLst>
                  <a:gd name="T0" fmla="*/ 1765 w 707"/>
                  <a:gd name="T1" fmla="*/ 218 h 302"/>
                  <a:gd name="T2" fmla="*/ 0 w 707"/>
                  <a:gd name="T3" fmla="*/ 0 h 302"/>
                  <a:gd name="T4" fmla="*/ 360 w 707"/>
                  <a:gd name="T5" fmla="*/ 1417 h 302"/>
                  <a:gd name="T6" fmla="*/ 367 w 707"/>
                  <a:gd name="T7" fmla="*/ 1428 h 302"/>
                  <a:gd name="T8" fmla="*/ 1765 w 707"/>
                  <a:gd name="T9" fmla="*/ 1597 h 302"/>
                  <a:gd name="T10" fmla="*/ 3175 w 707"/>
                  <a:gd name="T11" fmla="*/ 1428 h 302"/>
                  <a:gd name="T12" fmla="*/ 3175 w 707"/>
                  <a:gd name="T13" fmla="*/ 1417 h 302"/>
                  <a:gd name="T14" fmla="*/ 3533 w 707"/>
                  <a:gd name="T15" fmla="*/ 0 h 302"/>
                  <a:gd name="T16" fmla="*/ 1765 w 707"/>
                  <a:gd name="T17" fmla="*/ 218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302"/>
                  <a:gd name="T29" fmla="*/ 707 w 707"/>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302">
                    <a:moveTo>
                      <a:pt x="354" y="41"/>
                    </a:moveTo>
                    <a:cubicBezTo>
                      <a:pt x="166" y="41"/>
                      <a:pt x="12" y="23"/>
                      <a:pt x="0" y="0"/>
                    </a:cubicBezTo>
                    <a:cubicBezTo>
                      <a:pt x="72" y="268"/>
                      <a:pt x="72" y="268"/>
                      <a:pt x="72" y="268"/>
                    </a:cubicBezTo>
                    <a:cubicBezTo>
                      <a:pt x="73" y="270"/>
                      <a:pt x="73" y="270"/>
                      <a:pt x="73" y="270"/>
                    </a:cubicBezTo>
                    <a:cubicBezTo>
                      <a:pt x="81" y="288"/>
                      <a:pt x="204" y="302"/>
                      <a:pt x="354" y="302"/>
                    </a:cubicBezTo>
                    <a:cubicBezTo>
                      <a:pt x="503" y="302"/>
                      <a:pt x="626" y="288"/>
                      <a:pt x="635" y="270"/>
                    </a:cubicBezTo>
                    <a:cubicBezTo>
                      <a:pt x="635" y="268"/>
                      <a:pt x="635" y="268"/>
                      <a:pt x="635" y="268"/>
                    </a:cubicBezTo>
                    <a:cubicBezTo>
                      <a:pt x="707" y="0"/>
                      <a:pt x="707" y="0"/>
                      <a:pt x="707" y="0"/>
                    </a:cubicBezTo>
                    <a:cubicBezTo>
                      <a:pt x="697" y="23"/>
                      <a:pt x="542" y="41"/>
                      <a:pt x="354" y="41"/>
                    </a:cubicBezTo>
                    <a:close/>
                  </a:path>
                </a:pathLst>
              </a:custGeom>
              <a:solidFill>
                <a:schemeClr val="accent1"/>
              </a:solidFill>
              <a:ln w="9525">
                <a:solidFill>
                  <a:schemeClr val="accent1"/>
                </a:solidFill>
                <a:miter lim="800000"/>
                <a:headEnd/>
                <a:tailEnd/>
              </a:ln>
            </p:spPr>
            <p:txBody>
              <a:bodyPr/>
              <a:lstStyle/>
              <a:p>
                <a:endParaRPr lang="zh-CN" altLang="en-US"/>
              </a:p>
            </p:txBody>
          </p:sp>
          <p:sp>
            <p:nvSpPr>
              <p:cNvPr id="2072" name="Freeform 228"/>
              <p:cNvSpPr>
                <a:spLocks/>
              </p:cNvSpPr>
              <p:nvPr/>
            </p:nvSpPr>
            <p:spPr bwMode="gray">
              <a:xfrm>
                <a:off x="470" y="2250"/>
                <a:ext cx="951" cy="351"/>
              </a:xfrm>
              <a:custGeom>
                <a:avLst/>
                <a:gdLst>
                  <a:gd name="T0" fmla="*/ 2155 w 851"/>
                  <a:gd name="T1" fmla="*/ 271 h 312"/>
                  <a:gd name="T2" fmla="*/ 0 w 851"/>
                  <a:gd name="T3" fmla="*/ 0 h 312"/>
                  <a:gd name="T4" fmla="*/ 368 w 851"/>
                  <a:gd name="T5" fmla="*/ 1455 h 312"/>
                  <a:gd name="T6" fmla="*/ 368 w 851"/>
                  <a:gd name="T7" fmla="*/ 1459 h 312"/>
                  <a:gd name="T8" fmla="*/ 2155 w 851"/>
                  <a:gd name="T9" fmla="*/ 1683 h 312"/>
                  <a:gd name="T10" fmla="*/ 3946 w 851"/>
                  <a:gd name="T11" fmla="*/ 1459 h 312"/>
                  <a:gd name="T12" fmla="*/ 3946 w 851"/>
                  <a:gd name="T13" fmla="*/ 1455 h 312"/>
                  <a:gd name="T14" fmla="*/ 4311 w 851"/>
                  <a:gd name="T15" fmla="*/ 0 h 312"/>
                  <a:gd name="T16" fmla="*/ 2155 w 851"/>
                  <a:gd name="T17" fmla="*/ 271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1"/>
                  <a:gd name="T28" fmla="*/ 0 h 312"/>
                  <a:gd name="T29" fmla="*/ 851 w 85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1" h="312">
                    <a:moveTo>
                      <a:pt x="426" y="50"/>
                    </a:moveTo>
                    <a:cubicBezTo>
                      <a:pt x="199" y="50"/>
                      <a:pt x="14" y="28"/>
                      <a:pt x="0" y="0"/>
                    </a:cubicBezTo>
                    <a:cubicBezTo>
                      <a:pt x="72" y="269"/>
                      <a:pt x="72" y="269"/>
                      <a:pt x="72" y="269"/>
                    </a:cubicBezTo>
                    <a:cubicBezTo>
                      <a:pt x="72" y="271"/>
                      <a:pt x="72" y="271"/>
                      <a:pt x="72" y="271"/>
                    </a:cubicBezTo>
                    <a:cubicBezTo>
                      <a:pt x="84" y="294"/>
                      <a:pt x="238" y="312"/>
                      <a:pt x="426" y="312"/>
                    </a:cubicBezTo>
                    <a:cubicBezTo>
                      <a:pt x="614" y="312"/>
                      <a:pt x="769" y="294"/>
                      <a:pt x="779" y="271"/>
                    </a:cubicBezTo>
                    <a:cubicBezTo>
                      <a:pt x="779" y="269"/>
                      <a:pt x="779" y="269"/>
                      <a:pt x="779" y="269"/>
                    </a:cubicBezTo>
                    <a:cubicBezTo>
                      <a:pt x="851" y="0"/>
                      <a:pt x="851" y="0"/>
                      <a:pt x="851" y="0"/>
                    </a:cubicBezTo>
                    <a:cubicBezTo>
                      <a:pt x="837" y="28"/>
                      <a:pt x="652" y="50"/>
                      <a:pt x="426" y="5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3" name="Oval 229"/>
              <p:cNvSpPr>
                <a:spLocks noChangeArrowheads="1"/>
              </p:cNvSpPr>
              <p:nvPr/>
            </p:nvSpPr>
            <p:spPr bwMode="gray">
              <a:xfrm>
                <a:off x="466" y="2182"/>
                <a:ext cx="951" cy="133"/>
              </a:xfrm>
              <a:prstGeom prst="ellipse">
                <a:avLst/>
              </a:prstGeom>
              <a:gradFill rotWithShape="1">
                <a:gsLst>
                  <a:gs pos="0">
                    <a:srgbClr val="004074"/>
                  </a:gs>
                  <a:gs pos="50000">
                    <a:srgbClr val="69A2E1"/>
                  </a:gs>
                  <a:gs pos="100000">
                    <a:srgbClr val="00407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zh-CN">
                  <a:ea typeface="宋体" charset="-122"/>
                </a:endParaRPr>
              </a:p>
            </p:txBody>
          </p:sp>
          <p:pic>
            <p:nvPicPr>
              <p:cNvPr id="2074" name="Picture 2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512" y="2284"/>
                <a:ext cx="31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68" name="Picture 257" descr="Bild1 Kopie"/>
            <p:cNvPicPr>
              <a:picLocks noChangeAspect="1" noChangeArrowheads="1"/>
            </p:cNvPicPr>
            <p:nvPr/>
          </p:nvPicPr>
          <p:blipFill>
            <a:blip r:embed="rId3">
              <a:lum bright="12000"/>
              <a:extLst>
                <a:ext uri="{28A0092B-C50C-407E-A947-70E740481C1C}">
                  <a14:useLocalDpi xmlns:a14="http://schemas.microsoft.com/office/drawing/2010/main" val="0"/>
                </a:ext>
              </a:extLst>
            </a:blip>
            <a:srcRect/>
            <a:stretch>
              <a:fillRect/>
            </a:stretch>
          </p:blipFill>
          <p:spPr bwMode="gray">
            <a:xfrm>
              <a:off x="4562" y="3201"/>
              <a:ext cx="783"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3078" name="Picture 6" descr="http://a.hiphotos.baidu.com/baike/w%3D268%3Bg%3D0/sign=13629b895aafa40f3cc6c9db935f6472/adaf2edda3cc7cd9ed8218623901213fb90e91d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353" y="298834"/>
            <a:ext cx="4032448" cy="365628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51520" y="1280522"/>
            <a:ext cx="3709617" cy="3046988"/>
          </a:xfrm>
          <a:prstGeom prst="rect">
            <a:avLst/>
          </a:prstGeom>
          <a:noFill/>
        </p:spPr>
        <p:txBody>
          <a:bodyPr wrap="square" rtlCol="0">
            <a:spAutoFit/>
          </a:bodyPr>
          <a:lstStyle/>
          <a:p>
            <a:r>
              <a:rPr lang="en-US" altLang="zh-CN" sz="2400" dirty="0" smtClean="0"/>
              <a:t>dot</a:t>
            </a:r>
            <a:r>
              <a:rPr lang="zh-CN" altLang="en-US" sz="2400" dirty="0" smtClean="0"/>
              <a:t>点积：</a:t>
            </a:r>
            <a:r>
              <a:rPr lang="en-US" altLang="zh-CN" sz="2400" dirty="0" smtClean="0"/>
              <a:t>U*V=|U|</a:t>
            </a:r>
            <a:r>
              <a:rPr lang="zh-CN" altLang="en-US" sz="2400" dirty="0" smtClean="0"/>
              <a:t>*</a:t>
            </a:r>
            <a:r>
              <a:rPr lang="en-US" altLang="zh-CN" sz="2400" dirty="0" smtClean="0"/>
              <a:t>|V|</a:t>
            </a:r>
            <a:r>
              <a:rPr lang="zh-CN" altLang="en-US" sz="2400" dirty="0" smtClean="0"/>
              <a:t>*</a:t>
            </a:r>
            <a:r>
              <a:rPr lang="en-US" altLang="zh-CN" sz="2400" dirty="0" smtClean="0"/>
              <a:t>cos(a)</a:t>
            </a:r>
          </a:p>
          <a:p>
            <a:r>
              <a:rPr lang="zh-CN" altLang="en-US" sz="2400" dirty="0" smtClean="0"/>
              <a:t>点积是一个数值</a:t>
            </a:r>
            <a:endParaRPr lang="en-US" altLang="zh-CN" sz="2400" dirty="0"/>
          </a:p>
          <a:p>
            <a:endParaRPr lang="en-US" altLang="zh-CN" sz="2400" dirty="0" smtClean="0"/>
          </a:p>
          <a:p>
            <a:r>
              <a:rPr lang="en-US" altLang="zh-CN" sz="2400" dirty="0" err="1" smtClean="0"/>
              <a:t>det</a:t>
            </a:r>
            <a:r>
              <a:rPr lang="zh-CN" altLang="en-US" sz="2400" dirty="0" smtClean="0"/>
              <a:t>叉积</a:t>
            </a:r>
            <a:r>
              <a:rPr lang="zh-CN" altLang="en-US" sz="2400" dirty="0" smtClean="0">
                <a:sym typeface="Wingdings" panose="05000000000000000000" pitchFamily="2" charset="2"/>
              </a:rPr>
              <a:t>：</a:t>
            </a:r>
            <a:r>
              <a:rPr lang="en-US" altLang="zh-CN" sz="2400" dirty="0" smtClean="0">
                <a:sym typeface="Wingdings" panose="05000000000000000000" pitchFamily="2" charset="2"/>
              </a:rPr>
              <a:t>|</a:t>
            </a:r>
            <a:r>
              <a:rPr lang="en-US" altLang="zh-CN" sz="2400" dirty="0" smtClean="0"/>
              <a:t>U×V|=|</a:t>
            </a:r>
            <a:r>
              <a:rPr lang="en-US" altLang="zh-CN" sz="2400" dirty="0"/>
              <a:t>U|</a:t>
            </a:r>
            <a:r>
              <a:rPr lang="zh-CN" altLang="en-US" sz="2400" dirty="0"/>
              <a:t>*</a:t>
            </a:r>
            <a:r>
              <a:rPr lang="en-US" altLang="zh-CN" sz="2400" dirty="0"/>
              <a:t>|V|</a:t>
            </a:r>
            <a:r>
              <a:rPr lang="zh-CN" altLang="en-US" sz="2400" dirty="0" smtClean="0"/>
              <a:t>*</a:t>
            </a:r>
            <a:r>
              <a:rPr lang="en-US" altLang="zh-CN" sz="2400" dirty="0"/>
              <a:t>sin</a:t>
            </a:r>
            <a:r>
              <a:rPr lang="en-US" altLang="zh-CN" sz="2400" dirty="0" smtClean="0"/>
              <a:t>(a)</a:t>
            </a:r>
          </a:p>
          <a:p>
            <a:r>
              <a:rPr lang="zh-CN" altLang="en-US" sz="2400" dirty="0" smtClean="0"/>
              <a:t>叉积是一个向量</a:t>
            </a:r>
            <a:endParaRPr lang="en-US" altLang="zh-CN" sz="2400" dirty="0" smtClean="0"/>
          </a:p>
          <a:p>
            <a:r>
              <a:rPr lang="zh-CN" altLang="en-US" sz="2400" dirty="0" smtClean="0"/>
              <a:t>方向满足右手定则</a:t>
            </a:r>
            <a:endParaRPr lang="en-US" altLang="zh-CN" sz="2400" dirty="0"/>
          </a:p>
        </p:txBody>
      </p:sp>
      <p:sp>
        <p:nvSpPr>
          <p:cNvPr id="3" name="文本框 2"/>
          <p:cNvSpPr txBox="1"/>
          <p:nvPr/>
        </p:nvSpPr>
        <p:spPr>
          <a:xfrm>
            <a:off x="251520" y="4873711"/>
            <a:ext cx="6804248" cy="1754326"/>
          </a:xfrm>
          <a:prstGeom prst="rect">
            <a:avLst/>
          </a:prstGeom>
          <a:noFill/>
        </p:spPr>
        <p:txBody>
          <a:bodyPr wrap="square" rtlCol="0">
            <a:spAutoFit/>
          </a:bodyPr>
          <a:lstStyle/>
          <a:p>
            <a:r>
              <a:rPr lang="zh-CN" altLang="en-US" b="1" dirty="0" smtClean="0"/>
              <a:t>叉积的三维坐标表示：</a:t>
            </a:r>
            <a:endParaRPr lang="en-US" altLang="zh-CN" b="1" dirty="0" smtClean="0"/>
          </a:p>
          <a:p>
            <a:r>
              <a:rPr lang="en-US" altLang="zh-CN" b="1" dirty="0" smtClean="0"/>
              <a:t>a</a:t>
            </a:r>
            <a:r>
              <a:rPr lang="en-US" altLang="zh-CN" dirty="0" smtClean="0"/>
              <a:t>(x1,y1,z1</a:t>
            </a:r>
            <a:r>
              <a:rPr lang="en-US" altLang="zh-CN" dirty="0"/>
              <a:t>),</a:t>
            </a:r>
            <a:r>
              <a:rPr lang="en-US" altLang="zh-CN" b="1" dirty="0"/>
              <a:t>b</a:t>
            </a:r>
            <a:r>
              <a:rPr lang="en-US" altLang="zh-CN" dirty="0"/>
              <a:t>(x2,y2,z2), </a:t>
            </a:r>
            <a:r>
              <a:rPr lang="en-US" altLang="zh-CN" b="1" dirty="0" err="1"/>
              <a:t>a×b</a:t>
            </a:r>
            <a:r>
              <a:rPr lang="en-US" altLang="zh-CN" b="1" dirty="0"/>
              <a:t> </a:t>
            </a:r>
            <a:r>
              <a:rPr lang="en-US" altLang="zh-CN" dirty="0"/>
              <a:t>= (y1z2 – y2z1, x1z2 – x2z1, x1y2 – x2y1).</a:t>
            </a:r>
            <a:endParaRPr lang="zh-CN" altLang="en-US" b="1" dirty="0"/>
          </a:p>
          <a:p>
            <a:r>
              <a:rPr lang="zh-CN" altLang="en-US" dirty="0"/>
              <a:t>点</a:t>
            </a:r>
            <a:r>
              <a:rPr lang="zh-CN" altLang="en-US" dirty="0" smtClean="0"/>
              <a:t>积的三维坐标表示：</a:t>
            </a:r>
            <a:endParaRPr lang="en-US" altLang="zh-CN" b="1" dirty="0"/>
          </a:p>
          <a:p>
            <a:r>
              <a:rPr lang="en-US" altLang="zh-CN" b="1" dirty="0"/>
              <a:t>a</a:t>
            </a:r>
            <a:r>
              <a:rPr lang="en-US" altLang="zh-CN" dirty="0"/>
              <a:t>(x1,y1,z1),</a:t>
            </a:r>
            <a:r>
              <a:rPr lang="en-US" altLang="zh-CN" b="1" dirty="0"/>
              <a:t>b</a:t>
            </a:r>
            <a:r>
              <a:rPr lang="en-US" altLang="zh-CN" dirty="0"/>
              <a:t>(x2,y2,z2), </a:t>
            </a:r>
            <a:r>
              <a:rPr lang="en-US" altLang="zh-CN" b="1" dirty="0" smtClean="0"/>
              <a:t>a</a:t>
            </a:r>
            <a:r>
              <a:rPr lang="zh-CN" altLang="en-US" b="1" dirty="0" smtClean="0"/>
              <a:t>*</a:t>
            </a:r>
            <a:r>
              <a:rPr lang="en-US" altLang="zh-CN" b="1" dirty="0" smtClean="0"/>
              <a:t>b </a:t>
            </a:r>
            <a:r>
              <a:rPr lang="en-US" altLang="zh-CN" dirty="0" smtClean="0"/>
              <a:t>=x1*x2+y1*y2+z1*z2.</a:t>
            </a:r>
            <a:endParaRPr lang="zh-CN" altLang="en-US" b="1" dirty="0"/>
          </a:p>
          <a:p>
            <a:endParaRPr lang="en-US" altLang="zh-CN" dirty="0" smtClean="0"/>
          </a:p>
          <a:p>
            <a:endParaRPr lang="zh-CN" altLang="en-US" dirty="0"/>
          </a:p>
        </p:txBody>
      </p:sp>
    </p:spTree>
    <p:extLst>
      <p:ext uri="{BB962C8B-B14F-4D97-AF65-F5344CB8AC3E}">
        <p14:creationId xmlns:p14="http://schemas.microsoft.com/office/powerpoint/2010/main" val="222405533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p:cNvGrpSpPr>
            <a:grpSpLocks/>
          </p:cNvGrpSpPr>
          <p:nvPr/>
        </p:nvGrpSpPr>
        <p:grpSpPr bwMode="auto">
          <a:xfrm>
            <a:off x="-21312" y="0"/>
            <a:ext cx="9144000" cy="5948363"/>
            <a:chOff x="0" y="0"/>
            <a:chExt cx="5760" cy="3747"/>
          </a:xfrm>
        </p:grpSpPr>
        <p:sp>
          <p:nvSpPr>
            <p:cNvPr id="3140"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141"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schemeClr val="bg1"/>
                </a:solidFill>
                <a:ea typeface="宋体" charset="-122"/>
              </a:endParaRPr>
            </a:p>
          </p:txBody>
        </p:sp>
        <p:sp>
          <p:nvSpPr>
            <p:cNvPr id="3142"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143"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sp>
        <p:nvSpPr>
          <p:cNvPr id="3075" name="Rectangle 2"/>
          <p:cNvSpPr txBox="1">
            <a:spLocks noChangeArrowheads="1"/>
          </p:cNvSpPr>
          <p:nvPr/>
        </p:nvSpPr>
        <p:spPr bwMode="auto">
          <a:xfrm>
            <a:off x="179512" y="73572"/>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sz="3200" b="1" noProof="1" smtClean="0">
                <a:solidFill>
                  <a:schemeClr val="bg1"/>
                </a:solidFill>
              </a:rPr>
              <a:t>三维平面的基本问题</a:t>
            </a:r>
            <a:endParaRPr lang="de-DE" altLang="zh-CN" sz="3200" b="1" noProof="1">
              <a:solidFill>
                <a:schemeClr val="bg1"/>
              </a:solidFill>
            </a:endParaRPr>
          </a:p>
        </p:txBody>
      </p:sp>
      <p:pic>
        <p:nvPicPr>
          <p:cNvPr id="30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950" y="6292851"/>
            <a:ext cx="5060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4" name="Rectangle 4"/>
          <p:cNvSpPr>
            <a:spLocks noChangeArrowheads="1"/>
          </p:cNvSpPr>
          <p:nvPr/>
        </p:nvSpPr>
        <p:spPr bwMode="gray">
          <a:xfrm>
            <a:off x="539552" y="1040854"/>
            <a:ext cx="6180205" cy="131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altLang="zh-CN" sz="2000" noProof="1" smtClean="0">
                <a:solidFill>
                  <a:schemeClr val="bg1"/>
                </a:solidFill>
              </a:rPr>
              <a:t>1</a:t>
            </a:r>
            <a:r>
              <a:rPr lang="zh-CN" altLang="en-US" sz="2000" noProof="1" smtClean="0">
                <a:solidFill>
                  <a:schemeClr val="bg1"/>
                </a:solidFill>
              </a:rPr>
              <a:t>、点到平面的距离问题：</a:t>
            </a:r>
            <a:endParaRPr lang="en-US" altLang="zh-CN" sz="2000" noProof="1" smtClean="0">
              <a:solidFill>
                <a:schemeClr val="bg1"/>
              </a:solidFill>
            </a:endParaRPr>
          </a:p>
          <a:p>
            <a:pPr defTabSz="801688" eaLnBrk="0" hangingPunct="0"/>
            <a:endParaRPr lang="en-US" altLang="zh-CN" sz="2000" noProof="1" smtClean="0">
              <a:solidFill>
                <a:schemeClr val="bg1"/>
              </a:solidFill>
            </a:endParaRPr>
          </a:p>
          <a:p>
            <a:pPr defTabSz="801688" eaLnBrk="0" hangingPunct="0"/>
            <a:r>
              <a:rPr lang="en-US" altLang="zh-CN" sz="2000" noProof="1" smtClean="0">
                <a:solidFill>
                  <a:schemeClr val="bg1"/>
                </a:solidFill>
              </a:rPr>
              <a:t>2</a:t>
            </a:r>
            <a:r>
              <a:rPr lang="zh-CN" altLang="en-US" sz="2000" noProof="1" smtClean="0">
                <a:solidFill>
                  <a:schemeClr val="bg1"/>
                </a:solidFill>
              </a:rPr>
              <a:t>、</a:t>
            </a:r>
            <a:r>
              <a:rPr lang="zh-CN" altLang="en-US" sz="2000" noProof="1">
                <a:solidFill>
                  <a:schemeClr val="bg1"/>
                </a:solidFill>
              </a:rPr>
              <a:t>点到</a:t>
            </a:r>
            <a:r>
              <a:rPr lang="zh-CN" altLang="en-US" sz="2000" noProof="1">
                <a:solidFill>
                  <a:schemeClr val="bg1"/>
                </a:solidFill>
              </a:rPr>
              <a:t>平面</a:t>
            </a:r>
            <a:r>
              <a:rPr lang="zh-CN" altLang="en-US" sz="2000" noProof="1" smtClean="0">
                <a:solidFill>
                  <a:schemeClr val="bg1"/>
                </a:solidFill>
              </a:rPr>
              <a:t>的</a:t>
            </a:r>
            <a:r>
              <a:rPr lang="zh-CN" altLang="en-US" sz="2000" noProof="1">
                <a:solidFill>
                  <a:schemeClr val="bg1"/>
                </a:solidFill>
              </a:rPr>
              <a:t>投影</a:t>
            </a:r>
            <a:r>
              <a:rPr lang="zh-CN" altLang="en-US" sz="2000" noProof="1" smtClean="0">
                <a:solidFill>
                  <a:schemeClr val="bg1"/>
                </a:solidFill>
              </a:rPr>
              <a:t>问题：</a:t>
            </a:r>
            <a:endParaRPr lang="en-US" altLang="zh-CN" sz="2000" noProof="1">
              <a:solidFill>
                <a:schemeClr val="bg1"/>
              </a:solidFill>
            </a:endParaRPr>
          </a:p>
          <a:p>
            <a:pPr defTabSz="801688" eaLnBrk="0" hangingPunct="0"/>
            <a:r>
              <a:rPr lang="en-US" altLang="zh-CN" sz="2000" noProof="1" smtClean="0">
                <a:solidFill>
                  <a:schemeClr val="bg1"/>
                </a:solidFill>
              </a:rPr>
              <a:t>3</a:t>
            </a:r>
            <a:r>
              <a:rPr lang="zh-CN" altLang="en-US" sz="2000" noProof="1" smtClean="0">
                <a:solidFill>
                  <a:schemeClr val="bg1"/>
                </a:solidFill>
              </a:rPr>
              <a:t>、线到平面的投影：计算线的两个投影点呗</a:t>
            </a:r>
            <a:endParaRPr lang="en-US" altLang="zh-CN" sz="2000" noProof="1" smtClean="0">
              <a:solidFill>
                <a:schemeClr val="bg1"/>
              </a:solidFill>
            </a:endParaRPr>
          </a:p>
          <a:p>
            <a:pPr defTabSz="801688" eaLnBrk="0" hangingPunct="0"/>
            <a:endParaRPr lang="en-US" altLang="zh-CN" sz="2000" noProof="1">
              <a:solidFill>
                <a:schemeClr val="bg1"/>
              </a:solidFill>
            </a:endParaRPr>
          </a:p>
        </p:txBody>
      </p:sp>
      <p:sp>
        <p:nvSpPr>
          <p:cNvPr id="3107" name="Text Box 14"/>
          <p:cNvSpPr txBox="1">
            <a:spLocks noChangeArrowheads="1"/>
          </p:cNvSpPr>
          <p:nvPr/>
        </p:nvSpPr>
        <p:spPr bwMode="gray">
          <a:xfrm>
            <a:off x="560225" y="3042841"/>
            <a:ext cx="7758685"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r>
              <a:rPr lang="en-US" altLang="zh-CN" sz="2000" noProof="1" smtClean="0">
                <a:solidFill>
                  <a:srgbClr val="080808"/>
                </a:solidFill>
              </a:rPr>
              <a:t>4</a:t>
            </a:r>
            <a:r>
              <a:rPr lang="zh-CN" altLang="en-US" sz="2000" noProof="1" smtClean="0">
                <a:solidFill>
                  <a:srgbClr val="080808"/>
                </a:solidFill>
              </a:rPr>
              <a:t>、</a:t>
            </a:r>
            <a:r>
              <a:rPr lang="zh-CN" altLang="en-US" sz="2000" dirty="0"/>
              <a:t>直线和平面的交点。可以简单地通过解方程得到</a:t>
            </a:r>
            <a:r>
              <a:rPr lang="zh-CN" altLang="en-US" sz="2000" dirty="0" smtClean="0"/>
              <a:t>。</a:t>
            </a:r>
            <a:endParaRPr lang="en-US" altLang="zh-CN" sz="2000" dirty="0" smtClean="0"/>
          </a:p>
          <a:p>
            <a:r>
              <a:rPr lang="zh-CN" altLang="en-US" sz="2000" dirty="0" smtClean="0"/>
              <a:t>设</a:t>
            </a:r>
            <a:r>
              <a:rPr lang="zh-CN" altLang="en-US" sz="2000" dirty="0"/>
              <a:t>平面</a:t>
            </a:r>
            <a:r>
              <a:rPr lang="zh-CN" altLang="en-US" sz="2000" dirty="0" smtClean="0"/>
              <a:t>方程：  </a:t>
            </a:r>
            <a:r>
              <a:rPr lang="en-US" altLang="zh-CN" sz="2000" dirty="0"/>
              <a:t>Dot(n, p-p0)=</a:t>
            </a:r>
            <a:r>
              <a:rPr lang="en-US" altLang="zh-CN" sz="2000" dirty="0" smtClean="0"/>
              <a:t>0 </a:t>
            </a:r>
          </a:p>
          <a:p>
            <a:r>
              <a:rPr lang="zh-CN" altLang="en-US" sz="2000" dirty="0" smtClean="0"/>
              <a:t>过点</a:t>
            </a:r>
            <a:r>
              <a:rPr lang="en-US" altLang="zh-CN" sz="2000" dirty="0" smtClean="0"/>
              <a:t>p1</a:t>
            </a:r>
            <a:r>
              <a:rPr lang="zh-CN" altLang="en-US" sz="2000" dirty="0" smtClean="0"/>
              <a:t>和 </a:t>
            </a:r>
            <a:r>
              <a:rPr lang="en-US" altLang="zh-CN" sz="2000" dirty="0" smtClean="0"/>
              <a:t>p2</a:t>
            </a:r>
            <a:r>
              <a:rPr lang="zh-CN" altLang="en-US" sz="2000" dirty="0" smtClean="0"/>
              <a:t>的直线的参数方程：  </a:t>
            </a:r>
            <a:r>
              <a:rPr lang="en-US" altLang="zh-CN" sz="2000" dirty="0" smtClean="0"/>
              <a:t>p=p1+t(p2-p1)</a:t>
            </a:r>
          </a:p>
          <a:p>
            <a:r>
              <a:rPr lang="zh-CN" altLang="en-US" sz="2000" dirty="0" smtClean="0"/>
              <a:t>与</a:t>
            </a:r>
            <a:r>
              <a:rPr lang="zh-CN" altLang="en-US" sz="2000" dirty="0"/>
              <a:t>平面方程联立解得</a:t>
            </a:r>
            <a:r>
              <a:rPr lang="en-US" altLang="zh-CN" sz="2000" dirty="0"/>
              <a:t>t=Dot(n,p0-p1)/Dot(n,p2-p1</a:t>
            </a:r>
            <a:r>
              <a:rPr lang="en-US" altLang="zh-CN" sz="2000" dirty="0" smtClean="0"/>
              <a:t>)</a:t>
            </a:r>
          </a:p>
          <a:p>
            <a:r>
              <a:rPr lang="zh-CN" altLang="en-US" sz="2000" dirty="0" smtClean="0"/>
              <a:t>其中</a:t>
            </a:r>
            <a:r>
              <a:rPr lang="zh-CN" altLang="en-US" sz="2000" dirty="0"/>
              <a:t>分母为 </a:t>
            </a:r>
            <a:r>
              <a:rPr lang="en-US" altLang="zh-CN" sz="2000" dirty="0"/>
              <a:t>0 </a:t>
            </a:r>
            <a:r>
              <a:rPr lang="zh-CN" altLang="en-US" sz="2000" dirty="0"/>
              <a:t>的情况对应于直线和平面平行，或者直线在平面上</a:t>
            </a:r>
            <a:r>
              <a:rPr lang="en-US" altLang="zh-CN" sz="2000" dirty="0"/>
              <a:t>(</a:t>
            </a:r>
            <a:r>
              <a:rPr lang="zh-CN" altLang="en-US" sz="2000" dirty="0"/>
              <a:t>通过法向量就可以判断</a:t>
            </a:r>
            <a:r>
              <a:rPr lang="en-US" altLang="zh-CN" sz="2000" dirty="0" smtClean="0"/>
              <a:t>)</a:t>
            </a:r>
            <a:endParaRPr lang="en-US" altLang="zh-CN" sz="2000" dirty="0"/>
          </a:p>
          <a:p>
            <a:endParaRPr lang="en-US" altLang="zh-CN" sz="2000" dirty="0" smtClean="0"/>
          </a:p>
          <a:p>
            <a:r>
              <a:rPr lang="zh-CN" altLang="en-US" sz="2000" dirty="0" smtClean="0"/>
              <a:t>交点：</a:t>
            </a:r>
            <a:r>
              <a:rPr lang="en-US" altLang="zh-CN" sz="2000" dirty="0" smtClean="0"/>
              <a:t>p=p1+t(p2-p1</a:t>
            </a:r>
            <a:r>
              <a:rPr lang="en-US" altLang="zh-CN" sz="2000" dirty="0"/>
              <a:t>).</a:t>
            </a:r>
            <a:endParaRPr lang="zh-CN" altLang="en-US" sz="2000" dirty="0"/>
          </a:p>
          <a:p>
            <a:r>
              <a:rPr lang="zh-CN" altLang="en-US" sz="2000" dirty="0" smtClean="0"/>
              <a:t>变量解释：</a:t>
            </a:r>
            <a:r>
              <a:rPr lang="en-US" altLang="zh-CN" sz="2000" dirty="0" smtClean="0"/>
              <a:t>n</a:t>
            </a:r>
            <a:r>
              <a:rPr lang="zh-CN" altLang="en-US" sz="2000" dirty="0" smtClean="0"/>
              <a:t>为垂直于平面的向量，</a:t>
            </a:r>
            <a:r>
              <a:rPr lang="en-US" altLang="zh-CN" sz="2000" dirty="0" smtClean="0"/>
              <a:t>p0</a:t>
            </a:r>
            <a:r>
              <a:rPr lang="zh-CN" altLang="en-US" sz="2000" dirty="0" smtClean="0"/>
              <a:t>为平面中的一点</a:t>
            </a:r>
            <a:endParaRPr lang="en-US" altLang="zh-CN" sz="2000" dirty="0" smtClean="0"/>
          </a:p>
          <a:p>
            <a:r>
              <a:rPr lang="en-US" altLang="zh-CN" sz="2000" dirty="0" smtClean="0"/>
              <a:t>	       p</a:t>
            </a:r>
            <a:r>
              <a:rPr lang="zh-CN" altLang="en-US" sz="2000" dirty="0" smtClean="0"/>
              <a:t>为要求的交点，</a:t>
            </a:r>
            <a:r>
              <a:rPr lang="en-US" altLang="zh-CN" sz="2000" dirty="0" smtClean="0"/>
              <a:t>dot</a:t>
            </a:r>
            <a:r>
              <a:rPr lang="zh-CN" altLang="en-US" sz="2000" dirty="0" smtClean="0"/>
              <a:t>为求点积函数</a:t>
            </a:r>
            <a:endParaRPr lang="en-US" altLang="zh-CN" sz="2000" dirty="0"/>
          </a:p>
          <a:p>
            <a:pPr algn="r" eaLnBrk="1" hangingPunct="1">
              <a:spcAft>
                <a:spcPct val="40000"/>
              </a:spcAft>
            </a:pPr>
            <a:endParaRPr lang="en-US" altLang="zh-CN" sz="2000" noProof="1">
              <a:solidFill>
                <a:srgbClr val="080808"/>
              </a:solidFill>
            </a:endParaRPr>
          </a:p>
        </p:txBody>
      </p:sp>
    </p:spTree>
    <p:extLst>
      <p:ext uri="{BB962C8B-B14F-4D97-AF65-F5344CB8AC3E}">
        <p14:creationId xmlns:p14="http://schemas.microsoft.com/office/powerpoint/2010/main" val="398993560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0" y="3500438"/>
            <a:ext cx="9144000" cy="1676400"/>
            <a:chOff x="0" y="2086"/>
            <a:chExt cx="5760" cy="1056"/>
          </a:xfrm>
        </p:grpSpPr>
        <p:sp>
          <p:nvSpPr>
            <p:cNvPr id="2115"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116"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sp>
        <p:nvSpPr>
          <p:cNvPr id="69" name="文本框 68"/>
          <p:cNvSpPr txBox="1"/>
          <p:nvPr/>
        </p:nvSpPr>
        <p:spPr>
          <a:xfrm>
            <a:off x="164334" y="164069"/>
            <a:ext cx="8739977" cy="2308324"/>
          </a:xfrm>
          <a:prstGeom prst="rect">
            <a:avLst/>
          </a:prstGeom>
          <a:noFill/>
        </p:spPr>
        <p:txBody>
          <a:bodyPr wrap="square" rtlCol="0">
            <a:spAutoFit/>
          </a:bodyPr>
          <a:lstStyle/>
          <a:p>
            <a:r>
              <a:rPr lang="zh-CN" altLang="en-US" sz="2400" dirty="0"/>
              <a:t>叉</a:t>
            </a:r>
            <a:r>
              <a:rPr lang="zh-CN" altLang="en-US" sz="2400" dirty="0" smtClean="0"/>
              <a:t>积的应用：</a:t>
            </a:r>
            <a:endParaRPr lang="en-US" altLang="zh-CN" sz="2400" dirty="0" smtClean="0"/>
          </a:p>
          <a:p>
            <a:r>
              <a:rPr lang="en-US" altLang="zh-CN" sz="2400" dirty="0"/>
              <a:t>	</a:t>
            </a:r>
            <a:r>
              <a:rPr lang="zh-CN" altLang="en-US" sz="2400" dirty="0" smtClean="0"/>
              <a:t>三角形面积自然不必说了，求出来后再求个长度即可</a:t>
            </a:r>
            <a:r>
              <a:rPr lang="zh-CN" altLang="en-US" sz="2400" dirty="0"/>
              <a:t>。</a:t>
            </a:r>
            <a:endParaRPr lang="en-US" altLang="zh-CN" sz="2400" dirty="0" smtClean="0"/>
          </a:p>
          <a:p>
            <a:r>
              <a:rPr lang="en-US" altLang="zh-CN" sz="2400" dirty="0" smtClean="0"/>
              <a:t> </a:t>
            </a:r>
            <a:r>
              <a:rPr lang="en-US" altLang="zh-CN" sz="2400" dirty="0"/>
              <a:t>	</a:t>
            </a:r>
            <a:r>
              <a:rPr lang="zh-CN" altLang="en-US" sz="2400" dirty="0" smtClean="0"/>
              <a:t>给出不公线三个点</a:t>
            </a:r>
            <a:r>
              <a:rPr lang="en-US" altLang="zh-CN" sz="2400" dirty="0" smtClean="0"/>
              <a:t>p1,p2,p3</a:t>
            </a:r>
            <a:r>
              <a:rPr lang="zh-CN" altLang="en-US" sz="2400" dirty="0" smtClean="0"/>
              <a:t>，则其确定的平面的法向量为</a:t>
            </a:r>
            <a:r>
              <a:rPr lang="en-US" altLang="zh-CN" sz="2400" dirty="0" smtClean="0"/>
              <a:t>(p2-p1)×(p3-p1)</a:t>
            </a:r>
            <a:r>
              <a:rPr lang="zh-CN" altLang="en-US" sz="2400" dirty="0" smtClean="0"/>
              <a:t>，任取一点就可构成点法式表示法。</a:t>
            </a:r>
            <a:endParaRPr lang="en-US" altLang="zh-CN" sz="2400" dirty="0" smtClean="0"/>
          </a:p>
          <a:p>
            <a:r>
              <a:rPr lang="en-US" altLang="zh-CN" sz="2400" dirty="0"/>
              <a:t>	</a:t>
            </a:r>
            <a:r>
              <a:rPr lang="zh-CN" altLang="en-US" sz="2400" dirty="0" smtClean="0"/>
              <a:t>点到直线</a:t>
            </a:r>
            <a:r>
              <a:rPr lang="en-US" altLang="zh-CN" sz="2400" dirty="0" smtClean="0"/>
              <a:t>/</a:t>
            </a:r>
            <a:r>
              <a:rPr lang="zh-CN" altLang="en-US" sz="2400" dirty="0" smtClean="0"/>
              <a:t>线段的距离，跟二维类似，</a:t>
            </a:r>
            <a:r>
              <a:rPr lang="en-US" altLang="zh-CN" sz="2400" dirty="0" err="1" smtClean="0"/>
              <a:t>fabs</a:t>
            </a:r>
            <a:r>
              <a:rPr lang="zh-CN" altLang="en-US" sz="2400" dirty="0"/>
              <a:t>改</a:t>
            </a:r>
            <a:r>
              <a:rPr lang="zh-CN" altLang="en-US" sz="2400" dirty="0" smtClean="0"/>
              <a:t>成求长度。</a:t>
            </a:r>
            <a:endParaRPr lang="en-US" altLang="zh-CN" sz="2400" dirty="0" smtClean="0"/>
          </a:p>
          <a:p>
            <a:r>
              <a:rPr lang="en-US" altLang="zh-CN" sz="2400" dirty="0"/>
              <a:t>	</a:t>
            </a:r>
            <a:r>
              <a:rPr lang="zh-CN" altLang="en-US" sz="2400" dirty="0" smtClean="0"/>
              <a:t>四面体</a:t>
            </a:r>
            <a:r>
              <a:rPr lang="en-US" altLang="zh-CN" sz="2400" dirty="0" smtClean="0"/>
              <a:t>ABCD</a:t>
            </a:r>
            <a:r>
              <a:rPr lang="zh-CN" altLang="en-US" sz="2400" dirty="0" smtClean="0"/>
              <a:t>的面积</a:t>
            </a:r>
            <a:r>
              <a:rPr lang="en-US" altLang="zh-CN" sz="2400" dirty="0" smtClean="0"/>
              <a:t>,</a:t>
            </a:r>
            <a:r>
              <a:rPr lang="zh-CN" altLang="en-US" sz="2400" dirty="0" smtClean="0"/>
              <a:t>稍微推导一下就可以得到</a:t>
            </a:r>
            <a:endParaRPr lang="zh-CN" altLang="en-US" sz="2400" dirty="0"/>
          </a:p>
        </p:txBody>
      </p:sp>
      <p:pic>
        <p:nvPicPr>
          <p:cNvPr id="70" name="图片 69"/>
          <p:cNvPicPr>
            <a:picLocks noChangeAspect="1"/>
          </p:cNvPicPr>
          <p:nvPr/>
        </p:nvPicPr>
        <p:blipFill>
          <a:blip r:embed="rId2"/>
          <a:stretch>
            <a:fillRect/>
          </a:stretch>
        </p:blipFill>
        <p:spPr>
          <a:xfrm>
            <a:off x="1187624" y="2496078"/>
            <a:ext cx="6399628" cy="711456"/>
          </a:xfrm>
          <a:prstGeom prst="rect">
            <a:avLst/>
          </a:prstGeom>
        </p:spPr>
      </p:pic>
      <p:sp>
        <p:nvSpPr>
          <p:cNvPr id="71" name="文本框 70"/>
          <p:cNvSpPr txBox="1"/>
          <p:nvPr/>
        </p:nvSpPr>
        <p:spPr>
          <a:xfrm>
            <a:off x="307060" y="3343157"/>
            <a:ext cx="8442693" cy="707886"/>
          </a:xfrm>
          <a:prstGeom prst="rect">
            <a:avLst/>
          </a:prstGeom>
          <a:noFill/>
        </p:spPr>
        <p:txBody>
          <a:bodyPr wrap="square" rtlCol="0">
            <a:spAutoFit/>
          </a:bodyPr>
          <a:lstStyle/>
          <a:p>
            <a:r>
              <a:rPr lang="zh-CN" altLang="en-US" sz="2000" dirty="0" smtClean="0"/>
              <a:t>最终得到一个混合积，这个反而更加简单了，因为求出来的结果是一个数而不是向量。</a:t>
            </a:r>
            <a:endParaRPr lang="zh-CN" altLang="en-US" sz="2000" dirty="0"/>
          </a:p>
        </p:txBody>
      </p:sp>
      <p:sp>
        <p:nvSpPr>
          <p:cNvPr id="72" name="文本框 71"/>
          <p:cNvSpPr txBox="1"/>
          <p:nvPr/>
        </p:nvSpPr>
        <p:spPr>
          <a:xfrm>
            <a:off x="207927" y="4270376"/>
            <a:ext cx="8728146" cy="1938992"/>
          </a:xfrm>
          <a:prstGeom prst="rect">
            <a:avLst/>
          </a:prstGeom>
          <a:noFill/>
        </p:spPr>
        <p:txBody>
          <a:bodyPr wrap="square" rtlCol="0">
            <a:spAutoFit/>
          </a:bodyPr>
          <a:lstStyle/>
          <a:p>
            <a:r>
              <a:rPr lang="zh-CN" altLang="en-US" sz="2000" dirty="0" smtClean="0"/>
              <a:t>高中学过对比推理，对比推理一下，平面多边形的面积可以用多个三角形的面积和来表示，同样，多面体的体积也可以用多个四面体体积来表示。多面体的存储方式，一个简单的</a:t>
            </a:r>
            <a:r>
              <a:rPr lang="zh-CN" altLang="en-US" sz="2000" dirty="0"/>
              <a:t>表示</a:t>
            </a:r>
            <a:r>
              <a:rPr lang="zh-CN" altLang="en-US" sz="2000" dirty="0" smtClean="0"/>
              <a:t>法是点</a:t>
            </a:r>
            <a:r>
              <a:rPr lang="en-US" altLang="zh-CN" sz="2000" dirty="0" smtClean="0"/>
              <a:t>-</a:t>
            </a:r>
            <a:r>
              <a:rPr lang="zh-CN" altLang="en-US" sz="2000" dirty="0" smtClean="0"/>
              <a:t>面表示法，利用一个顶点数组</a:t>
            </a:r>
            <a:r>
              <a:rPr lang="en-US" altLang="zh-CN" sz="2000" dirty="0" smtClean="0"/>
              <a:t>V</a:t>
            </a:r>
            <a:r>
              <a:rPr lang="zh-CN" altLang="en-US" sz="2000" dirty="0" smtClean="0"/>
              <a:t>和一个平面数组</a:t>
            </a:r>
            <a:r>
              <a:rPr lang="en-US" altLang="zh-CN" sz="2000" dirty="0" smtClean="0"/>
              <a:t>F</a:t>
            </a:r>
            <a:r>
              <a:rPr lang="zh-CN" altLang="en-US" sz="2000" dirty="0" smtClean="0"/>
              <a:t>，</a:t>
            </a:r>
            <a:r>
              <a:rPr lang="en-US" altLang="zh-CN" sz="2000" dirty="0" smtClean="0"/>
              <a:t>V</a:t>
            </a:r>
            <a:r>
              <a:rPr lang="zh-CN" altLang="en-US" sz="2000" dirty="0" smtClean="0"/>
              <a:t>保存各个点的坐标，</a:t>
            </a:r>
            <a:r>
              <a:rPr lang="en-US" altLang="zh-CN" sz="2000" dirty="0" smtClean="0"/>
              <a:t>F</a:t>
            </a:r>
            <a:r>
              <a:rPr lang="zh-CN" altLang="en-US" sz="2000" dirty="0" smtClean="0"/>
              <a:t>保存各个平面的三个顶点在</a:t>
            </a:r>
            <a:r>
              <a:rPr lang="en-US" altLang="zh-CN" sz="2000" dirty="0" smtClean="0"/>
              <a:t>V</a:t>
            </a:r>
            <a:r>
              <a:rPr lang="zh-CN" altLang="en-US" sz="2000" dirty="0" smtClean="0"/>
              <a:t>中的索引（假设每个面只有三个点，多个点的拆成多个三角形），且从外部看，三个点逆时针排序。</a:t>
            </a:r>
            <a:endParaRPr lang="zh-CN" altLang="en-US" sz="2000" dirty="0"/>
          </a:p>
        </p:txBody>
      </p:sp>
    </p:spTree>
    <p:extLst>
      <p:ext uri="{BB962C8B-B14F-4D97-AF65-F5344CB8AC3E}">
        <p14:creationId xmlns:p14="http://schemas.microsoft.com/office/powerpoint/2010/main" val="270316834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81347" y="528464"/>
            <a:ext cx="66195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p>
          <a:p>
            <a:pPr lvl="0"/>
            <a:r>
              <a:rPr lang="en-US" altLang="zh-CN" sz="100" dirty="0">
                <a:solidFill>
                  <a:schemeClr val="bg1"/>
                </a:solidFill>
              </a:rPr>
              <a:t> </a:t>
            </a:r>
            <a:endParaRPr lang="zh-CN" altLang="en-US" sz="100" dirty="0">
              <a:solidFill>
                <a:schemeClr val="bg1"/>
              </a:solidFill>
            </a:endParaRPr>
          </a:p>
        </p:txBody>
      </p:sp>
      <p:grpSp>
        <p:nvGrpSpPr>
          <p:cNvPr id="3074" name="Group 10"/>
          <p:cNvGrpSpPr>
            <a:grpSpLocks/>
          </p:cNvGrpSpPr>
          <p:nvPr/>
        </p:nvGrpSpPr>
        <p:grpSpPr bwMode="auto">
          <a:xfrm>
            <a:off x="0" y="-116"/>
            <a:ext cx="9145588" cy="6856529"/>
            <a:chOff x="0" y="6"/>
            <a:chExt cx="5761" cy="3741"/>
          </a:xfrm>
        </p:grpSpPr>
        <p:sp>
          <p:nvSpPr>
            <p:cNvPr id="3078" name="Rectangle 2"/>
            <p:cNvSpPr>
              <a:spLocks noChangeArrowheads="1"/>
            </p:cNvSpPr>
            <p:nvPr/>
          </p:nvSpPr>
          <p:spPr bwMode="gray">
            <a:xfrm flipV="1">
              <a:off x="1" y="6"/>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r" eaLnBrk="0" hangingPunct="0"/>
              <a:r>
                <a:rPr lang="en-US" altLang="zh-CN" sz="2800" b="1" dirty="0">
                  <a:solidFill>
                    <a:schemeClr val="bg1"/>
                  </a:solidFill>
                  <a:ea typeface="宋体" charset="-122"/>
                </a:rPr>
                <a:t>	</a:t>
              </a:r>
              <a:r>
                <a:rPr lang="zh-CN" altLang="en-US" sz="2800" b="1" dirty="0" smtClean="0">
                  <a:solidFill>
                    <a:schemeClr val="bg1"/>
                  </a:solidFill>
                  <a:ea typeface="宋体" charset="-122"/>
                </a:rPr>
                <a:t>计算几何题目特点：</a:t>
              </a:r>
              <a:endParaRPr lang="en-US" altLang="zh-CN" sz="2800" b="1" dirty="0" smtClean="0">
                <a:solidFill>
                  <a:schemeClr val="bg1"/>
                </a:solidFill>
                <a:ea typeface="宋体" charset="-122"/>
              </a:endParaRPr>
            </a:p>
            <a:p>
              <a:pPr algn="r" eaLnBrk="0" hangingPunct="0"/>
              <a:r>
                <a:rPr lang="en-US" altLang="zh-CN" sz="2800" b="1" dirty="0" smtClean="0">
                  <a:solidFill>
                    <a:schemeClr val="bg1"/>
                  </a:solidFill>
                  <a:ea typeface="宋体" charset="-122"/>
                </a:rPr>
                <a:t>1</a:t>
              </a:r>
              <a:r>
                <a:rPr lang="zh-CN" altLang="en-US" sz="2800" b="1" dirty="0" smtClean="0">
                  <a:solidFill>
                    <a:schemeClr val="bg1"/>
                  </a:solidFill>
                  <a:ea typeface="宋体" charset="-122"/>
                </a:rPr>
                <a:t>、知识点包括：模板、高中计算几何、</a:t>
              </a:r>
              <a:endParaRPr lang="en-US" altLang="zh-CN" sz="2800" b="1" dirty="0" smtClean="0">
                <a:solidFill>
                  <a:schemeClr val="bg1"/>
                </a:solidFill>
                <a:ea typeface="宋体" charset="-122"/>
              </a:endParaRPr>
            </a:p>
            <a:p>
              <a:pPr algn="r" eaLnBrk="0" hangingPunct="0"/>
              <a:r>
                <a:rPr lang="zh-CN" altLang="en-US" sz="2800" b="1" dirty="0" smtClean="0">
                  <a:solidFill>
                    <a:schemeClr val="bg1"/>
                  </a:solidFill>
                  <a:ea typeface="宋体" charset="-122"/>
                </a:rPr>
                <a:t>（可以结合二分、三分、数据结构等）</a:t>
              </a:r>
              <a:endParaRPr lang="en-US" altLang="zh-CN" sz="2800" b="1" dirty="0" smtClean="0">
                <a:solidFill>
                  <a:schemeClr val="bg1"/>
                </a:solidFill>
                <a:ea typeface="宋体" charset="-122"/>
              </a:endParaRPr>
            </a:p>
            <a:p>
              <a:pPr algn="r" eaLnBrk="0" hangingPunct="0"/>
              <a:r>
                <a:rPr lang="en-US" altLang="zh-CN" sz="2800" b="1" dirty="0" smtClean="0">
                  <a:solidFill>
                    <a:schemeClr val="bg1"/>
                  </a:solidFill>
                  <a:ea typeface="宋体" charset="-122"/>
                </a:rPr>
                <a:t>2</a:t>
              </a:r>
              <a:r>
                <a:rPr lang="zh-CN" altLang="en-US" sz="2800" b="1" dirty="0" smtClean="0">
                  <a:solidFill>
                    <a:schemeClr val="bg1"/>
                  </a:solidFill>
                  <a:ea typeface="宋体" charset="-122"/>
                </a:rPr>
                <a:t>、对于简单题，一般是铜板或银牌题</a:t>
              </a:r>
              <a:endParaRPr lang="en-US" altLang="zh-CN" sz="2800" b="1" dirty="0" smtClean="0">
                <a:solidFill>
                  <a:schemeClr val="bg1"/>
                </a:solidFill>
                <a:ea typeface="宋体" charset="-122"/>
              </a:endParaRPr>
            </a:p>
            <a:p>
              <a:pPr algn="r" eaLnBrk="0" hangingPunct="0"/>
              <a:r>
                <a:rPr lang="zh-CN" altLang="en-US" sz="2800" b="1" dirty="0" smtClean="0">
                  <a:solidFill>
                    <a:schemeClr val="bg1"/>
                  </a:solidFill>
                  <a:ea typeface="宋体" charset="-122"/>
                </a:rPr>
                <a:t>难题一般难在分类讨论和数据结构上</a:t>
              </a:r>
              <a:endParaRPr lang="en-US" altLang="zh-CN" sz="2800" b="1" dirty="0" smtClean="0">
                <a:solidFill>
                  <a:schemeClr val="bg1"/>
                </a:solidFill>
                <a:ea typeface="宋体" charset="-122"/>
              </a:endParaRPr>
            </a:p>
          </p:txBody>
        </p:sp>
        <p:sp>
          <p:nvSpPr>
            <p:cNvPr id="3079"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dirty="0">
                <a:solidFill>
                  <a:schemeClr val="bg1"/>
                </a:solidFill>
                <a:ea typeface="宋体" charset="-122"/>
              </a:endParaRPr>
            </a:p>
          </p:txBody>
        </p:sp>
        <p:sp>
          <p:nvSpPr>
            <p:cNvPr id="3080"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081"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pic>
        <p:nvPicPr>
          <p:cNvPr id="3076" name="Picture 2" descr="C:\Users\Tom\Desktop\Desktop (unsortiert)\Desktop\Ideensammlung\Zum Sortieren\Coff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0" y="887413"/>
            <a:ext cx="3316288"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419872" y="4221088"/>
            <a:ext cx="5616624" cy="523220"/>
          </a:xfrm>
          <a:prstGeom prst="rect">
            <a:avLst/>
          </a:prstGeom>
          <a:noFill/>
        </p:spPr>
        <p:txBody>
          <a:bodyPr wrap="square" rtlCol="0">
            <a:spAutoFit/>
          </a:bodyPr>
          <a:lstStyle/>
          <a:p>
            <a:endParaRPr lang="zh-CN" altLang="en-US" sz="2800" dirty="0"/>
          </a:p>
        </p:txBody>
      </p:sp>
      <p:sp>
        <p:nvSpPr>
          <p:cNvPr id="3" name="文本框 2"/>
          <p:cNvSpPr txBox="1"/>
          <p:nvPr/>
        </p:nvSpPr>
        <p:spPr>
          <a:xfrm>
            <a:off x="3176784" y="3718900"/>
            <a:ext cx="5827712" cy="2246769"/>
          </a:xfrm>
          <a:prstGeom prst="rect">
            <a:avLst/>
          </a:prstGeom>
          <a:noFill/>
        </p:spPr>
        <p:txBody>
          <a:bodyPr wrap="square" rtlCol="0">
            <a:spAutoFit/>
          </a:bodyPr>
          <a:lstStyle/>
          <a:p>
            <a:r>
              <a:rPr lang="zh-CN" altLang="en-US" sz="2800" b="1" dirty="0" smtClean="0"/>
              <a:t>处理：</a:t>
            </a:r>
            <a:r>
              <a:rPr lang="en-US" altLang="zh-CN" sz="2800" b="1" dirty="0" smtClean="0"/>
              <a:t/>
            </a:r>
            <a:br>
              <a:rPr lang="en-US" altLang="zh-CN" sz="2800" b="1" dirty="0" smtClean="0"/>
            </a:br>
            <a:r>
              <a:rPr lang="en-US" altLang="zh-CN" sz="2800" b="1" dirty="0" smtClean="0"/>
              <a:t>1</a:t>
            </a:r>
            <a:r>
              <a:rPr lang="zh-CN" altLang="en-US" sz="2800" b="1" dirty="0" smtClean="0"/>
              <a:t>、难题</a:t>
            </a:r>
            <a:r>
              <a:rPr lang="zh-CN" altLang="en-US" sz="2800" b="1" dirty="0" smtClean="0"/>
              <a:t>对于那种难在分类讨论的题目，和大模拟题</a:t>
            </a:r>
            <a:r>
              <a:rPr lang="zh-CN" altLang="en-US" sz="2800" b="1" dirty="0" smtClean="0"/>
              <a:t>差不多</a:t>
            </a:r>
            <a:endParaRPr lang="en-US" altLang="zh-CN" sz="2800" b="1" dirty="0" smtClean="0"/>
          </a:p>
          <a:p>
            <a:r>
              <a:rPr lang="en-US" altLang="zh-CN" sz="2800" b="1" dirty="0" smtClean="0"/>
              <a:t>2</a:t>
            </a:r>
            <a:r>
              <a:rPr lang="zh-CN" altLang="en-US" sz="2800" b="1" dirty="0" smtClean="0"/>
              <a:t>、是必须掌握的内容，每个队必须至少一个人会计算几何</a:t>
            </a:r>
            <a:endParaRPr lang="zh-CN" altLang="en-US" sz="2800" b="1" dirty="0"/>
          </a:p>
        </p:txBody>
      </p:sp>
    </p:spTree>
    <p:extLst>
      <p:ext uri="{BB962C8B-B14F-4D97-AF65-F5344CB8AC3E}">
        <p14:creationId xmlns:p14="http://schemas.microsoft.com/office/powerpoint/2010/main" val="364358400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0" y="3500438"/>
            <a:ext cx="9144000" cy="1676400"/>
            <a:chOff x="0" y="2086"/>
            <a:chExt cx="5760" cy="1056"/>
          </a:xfrm>
        </p:grpSpPr>
        <p:sp>
          <p:nvSpPr>
            <p:cNvPr id="2422"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423"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sp>
        <p:nvSpPr>
          <p:cNvPr id="376" name="标题 2"/>
          <p:cNvSpPr txBox="1">
            <a:spLocks/>
          </p:cNvSpPr>
          <p:nvPr/>
        </p:nvSpPr>
        <p:spPr>
          <a:xfrm>
            <a:off x="-336610" y="260648"/>
            <a:ext cx="9601196" cy="130386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t>几何处理技巧</a:t>
            </a:r>
            <a:endParaRPr lang="zh-CN" altLang="en-US" dirty="0"/>
          </a:p>
        </p:txBody>
      </p:sp>
      <p:sp>
        <p:nvSpPr>
          <p:cNvPr id="377" name="内容占位符 3"/>
          <p:cNvSpPr txBox="1">
            <a:spLocks/>
          </p:cNvSpPr>
          <p:nvPr/>
        </p:nvSpPr>
        <p:spPr>
          <a:xfrm>
            <a:off x="107504" y="1303915"/>
            <a:ext cx="8712968" cy="493339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精度处理（之前讲过，可以增倍成整数则增倍，否则用</a:t>
            </a:r>
            <a:r>
              <a:rPr lang="en-US" altLang="zh-CN" sz="2000" dirty="0" smtClean="0"/>
              <a:t>eps</a:t>
            </a:r>
            <a:r>
              <a:rPr lang="zh-CN" altLang="en-US" sz="2000" dirty="0" smtClean="0"/>
              <a:t>来处理）</a:t>
            </a:r>
            <a:endParaRPr lang="en-US" altLang="zh-CN" sz="2000" dirty="0" smtClean="0"/>
          </a:p>
          <a:p>
            <a:pPr marL="0" indent="0">
              <a:buNone/>
            </a:pPr>
            <a:r>
              <a:rPr lang="en-US" altLang="zh-CN" sz="2000" dirty="0" smtClean="0"/>
              <a:t>     1e8</a:t>
            </a:r>
            <a:r>
              <a:rPr lang="zh-CN" altLang="en-US" sz="2000" dirty="0" smtClean="0"/>
              <a:t>左右</a:t>
            </a:r>
            <a:endParaRPr lang="en-US" altLang="zh-CN" sz="2000" dirty="0" smtClean="0"/>
          </a:p>
          <a:p>
            <a:r>
              <a:rPr lang="zh-CN" altLang="en-US" sz="2000" dirty="0" smtClean="0"/>
              <a:t>极限情况：</a:t>
            </a:r>
            <a:endParaRPr lang="en-US" altLang="zh-CN" sz="2000" dirty="0" smtClean="0"/>
          </a:p>
          <a:p>
            <a:pPr marL="0" indent="0">
              <a:buNone/>
            </a:pPr>
            <a:r>
              <a:rPr lang="en-US" altLang="zh-CN" sz="2000" dirty="0"/>
              <a:t> </a:t>
            </a:r>
            <a:r>
              <a:rPr lang="en-US" altLang="zh-CN" sz="2000" dirty="0" smtClean="0"/>
              <a:t>     	</a:t>
            </a:r>
            <a:r>
              <a:rPr lang="zh-CN" altLang="en-US" sz="2000" dirty="0" smtClean="0"/>
              <a:t>多个点是否共线啊，线段平行啊，三维共面</a:t>
            </a:r>
            <a:endParaRPr lang="en-US" altLang="zh-CN" sz="2000" dirty="0" smtClean="0"/>
          </a:p>
          <a:p>
            <a:pPr marL="0" indent="0">
              <a:buNone/>
            </a:pPr>
            <a:r>
              <a:rPr lang="en-US" altLang="zh-CN" sz="2000" dirty="0"/>
              <a:t>	</a:t>
            </a:r>
            <a:r>
              <a:rPr lang="zh-CN" altLang="en-US" sz="2000" dirty="0" smtClean="0"/>
              <a:t>用不用考虑边界上的点啊</a:t>
            </a:r>
            <a:endParaRPr lang="en-US" altLang="zh-CN" sz="2000" dirty="0" smtClean="0"/>
          </a:p>
          <a:p>
            <a:r>
              <a:rPr lang="zh-CN" altLang="en-US" sz="2000" dirty="0" smtClean="0"/>
              <a:t>平面扫描，也叫扫描线法，在处理二维几何问题时，有些时候我们需要用到这种思想来降低复杂度，在枚举所有复杂度过高的时候，可以用这种方法。其基本思想是，用一个某个方向的线（比如平行于</a:t>
            </a:r>
            <a:r>
              <a:rPr lang="en-US" altLang="zh-CN" sz="2000" dirty="0" smtClean="0"/>
              <a:t>y</a:t>
            </a:r>
            <a:r>
              <a:rPr lang="zh-CN" altLang="en-US" sz="2000" dirty="0" smtClean="0"/>
              <a:t>轴的），从头到尾依次扫描，依次找到所有关键点（使得扫描线覆盖的元素个数改变的点），然后进行对应的处理，在过程中就避免了枚举所有点，而改为枚举扫描线上的点，显然处理复杂度低了很多。</a:t>
            </a:r>
            <a:endParaRPr lang="en-US" altLang="zh-CN" sz="2000" dirty="0" smtClean="0"/>
          </a:p>
          <a:p>
            <a:endParaRPr lang="zh-CN" altLang="en-US" sz="2000" dirty="0"/>
          </a:p>
        </p:txBody>
      </p:sp>
    </p:spTree>
    <p:extLst>
      <p:ext uri="{BB962C8B-B14F-4D97-AF65-F5344CB8AC3E}">
        <p14:creationId xmlns:p14="http://schemas.microsoft.com/office/powerpoint/2010/main" val="12312508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p:cNvGrpSpPr>
            <a:grpSpLocks/>
          </p:cNvGrpSpPr>
          <p:nvPr/>
        </p:nvGrpSpPr>
        <p:grpSpPr bwMode="auto">
          <a:xfrm>
            <a:off x="0" y="0"/>
            <a:ext cx="9144000" cy="5948363"/>
            <a:chOff x="0" y="0"/>
            <a:chExt cx="5760" cy="3747"/>
          </a:xfrm>
        </p:grpSpPr>
        <p:sp>
          <p:nvSpPr>
            <p:cNvPr id="3447"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448"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schemeClr val="bg1"/>
                </a:solidFill>
                <a:ea typeface="宋体" charset="-122"/>
              </a:endParaRPr>
            </a:p>
          </p:txBody>
        </p:sp>
        <p:sp>
          <p:nvSpPr>
            <p:cNvPr id="3449"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450"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sp>
        <p:nvSpPr>
          <p:cNvPr id="3075" name="Rectangle 2"/>
          <p:cNvSpPr txBox="1">
            <a:spLocks noChangeArrowheads="1"/>
          </p:cNvSpPr>
          <p:nvPr/>
        </p:nvSpPr>
        <p:spPr bwMode="auto">
          <a:xfrm>
            <a:off x="2627784" y="1397508"/>
            <a:ext cx="223224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sz="3200" b="1" noProof="1" smtClean="0">
                <a:solidFill>
                  <a:schemeClr val="bg1"/>
                </a:solidFill>
              </a:rPr>
              <a:t>总结：</a:t>
            </a:r>
            <a:endParaRPr lang="de-DE" altLang="zh-CN" sz="3200" b="1" noProof="1">
              <a:solidFill>
                <a:schemeClr val="bg1"/>
              </a:solidFill>
            </a:endParaRPr>
          </a:p>
        </p:txBody>
      </p:sp>
      <p:sp>
        <p:nvSpPr>
          <p:cNvPr id="3076" name="Rectangle 4"/>
          <p:cNvSpPr>
            <a:spLocks noChangeArrowheads="1"/>
          </p:cNvSpPr>
          <p:nvPr/>
        </p:nvSpPr>
        <p:spPr bwMode="gray">
          <a:xfrm>
            <a:off x="1907704" y="4038600"/>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zh-CN" altLang="en-US" sz="2800" b="1" noProof="1" smtClean="0"/>
              <a:t>计算几何两个部分：</a:t>
            </a:r>
            <a:endParaRPr lang="en-US" altLang="zh-CN" sz="2800" b="1" noProof="1" smtClean="0"/>
          </a:p>
          <a:p>
            <a:pPr defTabSz="801688" eaLnBrk="0" hangingPunct="0"/>
            <a:r>
              <a:rPr lang="en-US" altLang="zh-CN" sz="2800" b="1" noProof="1" smtClean="0"/>
              <a:t>1.</a:t>
            </a:r>
            <a:r>
              <a:rPr lang="zh-CN" altLang="en-US" sz="2800" b="1" noProof="1" smtClean="0"/>
              <a:t>模板</a:t>
            </a:r>
            <a:r>
              <a:rPr lang="en-US" altLang="zh-CN" sz="2800" b="1" noProof="1" smtClean="0"/>
              <a:t>——</a:t>
            </a:r>
            <a:r>
              <a:rPr lang="zh-CN" altLang="en-US" sz="2800" b="1" noProof="1" smtClean="0"/>
              <a:t>多练</a:t>
            </a:r>
            <a:endParaRPr lang="en-US" altLang="zh-CN" sz="2800" b="1" noProof="1" smtClean="0"/>
          </a:p>
          <a:p>
            <a:pPr defTabSz="801688" eaLnBrk="0" hangingPunct="0"/>
            <a:r>
              <a:rPr lang="en-US" altLang="zh-CN" sz="2800" b="1" noProof="1" smtClean="0"/>
              <a:t>2.</a:t>
            </a:r>
            <a:r>
              <a:rPr lang="zh-CN" altLang="en-US" sz="2800" b="1" noProof="1" smtClean="0"/>
              <a:t>几何知识</a:t>
            </a:r>
            <a:r>
              <a:rPr lang="en-US" altLang="zh-CN" sz="2800" b="1" noProof="1" smtClean="0"/>
              <a:t>——</a:t>
            </a:r>
            <a:r>
              <a:rPr lang="zh-CN" altLang="en-US" sz="2800" b="1" noProof="1" smtClean="0"/>
              <a:t>回顾下高中知识</a:t>
            </a:r>
            <a:endParaRPr lang="en-US" altLang="zh-CN" sz="2800" b="1" noProof="1" smtClean="0"/>
          </a:p>
          <a:p>
            <a:pPr defTabSz="801688" eaLnBrk="0" hangingPunct="0"/>
            <a:r>
              <a:rPr lang="en-US" altLang="zh-CN" sz="2800" b="1" noProof="1"/>
              <a:t> </a:t>
            </a:r>
            <a:r>
              <a:rPr lang="zh-CN" altLang="en-US" sz="2800" b="1" noProof="1" smtClean="0"/>
              <a:t>也会</a:t>
            </a:r>
            <a:r>
              <a:rPr lang="zh-CN" altLang="en-US" sz="2800" b="1" noProof="1" smtClean="0"/>
              <a:t>结合数据结构</a:t>
            </a:r>
            <a:r>
              <a:rPr lang="en-US" altLang="zh-CN" sz="2800" b="1" noProof="1" smtClean="0"/>
              <a:t>+</a:t>
            </a:r>
            <a:r>
              <a:rPr lang="zh-CN" altLang="en-US" sz="2800" b="1" noProof="1" smtClean="0"/>
              <a:t>三分</a:t>
            </a:r>
            <a:r>
              <a:rPr lang="en-US" altLang="zh-CN" sz="2800" b="1" noProof="1" smtClean="0"/>
              <a:t>+</a:t>
            </a:r>
            <a:r>
              <a:rPr lang="zh-CN" altLang="en-US" sz="2800" b="1" noProof="1" smtClean="0"/>
              <a:t>二分</a:t>
            </a:r>
            <a:endParaRPr lang="en-US" altLang="zh-CN" sz="2800" b="1" noProof="1"/>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25" y="5426075"/>
            <a:ext cx="15716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0588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3"/>
          <p:cNvGrpSpPr>
            <a:grpSpLocks/>
          </p:cNvGrpSpPr>
          <p:nvPr/>
        </p:nvGrpSpPr>
        <p:grpSpPr bwMode="auto">
          <a:xfrm>
            <a:off x="0" y="3500438"/>
            <a:ext cx="9144000" cy="1676400"/>
            <a:chOff x="0" y="2086"/>
            <a:chExt cx="5760" cy="1056"/>
          </a:xfrm>
        </p:grpSpPr>
        <p:sp>
          <p:nvSpPr>
            <p:cNvPr id="2068"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ea typeface="宋体" charset="-122"/>
              </a:endParaRPr>
            </a:p>
          </p:txBody>
        </p:sp>
        <p:sp>
          <p:nvSpPr>
            <p:cNvPr id="2069" name="Rectangle 25"/>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ea typeface="宋体" charset="-122"/>
              </a:endParaRPr>
            </a:p>
          </p:txBody>
        </p:sp>
      </p:grpSp>
      <p:pic>
        <p:nvPicPr>
          <p:cNvPr id="205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5638800"/>
            <a:ext cx="106695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Textfeld 7"/>
          <p:cNvSpPr txBox="1">
            <a:spLocks noChangeArrowheads="1"/>
          </p:cNvSpPr>
          <p:nvPr/>
        </p:nvSpPr>
        <p:spPr bwMode="gray">
          <a:xfrm>
            <a:off x="825500" y="476672"/>
            <a:ext cx="89884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sz="6000" b="1" dirty="0" smtClean="0">
                <a:solidFill>
                  <a:srgbClr val="595959"/>
                </a:solidFill>
                <a:ea typeface="宋体" charset="-122"/>
              </a:rPr>
              <a:t>主要内容：</a:t>
            </a:r>
            <a:endParaRPr lang="en-US" altLang="zh-CN" sz="6000" b="1" dirty="0" smtClean="0">
              <a:solidFill>
                <a:srgbClr val="595959"/>
              </a:solidFill>
              <a:ea typeface="宋体" charset="-122"/>
            </a:endParaRPr>
          </a:p>
          <a:p>
            <a:pPr eaLnBrk="1" hangingPunct="1"/>
            <a:r>
              <a:rPr lang="en-US" altLang="zh-CN" sz="6000" b="1" dirty="0" smtClean="0">
                <a:solidFill>
                  <a:srgbClr val="595959"/>
                </a:solidFill>
                <a:ea typeface="宋体" charset="-122"/>
              </a:rPr>
              <a:t>1</a:t>
            </a:r>
            <a:r>
              <a:rPr lang="zh-CN" altLang="en-US" sz="6000" b="1" dirty="0" smtClean="0">
                <a:solidFill>
                  <a:srgbClr val="595959"/>
                </a:solidFill>
                <a:ea typeface="宋体" charset="-122"/>
              </a:rPr>
              <a:t>、半平面交</a:t>
            </a:r>
            <a:endParaRPr lang="en-US" altLang="zh-CN" sz="6000" b="1" dirty="0" smtClean="0">
              <a:solidFill>
                <a:srgbClr val="595959"/>
              </a:solidFill>
              <a:ea typeface="宋体" charset="-122"/>
            </a:endParaRPr>
          </a:p>
          <a:p>
            <a:pPr eaLnBrk="1" hangingPunct="1"/>
            <a:r>
              <a:rPr lang="en-US" altLang="zh-CN" sz="6000" b="1" dirty="0" smtClean="0">
                <a:solidFill>
                  <a:srgbClr val="595959"/>
                </a:solidFill>
                <a:ea typeface="宋体" charset="-122"/>
              </a:rPr>
              <a:t>2</a:t>
            </a:r>
            <a:r>
              <a:rPr lang="zh-CN" altLang="en-US" sz="6000" b="1" dirty="0" smtClean="0">
                <a:solidFill>
                  <a:srgbClr val="595959"/>
                </a:solidFill>
                <a:ea typeface="宋体" charset="-122"/>
              </a:rPr>
              <a:t>、旋转卡壳</a:t>
            </a:r>
            <a:endParaRPr lang="en-US" altLang="zh-CN" sz="6000" b="1" dirty="0" smtClean="0">
              <a:solidFill>
                <a:srgbClr val="595959"/>
              </a:solidFill>
              <a:ea typeface="宋体" charset="-122"/>
            </a:endParaRPr>
          </a:p>
          <a:p>
            <a:pPr eaLnBrk="1" hangingPunct="1"/>
            <a:r>
              <a:rPr lang="en-US" altLang="zh-CN" sz="6000" b="1" dirty="0" smtClean="0">
                <a:solidFill>
                  <a:srgbClr val="595959"/>
                </a:solidFill>
                <a:ea typeface="宋体" charset="-122"/>
              </a:rPr>
              <a:t>3</a:t>
            </a:r>
            <a:r>
              <a:rPr lang="zh-CN" altLang="en-US" sz="6000" b="1" dirty="0" smtClean="0">
                <a:solidFill>
                  <a:srgbClr val="595959"/>
                </a:solidFill>
                <a:ea typeface="宋体" charset="-122"/>
              </a:rPr>
              <a:t>、三维计算几何</a:t>
            </a:r>
            <a:endParaRPr lang="de-DE" altLang="zh-CN" sz="6000" b="1" dirty="0">
              <a:solidFill>
                <a:srgbClr val="595959"/>
              </a:solidFill>
              <a:ea typeface="宋体" charset="-122"/>
            </a:endParaRPr>
          </a:p>
        </p:txBody>
      </p:sp>
    </p:spTree>
    <p:extLst>
      <p:ext uri="{BB962C8B-B14F-4D97-AF65-F5344CB8AC3E}">
        <p14:creationId xmlns:p14="http://schemas.microsoft.com/office/powerpoint/2010/main" val="346129318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p:cNvGrpSpPr>
            <a:grpSpLocks/>
          </p:cNvGrpSpPr>
          <p:nvPr/>
        </p:nvGrpSpPr>
        <p:grpSpPr bwMode="auto">
          <a:xfrm>
            <a:off x="0" y="-6355"/>
            <a:ext cx="9144000" cy="5948363"/>
            <a:chOff x="0" y="0"/>
            <a:chExt cx="5760" cy="3747"/>
          </a:xfrm>
        </p:grpSpPr>
        <p:sp>
          <p:nvSpPr>
            <p:cNvPr id="3093"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094"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schemeClr val="bg1"/>
                </a:solidFill>
                <a:ea typeface="宋体" charset="-122"/>
              </a:endParaRPr>
            </a:p>
          </p:txBody>
        </p:sp>
        <p:sp>
          <p:nvSpPr>
            <p:cNvPr id="3095"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096"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sp>
        <p:nvSpPr>
          <p:cNvPr id="3076" name="Rectangle 2"/>
          <p:cNvSpPr txBox="1">
            <a:spLocks noChangeArrowheads="1"/>
          </p:cNvSpPr>
          <p:nvPr/>
        </p:nvSpPr>
        <p:spPr bwMode="auto">
          <a:xfrm>
            <a:off x="204788" y="58738"/>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zh-CN" altLang="en-US" sz="3200" b="1" noProof="1" smtClean="0">
                <a:solidFill>
                  <a:schemeClr val="bg1"/>
                </a:solidFill>
              </a:rPr>
              <a:t>半平面交</a:t>
            </a:r>
            <a:endParaRPr lang="de-DE" altLang="zh-CN" sz="3200" b="1" noProof="1">
              <a:solidFill>
                <a:schemeClr val="bg1"/>
              </a:solidFill>
            </a:endParaRPr>
          </a:p>
        </p:txBody>
      </p:sp>
      <p:sp>
        <p:nvSpPr>
          <p:cNvPr id="3077" name="Rectangle 4"/>
          <p:cNvSpPr>
            <a:spLocks noChangeArrowheads="1"/>
          </p:cNvSpPr>
          <p:nvPr/>
        </p:nvSpPr>
        <p:spPr bwMode="gray">
          <a:xfrm>
            <a:off x="124007" y="650332"/>
            <a:ext cx="8701628" cy="174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zh-CN" altLang="en-US" sz="2800" noProof="1" smtClean="0">
                <a:solidFill>
                  <a:schemeClr val="bg1"/>
                </a:solidFill>
              </a:rPr>
              <a:t>什么是半平面？</a:t>
            </a:r>
            <a:endParaRPr lang="en-US" altLang="zh-CN" sz="2800" noProof="1" smtClean="0">
              <a:solidFill>
                <a:schemeClr val="bg1"/>
              </a:solidFill>
            </a:endParaRPr>
          </a:p>
          <a:p>
            <a:pPr defTabSz="801688" eaLnBrk="0" hangingPunct="0"/>
            <a:r>
              <a:rPr lang="zh-CN" altLang="en-US" sz="2800" noProof="1">
                <a:solidFill>
                  <a:schemeClr val="bg1"/>
                </a:solidFill>
              </a:rPr>
              <a:t>一个平面内的一条直线，把这个平面分成两部分，其中的每一部分都</a:t>
            </a:r>
            <a:r>
              <a:rPr lang="zh-CN" altLang="en-US" sz="2800" noProof="1" smtClean="0">
                <a:solidFill>
                  <a:schemeClr val="bg1"/>
                </a:solidFill>
              </a:rPr>
              <a:t>叫做</a:t>
            </a:r>
            <a:r>
              <a:rPr lang="en-US" altLang="zh-CN" sz="2800" noProof="1" smtClean="0">
                <a:solidFill>
                  <a:schemeClr val="bg1"/>
                </a:solidFill>
              </a:rPr>
              <a:t>·</a:t>
            </a:r>
            <a:r>
              <a:rPr lang="zh-CN" altLang="en-US" sz="2800" noProof="1">
                <a:solidFill>
                  <a:schemeClr val="bg1"/>
                </a:solidFill>
              </a:rPr>
              <a:t>半平面可由不等式</a:t>
            </a:r>
            <a:r>
              <a:rPr lang="en-US" altLang="zh-CN" sz="2800" noProof="1">
                <a:solidFill>
                  <a:schemeClr val="bg1"/>
                </a:solidFill>
              </a:rPr>
              <a:t>ax+by+c≥0</a:t>
            </a:r>
            <a:r>
              <a:rPr lang="zh-CN" altLang="en-US" sz="2800" noProof="1">
                <a:solidFill>
                  <a:schemeClr val="bg1"/>
                </a:solidFill>
              </a:rPr>
              <a:t>确定。</a:t>
            </a:r>
            <a:endParaRPr lang="en-US" altLang="zh-CN" sz="2800" noProof="1" smtClean="0">
              <a:solidFill>
                <a:schemeClr val="bg1"/>
              </a:solidFill>
            </a:endParaRPr>
          </a:p>
        </p:txBody>
      </p:sp>
      <p:sp>
        <p:nvSpPr>
          <p:cNvPr id="25" name="Rectangle 4"/>
          <p:cNvSpPr>
            <a:spLocks noChangeArrowheads="1"/>
          </p:cNvSpPr>
          <p:nvPr/>
        </p:nvSpPr>
        <p:spPr bwMode="gray">
          <a:xfrm>
            <a:off x="9576" y="2690813"/>
            <a:ext cx="4808033" cy="37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zh-CN" altLang="en-US" sz="2800" noProof="1" smtClean="0"/>
              <a:t>什么是半平面</a:t>
            </a:r>
            <a:r>
              <a:rPr lang="zh-CN" altLang="en-US" sz="2800" noProof="1"/>
              <a:t>交</a:t>
            </a:r>
            <a:r>
              <a:rPr lang="zh-CN" altLang="en-US" sz="2800" noProof="1" smtClean="0"/>
              <a:t>？</a:t>
            </a:r>
            <a:endParaRPr lang="en-US" altLang="zh-CN" sz="2800" noProof="1" smtClean="0"/>
          </a:p>
          <a:p>
            <a:pPr defTabSz="801688" eaLnBrk="0" hangingPunct="0"/>
            <a:r>
              <a:rPr lang="zh-CN" altLang="en-US" sz="2800" noProof="1" smtClean="0"/>
              <a:t>在</a:t>
            </a:r>
            <a:r>
              <a:rPr lang="zh-CN" altLang="en-US" sz="2800" noProof="1"/>
              <a:t>一个有界区域里半平面或半平面的交是一个</a:t>
            </a:r>
            <a:r>
              <a:rPr lang="zh-CN" altLang="en-US" sz="2800" noProof="1" smtClean="0"/>
              <a:t>凸多边形区域</a:t>
            </a:r>
            <a:r>
              <a:rPr lang="zh-CN" altLang="en-US" sz="2800" noProof="1"/>
              <a:t>。</a:t>
            </a:r>
          </a:p>
          <a:p>
            <a:pPr defTabSz="801688" eaLnBrk="0" hangingPunct="0"/>
            <a:r>
              <a:rPr lang="en-US" altLang="zh-CN" sz="2800" noProof="1" smtClean="0"/>
              <a:t>n</a:t>
            </a:r>
            <a:r>
              <a:rPr lang="zh-CN" altLang="en-US" sz="2800" noProof="1"/>
              <a:t>个半平面的交是一个至多</a:t>
            </a:r>
            <a:r>
              <a:rPr lang="en-US" altLang="zh-CN" sz="2800" noProof="1"/>
              <a:t>n</a:t>
            </a:r>
            <a:r>
              <a:rPr lang="zh-CN" altLang="en-US" sz="2800" noProof="1"/>
              <a:t>条边的凸多边形。</a:t>
            </a:r>
            <a:endParaRPr lang="en-US" altLang="zh-CN" sz="2800" noProof="1" smtClean="0"/>
          </a:p>
        </p:txBody>
      </p:sp>
      <p:pic>
        <p:nvPicPr>
          <p:cNvPr id="1028" name="Picture 4" descr="http://s6.sinaimg.cn/middle/7c4c3319gc91ed0cf1fe5&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044" y="3217314"/>
            <a:ext cx="4407532" cy="303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4161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0" y="3276600"/>
            <a:ext cx="9134475" cy="1676400"/>
            <a:chOff x="0" y="2086"/>
            <a:chExt cx="5760" cy="1056"/>
          </a:xfrm>
        </p:grpSpPr>
        <p:sp>
          <p:nvSpPr>
            <p:cNvPr id="3"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latin typeface="Calibri" pitchFamily="34" charset="0"/>
                <a:ea typeface="宋体" charset="-122"/>
              </a:endParaRPr>
            </a:p>
          </p:txBody>
        </p:sp>
        <p:sp>
          <p:nvSpPr>
            <p:cNvPr id="4" name="Rectangle 62"/>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latin typeface="Calibri" pitchFamily="34" charset="0"/>
                <a:ea typeface="宋体" charset="-122"/>
              </a:endParaRPr>
            </a:p>
          </p:txBody>
        </p:sp>
      </p:grpSp>
      <p:sp>
        <p:nvSpPr>
          <p:cNvPr id="5" name="文本框 4"/>
          <p:cNvSpPr txBox="1"/>
          <p:nvPr/>
        </p:nvSpPr>
        <p:spPr>
          <a:xfrm>
            <a:off x="827584" y="1124744"/>
            <a:ext cx="7416824" cy="4401205"/>
          </a:xfrm>
          <a:prstGeom prst="rect">
            <a:avLst/>
          </a:prstGeom>
          <a:noFill/>
        </p:spPr>
        <p:txBody>
          <a:bodyPr wrap="square" rtlCol="0">
            <a:spAutoFit/>
          </a:bodyPr>
          <a:lstStyle/>
          <a:p>
            <a:r>
              <a:rPr lang="zh-CN" altLang="en-US" sz="2800" b="1" dirty="0" smtClean="0"/>
              <a:t>有个</a:t>
            </a:r>
            <a:r>
              <a:rPr lang="en-US" altLang="zh-CN" sz="2800" b="1" dirty="0" smtClean="0"/>
              <a:t>n^2</a:t>
            </a:r>
            <a:r>
              <a:rPr lang="zh-CN" altLang="en-US" sz="2800" b="1" dirty="0" smtClean="0"/>
              <a:t>的算法：</a:t>
            </a:r>
            <a:endParaRPr lang="en-US" altLang="zh-CN" sz="2800" b="1" dirty="0" smtClean="0"/>
          </a:p>
          <a:p>
            <a:endParaRPr lang="en-US" altLang="zh-CN" sz="2800" b="1" dirty="0" smtClean="0"/>
          </a:p>
          <a:p>
            <a:r>
              <a:rPr lang="en-US" altLang="zh-CN" sz="2800" b="1" dirty="0" smtClean="0"/>
              <a:t>1.</a:t>
            </a:r>
            <a:r>
              <a:rPr lang="zh-CN" altLang="en-US" sz="2800" b="1" dirty="0" smtClean="0"/>
              <a:t>维护一个凸包</a:t>
            </a:r>
            <a:endParaRPr lang="en-US" altLang="zh-CN" sz="2800" b="1" dirty="0" smtClean="0"/>
          </a:p>
          <a:p>
            <a:endParaRPr lang="en-US" altLang="zh-CN" sz="2800" b="1" dirty="0"/>
          </a:p>
          <a:p>
            <a:r>
              <a:rPr lang="en-US" altLang="zh-CN" sz="2800" b="1" dirty="0" smtClean="0"/>
              <a:t>2.</a:t>
            </a:r>
            <a:r>
              <a:rPr lang="zh-CN" altLang="en-US" sz="2800" b="1" dirty="0" smtClean="0"/>
              <a:t>每当加入一半平面</a:t>
            </a:r>
            <a:endParaRPr lang="en-US" altLang="zh-CN" sz="2800" b="1" dirty="0" smtClean="0"/>
          </a:p>
          <a:p>
            <a:r>
              <a:rPr lang="en-US" altLang="zh-CN" sz="2800" b="1" dirty="0"/>
              <a:t>	</a:t>
            </a:r>
            <a:r>
              <a:rPr lang="zh-CN" altLang="en-US" sz="2800" b="1" dirty="0" smtClean="0"/>
              <a:t>就有三种情况：</a:t>
            </a:r>
            <a:endParaRPr lang="en-US" altLang="zh-CN" sz="2800" b="1" dirty="0" smtClean="0"/>
          </a:p>
          <a:p>
            <a:r>
              <a:rPr lang="en-US" altLang="zh-CN" sz="2800" b="1" dirty="0"/>
              <a:t>	</a:t>
            </a:r>
            <a:r>
              <a:rPr lang="en-US" altLang="zh-CN" sz="2800" b="1" dirty="0" smtClean="0"/>
              <a:t>1.</a:t>
            </a:r>
            <a:r>
              <a:rPr lang="zh-CN" altLang="en-US" sz="2800" b="1" dirty="0" smtClean="0"/>
              <a:t>凸包在半平面内，舍弃半平面</a:t>
            </a:r>
            <a:endParaRPr lang="en-US" altLang="zh-CN" sz="2800" b="1" dirty="0" smtClean="0"/>
          </a:p>
          <a:p>
            <a:r>
              <a:rPr lang="en-US" altLang="zh-CN" sz="2800" b="1" dirty="0"/>
              <a:t>	</a:t>
            </a:r>
            <a:r>
              <a:rPr lang="en-US" altLang="zh-CN" sz="2800" b="1" dirty="0" smtClean="0"/>
              <a:t>2.</a:t>
            </a:r>
            <a:r>
              <a:rPr lang="zh-CN" altLang="en-US" sz="2800" b="1" dirty="0" smtClean="0"/>
              <a:t>半平面切割凸包，求出交点，舍弃凸</a:t>
            </a:r>
            <a:r>
              <a:rPr lang="en-US" altLang="zh-CN" sz="2800" b="1" dirty="0" smtClean="0"/>
              <a:t>	</a:t>
            </a:r>
            <a:r>
              <a:rPr lang="zh-CN" altLang="en-US" sz="2800" b="1" dirty="0" smtClean="0"/>
              <a:t>包上的点</a:t>
            </a:r>
            <a:endParaRPr lang="en-US" altLang="zh-CN" sz="2800" b="1" dirty="0" smtClean="0"/>
          </a:p>
          <a:p>
            <a:r>
              <a:rPr lang="en-US" altLang="zh-CN" sz="2800" b="1" dirty="0" smtClean="0"/>
              <a:t>	3.</a:t>
            </a:r>
            <a:r>
              <a:rPr lang="zh-CN" altLang="en-US" sz="2800" b="1" dirty="0" smtClean="0"/>
              <a:t>凸包在半平面外，无解</a:t>
            </a:r>
            <a:endParaRPr lang="zh-CN" altLang="en-US" sz="2800" b="1" dirty="0"/>
          </a:p>
        </p:txBody>
      </p:sp>
      <p:pic>
        <p:nvPicPr>
          <p:cNvPr id="5122" name="Picture 2" descr="http://f.hiphotos.baidu.com/baike/pic/item/8694a4c27d1ed21b1306aff7af6eddc450da3f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48130"/>
            <a:ext cx="3888432" cy="3218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16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60"/>
          <p:cNvGrpSpPr>
            <a:grpSpLocks/>
          </p:cNvGrpSpPr>
          <p:nvPr/>
        </p:nvGrpSpPr>
        <p:grpSpPr bwMode="auto">
          <a:xfrm>
            <a:off x="0" y="3276600"/>
            <a:ext cx="9134475" cy="1676400"/>
            <a:chOff x="0" y="2086"/>
            <a:chExt cx="5760" cy="1056"/>
          </a:xfrm>
        </p:grpSpPr>
        <p:sp>
          <p:nvSpPr>
            <p:cNvPr id="2113"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latin typeface="Calibri" pitchFamily="34" charset="0"/>
                <a:ea typeface="宋体" charset="-122"/>
              </a:endParaRPr>
            </a:p>
          </p:txBody>
        </p:sp>
        <p:sp>
          <p:nvSpPr>
            <p:cNvPr id="2114" name="Rectangle 62"/>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latin typeface="Calibri" pitchFamily="34" charset="0"/>
                <a:ea typeface="宋体" charset="-122"/>
              </a:endParaRPr>
            </a:p>
          </p:txBody>
        </p:sp>
      </p:grpSp>
      <p:sp>
        <p:nvSpPr>
          <p:cNvPr id="33" name="Textfeld 7"/>
          <p:cNvSpPr txBox="1">
            <a:spLocks noChangeArrowheads="1"/>
          </p:cNvSpPr>
          <p:nvPr/>
        </p:nvSpPr>
        <p:spPr bwMode="gray">
          <a:xfrm>
            <a:off x="155575" y="174625"/>
            <a:ext cx="8978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6000" kern="0" dirty="0" smtClean="0">
                <a:solidFill>
                  <a:srgbClr val="000000">
                    <a:lumMod val="65000"/>
                    <a:lumOff val="35000"/>
                  </a:srgbClr>
                </a:solidFill>
                <a:latin typeface="Arial"/>
                <a:cs typeface="+mn-cs"/>
              </a:rPr>
              <a:t>求半平面交的过程：</a:t>
            </a:r>
            <a:endParaRPr lang="en-US" altLang="zh-CN" sz="6000" kern="0" dirty="0" smtClean="0">
              <a:solidFill>
                <a:srgbClr val="000000">
                  <a:lumMod val="65000"/>
                  <a:lumOff val="35000"/>
                </a:srgbClr>
              </a:solidFill>
              <a:latin typeface="Arial"/>
              <a:cs typeface="+mn-cs"/>
            </a:endParaRPr>
          </a:p>
        </p:txBody>
      </p:sp>
      <p:sp>
        <p:nvSpPr>
          <p:cNvPr id="2" name="文本框 1"/>
          <p:cNvSpPr txBox="1"/>
          <p:nvPr/>
        </p:nvSpPr>
        <p:spPr>
          <a:xfrm>
            <a:off x="263079" y="1404967"/>
            <a:ext cx="8880921" cy="4524315"/>
          </a:xfrm>
          <a:prstGeom prst="rect">
            <a:avLst/>
          </a:prstGeom>
          <a:noFill/>
        </p:spPr>
        <p:txBody>
          <a:bodyPr wrap="square" rtlCol="0">
            <a:spAutoFit/>
          </a:bodyPr>
          <a:lstStyle/>
          <a:p>
            <a:endParaRPr lang="en-US" altLang="zh-CN" dirty="0" smtClean="0"/>
          </a:p>
          <a:p>
            <a:r>
              <a:rPr lang="en-US" altLang="zh-CN" dirty="0" smtClean="0"/>
              <a:t>step1</a:t>
            </a:r>
            <a:r>
              <a:rPr lang="en-US" altLang="zh-CN" dirty="0"/>
              <a:t>. </a:t>
            </a:r>
            <a:r>
              <a:rPr lang="zh-CN" altLang="en-US" dirty="0"/>
              <a:t>将所有半平面按极角排序，对于极角相同的，选择性的保留一个。 </a:t>
            </a:r>
            <a:r>
              <a:rPr lang="en-US" altLang="zh-CN" dirty="0"/>
              <a:t>O(</a:t>
            </a:r>
            <a:r>
              <a:rPr lang="en-US" altLang="zh-CN" dirty="0" err="1"/>
              <a:t>nlogn</a:t>
            </a:r>
            <a:r>
              <a:rPr lang="en-US" altLang="zh-CN" dirty="0"/>
              <a:t>)</a:t>
            </a:r>
            <a:br>
              <a:rPr lang="en-US" altLang="zh-CN" dirty="0"/>
            </a:br>
            <a:r>
              <a:rPr lang="en-US" altLang="zh-CN" dirty="0"/>
              <a:t>step2. </a:t>
            </a:r>
            <a:r>
              <a:rPr lang="zh-CN" altLang="en-US" dirty="0"/>
              <a:t>使用一个双端队列</a:t>
            </a:r>
            <a:r>
              <a:rPr lang="en-US" altLang="zh-CN" dirty="0"/>
              <a:t>(</a:t>
            </a:r>
            <a:r>
              <a:rPr lang="en-US" altLang="zh-CN" dirty="0" err="1"/>
              <a:t>deque</a:t>
            </a:r>
            <a:r>
              <a:rPr lang="en-US" altLang="zh-CN" dirty="0"/>
              <a:t>)</a:t>
            </a:r>
            <a:r>
              <a:rPr lang="zh-CN" altLang="en-US" dirty="0"/>
              <a:t>，加入最开始</a:t>
            </a:r>
            <a:r>
              <a:rPr lang="en-US" altLang="zh-CN" dirty="0"/>
              <a:t>2</a:t>
            </a:r>
            <a:r>
              <a:rPr lang="zh-CN" altLang="en-US" dirty="0"/>
              <a:t>个半平面。</a:t>
            </a:r>
            <a:br>
              <a:rPr lang="zh-CN" altLang="en-US" dirty="0"/>
            </a:br>
            <a:r>
              <a:rPr lang="en-US" altLang="zh-CN" dirty="0"/>
              <a:t>step3. </a:t>
            </a:r>
            <a:r>
              <a:rPr lang="zh-CN" altLang="en-US" dirty="0"/>
              <a:t>每次考虑一个新的半平面：</a:t>
            </a:r>
            <a:br>
              <a:rPr lang="zh-CN" altLang="en-US" dirty="0"/>
            </a:br>
            <a:r>
              <a:rPr lang="zh-CN" altLang="en-US" dirty="0"/>
              <a:t>  </a:t>
            </a:r>
            <a:r>
              <a:rPr lang="en-US" altLang="zh-CN" dirty="0" err="1"/>
              <a:t>a.while</a:t>
            </a:r>
            <a:r>
              <a:rPr lang="en-US" altLang="zh-CN" dirty="0"/>
              <a:t> </a:t>
            </a:r>
            <a:r>
              <a:rPr lang="en-US" altLang="zh-CN" dirty="0" err="1"/>
              <a:t>deque</a:t>
            </a:r>
            <a:r>
              <a:rPr lang="zh-CN" altLang="en-US" dirty="0"/>
              <a:t>顶端的两个半平面的交点在当前半平面外</a:t>
            </a:r>
            <a:r>
              <a:rPr lang="en-US" altLang="zh-CN" dirty="0"/>
              <a:t>:</a:t>
            </a:r>
            <a:r>
              <a:rPr lang="zh-CN" altLang="en-US" dirty="0"/>
              <a:t>删除</a:t>
            </a:r>
            <a:r>
              <a:rPr lang="en-US" altLang="zh-CN" dirty="0" err="1"/>
              <a:t>deque</a:t>
            </a:r>
            <a:r>
              <a:rPr lang="zh-CN" altLang="en-US" dirty="0"/>
              <a:t>顶端的半平面</a:t>
            </a:r>
            <a:br>
              <a:rPr lang="zh-CN" altLang="en-US" dirty="0"/>
            </a:br>
            <a:r>
              <a:rPr lang="zh-CN" altLang="en-US" dirty="0"/>
              <a:t>  </a:t>
            </a:r>
            <a:r>
              <a:rPr lang="en-US" altLang="zh-CN" dirty="0" err="1"/>
              <a:t>b.while</a:t>
            </a:r>
            <a:r>
              <a:rPr lang="en-US" altLang="zh-CN" dirty="0"/>
              <a:t> </a:t>
            </a:r>
            <a:r>
              <a:rPr lang="en-US" altLang="zh-CN" dirty="0" err="1"/>
              <a:t>deque</a:t>
            </a:r>
            <a:r>
              <a:rPr lang="zh-CN" altLang="en-US" dirty="0"/>
              <a:t>底部的两个半平面的交点在当前半平面外</a:t>
            </a:r>
            <a:r>
              <a:rPr lang="en-US" altLang="zh-CN" dirty="0"/>
              <a:t>:</a:t>
            </a:r>
            <a:r>
              <a:rPr lang="zh-CN" altLang="en-US" dirty="0"/>
              <a:t>删除</a:t>
            </a:r>
            <a:r>
              <a:rPr lang="en-US" altLang="zh-CN" dirty="0" err="1"/>
              <a:t>deque</a:t>
            </a:r>
            <a:r>
              <a:rPr lang="zh-CN" altLang="en-US" dirty="0"/>
              <a:t>底部的半平面</a:t>
            </a:r>
            <a:br>
              <a:rPr lang="zh-CN" altLang="en-US" dirty="0"/>
            </a:br>
            <a:r>
              <a:rPr lang="zh-CN" altLang="en-US" dirty="0"/>
              <a:t>  </a:t>
            </a:r>
            <a:r>
              <a:rPr lang="en-US" altLang="zh-CN" dirty="0"/>
              <a:t>c.</a:t>
            </a:r>
            <a:r>
              <a:rPr lang="zh-CN" altLang="en-US" dirty="0"/>
              <a:t>将新半平面加入</a:t>
            </a:r>
            <a:r>
              <a:rPr lang="en-US" altLang="zh-CN" dirty="0" err="1"/>
              <a:t>deque</a:t>
            </a:r>
            <a:r>
              <a:rPr lang="zh-CN" altLang="en-US" dirty="0"/>
              <a:t>顶端</a:t>
            </a:r>
            <a:br>
              <a:rPr lang="zh-CN" altLang="en-US" dirty="0"/>
            </a:br>
            <a:r>
              <a:rPr lang="en-US" altLang="zh-CN" dirty="0"/>
              <a:t>step4.</a:t>
            </a:r>
            <a:r>
              <a:rPr lang="zh-CN" altLang="en-US" dirty="0"/>
              <a:t>删除两端多余的半平面。</a:t>
            </a:r>
            <a:br>
              <a:rPr lang="zh-CN" altLang="en-US" dirty="0"/>
            </a:br>
            <a:r>
              <a:rPr lang="zh-CN" altLang="en-US" dirty="0"/>
              <a:t>具体方法是：</a:t>
            </a:r>
            <a:br>
              <a:rPr lang="zh-CN" altLang="en-US" dirty="0"/>
            </a:br>
            <a:r>
              <a:rPr lang="en-US" altLang="zh-CN" dirty="0" err="1"/>
              <a:t>a.while</a:t>
            </a:r>
            <a:r>
              <a:rPr lang="en-US" altLang="zh-CN" dirty="0"/>
              <a:t> </a:t>
            </a:r>
            <a:r>
              <a:rPr lang="en-US" altLang="zh-CN" dirty="0" err="1"/>
              <a:t>deque</a:t>
            </a:r>
            <a:r>
              <a:rPr lang="zh-CN" altLang="en-US" dirty="0"/>
              <a:t>顶端的两个半平面的交点在底部半平面外</a:t>
            </a:r>
            <a:r>
              <a:rPr lang="en-US" altLang="zh-CN" dirty="0"/>
              <a:t>:</a:t>
            </a:r>
            <a:r>
              <a:rPr lang="zh-CN" altLang="en-US" dirty="0"/>
              <a:t>删除</a:t>
            </a:r>
            <a:r>
              <a:rPr lang="en-US" altLang="zh-CN" dirty="0" err="1"/>
              <a:t>deque</a:t>
            </a:r>
            <a:r>
              <a:rPr lang="zh-CN" altLang="en-US" dirty="0"/>
              <a:t>顶端的半平面</a:t>
            </a:r>
            <a:br>
              <a:rPr lang="zh-CN" altLang="en-US" dirty="0"/>
            </a:br>
            <a:r>
              <a:rPr lang="en-US" altLang="zh-CN" dirty="0" err="1"/>
              <a:t>b.while</a:t>
            </a:r>
            <a:r>
              <a:rPr lang="en-US" altLang="zh-CN" dirty="0"/>
              <a:t> </a:t>
            </a:r>
            <a:r>
              <a:rPr lang="en-US" altLang="zh-CN" dirty="0" err="1"/>
              <a:t>deque</a:t>
            </a:r>
            <a:r>
              <a:rPr lang="zh-CN" altLang="en-US" dirty="0"/>
              <a:t>底部的两个半平面的交点在顶端半平面外</a:t>
            </a:r>
            <a:r>
              <a:rPr lang="en-US" altLang="zh-CN" dirty="0"/>
              <a:t>:</a:t>
            </a:r>
            <a:r>
              <a:rPr lang="zh-CN" altLang="en-US" dirty="0"/>
              <a:t>删除</a:t>
            </a:r>
            <a:r>
              <a:rPr lang="en-US" altLang="zh-CN" dirty="0" err="1"/>
              <a:t>deque</a:t>
            </a:r>
            <a:r>
              <a:rPr lang="zh-CN" altLang="en-US" dirty="0"/>
              <a:t>底部的半平面</a:t>
            </a:r>
            <a:br>
              <a:rPr lang="zh-CN" altLang="en-US" dirty="0"/>
            </a:br>
            <a:r>
              <a:rPr lang="zh-CN" altLang="en-US" dirty="0"/>
              <a:t>重复</a:t>
            </a:r>
            <a:r>
              <a:rPr lang="en-US" altLang="zh-CN" dirty="0" err="1"/>
              <a:t>a,b</a:t>
            </a:r>
            <a:r>
              <a:rPr lang="zh-CN" altLang="en-US" dirty="0"/>
              <a:t>直到不能删除为止。</a:t>
            </a:r>
            <a:br>
              <a:rPr lang="zh-CN" altLang="en-US" dirty="0"/>
            </a:br>
            <a:r>
              <a:rPr lang="en-US" altLang="zh-CN" dirty="0"/>
              <a:t>step5:</a:t>
            </a:r>
            <a:r>
              <a:rPr lang="zh-CN" altLang="en-US" dirty="0"/>
              <a:t>计算出</a:t>
            </a:r>
            <a:r>
              <a:rPr lang="en-US" altLang="zh-CN" dirty="0" err="1"/>
              <a:t>deque</a:t>
            </a:r>
            <a:r>
              <a:rPr lang="zh-CN" altLang="en-US" dirty="0"/>
              <a:t>顶端和底部的交点即可</a:t>
            </a:r>
            <a:r>
              <a:rPr lang="zh-CN" altLang="en-US" dirty="0" smtClean="0"/>
              <a:t>。</a:t>
            </a:r>
            <a:endParaRPr lang="en-US" altLang="zh-CN" dirty="0" smtClean="0"/>
          </a:p>
          <a:p>
            <a:endParaRPr lang="en-US" altLang="zh-CN" dirty="0"/>
          </a:p>
          <a:p>
            <a:r>
              <a:rPr lang="zh-CN" altLang="en-US" dirty="0" smtClean="0"/>
              <a:t>时间复杂度：</a:t>
            </a:r>
            <a:r>
              <a:rPr lang="en-US" altLang="zh-CN" dirty="0" smtClean="0"/>
              <a:t>O(n*log n)</a:t>
            </a:r>
            <a:endParaRPr lang="zh-CN" altLang="en-US" dirty="0"/>
          </a:p>
          <a:p>
            <a:endParaRPr lang="zh-CN" altLang="en-US" dirty="0"/>
          </a:p>
        </p:txBody>
      </p:sp>
    </p:spTree>
    <p:extLst>
      <p:ext uri="{BB962C8B-B14F-4D97-AF65-F5344CB8AC3E}">
        <p14:creationId xmlns:p14="http://schemas.microsoft.com/office/powerpoint/2010/main" val="43500905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txBox="1">
            <a:spLocks noGrp="1"/>
          </p:cNvSpPr>
          <p:nvPr/>
        </p:nvSpPr>
        <p:spPr bwMode="gray">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zh-CN">
                <a:ea typeface="宋体" charset="-122"/>
              </a:rPr>
              <a:t>Page </a:t>
            </a:r>
            <a:r>
              <a:rPr lang="de-DE" altLang="zh-CN">
                <a:ea typeface="宋体" charset="-122"/>
                <a:sym typeface="Wingdings" pitchFamily="2" charset="2"/>
              </a:rPr>
              <a:t></a:t>
            </a:r>
            <a:r>
              <a:rPr lang="de-DE" altLang="zh-CN">
                <a:ea typeface="宋体" charset="-122"/>
              </a:rPr>
              <a:t> </a:t>
            </a:r>
            <a:fld id="{1771D368-5879-4285-B7AE-4DFDB9D97C81}" type="slidenum">
              <a:rPr lang="de-DE" altLang="zh-CN">
                <a:ea typeface="宋体" charset="-122"/>
              </a:rPr>
              <a:pPr eaLnBrk="1" hangingPunct="1"/>
              <a:t>7</a:t>
            </a:fld>
            <a:endParaRPr lang="de-DE" altLang="zh-CN">
              <a:ea typeface="宋体" charset="-122"/>
            </a:endParaRPr>
          </a:p>
        </p:txBody>
      </p:sp>
      <p:grpSp>
        <p:nvGrpSpPr>
          <p:cNvPr id="3075" name="Group 88"/>
          <p:cNvGrpSpPr>
            <a:grpSpLocks/>
          </p:cNvGrpSpPr>
          <p:nvPr/>
        </p:nvGrpSpPr>
        <p:grpSpPr bwMode="auto">
          <a:xfrm>
            <a:off x="0" y="0"/>
            <a:ext cx="9144000" cy="6858000"/>
            <a:chOff x="0" y="0"/>
            <a:chExt cx="5760" cy="4320"/>
          </a:xfrm>
        </p:grpSpPr>
        <p:sp>
          <p:nvSpPr>
            <p:cNvPr id="3140"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endParaRPr lang="zh-CN" altLang="zh-CN">
                <a:ea typeface="宋体" charset="-122"/>
              </a:endParaRPr>
            </a:p>
          </p:txBody>
        </p:sp>
        <p:sp>
          <p:nvSpPr>
            <p:cNvPr id="3141"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endParaRPr lang="zh-CN" altLang="zh-CN">
                <a:ea typeface="宋体" charset="-122"/>
              </a:endParaRPr>
            </a:p>
          </p:txBody>
        </p:sp>
        <p:sp>
          <p:nvSpPr>
            <p:cNvPr id="3142" name="Rectangle 4"/>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endParaRPr lang="zh-CN" altLang="zh-CN">
                <a:ea typeface="宋体" charset="-122"/>
              </a:endParaRPr>
            </a:p>
          </p:txBody>
        </p:sp>
        <p:sp>
          <p:nvSpPr>
            <p:cNvPr id="3143" name="Rectangle 5"/>
            <p:cNvSpPr>
              <a:spLocks noChangeArrowheads="1"/>
            </p:cNvSpPr>
            <p:nvPr/>
          </p:nvSpPr>
          <p:spPr bwMode="gray">
            <a:xfrm flipV="1">
              <a:off x="0" y="2762"/>
              <a:ext cx="5760" cy="1558"/>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endParaRPr lang="zh-CN" altLang="zh-CN">
                <a:ea typeface="宋体" charset="-122"/>
              </a:endParaRPr>
            </a:p>
          </p:txBody>
        </p:sp>
      </p:grpSp>
      <p:sp>
        <p:nvSpPr>
          <p:cNvPr id="3077" name="Oval 7"/>
          <p:cNvSpPr>
            <a:spLocks noChangeArrowheads="1"/>
          </p:cNvSpPr>
          <p:nvPr/>
        </p:nvSpPr>
        <p:spPr bwMode="gray">
          <a:xfrm>
            <a:off x="6041479" y="5599107"/>
            <a:ext cx="4037012" cy="558800"/>
          </a:xfrm>
          <a:prstGeom prst="ellipse">
            <a:avLst/>
          </a:prstGeom>
          <a:gradFill rotWithShape="1">
            <a:gsLst>
              <a:gs pos="0">
                <a:srgbClr val="777777"/>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90000" tIns="90000" rIns="72000" bIns="90000" anchor="ctr"/>
          <a:lstStyle/>
          <a:p>
            <a:endParaRPr lang="zh-CN" altLang="zh-CN">
              <a:ea typeface="宋体" charset="-122"/>
            </a:endParaRPr>
          </a:p>
        </p:txBody>
      </p:sp>
      <p:sp>
        <p:nvSpPr>
          <p:cNvPr id="3083" name="Text Box 16"/>
          <p:cNvSpPr txBox="1">
            <a:spLocks noChangeArrowheads="1"/>
          </p:cNvSpPr>
          <p:nvPr/>
        </p:nvSpPr>
        <p:spPr bwMode="gray">
          <a:xfrm>
            <a:off x="115887" y="3058964"/>
            <a:ext cx="89122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zh-CN" altLang="en-US" sz="2000" b="1" noProof="1" smtClean="0"/>
              <a:t>这个题是给你一个凸多边形，问多边形内部的点离边界的最远距离是多少？</a:t>
            </a:r>
            <a:endParaRPr lang="en-US" altLang="zh-CN" sz="2000" b="1" noProof="1" smtClean="0"/>
          </a:p>
          <a:p>
            <a:pPr eaLnBrk="1" hangingPunct="1">
              <a:spcBef>
                <a:spcPct val="20000"/>
              </a:spcBef>
            </a:pPr>
            <a:endParaRPr lang="en-US" altLang="zh-CN" sz="2000" b="1" noProof="1"/>
          </a:p>
          <a:p>
            <a:pPr eaLnBrk="1" hangingPunct="1">
              <a:spcBef>
                <a:spcPct val="20000"/>
              </a:spcBef>
            </a:pPr>
            <a:endParaRPr lang="en-US" altLang="zh-CN" sz="2000" b="1" noProof="1" smtClean="0"/>
          </a:p>
          <a:p>
            <a:pPr eaLnBrk="1" hangingPunct="1">
              <a:spcBef>
                <a:spcPct val="20000"/>
              </a:spcBef>
            </a:pPr>
            <a:r>
              <a:rPr lang="zh-CN" altLang="en-US" sz="2000" b="1" noProof="1" smtClean="0"/>
              <a:t>题目特点：</a:t>
            </a:r>
            <a:r>
              <a:rPr lang="en-US" altLang="zh-CN" sz="2000" b="1" noProof="1" smtClean="0"/>
              <a:t>1</a:t>
            </a:r>
            <a:r>
              <a:rPr lang="zh-CN" altLang="en-US" sz="2000" b="1" noProof="1" smtClean="0"/>
              <a:t>、简单题一般直接套模板</a:t>
            </a:r>
            <a:endParaRPr lang="en-US" altLang="zh-CN" sz="2000" b="1" noProof="1" smtClean="0"/>
          </a:p>
          <a:p>
            <a:pPr eaLnBrk="1" hangingPunct="1">
              <a:spcBef>
                <a:spcPct val="20000"/>
              </a:spcBef>
            </a:pPr>
            <a:r>
              <a:rPr lang="en-US" altLang="zh-CN" sz="2000" b="1" noProof="1" smtClean="0"/>
              <a:t>	  2</a:t>
            </a:r>
            <a:r>
              <a:rPr lang="zh-CN" altLang="en-US" sz="2000" b="1" noProof="1" smtClean="0"/>
              <a:t>、这两年出现的比较少</a:t>
            </a:r>
            <a:endParaRPr lang="en-US" altLang="zh-CN" sz="2000" b="1" noProof="1" smtClean="0"/>
          </a:p>
          <a:p>
            <a:pPr eaLnBrk="1" hangingPunct="1">
              <a:spcBef>
                <a:spcPct val="20000"/>
              </a:spcBef>
            </a:pPr>
            <a:r>
              <a:rPr lang="en-US" altLang="zh-CN" sz="2000" b="1" noProof="1" smtClean="0"/>
              <a:t>	  3</a:t>
            </a:r>
            <a:r>
              <a:rPr lang="zh-CN" altLang="en-US" sz="2000" b="1" noProof="1" smtClean="0"/>
              <a:t>、难题嘛，一般也没有时间去写</a:t>
            </a:r>
            <a:endParaRPr lang="en-US" altLang="zh-CN" sz="2000" b="1" noProof="1"/>
          </a:p>
        </p:txBody>
      </p:sp>
      <p:sp>
        <p:nvSpPr>
          <p:cNvPr id="28" name="Rectangle 4"/>
          <p:cNvSpPr>
            <a:spLocks noChangeArrowheads="1"/>
          </p:cNvSpPr>
          <p:nvPr/>
        </p:nvSpPr>
        <p:spPr bwMode="gray">
          <a:xfrm>
            <a:off x="144982" y="796604"/>
            <a:ext cx="8675118" cy="1974944"/>
          </a:xfrm>
          <a:prstGeom prst="rect">
            <a:avLst/>
          </a:prstGeom>
          <a:noFill/>
          <a:ln w="9525">
            <a:noFill/>
            <a:miter lim="800000"/>
            <a:headEnd/>
            <a:tailEnd/>
          </a:ln>
        </p:spPr>
        <p:txBody>
          <a:bodyPr lIns="0" tIns="0" rIns="0" bIns="0" anchor="ctr"/>
          <a:lstStyle/>
          <a:p>
            <a:pPr defTabSz="801688" eaLnBrk="0" fontAlgn="auto" hangingPunct="0">
              <a:spcBef>
                <a:spcPts val="0"/>
              </a:spcBef>
              <a:spcAft>
                <a:spcPts val="0"/>
              </a:spcAft>
              <a:defRPr/>
            </a:pPr>
            <a:r>
              <a:rPr lang="zh-CN" altLang="en-US" sz="2000" kern="0" noProof="1">
                <a:solidFill>
                  <a:schemeClr val="bg1"/>
                </a:solidFill>
                <a:latin typeface="Arial" pitchFamily="34" charset="0"/>
              </a:rPr>
              <a:t>半平面</a:t>
            </a:r>
            <a:r>
              <a:rPr lang="zh-CN" altLang="en-US" sz="2000" kern="0" noProof="1" smtClean="0">
                <a:solidFill>
                  <a:schemeClr val="bg1"/>
                </a:solidFill>
                <a:latin typeface="Arial" pitchFamily="34" charset="0"/>
              </a:rPr>
              <a:t>交处理的问题：</a:t>
            </a:r>
            <a:endParaRPr lang="en-US" altLang="zh-CN" sz="2000" kern="0" noProof="1" smtClean="0">
              <a:solidFill>
                <a:schemeClr val="bg1"/>
              </a:solidFill>
              <a:latin typeface="Arial" pitchFamily="34" charset="0"/>
            </a:endParaRPr>
          </a:p>
          <a:p>
            <a:pPr defTabSz="801688" eaLnBrk="0" fontAlgn="auto" hangingPunct="0">
              <a:spcBef>
                <a:spcPts val="0"/>
              </a:spcBef>
              <a:spcAft>
                <a:spcPts val="0"/>
              </a:spcAft>
              <a:defRPr/>
            </a:pPr>
            <a:r>
              <a:rPr lang="en-US" sz="2000" kern="0" noProof="1" smtClean="0">
                <a:solidFill>
                  <a:schemeClr val="bg1"/>
                </a:solidFill>
                <a:latin typeface="Arial" pitchFamily="34" charset="0"/>
                <a:cs typeface="+mn-cs"/>
              </a:rPr>
              <a:t>1</a:t>
            </a:r>
            <a:r>
              <a:rPr lang="zh-CN" altLang="en-US" sz="2000" kern="0" noProof="1" smtClean="0">
                <a:solidFill>
                  <a:schemeClr val="bg1"/>
                </a:solidFill>
                <a:latin typeface="Arial" pitchFamily="34" charset="0"/>
                <a:cs typeface="+mn-cs"/>
              </a:rPr>
              <a:t>、多边形的核</a:t>
            </a:r>
            <a:endParaRPr lang="en-US" altLang="zh-CN" sz="2000" kern="0" noProof="1" smtClean="0">
              <a:solidFill>
                <a:schemeClr val="bg1"/>
              </a:solidFill>
              <a:latin typeface="Arial" pitchFamily="34" charset="0"/>
              <a:cs typeface="+mn-cs"/>
            </a:endParaRPr>
          </a:p>
          <a:p>
            <a:pPr defTabSz="801688" eaLnBrk="0" fontAlgn="auto" hangingPunct="0">
              <a:spcBef>
                <a:spcPts val="0"/>
              </a:spcBef>
              <a:spcAft>
                <a:spcPts val="0"/>
              </a:spcAft>
              <a:defRPr/>
            </a:pPr>
            <a:r>
              <a:rPr lang="en-US" altLang="zh-CN" sz="2000" kern="0" noProof="1">
                <a:solidFill>
                  <a:schemeClr val="bg1"/>
                </a:solidFill>
                <a:latin typeface="Arial" pitchFamily="34" charset="0"/>
              </a:rPr>
              <a:t>	</a:t>
            </a:r>
            <a:r>
              <a:rPr lang="zh-CN" altLang="en-US" sz="2000" kern="0" noProof="1">
                <a:solidFill>
                  <a:schemeClr val="bg1"/>
                </a:solidFill>
                <a:latin typeface="Arial" pitchFamily="34" charset="0"/>
              </a:rPr>
              <a:t>多边形的核又是神马玩意？  它是平面简单多边形的核是该多边形内部的一个点集，该点集中任意一点与多边形边界上一点的连线都处于这个多边形内部。就是一个在一个房子里面放一个摄像 头，能将所有的地方监视到的放摄像头的地点的集合即为多边形的</a:t>
            </a:r>
            <a:r>
              <a:rPr lang="zh-CN" altLang="en-US" sz="2000" kern="0" noProof="1">
                <a:solidFill>
                  <a:schemeClr val="bg1"/>
                </a:solidFill>
                <a:latin typeface="Arial" pitchFamily="34" charset="0"/>
              </a:rPr>
              <a:t>核</a:t>
            </a:r>
            <a:r>
              <a:rPr lang="zh-CN" altLang="en-US" sz="2000" kern="0" noProof="1" smtClean="0">
                <a:solidFill>
                  <a:schemeClr val="bg1"/>
                </a:solidFill>
                <a:latin typeface="Arial" pitchFamily="34" charset="0"/>
              </a:rPr>
              <a:t>。会</a:t>
            </a:r>
            <a:r>
              <a:rPr lang="zh-CN" altLang="en-US" sz="2000" kern="0" noProof="1">
                <a:solidFill>
                  <a:schemeClr val="bg1"/>
                </a:solidFill>
                <a:latin typeface="Arial" pitchFamily="34" charset="0"/>
              </a:rPr>
              <a:t>遇到让你判定一个多边形是否有核的问题。</a:t>
            </a:r>
            <a:endParaRPr lang="en-US" altLang="zh-CN" sz="2000" kern="0" noProof="1" smtClean="0">
              <a:solidFill>
                <a:schemeClr val="bg1"/>
              </a:solidFill>
              <a:latin typeface="Arial" pitchFamily="34" charset="0"/>
              <a:cs typeface="+mn-cs"/>
            </a:endParaRPr>
          </a:p>
          <a:p>
            <a:pPr defTabSz="801688" eaLnBrk="0" fontAlgn="auto" hangingPunct="0">
              <a:spcBef>
                <a:spcPts val="0"/>
              </a:spcBef>
              <a:spcAft>
                <a:spcPts val="0"/>
              </a:spcAft>
              <a:defRPr/>
            </a:pPr>
            <a:r>
              <a:rPr lang="en-US" sz="2000" kern="0" noProof="1" smtClean="0">
                <a:solidFill>
                  <a:schemeClr val="bg1"/>
                </a:solidFill>
                <a:latin typeface="Arial" pitchFamily="34" charset="0"/>
              </a:rPr>
              <a:t>2</a:t>
            </a:r>
            <a:r>
              <a:rPr lang="zh-CN" altLang="en-US" sz="2000" kern="0" noProof="1" smtClean="0">
                <a:solidFill>
                  <a:schemeClr val="bg1"/>
                </a:solidFill>
                <a:latin typeface="Arial" pitchFamily="34" charset="0"/>
              </a:rPr>
              <a:t>、线性规划的求解问题</a:t>
            </a:r>
            <a:endParaRPr lang="en-US" altLang="zh-CN" sz="2000" kern="0" noProof="1" smtClean="0">
              <a:solidFill>
                <a:schemeClr val="bg1"/>
              </a:solidFill>
              <a:latin typeface="Arial" pitchFamily="34" charset="0"/>
            </a:endParaRPr>
          </a:p>
          <a:p>
            <a:pPr defTabSz="801688" eaLnBrk="0" hangingPunct="0">
              <a:defRPr/>
            </a:pPr>
            <a:r>
              <a:rPr lang="en-US" altLang="zh-CN" sz="2000" kern="0" noProof="1">
                <a:solidFill>
                  <a:schemeClr val="bg1"/>
                </a:solidFill>
                <a:latin typeface="Arial" pitchFamily="34" charset="0"/>
              </a:rPr>
              <a:t> </a:t>
            </a:r>
            <a:r>
              <a:rPr lang="en-US" altLang="zh-CN" sz="2000" kern="0" noProof="1" smtClean="0">
                <a:solidFill>
                  <a:schemeClr val="bg1"/>
                </a:solidFill>
                <a:latin typeface="Arial" pitchFamily="34" charset="0"/>
              </a:rPr>
              <a:t>POJ </a:t>
            </a:r>
            <a:r>
              <a:rPr lang="en-US" altLang="zh-CN" sz="2000" kern="0" noProof="1">
                <a:solidFill>
                  <a:schemeClr val="bg1"/>
                </a:solidFill>
                <a:latin typeface="Arial" pitchFamily="34" charset="0"/>
              </a:rPr>
              <a:t>3525 Most Distant Point from the </a:t>
            </a:r>
            <a:r>
              <a:rPr lang="en-US" altLang="zh-CN" sz="2000" kern="0" noProof="1">
                <a:solidFill>
                  <a:schemeClr val="bg1"/>
                </a:solidFill>
                <a:latin typeface="Arial" pitchFamily="34" charset="0"/>
              </a:rPr>
              <a:t>Sea </a:t>
            </a:r>
            <a:endParaRPr lang="en-US" altLang="zh-CN" sz="2000" kern="0" noProof="1">
              <a:solidFill>
                <a:schemeClr val="bg1"/>
              </a:solidFill>
              <a:latin typeface="Arial" pitchFamily="34" charset="0"/>
            </a:endParaRPr>
          </a:p>
          <a:p>
            <a:pPr defTabSz="801688" eaLnBrk="0" fontAlgn="auto" hangingPunct="0">
              <a:spcBef>
                <a:spcPts val="0"/>
              </a:spcBef>
              <a:spcAft>
                <a:spcPts val="0"/>
              </a:spcAft>
              <a:defRPr/>
            </a:pPr>
            <a:endParaRPr lang="en-US" altLang="zh-CN" sz="2000" kern="0" noProof="1" smtClean="0">
              <a:solidFill>
                <a:schemeClr val="bg1"/>
              </a:solidFill>
              <a:latin typeface="Arial" pitchFamily="34" charset="0"/>
            </a:endParaRPr>
          </a:p>
          <a:p>
            <a:pPr defTabSz="801688" eaLnBrk="0" fontAlgn="auto" hangingPunct="0">
              <a:spcBef>
                <a:spcPts val="0"/>
              </a:spcBef>
              <a:spcAft>
                <a:spcPts val="0"/>
              </a:spcAft>
              <a:defRPr/>
            </a:pPr>
            <a:endParaRPr lang="en-US" sz="2000" kern="0" noProof="1">
              <a:solidFill>
                <a:schemeClr val="bg1"/>
              </a:solidFill>
              <a:latin typeface="Arial" pitchFamily="34" charset="0"/>
              <a:cs typeface="+mn-cs"/>
            </a:endParaRPr>
          </a:p>
        </p:txBody>
      </p:sp>
      <p:grpSp>
        <p:nvGrpSpPr>
          <p:cNvPr id="72" name="Group 27"/>
          <p:cNvGrpSpPr>
            <a:grpSpLocks/>
          </p:cNvGrpSpPr>
          <p:nvPr/>
        </p:nvGrpSpPr>
        <p:grpSpPr bwMode="auto">
          <a:xfrm>
            <a:off x="7310387" y="4289873"/>
            <a:ext cx="1517650" cy="2505075"/>
            <a:chOff x="466" y="2182"/>
            <a:chExt cx="956" cy="1578"/>
          </a:xfrm>
        </p:grpSpPr>
        <p:sp>
          <p:nvSpPr>
            <p:cNvPr id="73" name="Oval 230"/>
            <p:cNvSpPr>
              <a:spLocks noChangeArrowheads="1"/>
            </p:cNvSpPr>
            <p:nvPr/>
          </p:nvSpPr>
          <p:spPr bwMode="gray">
            <a:xfrm>
              <a:off x="469" y="2188"/>
              <a:ext cx="953" cy="118"/>
            </a:xfrm>
            <a:prstGeom prst="ellipse">
              <a:avLst/>
            </a:prstGeom>
            <a:gradFill rotWithShape="1">
              <a:gsLst>
                <a:gs pos="0">
                  <a:srgbClr val="C0C0C0"/>
                </a:gs>
                <a:gs pos="50000">
                  <a:srgbClr val="EEEEEE"/>
                </a:gs>
                <a:gs pos="100000">
                  <a:srgbClr val="C0C0C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zh-CN">
                <a:ea typeface="宋体" charset="-122"/>
              </a:endParaRPr>
            </a:p>
          </p:txBody>
        </p:sp>
        <p:sp>
          <p:nvSpPr>
            <p:cNvPr id="74" name="Freeform 226"/>
            <p:cNvSpPr>
              <a:spLocks/>
            </p:cNvSpPr>
            <p:nvPr/>
          </p:nvSpPr>
          <p:spPr bwMode="gray">
            <a:xfrm>
              <a:off x="630" y="2850"/>
              <a:ext cx="628" cy="333"/>
            </a:xfrm>
            <a:custGeom>
              <a:avLst/>
              <a:gdLst>
                <a:gd name="T0" fmla="*/ 1425 w 562"/>
                <a:gd name="T1" fmla="*/ 212 h 290"/>
                <a:gd name="T2" fmla="*/ 0 w 562"/>
                <a:gd name="T3" fmla="*/ 0 h 290"/>
                <a:gd name="T4" fmla="*/ 353 w 562"/>
                <a:gd name="T5" fmla="*/ 1747 h 290"/>
                <a:gd name="T6" fmla="*/ 1425 w 562"/>
                <a:gd name="T7" fmla="*/ 1919 h 290"/>
                <a:gd name="T8" fmla="*/ 2484 w 562"/>
                <a:gd name="T9" fmla="*/ 1747 h 290"/>
                <a:gd name="T10" fmla="*/ 2484 w 562"/>
                <a:gd name="T11" fmla="*/ 1747 h 290"/>
                <a:gd name="T12" fmla="*/ 2484 w 562"/>
                <a:gd name="T13" fmla="*/ 1747 h 290"/>
                <a:gd name="T14" fmla="*/ 2842 w 562"/>
                <a:gd name="T15" fmla="*/ 0 h 290"/>
                <a:gd name="T16" fmla="*/ 1425 w 562"/>
                <a:gd name="T17" fmla="*/ 212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290"/>
                <a:gd name="T29" fmla="*/ 562 w 56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290">
                  <a:moveTo>
                    <a:pt x="281" y="32"/>
                  </a:moveTo>
                  <a:cubicBezTo>
                    <a:pt x="131" y="32"/>
                    <a:pt x="8" y="18"/>
                    <a:pt x="0" y="0"/>
                  </a:cubicBezTo>
                  <a:cubicBezTo>
                    <a:pt x="70" y="264"/>
                    <a:pt x="70" y="264"/>
                    <a:pt x="70" y="264"/>
                  </a:cubicBezTo>
                  <a:cubicBezTo>
                    <a:pt x="70" y="278"/>
                    <a:pt x="165" y="290"/>
                    <a:pt x="281" y="290"/>
                  </a:cubicBezTo>
                  <a:cubicBezTo>
                    <a:pt x="396" y="290"/>
                    <a:pt x="490" y="278"/>
                    <a:pt x="491" y="264"/>
                  </a:cubicBezTo>
                  <a:cubicBezTo>
                    <a:pt x="491" y="264"/>
                    <a:pt x="491" y="264"/>
                    <a:pt x="491" y="264"/>
                  </a:cubicBezTo>
                  <a:cubicBezTo>
                    <a:pt x="491" y="264"/>
                    <a:pt x="491" y="264"/>
                    <a:pt x="491" y="264"/>
                  </a:cubicBezTo>
                  <a:cubicBezTo>
                    <a:pt x="562" y="0"/>
                    <a:pt x="562" y="0"/>
                    <a:pt x="562" y="0"/>
                  </a:cubicBezTo>
                  <a:cubicBezTo>
                    <a:pt x="553" y="18"/>
                    <a:pt x="430" y="32"/>
                    <a:pt x="281" y="32"/>
                  </a:cubicBezTo>
                  <a:close/>
                </a:path>
              </a:pathLst>
            </a:custGeom>
            <a:solidFill>
              <a:schemeClr val="accent1"/>
            </a:solidFill>
            <a:ln w="9525">
              <a:solidFill>
                <a:schemeClr val="accent1"/>
              </a:solidFill>
              <a:miter lim="800000"/>
              <a:headEnd/>
              <a:tailEnd/>
            </a:ln>
          </p:spPr>
          <p:txBody>
            <a:bodyPr/>
            <a:lstStyle/>
            <a:p>
              <a:endParaRPr lang="zh-CN" altLang="en-US"/>
            </a:p>
          </p:txBody>
        </p:sp>
        <p:sp>
          <p:nvSpPr>
            <p:cNvPr id="75" name="Freeform 227"/>
            <p:cNvSpPr>
              <a:spLocks/>
            </p:cNvSpPr>
            <p:nvPr/>
          </p:nvSpPr>
          <p:spPr bwMode="gray">
            <a:xfrm>
              <a:off x="551" y="2551"/>
              <a:ext cx="789" cy="339"/>
            </a:xfrm>
            <a:custGeom>
              <a:avLst/>
              <a:gdLst>
                <a:gd name="T0" fmla="*/ 1765 w 707"/>
                <a:gd name="T1" fmla="*/ 218 h 302"/>
                <a:gd name="T2" fmla="*/ 0 w 707"/>
                <a:gd name="T3" fmla="*/ 0 h 302"/>
                <a:gd name="T4" fmla="*/ 360 w 707"/>
                <a:gd name="T5" fmla="*/ 1417 h 302"/>
                <a:gd name="T6" fmla="*/ 367 w 707"/>
                <a:gd name="T7" fmla="*/ 1428 h 302"/>
                <a:gd name="T8" fmla="*/ 1765 w 707"/>
                <a:gd name="T9" fmla="*/ 1597 h 302"/>
                <a:gd name="T10" fmla="*/ 3175 w 707"/>
                <a:gd name="T11" fmla="*/ 1428 h 302"/>
                <a:gd name="T12" fmla="*/ 3175 w 707"/>
                <a:gd name="T13" fmla="*/ 1417 h 302"/>
                <a:gd name="T14" fmla="*/ 3533 w 707"/>
                <a:gd name="T15" fmla="*/ 0 h 302"/>
                <a:gd name="T16" fmla="*/ 1765 w 707"/>
                <a:gd name="T17" fmla="*/ 218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302"/>
                <a:gd name="T29" fmla="*/ 707 w 707"/>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302">
                  <a:moveTo>
                    <a:pt x="354" y="41"/>
                  </a:moveTo>
                  <a:cubicBezTo>
                    <a:pt x="166" y="41"/>
                    <a:pt x="12" y="23"/>
                    <a:pt x="0" y="0"/>
                  </a:cubicBezTo>
                  <a:cubicBezTo>
                    <a:pt x="72" y="268"/>
                    <a:pt x="72" y="268"/>
                    <a:pt x="72" y="268"/>
                  </a:cubicBezTo>
                  <a:cubicBezTo>
                    <a:pt x="73" y="270"/>
                    <a:pt x="73" y="270"/>
                    <a:pt x="73" y="270"/>
                  </a:cubicBezTo>
                  <a:cubicBezTo>
                    <a:pt x="81" y="288"/>
                    <a:pt x="204" y="302"/>
                    <a:pt x="354" y="302"/>
                  </a:cubicBezTo>
                  <a:cubicBezTo>
                    <a:pt x="503" y="302"/>
                    <a:pt x="626" y="288"/>
                    <a:pt x="635" y="270"/>
                  </a:cubicBezTo>
                  <a:cubicBezTo>
                    <a:pt x="635" y="268"/>
                    <a:pt x="635" y="268"/>
                    <a:pt x="635" y="268"/>
                  </a:cubicBezTo>
                  <a:cubicBezTo>
                    <a:pt x="707" y="0"/>
                    <a:pt x="707" y="0"/>
                    <a:pt x="707" y="0"/>
                  </a:cubicBezTo>
                  <a:cubicBezTo>
                    <a:pt x="697" y="23"/>
                    <a:pt x="542" y="41"/>
                    <a:pt x="354" y="41"/>
                  </a:cubicBezTo>
                  <a:close/>
                </a:path>
              </a:pathLst>
            </a:custGeom>
            <a:solidFill>
              <a:schemeClr val="accent1"/>
            </a:solidFill>
            <a:ln w="9525">
              <a:solidFill>
                <a:schemeClr val="accent1"/>
              </a:solidFill>
              <a:miter lim="800000"/>
              <a:headEnd/>
              <a:tailEnd/>
            </a:ln>
          </p:spPr>
          <p:txBody>
            <a:bodyPr/>
            <a:lstStyle/>
            <a:p>
              <a:endParaRPr lang="zh-CN" altLang="en-US"/>
            </a:p>
          </p:txBody>
        </p:sp>
        <p:sp>
          <p:nvSpPr>
            <p:cNvPr id="76" name="Freeform 228"/>
            <p:cNvSpPr>
              <a:spLocks/>
            </p:cNvSpPr>
            <p:nvPr/>
          </p:nvSpPr>
          <p:spPr bwMode="gray">
            <a:xfrm>
              <a:off x="470" y="2250"/>
              <a:ext cx="951" cy="351"/>
            </a:xfrm>
            <a:custGeom>
              <a:avLst/>
              <a:gdLst>
                <a:gd name="T0" fmla="*/ 2155 w 851"/>
                <a:gd name="T1" fmla="*/ 271 h 312"/>
                <a:gd name="T2" fmla="*/ 0 w 851"/>
                <a:gd name="T3" fmla="*/ 0 h 312"/>
                <a:gd name="T4" fmla="*/ 368 w 851"/>
                <a:gd name="T5" fmla="*/ 1455 h 312"/>
                <a:gd name="T6" fmla="*/ 368 w 851"/>
                <a:gd name="T7" fmla="*/ 1459 h 312"/>
                <a:gd name="T8" fmla="*/ 2155 w 851"/>
                <a:gd name="T9" fmla="*/ 1683 h 312"/>
                <a:gd name="T10" fmla="*/ 3946 w 851"/>
                <a:gd name="T11" fmla="*/ 1459 h 312"/>
                <a:gd name="T12" fmla="*/ 3946 w 851"/>
                <a:gd name="T13" fmla="*/ 1455 h 312"/>
                <a:gd name="T14" fmla="*/ 4311 w 851"/>
                <a:gd name="T15" fmla="*/ 0 h 312"/>
                <a:gd name="T16" fmla="*/ 2155 w 851"/>
                <a:gd name="T17" fmla="*/ 271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1"/>
                <a:gd name="T28" fmla="*/ 0 h 312"/>
                <a:gd name="T29" fmla="*/ 851 w 85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1" h="312">
                  <a:moveTo>
                    <a:pt x="426" y="50"/>
                  </a:moveTo>
                  <a:cubicBezTo>
                    <a:pt x="199" y="50"/>
                    <a:pt x="14" y="28"/>
                    <a:pt x="0" y="0"/>
                  </a:cubicBezTo>
                  <a:cubicBezTo>
                    <a:pt x="72" y="269"/>
                    <a:pt x="72" y="269"/>
                    <a:pt x="72" y="269"/>
                  </a:cubicBezTo>
                  <a:cubicBezTo>
                    <a:pt x="72" y="271"/>
                    <a:pt x="72" y="271"/>
                    <a:pt x="72" y="271"/>
                  </a:cubicBezTo>
                  <a:cubicBezTo>
                    <a:pt x="84" y="294"/>
                    <a:pt x="238" y="312"/>
                    <a:pt x="426" y="312"/>
                  </a:cubicBezTo>
                  <a:cubicBezTo>
                    <a:pt x="614" y="312"/>
                    <a:pt x="769" y="294"/>
                    <a:pt x="779" y="271"/>
                  </a:cubicBezTo>
                  <a:cubicBezTo>
                    <a:pt x="779" y="269"/>
                    <a:pt x="779" y="269"/>
                    <a:pt x="779" y="269"/>
                  </a:cubicBezTo>
                  <a:cubicBezTo>
                    <a:pt x="851" y="0"/>
                    <a:pt x="851" y="0"/>
                    <a:pt x="851" y="0"/>
                  </a:cubicBezTo>
                  <a:cubicBezTo>
                    <a:pt x="837" y="28"/>
                    <a:pt x="652" y="50"/>
                    <a:pt x="426" y="50"/>
                  </a:cubicBezTo>
                  <a:close/>
                </a:path>
              </a:pathLst>
            </a:custGeom>
            <a:gradFill rotWithShape="1">
              <a:gsLst>
                <a:gs pos="0">
                  <a:srgbClr val="C0C0C0"/>
                </a:gs>
                <a:gs pos="50000">
                  <a:srgbClr val="EEEEEE"/>
                </a:gs>
                <a:gs pos="100000">
                  <a:srgbClr val="C0C0C0"/>
                </a:gs>
              </a:gsLst>
              <a:lin ang="0" scaled="1"/>
            </a:gradFill>
            <a:ln>
              <a:noFill/>
            </a:ln>
            <a:effectLst/>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Oval 229"/>
            <p:cNvSpPr>
              <a:spLocks noChangeArrowheads="1"/>
            </p:cNvSpPr>
            <p:nvPr/>
          </p:nvSpPr>
          <p:spPr bwMode="gray">
            <a:xfrm>
              <a:off x="466" y="2182"/>
              <a:ext cx="951" cy="133"/>
            </a:xfrm>
            <a:prstGeom prst="ellipse">
              <a:avLst/>
            </a:prstGeom>
            <a:gradFill rotWithShape="1">
              <a:gsLst>
                <a:gs pos="0">
                  <a:srgbClr val="C0C0C0"/>
                </a:gs>
                <a:gs pos="50000">
                  <a:srgbClr val="EEEEEE"/>
                </a:gs>
                <a:gs pos="100000">
                  <a:srgbClr val="C0C0C0"/>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ea typeface="宋体" charset="-122"/>
              </a:endParaRPr>
            </a:p>
          </p:txBody>
        </p:sp>
        <p:pic>
          <p:nvPicPr>
            <p:cNvPr id="78" name="Picture 257" descr="Bild1 Kopie"/>
            <p:cNvPicPr>
              <a:picLocks noChangeAspect="1" noChangeArrowheads="1"/>
            </p:cNvPicPr>
            <p:nvPr/>
          </p:nvPicPr>
          <p:blipFill>
            <a:blip r:embed="rId3">
              <a:lum bright="12000"/>
              <a:extLst>
                <a:ext uri="{28A0092B-C50C-407E-A947-70E740481C1C}">
                  <a14:useLocalDpi xmlns:a14="http://schemas.microsoft.com/office/drawing/2010/main" val="0"/>
                </a:ext>
              </a:extLst>
            </a:blip>
            <a:srcRect/>
            <a:stretch>
              <a:fillRect/>
            </a:stretch>
          </p:blipFill>
          <p:spPr bwMode="gray">
            <a:xfrm>
              <a:off x="548" y="3165"/>
              <a:ext cx="783"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9" name="Freeform 236"/>
            <p:cNvSpPr>
              <a:spLocks/>
            </p:cNvSpPr>
            <p:nvPr/>
          </p:nvSpPr>
          <p:spPr bwMode="gray">
            <a:xfrm>
              <a:off x="548" y="2500"/>
              <a:ext cx="794" cy="106"/>
            </a:xfrm>
            <a:custGeom>
              <a:avLst/>
              <a:gdLst>
                <a:gd name="T0" fmla="*/ 586 w 637"/>
                <a:gd name="T1" fmla="*/ 0 h 84"/>
                <a:gd name="T2" fmla="*/ 0 w 637"/>
                <a:gd name="T3" fmla="*/ 80 h 84"/>
                <a:gd name="T4" fmla="*/ 1 w 637"/>
                <a:gd name="T5" fmla="*/ 86 h 84"/>
                <a:gd name="T6" fmla="*/ 586 w 637"/>
                <a:gd name="T7" fmla="*/ 162 h 84"/>
                <a:gd name="T8" fmla="*/ 1170 w 637"/>
                <a:gd name="T9" fmla="*/ 86 h 84"/>
                <a:gd name="T10" fmla="*/ 1170 w 637"/>
                <a:gd name="T11" fmla="*/ 80 h 84"/>
                <a:gd name="T12" fmla="*/ 586 w 637"/>
                <a:gd name="T13" fmla="*/ 0 h 84"/>
                <a:gd name="T14" fmla="*/ 0 60000 65536"/>
                <a:gd name="T15" fmla="*/ 0 60000 65536"/>
                <a:gd name="T16" fmla="*/ 0 60000 65536"/>
                <a:gd name="T17" fmla="*/ 0 60000 65536"/>
                <a:gd name="T18" fmla="*/ 0 60000 65536"/>
                <a:gd name="T19" fmla="*/ 0 60000 65536"/>
                <a:gd name="T20" fmla="*/ 0 60000 65536"/>
                <a:gd name="T21" fmla="*/ 0 w 637"/>
                <a:gd name="T22" fmla="*/ 0 h 84"/>
                <a:gd name="T23" fmla="*/ 637 w 63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7" h="84">
                  <a:moveTo>
                    <a:pt x="319" y="0"/>
                  </a:moveTo>
                  <a:cubicBezTo>
                    <a:pt x="143" y="0"/>
                    <a:pt x="0" y="19"/>
                    <a:pt x="0" y="42"/>
                  </a:cubicBezTo>
                  <a:cubicBezTo>
                    <a:pt x="1" y="45"/>
                    <a:pt x="1" y="45"/>
                    <a:pt x="1" y="45"/>
                  </a:cubicBezTo>
                  <a:cubicBezTo>
                    <a:pt x="11" y="66"/>
                    <a:pt x="150" y="84"/>
                    <a:pt x="319" y="84"/>
                  </a:cubicBezTo>
                  <a:cubicBezTo>
                    <a:pt x="488" y="84"/>
                    <a:pt x="626" y="66"/>
                    <a:pt x="637" y="45"/>
                  </a:cubicBezTo>
                  <a:cubicBezTo>
                    <a:pt x="637" y="42"/>
                    <a:pt x="637" y="42"/>
                    <a:pt x="637" y="42"/>
                  </a:cubicBezTo>
                  <a:cubicBezTo>
                    <a:pt x="637" y="19"/>
                    <a:pt x="495" y="0"/>
                    <a:pt x="319" y="0"/>
                  </a:cubicBezTo>
                  <a:close/>
                </a:path>
              </a:pathLst>
            </a:custGeom>
            <a:gradFill rotWithShape="1">
              <a:gsLst>
                <a:gs pos="0">
                  <a:srgbClr val="004074"/>
                </a:gs>
                <a:gs pos="50000">
                  <a:srgbClr val="69A2E1"/>
                </a:gs>
                <a:gs pos="100000">
                  <a:srgbClr val="004074"/>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80" name="Picture 2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512" y="2284"/>
              <a:ext cx="31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714080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a:grpSpLocks/>
          </p:cNvGrpSpPr>
          <p:nvPr/>
        </p:nvGrpSpPr>
        <p:grpSpPr bwMode="auto">
          <a:xfrm>
            <a:off x="0" y="-2672"/>
            <a:ext cx="9144000" cy="5948363"/>
            <a:chOff x="0" y="0"/>
            <a:chExt cx="5760" cy="3747"/>
          </a:xfrm>
        </p:grpSpPr>
        <p:sp>
          <p:nvSpPr>
            <p:cNvPr id="4"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5"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schemeClr val="bg1"/>
                </a:solidFill>
                <a:ea typeface="宋体" charset="-122"/>
              </a:endParaRPr>
            </a:p>
          </p:txBody>
        </p:sp>
        <p:sp>
          <p:nvSpPr>
            <p:cNvPr id="6"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7"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sp>
        <p:nvSpPr>
          <p:cNvPr id="8" name="文本框 7"/>
          <p:cNvSpPr txBox="1"/>
          <p:nvPr/>
        </p:nvSpPr>
        <p:spPr>
          <a:xfrm>
            <a:off x="683568" y="620688"/>
            <a:ext cx="5688632" cy="2062103"/>
          </a:xfrm>
          <a:prstGeom prst="rect">
            <a:avLst/>
          </a:prstGeom>
          <a:noFill/>
        </p:spPr>
        <p:txBody>
          <a:bodyPr wrap="square" rtlCol="0">
            <a:spAutoFit/>
          </a:bodyPr>
          <a:lstStyle/>
          <a:p>
            <a:r>
              <a:rPr lang="zh-CN" altLang="en-US" sz="3200" dirty="0" smtClean="0">
                <a:solidFill>
                  <a:schemeClr val="bg1"/>
                </a:solidFill>
              </a:rPr>
              <a:t>问题：</a:t>
            </a:r>
            <a:endParaRPr lang="en-US" altLang="zh-CN" sz="3200" dirty="0" smtClean="0">
              <a:solidFill>
                <a:schemeClr val="bg1"/>
              </a:solidFill>
            </a:endParaRPr>
          </a:p>
          <a:p>
            <a:r>
              <a:rPr lang="zh-CN" altLang="en-US" sz="3200" dirty="0" smtClean="0">
                <a:solidFill>
                  <a:schemeClr val="bg1"/>
                </a:solidFill>
              </a:rPr>
              <a:t>平面上给出</a:t>
            </a:r>
            <a:r>
              <a:rPr lang="en-US" altLang="zh-CN" sz="3200" dirty="0" smtClean="0">
                <a:solidFill>
                  <a:schemeClr val="bg1"/>
                </a:solidFill>
              </a:rPr>
              <a:t>n</a:t>
            </a:r>
            <a:r>
              <a:rPr lang="zh-CN" altLang="en-US" sz="3200" dirty="0" smtClean="0">
                <a:solidFill>
                  <a:schemeClr val="bg1"/>
                </a:solidFill>
              </a:rPr>
              <a:t>个点，要求相距最远两点之间的距离？（</a:t>
            </a:r>
            <a:r>
              <a:rPr lang="en-US" altLang="zh-CN" sz="3200" dirty="0" smtClean="0">
                <a:solidFill>
                  <a:schemeClr val="bg1"/>
                </a:solidFill>
              </a:rPr>
              <a:t>n&lt;=100000</a:t>
            </a:r>
            <a:r>
              <a:rPr lang="zh-CN" altLang="en-US" sz="3200" dirty="0" smtClean="0">
                <a:solidFill>
                  <a:schemeClr val="bg1"/>
                </a:solidFill>
              </a:rPr>
              <a:t>）</a:t>
            </a:r>
            <a:endParaRPr lang="zh-CN" altLang="en-US" sz="3200" dirty="0">
              <a:solidFill>
                <a:schemeClr val="bg1"/>
              </a:solidFill>
            </a:endParaRPr>
          </a:p>
        </p:txBody>
      </p:sp>
      <p:sp>
        <p:nvSpPr>
          <p:cNvPr id="9" name="文本框 8"/>
          <p:cNvSpPr txBox="1"/>
          <p:nvPr/>
        </p:nvSpPr>
        <p:spPr>
          <a:xfrm>
            <a:off x="971600" y="3501008"/>
            <a:ext cx="6912768" cy="1384995"/>
          </a:xfrm>
          <a:prstGeom prst="rect">
            <a:avLst/>
          </a:prstGeom>
          <a:noFill/>
        </p:spPr>
        <p:txBody>
          <a:bodyPr wrap="square" rtlCol="0">
            <a:spAutoFit/>
          </a:bodyPr>
          <a:lstStyle/>
          <a:p>
            <a:r>
              <a:rPr lang="zh-CN" altLang="en-US" sz="2800" b="1" dirty="0" smtClean="0"/>
              <a:t>首先，我们肯定可以想到一个</a:t>
            </a:r>
            <a:r>
              <a:rPr lang="en-US" altLang="zh-CN" sz="2800" b="1" dirty="0" smtClean="0"/>
              <a:t>n^2</a:t>
            </a:r>
            <a:r>
              <a:rPr lang="zh-CN" altLang="en-US" sz="2800" b="1" dirty="0" smtClean="0"/>
              <a:t>的做法</a:t>
            </a:r>
            <a:endParaRPr lang="en-US" altLang="zh-CN" sz="2800" b="1" dirty="0" smtClean="0"/>
          </a:p>
          <a:p>
            <a:endParaRPr lang="en-US" altLang="zh-CN" sz="2800" b="1" dirty="0"/>
          </a:p>
          <a:p>
            <a:r>
              <a:rPr lang="zh-CN" altLang="en-US" sz="2800" b="1" dirty="0" smtClean="0"/>
              <a:t>但这肯定不行的</a:t>
            </a:r>
            <a:endParaRPr lang="en-US" altLang="zh-CN" sz="2800" b="1" dirty="0" smtClean="0"/>
          </a:p>
        </p:txBody>
      </p:sp>
    </p:spTree>
    <p:extLst>
      <p:ext uri="{BB962C8B-B14F-4D97-AF65-F5344CB8AC3E}">
        <p14:creationId xmlns:p14="http://schemas.microsoft.com/office/powerpoint/2010/main" val="2029695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0"/>
          <p:cNvGrpSpPr>
            <a:grpSpLocks/>
          </p:cNvGrpSpPr>
          <p:nvPr/>
        </p:nvGrpSpPr>
        <p:grpSpPr bwMode="auto">
          <a:xfrm>
            <a:off x="0" y="-2672"/>
            <a:ext cx="9144000" cy="5948363"/>
            <a:chOff x="0" y="0"/>
            <a:chExt cx="5760" cy="3747"/>
          </a:xfrm>
        </p:grpSpPr>
        <p:sp>
          <p:nvSpPr>
            <p:cNvPr id="3111" name="Rectangle 2"/>
            <p:cNvSpPr>
              <a:spLocks noChangeArrowheads="1"/>
            </p:cNvSpPr>
            <p:nvPr/>
          </p:nvSpPr>
          <p:spPr bwMode="gray">
            <a:xfrm flipV="1">
              <a:off x="0" y="0"/>
              <a:ext cx="5760" cy="16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112" name="Rectangle 3"/>
            <p:cNvSpPr>
              <a:spLocks noChangeArrowheads="1"/>
            </p:cNvSpPr>
            <p:nvPr/>
          </p:nvSpPr>
          <p:spPr bwMode="gray">
            <a:xfrm>
              <a:off x="0" y="1842"/>
              <a:ext cx="5760" cy="928"/>
            </a:xfrm>
            <a:prstGeom prst="rect">
              <a:avLst/>
            </a:prstGeom>
            <a:gradFill rotWithShape="1">
              <a:gsLst>
                <a:gs pos="0">
                  <a:srgbClr val="5F5F5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a:solidFill>
                  <a:schemeClr val="bg1"/>
                </a:solidFill>
                <a:ea typeface="宋体" charset="-122"/>
              </a:endParaRPr>
            </a:p>
          </p:txBody>
        </p:sp>
        <p:sp>
          <p:nvSpPr>
            <p:cNvPr id="3113" name="Rectangle 8"/>
            <p:cNvSpPr>
              <a:spLocks noChangeArrowheads="1"/>
            </p:cNvSpPr>
            <p:nvPr/>
          </p:nvSpPr>
          <p:spPr bwMode="gray">
            <a:xfrm flipV="1">
              <a:off x="0" y="1603"/>
              <a:ext cx="5760" cy="246"/>
            </a:xfrm>
            <a:prstGeom prst="rect">
              <a:avLst/>
            </a:pr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sp>
          <p:nvSpPr>
            <p:cNvPr id="3114" name="Rectangle 5"/>
            <p:cNvSpPr>
              <a:spLocks noChangeArrowheads="1"/>
            </p:cNvSpPr>
            <p:nvPr/>
          </p:nvSpPr>
          <p:spPr bwMode="gray">
            <a:xfrm flipV="1">
              <a:off x="0" y="2762"/>
              <a:ext cx="5760" cy="985"/>
            </a:xfrm>
            <a:prstGeom prst="rect">
              <a:avLst/>
            </a:pr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a:solidFill>
                  <a:schemeClr val="bg1"/>
                </a:solidFill>
                <a:ea typeface="宋体" charset="-122"/>
              </a:endParaRPr>
            </a:p>
          </p:txBody>
        </p:sp>
      </p:grpSp>
      <p:sp>
        <p:nvSpPr>
          <p:cNvPr id="3075" name="Rectangle 2"/>
          <p:cNvSpPr txBox="1">
            <a:spLocks noChangeArrowheads="1"/>
          </p:cNvSpPr>
          <p:nvPr/>
        </p:nvSpPr>
        <p:spPr bwMode="gray">
          <a:xfrm>
            <a:off x="204788" y="-171400"/>
            <a:ext cx="85201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zh-CN" altLang="en-US" sz="3200" b="1" dirty="0">
                <a:solidFill>
                  <a:schemeClr val="bg1"/>
                </a:solidFill>
                <a:ea typeface="宋体" charset="-122"/>
              </a:rPr>
              <a:t>旋转卡壳简介</a:t>
            </a:r>
            <a:endParaRPr lang="en-US" altLang="zh-CN" sz="3200" b="1" dirty="0">
              <a:solidFill>
                <a:schemeClr val="bg1"/>
              </a:solidFill>
              <a:ea typeface="宋体" charset="-122"/>
            </a:endParaRPr>
          </a:p>
        </p:txBody>
      </p:sp>
      <p:sp>
        <p:nvSpPr>
          <p:cNvPr id="29" name="Rectangle 4"/>
          <p:cNvSpPr>
            <a:spLocks noChangeArrowheads="1"/>
          </p:cNvSpPr>
          <p:nvPr/>
        </p:nvSpPr>
        <p:spPr bwMode="gray">
          <a:xfrm>
            <a:off x="184228" y="1124744"/>
            <a:ext cx="8939212" cy="1654175"/>
          </a:xfrm>
          <a:prstGeom prst="rect">
            <a:avLst/>
          </a:prstGeom>
          <a:noFill/>
          <a:ln w="9525">
            <a:noFill/>
            <a:miter lim="800000"/>
            <a:headEnd/>
            <a:tailEnd/>
          </a:ln>
        </p:spPr>
        <p:txBody>
          <a:bodyPr lIns="0" tIns="0" rIns="0" bIns="0" anchor="ctr"/>
          <a:lstStyle/>
          <a:p>
            <a:pPr defTabSz="801688" eaLnBrk="0" fontAlgn="auto" hangingPunct="0">
              <a:spcBef>
                <a:spcPts val="0"/>
              </a:spcBef>
              <a:spcAft>
                <a:spcPts val="0"/>
              </a:spcAft>
              <a:defRPr/>
            </a:pPr>
            <a:r>
              <a:rPr lang="zh-CN" altLang="en-US" sz="2800" kern="0" noProof="1">
                <a:solidFill>
                  <a:schemeClr val="bg1"/>
                </a:solidFill>
                <a:latin typeface="Arial" pitchFamily="34" charset="0"/>
              </a:rPr>
              <a:t>旋转卡壳法，顾名思义，就是旋转</a:t>
            </a:r>
            <a:r>
              <a:rPr lang="en-US" altLang="zh-CN" sz="2800" kern="0" noProof="1">
                <a:solidFill>
                  <a:schemeClr val="bg1"/>
                </a:solidFill>
                <a:latin typeface="Arial" pitchFamily="34" charset="0"/>
              </a:rPr>
              <a:t>+</a:t>
            </a:r>
            <a:r>
              <a:rPr lang="zh-CN" altLang="en-US" sz="2800" kern="0" noProof="1">
                <a:solidFill>
                  <a:schemeClr val="bg1"/>
                </a:solidFill>
                <a:latin typeface="Arial" pitchFamily="34" charset="0"/>
              </a:rPr>
              <a:t>卡壳。在介绍这个算法之前，我们需要先来了解一个概念</a:t>
            </a:r>
            <a:r>
              <a:rPr lang="en-US" altLang="zh-CN" sz="2800" kern="0" noProof="1">
                <a:solidFill>
                  <a:schemeClr val="bg1"/>
                </a:solidFill>
                <a:latin typeface="Arial" pitchFamily="34" charset="0"/>
              </a:rPr>
              <a:t>------</a:t>
            </a:r>
            <a:r>
              <a:rPr lang="zh-CN" altLang="en-US" sz="2800" kern="0" noProof="1">
                <a:solidFill>
                  <a:schemeClr val="bg1"/>
                </a:solidFill>
                <a:latin typeface="Arial" pitchFamily="34" charset="0"/>
              </a:rPr>
              <a:t>对踵</a:t>
            </a:r>
            <a:r>
              <a:rPr lang="zh-CN" altLang="en-US" sz="2800" kern="0" noProof="1">
                <a:solidFill>
                  <a:schemeClr val="bg1"/>
                </a:solidFill>
                <a:latin typeface="Arial" pitchFamily="34" charset="0"/>
              </a:rPr>
              <a:t>点</a:t>
            </a:r>
            <a:r>
              <a:rPr lang="zh-CN" altLang="en-US" sz="2800" kern="0" noProof="1" smtClean="0">
                <a:solidFill>
                  <a:schemeClr val="bg1"/>
                </a:solidFill>
                <a:latin typeface="Arial" pitchFamily="34" charset="0"/>
              </a:rPr>
              <a:t>。</a:t>
            </a:r>
            <a:endParaRPr lang="en-US" altLang="zh-CN" sz="2800" kern="0" noProof="1" smtClean="0">
              <a:solidFill>
                <a:schemeClr val="bg1"/>
              </a:solidFill>
              <a:latin typeface="Arial" pitchFamily="34" charset="0"/>
            </a:endParaRPr>
          </a:p>
          <a:p>
            <a:pPr defTabSz="801688" eaLnBrk="0" fontAlgn="auto" hangingPunct="0">
              <a:spcBef>
                <a:spcPts val="0"/>
              </a:spcBef>
              <a:spcAft>
                <a:spcPts val="0"/>
              </a:spcAft>
              <a:defRPr/>
            </a:pPr>
            <a:endParaRPr lang="zh-CN" altLang="en-US" sz="2800" kern="0" noProof="1">
              <a:solidFill>
                <a:schemeClr val="bg1"/>
              </a:solidFill>
              <a:latin typeface="Arial" pitchFamily="34" charset="0"/>
            </a:endParaRPr>
          </a:p>
          <a:p>
            <a:pPr defTabSz="801688" eaLnBrk="0" fontAlgn="auto" hangingPunct="0">
              <a:spcBef>
                <a:spcPts val="0"/>
              </a:spcBef>
              <a:spcAft>
                <a:spcPts val="0"/>
              </a:spcAft>
              <a:defRPr/>
            </a:pPr>
            <a:r>
              <a:rPr lang="zh-CN" altLang="en-US" sz="2800" kern="0" noProof="1">
                <a:solidFill>
                  <a:schemeClr val="bg1"/>
                </a:solidFill>
                <a:latin typeface="Arial" pitchFamily="34" charset="0"/>
              </a:rPr>
              <a:t>对踵点：如果过凸包上的两个点可以画一对平行直线，使凸包上的所有点都夹在两条平行线之间或落在平行线上，那么这两个点叫做一对对踵点。</a:t>
            </a:r>
          </a:p>
        </p:txBody>
      </p:sp>
      <p:sp>
        <p:nvSpPr>
          <p:cNvPr id="43" name="文本框 42"/>
          <p:cNvSpPr txBox="1"/>
          <p:nvPr/>
        </p:nvSpPr>
        <p:spPr>
          <a:xfrm>
            <a:off x="131539" y="3380720"/>
            <a:ext cx="8880921" cy="1815882"/>
          </a:xfrm>
          <a:prstGeom prst="rect">
            <a:avLst/>
          </a:prstGeom>
          <a:noFill/>
        </p:spPr>
        <p:txBody>
          <a:bodyPr wrap="square" rtlCol="0">
            <a:spAutoFit/>
          </a:bodyPr>
          <a:lstStyle/>
          <a:p>
            <a:r>
              <a:rPr lang="zh-CN" altLang="en-US" sz="2800" dirty="0"/>
              <a:t>那么，我们很容易就可以知道，一个凸包上的距离最远的两个点，一定是一对对踵点。所以我们求平面最远点对就可以在对踵点之中找，旋转卡壳算法就是利用</a:t>
            </a:r>
            <a:r>
              <a:rPr lang="en-US" altLang="zh-CN" sz="2800" dirty="0"/>
              <a:t>O(n)</a:t>
            </a:r>
            <a:r>
              <a:rPr lang="zh-CN" altLang="en-US" sz="2800" dirty="0"/>
              <a:t>的复杂度来遍历找到所有对踵点。</a:t>
            </a:r>
            <a:endParaRPr lang="zh-CN" altLang="en-US" sz="2800" dirty="0"/>
          </a:p>
        </p:txBody>
      </p:sp>
      <p:pic>
        <p:nvPicPr>
          <p:cNvPr id="45" name="图片 44"/>
          <p:cNvPicPr>
            <a:picLocks noChangeAspect="1"/>
          </p:cNvPicPr>
          <p:nvPr/>
        </p:nvPicPr>
        <p:blipFill>
          <a:blip r:embed="rId2"/>
          <a:stretch>
            <a:fillRect/>
          </a:stretch>
        </p:blipFill>
        <p:spPr>
          <a:xfrm>
            <a:off x="5436095" y="4724392"/>
            <a:ext cx="2822231" cy="2133607"/>
          </a:xfrm>
          <a:prstGeom prst="rect">
            <a:avLst/>
          </a:prstGeom>
        </p:spPr>
      </p:pic>
    </p:spTree>
    <p:extLst>
      <p:ext uri="{BB962C8B-B14F-4D97-AF65-F5344CB8AC3E}">
        <p14:creationId xmlns:p14="http://schemas.microsoft.com/office/powerpoint/2010/main" val="39222268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2045</TotalTime>
  <Words>1351</Words>
  <Application>Microsoft Office PowerPoint</Application>
  <PresentationFormat>全屏显示(4:3)</PresentationFormat>
  <Paragraphs>162</Paragraphs>
  <Slides>21</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HsingCheung</dc:creator>
  <cp:lastModifiedBy>tianxiao</cp:lastModifiedBy>
  <cp:revision>60</cp:revision>
  <dcterms:created xsi:type="dcterms:W3CDTF">2011-07-26T12:44:03Z</dcterms:created>
  <dcterms:modified xsi:type="dcterms:W3CDTF">2016-07-28T11:48:58Z</dcterms:modified>
</cp:coreProperties>
</file>