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0995" y="836992"/>
            <a:ext cx="7807062" cy="1646302"/>
          </a:xfrm>
        </p:spPr>
        <p:txBody>
          <a:bodyPr/>
          <a:lstStyle/>
          <a:p>
            <a:r>
              <a:rPr lang="zh-CN" altLang="en-US" sz="6600" dirty="0" smtClean="0"/>
              <a:t>高级动态规划与搜索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7134" y="3802639"/>
            <a:ext cx="6774784" cy="109689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宋勃宁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搜索到去除后效性——</a:t>
            </a:r>
            <a:r>
              <a:rPr lang="en-US" altLang="zh-CN" dirty="0"/>
              <a:t>NOI2006</a:t>
            </a:r>
            <a:r>
              <a:rPr lang="zh-CN" altLang="zh-CN" dirty="0"/>
              <a:t>网络收费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网络中的用户一共有</a:t>
            </a:r>
            <a:r>
              <a:rPr lang="en-US" altLang="zh-CN" sz="2400" dirty="0"/>
              <a:t>2N</a:t>
            </a:r>
            <a:r>
              <a:rPr lang="zh-CN" altLang="en-US" sz="2400" dirty="0"/>
              <a:t>个，编号依次为</a:t>
            </a:r>
            <a:r>
              <a:rPr lang="en-US" altLang="zh-CN" sz="2400" dirty="0"/>
              <a:t>1, 2, 3, …, </a:t>
            </a:r>
            <a:r>
              <a:rPr lang="en-US" altLang="zh-CN" sz="2400" dirty="0" smtClean="0"/>
              <a:t>2N(N&lt;=10)</a:t>
            </a:r>
          </a:p>
          <a:p>
            <a:r>
              <a:rPr lang="zh-CN" altLang="en-US" sz="2400" dirty="0" smtClean="0"/>
              <a:t>这些</a:t>
            </a:r>
            <a:r>
              <a:rPr lang="zh-CN" altLang="en-US" sz="2400" dirty="0"/>
              <a:t>用户</a:t>
            </a:r>
            <a:r>
              <a:rPr lang="zh-CN" altLang="en-US" sz="2400" dirty="0" smtClean="0"/>
              <a:t>之间是</a:t>
            </a:r>
            <a:r>
              <a:rPr lang="zh-CN" altLang="en-US" sz="2400" dirty="0"/>
              <a:t>用路由点和网线组成的。用户、路由点与网线共同构成一个满二叉树结构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树</a:t>
            </a:r>
            <a:r>
              <a:rPr lang="zh-CN" altLang="en-US" sz="2400" dirty="0"/>
              <a:t>中的每一个叶子结点都是一个</a:t>
            </a:r>
            <a:r>
              <a:rPr lang="zh-CN" altLang="en-US" sz="2400" dirty="0" smtClean="0"/>
              <a:t>用户，</a:t>
            </a:r>
            <a:r>
              <a:rPr lang="zh-CN" altLang="en-US" sz="2400" dirty="0"/>
              <a:t>每一个非叶子结点（灰色）都是一个路由点，而每一条边都是一条</a:t>
            </a:r>
            <a:r>
              <a:rPr lang="zh-CN" altLang="en-US" sz="2400" dirty="0" smtClean="0"/>
              <a:t>网线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930400"/>
            <a:ext cx="5605512" cy="3280179"/>
          </a:xfrm>
        </p:spPr>
      </p:pic>
    </p:spTree>
    <p:extLst>
      <p:ext uri="{BB962C8B-B14F-4D97-AF65-F5344CB8AC3E}">
        <p14:creationId xmlns:p14="http://schemas.microsoft.com/office/powerpoint/2010/main" val="68856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388"/>
          </a:xfrm>
        </p:spPr>
        <p:txBody>
          <a:bodyPr/>
          <a:lstStyle/>
          <a:p>
            <a:r>
              <a:rPr lang="zh-CN" altLang="zh-CN" dirty="0"/>
              <a:t>搜索到去除后效性——</a:t>
            </a:r>
            <a:r>
              <a:rPr lang="en-US" altLang="zh-CN" dirty="0"/>
              <a:t>NOI2006</a:t>
            </a:r>
            <a:r>
              <a:rPr lang="zh-CN" altLang="zh-CN" dirty="0"/>
              <a:t>网络收费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8596668" cy="194717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MY</a:t>
            </a:r>
            <a:r>
              <a:rPr lang="zh-CN" altLang="en-US" sz="2000" dirty="0"/>
              <a:t>网络公司的网络收费方式比较奇特，称为“配对收费”。即对于每两个用户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 (1≤i &lt; j ≤2N ) </a:t>
            </a:r>
            <a:r>
              <a:rPr lang="zh-CN" altLang="en-US" sz="2000" dirty="0"/>
              <a:t>进行收费。</a:t>
            </a:r>
          </a:p>
          <a:p>
            <a:r>
              <a:rPr lang="zh-CN" altLang="en-US" sz="2000" dirty="0"/>
              <a:t>由于用户可以自行选择两种付费方式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中的一种，所以网络公司向学校收取的费用与每一位用户的付费方式</a:t>
            </a:r>
            <a:r>
              <a:rPr lang="zh-CN" altLang="en-US" sz="2000" dirty="0" smtClean="0"/>
              <a:t>有关。</a:t>
            </a:r>
            <a:r>
              <a:rPr lang="zh-CN" altLang="en-US" sz="2000" dirty="0"/>
              <a:t>该费用等于每两位不同用户配对产生费用之和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35" y="3727937"/>
            <a:ext cx="7214641" cy="2643721"/>
          </a:xfrm>
        </p:spPr>
      </p:pic>
    </p:spTree>
    <p:extLst>
      <p:ext uri="{BB962C8B-B14F-4D97-AF65-F5344CB8AC3E}">
        <p14:creationId xmlns:p14="http://schemas.microsoft.com/office/powerpoint/2010/main" val="167501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8862"/>
          </a:xfrm>
        </p:spPr>
        <p:txBody>
          <a:bodyPr/>
          <a:lstStyle/>
          <a:p>
            <a:r>
              <a:rPr lang="zh-CN" altLang="zh-CN" dirty="0"/>
              <a:t>搜索到去除后效性——</a:t>
            </a:r>
            <a:r>
              <a:rPr lang="en-US" altLang="zh-CN" dirty="0"/>
              <a:t>NOI2006</a:t>
            </a:r>
            <a:r>
              <a:rPr lang="zh-CN" altLang="zh-CN" dirty="0"/>
              <a:t>网络收费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由于最终所付费用与付费方式有关，所以</a:t>
            </a:r>
            <a:r>
              <a:rPr lang="en-US" altLang="zh-CN" sz="2400" dirty="0"/>
              <a:t>NS</a:t>
            </a:r>
            <a:r>
              <a:rPr lang="zh-CN" altLang="en-US" sz="2400" dirty="0"/>
              <a:t>中学的用户希望能够自行改变自己的付费方式以减少总付费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然而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由于</a:t>
            </a:r>
            <a:r>
              <a:rPr lang="zh-CN" altLang="en-US" sz="2400" dirty="0"/>
              <a:t>网络公司已经将每个用户注册时所选择的付费方式记录在案，所以对于用户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，如果他</a:t>
            </a:r>
            <a:r>
              <a:rPr lang="en-US" altLang="zh-CN" sz="2400" dirty="0"/>
              <a:t>/</a:t>
            </a:r>
            <a:r>
              <a:rPr lang="zh-CN" altLang="en-US" sz="2400" dirty="0"/>
              <a:t>她想改变付费方式（由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改为</a:t>
            </a:r>
            <a:r>
              <a:rPr lang="en-US" altLang="zh-CN" sz="2400" dirty="0"/>
              <a:t>B</a:t>
            </a:r>
            <a:r>
              <a:rPr lang="zh-CN" altLang="en-US" sz="2400" dirty="0"/>
              <a:t>或由</a:t>
            </a:r>
            <a:r>
              <a:rPr lang="en-US" altLang="zh-CN" sz="2400" dirty="0"/>
              <a:t>B</a:t>
            </a:r>
            <a:r>
              <a:rPr lang="zh-CN" altLang="en-US" sz="2400" dirty="0"/>
              <a:t>改为</a:t>
            </a:r>
            <a:r>
              <a:rPr lang="en-US" altLang="zh-CN" sz="2400" dirty="0"/>
              <a:t>A</a:t>
            </a:r>
            <a:r>
              <a:rPr lang="zh-CN" altLang="en-US" sz="2400" dirty="0"/>
              <a:t>），就必须支付</a:t>
            </a:r>
            <a:r>
              <a:rPr lang="en-US" altLang="zh-CN" sz="2400" dirty="0"/>
              <a:t>Ci</a:t>
            </a:r>
            <a:r>
              <a:rPr lang="zh-CN" altLang="en-US" sz="2400" dirty="0"/>
              <a:t>元给网络公司以修改档案（修改付费方式记录）。 </a:t>
            </a:r>
            <a:endParaRPr lang="en-US" altLang="zh-CN" sz="2400" dirty="0" smtClean="0"/>
          </a:p>
          <a:p>
            <a:r>
              <a:rPr lang="zh-CN" altLang="en-US" sz="2400" dirty="0" smtClean="0"/>
              <a:t>现在</a:t>
            </a:r>
            <a:r>
              <a:rPr lang="zh-CN" altLang="en-US" sz="2400" dirty="0"/>
              <a:t>的问题是，给定每个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注册时所选择的付费方式以及</a:t>
            </a:r>
            <a:r>
              <a:rPr lang="en-US" altLang="zh-CN" sz="2400" dirty="0"/>
              <a:t>Ci</a:t>
            </a:r>
            <a:r>
              <a:rPr lang="zh-CN" altLang="en-US" sz="2400" dirty="0"/>
              <a:t>，试求这些用户应该如何选择自己的付费方式以使得</a:t>
            </a:r>
            <a:r>
              <a:rPr lang="en-US" altLang="zh-CN" sz="2400" dirty="0"/>
              <a:t>NS</a:t>
            </a:r>
            <a:r>
              <a:rPr lang="zh-CN" altLang="en-US" sz="2400" dirty="0"/>
              <a:t>中学支付给网络公司的</a:t>
            </a:r>
            <a:r>
              <a:rPr lang="zh-CN" altLang="en-US" sz="2400" dirty="0" smtClean="0"/>
              <a:t>总费用</a:t>
            </a:r>
            <a:r>
              <a:rPr lang="zh-CN" altLang="en-US" sz="2400" dirty="0"/>
              <a:t>最少（更改付费方式费用</a:t>
            </a:r>
            <a:r>
              <a:rPr lang="en-US" altLang="zh-CN" sz="2400" dirty="0"/>
              <a:t>+</a:t>
            </a:r>
            <a:r>
              <a:rPr lang="zh-CN" altLang="en-US" sz="2400" dirty="0"/>
              <a:t>配对收费的费用）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72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搜索到去除后效性——</a:t>
            </a:r>
            <a:r>
              <a:rPr lang="en-US" altLang="zh-CN" dirty="0"/>
              <a:t>NOI2006</a:t>
            </a:r>
            <a:r>
              <a:rPr lang="zh-CN" altLang="zh-CN" dirty="0"/>
              <a:t>网络收费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即使</a:t>
            </a:r>
            <a:r>
              <a:rPr lang="zh-CN" altLang="en-US" sz="2800" dirty="0" smtClean="0"/>
              <a:t>是裸搜，也是要枚举每个用户是否改变状态然后，先否后是略微剪枝。</a:t>
            </a:r>
            <a:endParaRPr lang="en-US" altLang="zh-CN" sz="2800" dirty="0" smtClean="0"/>
          </a:p>
          <a:p>
            <a:r>
              <a:rPr lang="zh-CN" altLang="en-US" sz="2800" dirty="0" smtClean="0"/>
              <a:t>既然树形结构当然更适合树形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搜索的思路应该是自根向下，枚举每个结点的付费状态，然后再用户叶节点根据路径情况来计算自己的付费。</a:t>
            </a:r>
            <a:endParaRPr lang="en-US" altLang="zh-CN" sz="2800" dirty="0" smtClean="0"/>
          </a:p>
          <a:p>
            <a:r>
              <a:rPr lang="zh-CN" altLang="en-US" sz="2800" dirty="0"/>
              <a:t>拆分</a:t>
            </a:r>
            <a:r>
              <a:rPr lang="zh-CN" altLang="en-US" sz="2800" dirty="0" smtClean="0"/>
              <a:t>方法：对于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付费</a:t>
            </a:r>
            <a:r>
              <a:rPr lang="zh-CN" altLang="en-US" sz="2800" dirty="0" smtClean="0"/>
              <a:t>节点，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付费为另一半子树的流量和。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652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复杂的状态——轮廓线</a:t>
            </a:r>
            <a:r>
              <a:rPr lang="en-US" altLang="zh-CN" dirty="0"/>
              <a:t>DP</a:t>
            </a:r>
            <a:r>
              <a:rPr lang="zh-CN" altLang="zh-CN" dirty="0"/>
              <a:t>之贴砖块问题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HDU 4804</a:t>
            </a:r>
          </a:p>
          <a:p>
            <a:r>
              <a:rPr lang="zh-CN" altLang="en-US" sz="3200" dirty="0" smtClean="0"/>
              <a:t>有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n*m</a:t>
            </a:r>
            <a:r>
              <a:rPr lang="zh-CN" altLang="en-US" sz="3200" dirty="0" smtClean="0"/>
              <a:t>的格子图，用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的砖块铺满它。</a:t>
            </a:r>
            <a:endParaRPr lang="en-US" altLang="zh-CN" sz="3200" dirty="0" smtClean="0"/>
          </a:p>
          <a:p>
            <a:r>
              <a:rPr lang="zh-CN" altLang="en-US" sz="3200" dirty="0" smtClean="0"/>
              <a:t>有些格子不能放，</a:t>
            </a:r>
            <a:r>
              <a:rPr lang="en-US" altLang="zh-CN" sz="3200" dirty="0" smtClean="0"/>
              <a:t>n&lt;=100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m&lt;=10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的砖块只能用</a:t>
            </a:r>
            <a:r>
              <a:rPr lang="en-US" altLang="zh-CN" sz="3200" dirty="0" smtClean="0"/>
              <a:t>C~D</a:t>
            </a:r>
            <a:r>
              <a:rPr lang="zh-CN" altLang="en-US" sz="3200" dirty="0" smtClean="0"/>
              <a:t>块，</a:t>
            </a:r>
            <a:r>
              <a:rPr lang="en-US" altLang="zh-CN" sz="3200" dirty="0" smtClean="0"/>
              <a:t>CD</a:t>
            </a:r>
            <a:r>
              <a:rPr lang="zh-CN" altLang="en-US" sz="3200" dirty="0" smtClean="0"/>
              <a:t>不超过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219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2252"/>
          </a:xfrm>
        </p:spPr>
        <p:txBody>
          <a:bodyPr/>
          <a:lstStyle/>
          <a:p>
            <a:r>
              <a:rPr lang="zh-CN" altLang="zh-CN" dirty="0"/>
              <a:t>贴砖块问题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56935"/>
            <a:ext cx="8902764" cy="4184427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观察数据</a:t>
            </a:r>
            <a:r>
              <a:rPr lang="en-US" altLang="zh-CN" sz="3200" dirty="0" err="1" smtClean="0"/>
              <a:t>n,m,c,d</a:t>
            </a:r>
            <a:r>
              <a:rPr lang="zh-CN" altLang="en-US" sz="3200" dirty="0" smtClean="0"/>
              <a:t>都很小，很有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或者网络流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的感觉。</a:t>
            </a:r>
            <a:endParaRPr lang="en-US" altLang="zh-CN" sz="3200" dirty="0" smtClean="0"/>
          </a:p>
          <a:p>
            <a:r>
              <a:rPr lang="zh-CN" altLang="en-US" sz="3200" dirty="0" smtClean="0"/>
              <a:t>放置方法显然爆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，爆搜索。</a:t>
            </a:r>
            <a:endParaRPr lang="en-US" altLang="zh-CN" sz="3200" dirty="0" smtClean="0"/>
          </a:p>
          <a:p>
            <a:r>
              <a:rPr lang="zh-CN" altLang="en-US" sz="3200" dirty="0" smtClean="0"/>
              <a:t>每个格子有三种状态不能放，放了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的放了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的。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的有数量限制，后期要加一维来记录。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181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7508"/>
          </a:xfrm>
        </p:spPr>
        <p:txBody>
          <a:bodyPr/>
          <a:lstStyle/>
          <a:p>
            <a:r>
              <a:rPr lang="zh-CN" altLang="zh-CN" dirty="0"/>
              <a:t>贴砖块</a:t>
            </a:r>
            <a:r>
              <a:rPr lang="zh-CN" altLang="zh-CN" dirty="0" smtClean="0"/>
              <a:t>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构建状态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1853"/>
            <a:ext cx="8596668" cy="440951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当前的防止状态要记录放还是没放，而不记录放哪个。这样要放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的时候直接累加前面没放的情况。</a:t>
            </a:r>
            <a:endParaRPr lang="en-US" altLang="zh-CN" sz="2800" dirty="0" smtClean="0"/>
          </a:p>
          <a:p>
            <a:r>
              <a:rPr lang="zh-CN" altLang="en-US" sz="2800" dirty="0"/>
              <a:t>每个</a:t>
            </a:r>
            <a:r>
              <a:rPr lang="zh-CN" altLang="en-US" sz="2800" dirty="0" smtClean="0"/>
              <a:t>格子来自前一格和上一行的对应位置，而现在的状态又会影响后一行的放置，所以要记下当前轮廓的放置情况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空间足也可以记录更多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既然记录了轮廓线，那么就可以滚动数组了</a:t>
            </a:r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有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，而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只有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，用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来表示哪个位置是空的，哪个是放了的。</a:t>
            </a:r>
            <a:endParaRPr lang="en-US" altLang="zh-CN" sz="2800" dirty="0" smtClean="0"/>
          </a:p>
          <a:p>
            <a:r>
              <a:rPr lang="zh-CN" altLang="en-US" sz="2800" dirty="0" smtClean="0"/>
              <a:t>额外开一维记录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的使用量。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大于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剪枝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43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zh-CN" altLang="zh-CN" dirty="0"/>
              <a:t>贴砖块问题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状态转移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730327"/>
            <a:ext cx="9015307" cy="4311036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状态</a:t>
            </a:r>
            <a:r>
              <a:rPr lang="en-US" altLang="zh-CN" sz="2800" dirty="0" smtClean="0"/>
              <a:t>DP[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][j][k][s] </a:t>
            </a:r>
            <a:r>
              <a:rPr lang="zh-CN" altLang="en-US" sz="2800" dirty="0" smtClean="0"/>
              <a:t>表示第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行第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列轮廓为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用了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的方法数。将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][j],[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][j-1]</a:t>
            </a:r>
            <a:r>
              <a:rPr lang="zh-CN" altLang="en-US" sz="2800" dirty="0" smtClean="0"/>
              <a:t>等压缩为</a:t>
            </a:r>
            <a:r>
              <a:rPr lang="en-US" altLang="zh-CN" sz="2800" dirty="0" smtClean="0"/>
              <a:t>now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pre</a:t>
            </a:r>
            <a:r>
              <a:rPr lang="zh-CN" altLang="en-US" sz="2800" dirty="0" smtClean="0"/>
              <a:t>来滚动数组。</a:t>
            </a:r>
            <a:endParaRPr lang="en-US" altLang="zh-CN" sz="2800" dirty="0" smtClean="0"/>
          </a:p>
          <a:p>
            <a:r>
              <a:rPr lang="en-US" altLang="zh-CN" sz="2800" dirty="0"/>
              <a:t>if (k &amp;&amp; (s&amp;1&lt;&lt;j))  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[now</a:t>
            </a:r>
            <a:r>
              <a:rPr lang="en-US" altLang="zh-CN" sz="2800" dirty="0"/>
              <a:t>][k][s] = (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[now][k][s] + 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[pre][k - 1][s]) % MOD;//</a:t>
            </a:r>
            <a:r>
              <a:rPr lang="zh-CN" altLang="en-US" sz="2800" dirty="0"/>
              <a:t>放</a:t>
            </a:r>
            <a:r>
              <a:rPr lang="en-US" altLang="zh-CN" sz="2800" dirty="0"/>
              <a:t>1X1  </a:t>
            </a:r>
          </a:p>
          <a:p>
            <a:r>
              <a:rPr lang="en-US" altLang="zh-CN" sz="2800" dirty="0" smtClean="0"/>
              <a:t>if</a:t>
            </a:r>
            <a:r>
              <a:rPr lang="en-US" altLang="zh-CN" sz="2800" dirty="0"/>
              <a:t> (j &amp;&amp; !(s&amp;1&lt;&lt;(</a:t>
            </a:r>
            <a:r>
              <a:rPr lang="en-US" altLang="zh-CN" sz="2800" dirty="0" smtClean="0"/>
              <a:t>j-1</a:t>
            </a:r>
            <a:r>
              <a:rPr lang="en-US" altLang="zh-CN" sz="2800" dirty="0"/>
              <a:t>)) </a:t>
            </a:r>
            <a:r>
              <a:rPr lang="en-US" altLang="zh-CN" sz="2800" dirty="0" smtClean="0"/>
              <a:t>&amp;&amp;</a:t>
            </a:r>
            <a:r>
              <a:rPr lang="en-US" altLang="zh-CN" sz="2800" dirty="0"/>
              <a:t> (s&amp;1&lt;&lt;j))  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[now</a:t>
            </a:r>
            <a:r>
              <a:rPr lang="en-US" altLang="zh-CN" sz="2800" dirty="0"/>
              <a:t>][k][s|1&lt;&lt;(j-1)] = (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[now][k][s|1&lt;&lt;(j-1)] + 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[pre][k][s]) % MOD;//</a:t>
            </a:r>
            <a:r>
              <a:rPr lang="zh-CN" altLang="en-US" sz="2800" dirty="0"/>
              <a:t>横放</a:t>
            </a:r>
            <a:r>
              <a:rPr lang="en-US" altLang="zh-CN" sz="2800" dirty="0"/>
              <a:t>1X2  </a:t>
            </a:r>
          </a:p>
          <a:p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[now</a:t>
            </a:r>
            <a:r>
              <a:rPr lang="en-US" altLang="zh-CN" sz="2800" dirty="0"/>
              <a:t>][k][s^1&lt;&lt;j] = (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[now][k][s^1&lt;&lt;j] + 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[pre][k][s]) % MOD;//</a:t>
            </a:r>
            <a:r>
              <a:rPr lang="zh-CN" altLang="en-US" sz="2800" dirty="0"/>
              <a:t>竖放</a:t>
            </a:r>
            <a:r>
              <a:rPr lang="en-US" altLang="zh-CN" sz="2800" dirty="0" smtClean="0"/>
              <a:t>1X2</a:t>
            </a:r>
            <a:r>
              <a:rPr lang="zh-CN" altLang="en-US" sz="2800" dirty="0" smtClean="0"/>
              <a:t>或滞空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488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复杂状态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插头简介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24997" y="1930400"/>
            <a:ext cx="4184035" cy="388077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插头可以看作复杂的轮廓线，记录轮廓上哪里有路径伸出去。</a:t>
            </a:r>
            <a:endParaRPr lang="en-US" altLang="zh-CN" sz="3200" dirty="0" smtClean="0"/>
          </a:p>
          <a:p>
            <a:r>
              <a:rPr lang="zh-CN" altLang="en-US" sz="3200" dirty="0" smtClean="0"/>
              <a:t>通常会增加维度来标识连通性。</a:t>
            </a:r>
            <a:endParaRPr lang="en-US" altLang="zh-CN" sz="3200" dirty="0" smtClean="0"/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ACM</a:t>
            </a:r>
            <a:r>
              <a:rPr lang="zh-CN" altLang="en-US" sz="3200" dirty="0" smtClean="0"/>
              <a:t>竞赛中遇到的比较少。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8476"/>
            <a:ext cx="4647663" cy="3416923"/>
          </a:xfrm>
        </p:spPr>
      </p:pic>
    </p:spTree>
    <p:extLst>
      <p:ext uri="{BB962C8B-B14F-4D97-AF65-F5344CB8AC3E}">
        <p14:creationId xmlns:p14="http://schemas.microsoft.com/office/powerpoint/2010/main" val="57981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zh-CN" altLang="en-US" dirty="0" smtClean="0"/>
              <a:t>搜索题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给一个无向图，结点</a:t>
            </a:r>
            <a:r>
              <a:rPr lang="en-US" altLang="zh-CN" sz="3200" dirty="0" smtClean="0"/>
              <a:t>0~N</a:t>
            </a:r>
            <a:r>
              <a:rPr lang="zh-CN" altLang="en-US" sz="3200" dirty="0" smtClean="0"/>
              <a:t>，所有的环都过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号点。请输出一种删除最少的点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不能删除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号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让图中没有环的方案。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核心：状态与转移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/>
              <a:t>搜索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状态组成搜索树的节点</a:t>
            </a:r>
            <a:endParaRPr lang="en-US" altLang="zh-CN" sz="2800" dirty="0" smtClean="0"/>
          </a:p>
          <a:p>
            <a:r>
              <a:rPr lang="zh-CN" altLang="en-US" sz="2800" dirty="0" smtClean="0"/>
              <a:t>将回溯的各个相关状态在当前结点总结</a:t>
            </a:r>
            <a:endParaRPr lang="en-US" altLang="zh-CN" sz="2800" dirty="0" smtClean="0"/>
          </a:p>
          <a:p>
            <a:r>
              <a:rPr lang="zh-CN" altLang="en-US" sz="2800" dirty="0"/>
              <a:t>递归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3200" dirty="0" smtClean="0"/>
              <a:t>动态规划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状态存在</a:t>
            </a:r>
            <a:r>
              <a:rPr lang="en-US" altLang="zh-CN" sz="2800" dirty="0" err="1" smtClean="0"/>
              <a:t>dp</a:t>
            </a:r>
            <a:r>
              <a:rPr lang="zh-CN" altLang="en-US" sz="2800" dirty="0" smtClean="0"/>
              <a:t>数组中</a:t>
            </a:r>
            <a:endParaRPr lang="en-US" altLang="zh-CN" sz="2800" dirty="0" smtClean="0"/>
          </a:p>
          <a:p>
            <a:r>
              <a:rPr lang="zh-CN" altLang="en-US" sz="2800" dirty="0" smtClean="0"/>
              <a:t>把每一个状态的影响叠加到相关状态</a:t>
            </a:r>
            <a:endParaRPr lang="en-US" altLang="zh-CN" sz="2800" dirty="0" smtClean="0"/>
          </a:p>
          <a:p>
            <a:r>
              <a:rPr lang="zh-CN" altLang="en-US" sz="2800" dirty="0"/>
              <a:t>递推</a:t>
            </a:r>
          </a:p>
        </p:txBody>
      </p:sp>
    </p:spTree>
    <p:extLst>
      <p:ext uri="{BB962C8B-B14F-4D97-AF65-F5344CB8AC3E}">
        <p14:creationId xmlns:p14="http://schemas.microsoft.com/office/powerpoint/2010/main" val="182226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分析题意</a:t>
            </a:r>
            <a:endParaRPr lang="en-US" altLang="zh-CN" sz="2800" dirty="0" smtClean="0"/>
          </a:p>
          <a:p>
            <a:r>
              <a:rPr lang="zh-CN" altLang="en-US" sz="2800" dirty="0" smtClean="0"/>
              <a:t>所有环都过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号点，那么假设一颗以零号点为根的树，那么所有的环都是在不同子树间连一条边构成的，且不能让子树内部出现环。</a:t>
            </a:r>
            <a:endParaRPr lang="en-US" altLang="zh-CN" sz="2800" dirty="0" smtClean="0"/>
          </a:p>
          <a:p>
            <a:r>
              <a:rPr lang="zh-CN" altLang="en-US" sz="2800" dirty="0"/>
              <a:t>删</a:t>
            </a:r>
            <a:r>
              <a:rPr lang="zh-CN" altLang="en-US" sz="2800" dirty="0" smtClean="0"/>
              <a:t>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号的所有邻居一定可以。要最少需要截断环之间的交汇点。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3782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zh-CN" altLang="en-US" dirty="0"/>
              <a:t>搜索题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zh-CN" altLang="en-US" sz="2800" dirty="0" smtClean="0"/>
              <a:t>深度优先搜索，如果回到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号则回溯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，当回溯累加超过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，则这个点必须要去掉，直接记录。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dfs</a:t>
            </a:r>
            <a:r>
              <a:rPr lang="zh-CN" altLang="en-US" sz="2800" dirty="0" smtClean="0"/>
              <a:t>结束剩了一个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，那么再把这个儿子删掉。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76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zh-CN" altLang="en-US" dirty="0" smtClean="0"/>
              <a:t>麻烦型动态规划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452205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给三个字符串</a:t>
            </a:r>
            <a:r>
              <a:rPr lang="en-US" altLang="zh-CN" sz="2800" dirty="0" smtClean="0"/>
              <a:t>s1,s2,s3</a:t>
            </a:r>
            <a:r>
              <a:rPr lang="zh-CN" altLang="en-US" sz="2800" dirty="0" smtClean="0"/>
              <a:t>，保证按照字典序递增，其中有些位置是‘？’，问有多少种满足字典序的填补方案。全是小写字母，？可填满足字典序的任意字母。</a:t>
            </a:r>
            <a:endParaRPr lang="en-US" altLang="zh-CN" sz="2800" dirty="0" smtClean="0"/>
          </a:p>
          <a:p>
            <a:r>
              <a:rPr lang="zh-CN" altLang="en-US" sz="2800" dirty="0" smtClean="0"/>
              <a:t>不同的姿势，不同的代码量，</a:t>
            </a:r>
            <a:r>
              <a:rPr lang="en-US" altLang="zh-CN" sz="2800" dirty="0" smtClean="0"/>
              <a:t>100~1000</a:t>
            </a:r>
            <a:r>
              <a:rPr lang="zh-CN" altLang="en-US" sz="2800" dirty="0" smtClean="0"/>
              <a:t>行的动态规划。</a:t>
            </a:r>
            <a:endParaRPr lang="en-US" altLang="zh-CN" sz="2800" dirty="0" smtClean="0"/>
          </a:p>
          <a:p>
            <a:r>
              <a:rPr lang="zh-CN" altLang="en-US" sz="2800" dirty="0" smtClean="0"/>
              <a:t>留给大家思考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826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有不懂的</a:t>
            </a:r>
            <a:r>
              <a:rPr lang="zh-CN" altLang="en-US" sz="2800" dirty="0" smtClean="0"/>
              <a:t>欢迎</a:t>
            </a:r>
            <a:r>
              <a:rPr lang="zh-CN" altLang="en-US" sz="2800" dirty="0"/>
              <a:t>交流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801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结论：可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的一定可搜索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把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数组元素变成搜索树节点，状态作为记忆化，强行改成递归搜索一定可以。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思路不好想，可以尝试构思搜索的记忆化。</a:t>
            </a:r>
            <a:endParaRPr lang="en-US" altLang="zh-CN" sz="2800" dirty="0" smtClean="0"/>
          </a:p>
          <a:p>
            <a:r>
              <a:rPr lang="zh-CN" altLang="en-US" sz="2800" dirty="0"/>
              <a:t>正难则</a:t>
            </a:r>
            <a:r>
              <a:rPr lang="zh-CN" altLang="en-US" sz="2800" dirty="0" smtClean="0"/>
              <a:t>反，各种方法去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动态规划作为课程体系一部分，大学生应当能直接构思动态规划，难题再用搜索思路辅助。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492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一道大家可能熟悉的例题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左边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个点，右边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个点，统计联通的二分图的个数。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f(</a:t>
            </a:r>
            <a:r>
              <a:rPr lang="en-US" altLang="zh-CN" sz="3200" dirty="0" err="1" smtClean="0"/>
              <a:t>n,m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表示左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右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联通二分图个数。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5" y="4606311"/>
            <a:ext cx="8347797" cy="14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271976"/>
            <a:ext cx="8596668" cy="7268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因为直观，懒人只写个记忆化搜索</a:t>
            </a:r>
            <a:r>
              <a:rPr lang="en-US" altLang="zh-CN" dirty="0" smtClean="0"/>
              <a:t>AC</a:t>
            </a:r>
            <a:r>
              <a:rPr lang="zh-CN" altLang="en-US" dirty="0" smtClean="0"/>
              <a:t>完事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36431"/>
            <a:ext cx="9113781" cy="5331655"/>
          </a:xfrm>
        </p:spPr>
        <p:txBody>
          <a:bodyPr>
            <a:normAutofit fontScale="92500" lnSpcReduction="20000"/>
          </a:bodyPr>
          <a:lstStyle/>
          <a:p>
            <a:r>
              <a:rPr lang="da-DK" altLang="zh-CN" dirty="0" smtClean="0"/>
              <a:t>LL dfs( int n , int m )</a:t>
            </a:r>
          </a:p>
          <a:p>
            <a:r>
              <a:rPr lang="da-DK" altLang="zh-CN" dirty="0" smtClean="0"/>
              <a:t>{</a:t>
            </a:r>
          </a:p>
          <a:p>
            <a:r>
              <a:rPr lang="da-DK" altLang="zh-CN" dirty="0" smtClean="0"/>
              <a:t>    if( n &lt; m ) swap(n,m) ;</a:t>
            </a:r>
          </a:p>
          <a:p>
            <a:r>
              <a:rPr lang="da-DK" altLang="zh-CN" dirty="0" smtClean="0"/>
              <a:t>    if( ~f[n][m] ) return f[n][m] ;</a:t>
            </a:r>
          </a:p>
          <a:p>
            <a:r>
              <a:rPr lang="da-DK" altLang="zh-CN" dirty="0" smtClean="0"/>
              <a:t>    LL sum = 0 ;</a:t>
            </a:r>
          </a:p>
          <a:p>
            <a:r>
              <a:rPr lang="da-DK" altLang="zh-CN" dirty="0" smtClean="0"/>
              <a:t>    for( int i = 1 ; i &lt;= n ; i++ )</a:t>
            </a:r>
          </a:p>
          <a:p>
            <a:r>
              <a:rPr lang="da-DK" altLang="zh-CN" dirty="0" smtClean="0"/>
              <a:t>    {</a:t>
            </a:r>
          </a:p>
          <a:p>
            <a:r>
              <a:rPr lang="da-DK" altLang="zh-CN" dirty="0" smtClean="0"/>
              <a:t>        for( int j = 0 ; j &lt;= m ; j++ )</a:t>
            </a:r>
          </a:p>
          <a:p>
            <a:r>
              <a:rPr lang="da-DK" altLang="zh-CN" dirty="0" smtClean="0"/>
              <a:t>        {</a:t>
            </a:r>
          </a:p>
          <a:p>
            <a:r>
              <a:rPr lang="da-DK" altLang="zh-CN" dirty="0" smtClean="0"/>
              <a:t>            if( i == n &amp;&amp; j == m ) continue ;</a:t>
            </a:r>
          </a:p>
          <a:p>
            <a:r>
              <a:rPr lang="da-DK" altLang="zh-CN" dirty="0" smtClean="0"/>
              <a:t>            sum += dfs(i,j) * C[n-1][i-1] * C[m][j] * p</a:t>
            </a:r>
            <a:r>
              <a:rPr lang="en-US" altLang="zh-CN" dirty="0" smtClean="0"/>
              <a:t>2</a:t>
            </a:r>
            <a:r>
              <a:rPr lang="da-DK" altLang="zh-CN" dirty="0" smtClean="0"/>
              <a:t>[(n-i)*(m-j)];</a:t>
            </a:r>
          </a:p>
          <a:p>
            <a:r>
              <a:rPr lang="da-DK" altLang="zh-CN" dirty="0" smtClean="0"/>
              <a:t>        }</a:t>
            </a:r>
          </a:p>
          <a:p>
            <a:r>
              <a:rPr lang="da-DK" altLang="zh-CN" dirty="0" smtClean="0"/>
              <a:t>    }</a:t>
            </a:r>
          </a:p>
          <a:p>
            <a:r>
              <a:rPr lang="da-DK" altLang="zh-CN" dirty="0" smtClean="0"/>
              <a:t>    return f[n][m] = p</a:t>
            </a:r>
            <a:r>
              <a:rPr lang="en-US" altLang="zh-CN" dirty="0" smtClean="0"/>
              <a:t>2</a:t>
            </a:r>
            <a:r>
              <a:rPr lang="da-DK" altLang="zh-CN" dirty="0" smtClean="0"/>
              <a:t>[n*m] – sum ;</a:t>
            </a:r>
          </a:p>
          <a:p>
            <a:r>
              <a:rPr lang="da-DK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搜索变动规，需要一点点思维的转变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&lt;=MAXN;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for(j=1; j&lt;=MAXN;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   for(ii=1,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][j]=pow3[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*j]; ii&lt;=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ii++)</a:t>
            </a:r>
          </a:p>
          <a:p>
            <a:r>
              <a:rPr lang="en-US" altLang="zh-CN" sz="2400" dirty="0"/>
              <a:t>                for(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&lt;=j; 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              if(ii + 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j)</a:t>
            </a:r>
          </a:p>
          <a:p>
            <a:r>
              <a:rPr lang="en-US" altLang="zh-CN" sz="2400" dirty="0"/>
              <a:t>                 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][j] - 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[ii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] * C[i-1][ii-1] </a:t>
            </a:r>
            <a:r>
              <a:rPr lang="en-US" altLang="zh-CN" sz="2400" dirty="0" smtClean="0"/>
              <a:t>* </a:t>
            </a:r>
            <a:r>
              <a:rPr lang="en-US" altLang="zh-CN" sz="2400" dirty="0"/>
              <a:t>C[j][</a:t>
            </a:r>
            <a:r>
              <a:rPr lang="en-US" altLang="zh-CN" sz="2400" dirty="0" err="1"/>
              <a:t>jj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* pow2[(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ii) * (j - </a:t>
            </a:r>
            <a:r>
              <a:rPr lang="en-US" altLang="zh-CN" sz="2400" dirty="0" err="1"/>
              <a:t>jj</a:t>
            </a:r>
            <a:r>
              <a:rPr lang="en-US" altLang="zh-CN" sz="2400" dirty="0" smtClean="0"/>
              <a:t>)];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48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灵活运用在</a:t>
            </a:r>
            <a:r>
              <a:rPr lang="en-US" altLang="zh-CN" dirty="0" smtClean="0"/>
              <a:t>HDU5763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动态规划是一种非常灵活的解题思路</a:t>
            </a:r>
            <a:endParaRPr lang="en-US" altLang="zh-CN" sz="2800" dirty="0" smtClean="0"/>
          </a:p>
          <a:p>
            <a:r>
              <a:rPr lang="zh-CN" altLang="en-US" sz="2800" dirty="0" smtClean="0"/>
              <a:t>在大学学习中，我们应当碰到问题能直接想想动态规划的方法</a:t>
            </a:r>
            <a:endParaRPr lang="en-US" altLang="zh-CN" sz="2800" dirty="0" smtClean="0"/>
          </a:p>
          <a:p>
            <a:r>
              <a:rPr lang="zh-CN" altLang="en-US" sz="2800" dirty="0" smtClean="0"/>
              <a:t>有时候动态规划感觉也蛮暴力的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38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灵活运用在</a:t>
            </a:r>
            <a:r>
              <a:rPr lang="en-US" altLang="zh-CN" dirty="0"/>
              <a:t>HDU5763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给一个长度</a:t>
            </a:r>
            <a:r>
              <a:rPr lang="en-US" altLang="zh-CN" sz="2800" dirty="0" smtClean="0"/>
              <a:t>10^5</a:t>
            </a:r>
            <a:r>
              <a:rPr lang="zh-CN" altLang="en-US" sz="2800" dirty="0" smtClean="0"/>
              <a:t>的文本串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和一个长度不超过文本串的模式串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，在文本中，模式串可以表示两种意思，问原文本串一共可以被理解为多少种意思。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为</a:t>
            </a:r>
            <a:r>
              <a:rPr lang="en-US" altLang="zh-CN" sz="2800" dirty="0" err="1" smtClean="0"/>
              <a:t>hehehehe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为</a:t>
            </a:r>
            <a:r>
              <a:rPr lang="en-US" altLang="zh-CN" sz="2800" dirty="0" err="1" smtClean="0"/>
              <a:t>hehe</a:t>
            </a:r>
            <a:endParaRPr lang="en-US" altLang="zh-CN" sz="2800" dirty="0"/>
          </a:p>
          <a:p>
            <a:r>
              <a:rPr lang="zh-CN" altLang="en-US" sz="2800" dirty="0" smtClean="0"/>
              <a:t>那么有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种意思：</a:t>
            </a:r>
            <a:r>
              <a:rPr lang="en-US" altLang="zh-CN" dirty="0"/>
              <a:t>“*</a:t>
            </a:r>
            <a:r>
              <a:rPr lang="en-US" altLang="zh-CN" dirty="0" err="1"/>
              <a:t>hehe</a:t>
            </a:r>
            <a:r>
              <a:rPr lang="en-US" altLang="zh-CN" dirty="0"/>
              <a:t>”, “he*he”, “</a:t>
            </a:r>
            <a:r>
              <a:rPr lang="en-US" altLang="zh-CN" dirty="0" err="1" smtClean="0"/>
              <a:t>hehe</a:t>
            </a:r>
            <a:r>
              <a:rPr lang="en-US" altLang="zh-CN" dirty="0"/>
              <a:t>*”, “**”, “</a:t>
            </a:r>
            <a:r>
              <a:rPr lang="en-US" altLang="zh-CN" dirty="0" err="1"/>
              <a:t>hehehehe</a:t>
            </a:r>
            <a:r>
              <a:rPr lang="en-US" altLang="zh-CN" dirty="0"/>
              <a:t>”. </a:t>
            </a:r>
            <a:endParaRPr lang="en-US" altLang="zh-CN" dirty="0" smtClean="0"/>
          </a:p>
          <a:p>
            <a:r>
              <a:rPr lang="zh-CN" altLang="en-US" sz="2800" dirty="0" smtClean="0"/>
              <a:t>显然先来一发</a:t>
            </a:r>
            <a:r>
              <a:rPr lang="en-US" altLang="zh-CN" sz="2800" dirty="0" smtClean="0"/>
              <a:t>KMP</a:t>
            </a:r>
            <a:r>
              <a:rPr lang="zh-CN" altLang="en-US" sz="2800" dirty="0" smtClean="0"/>
              <a:t>找出出现位置啊！</a:t>
            </a:r>
            <a:endParaRPr lang="en-US" altLang="zh-CN" sz="2800" dirty="0" smtClean="0"/>
          </a:p>
          <a:p>
            <a:r>
              <a:rPr lang="zh-CN" altLang="en-US" sz="2800" dirty="0" smtClean="0"/>
              <a:t>然后问题来了。。。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66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灵活运用在</a:t>
            </a:r>
            <a:r>
              <a:rPr lang="en-US" altLang="zh-CN" dirty="0"/>
              <a:t>HDU5763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对于分开的两段匹配，那么方案数就是左边乘以右边。</a:t>
            </a:r>
            <a:endParaRPr lang="en-US" altLang="zh-CN" sz="2800" dirty="0" smtClean="0"/>
          </a:p>
          <a:p>
            <a:r>
              <a:rPr lang="zh-CN" altLang="en-US" sz="2800" dirty="0" smtClean="0"/>
              <a:t>一旦匹配位置出现重叠，以我的组合数学水平无法在赛场上解决。</a:t>
            </a:r>
            <a:endParaRPr lang="en-US" altLang="zh-CN" sz="2800" dirty="0" smtClean="0"/>
          </a:p>
          <a:p>
            <a:r>
              <a:rPr lang="zh-CN" altLang="en-US" sz="2800" dirty="0" smtClean="0"/>
              <a:t>果断暴力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一下。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位置的方案数，它来自前一个方案数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如果它是某个匹配的结尾。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6725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1628</Words>
  <Application>Microsoft Office PowerPoint</Application>
  <PresentationFormat>宽屏</PresentationFormat>
  <Paragraphs>115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华文新魏</vt:lpstr>
      <vt:lpstr>Arial</vt:lpstr>
      <vt:lpstr>Trebuchet MS</vt:lpstr>
      <vt:lpstr>Wingdings 3</vt:lpstr>
      <vt:lpstr>平面</vt:lpstr>
      <vt:lpstr>高级动态规划与搜索</vt:lpstr>
      <vt:lpstr>核心：状态与转移</vt:lpstr>
      <vt:lpstr>结论：可DP的一定可搜索</vt:lpstr>
      <vt:lpstr>一道大家可能熟悉的例题</vt:lpstr>
      <vt:lpstr>因为直观，懒人只写个记忆化搜索AC完事</vt:lpstr>
      <vt:lpstr>搜索变动规，需要一点点思维的转变</vt:lpstr>
      <vt:lpstr>灵活运用在HDU5763</vt:lpstr>
      <vt:lpstr>灵活运用在HDU5763</vt:lpstr>
      <vt:lpstr>灵活运用在HDU5763</vt:lpstr>
      <vt:lpstr>搜索到去除后效性——NOI2006网络收费</vt:lpstr>
      <vt:lpstr>搜索到去除后效性——NOI2006网络收费</vt:lpstr>
      <vt:lpstr>搜索到去除后效性——NOI2006网络收费</vt:lpstr>
      <vt:lpstr>搜索到去除后效性——NOI2006网络收费</vt:lpstr>
      <vt:lpstr>复杂的状态——轮廓线DP之贴砖块问题</vt:lpstr>
      <vt:lpstr>贴砖块问题</vt:lpstr>
      <vt:lpstr>贴砖块问题——构建状态</vt:lpstr>
      <vt:lpstr>贴砖块问题——状态转移</vt:lpstr>
      <vt:lpstr>复杂状态——插头简介</vt:lpstr>
      <vt:lpstr>搜索题</vt:lpstr>
      <vt:lpstr>搜索题</vt:lpstr>
      <vt:lpstr>搜索题</vt:lpstr>
      <vt:lpstr>麻烦型动态规划</vt:lpstr>
      <vt:lpstr>谢谢！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高级动态规划与搜索</dc:title>
  <dc:creator>Boning Song</dc:creator>
  <cp:lastModifiedBy>Boning Song</cp:lastModifiedBy>
  <cp:revision>45</cp:revision>
  <dcterms:created xsi:type="dcterms:W3CDTF">2016-07-30T05:45:12Z</dcterms:created>
  <dcterms:modified xsi:type="dcterms:W3CDTF">2016-08-02T11:33:49Z</dcterms:modified>
</cp:coreProperties>
</file>