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7" r:id="rId4"/>
    <p:sldId id="288" r:id="rId5"/>
    <p:sldId id="290" r:id="rId6"/>
    <p:sldId id="291" r:id="rId7"/>
    <p:sldId id="292" r:id="rId8"/>
    <p:sldId id="28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2" r:id="rId21"/>
    <p:sldId id="257" r:id="rId22"/>
    <p:sldId id="273" r:id="rId23"/>
    <p:sldId id="274" r:id="rId24"/>
    <p:sldId id="276" r:id="rId25"/>
    <p:sldId id="277" r:id="rId26"/>
    <p:sldId id="278" r:id="rId27"/>
    <p:sldId id="279" r:id="rId28"/>
    <p:sldId id="281" r:id="rId29"/>
    <p:sldId id="280" r:id="rId30"/>
    <p:sldId id="282" r:id="rId31"/>
    <p:sldId id="283" r:id="rId32"/>
    <p:sldId id="284" r:id="rId33"/>
    <p:sldId id="285" r:id="rId34"/>
    <p:sldId id="289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6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4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7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7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4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614A-85A7-4D0C-A42C-653F46D2B481}" type="datetimeFigureOut">
              <a:rPr lang="zh-CN" altLang="en-US" smtClean="0"/>
              <a:t>2016/8/4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DB89-0D15-406D-B7EA-1F1A464AA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6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blog.sina.com.cn/showpic.html#blogid=7a1746820100wp67&amp;url=http://s16.sinaimg.cn/orignal/6974c8b2gb4c1e1110f6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blog.sina.com.cn/showpic.html#blogid=7a1746820100wp67&amp;url=http://s16.sinaimg.cn/orignal/6974c8b2gb4c1e1110f6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blog.sina.com.cn/showpic.html#blogid=7a1746820100wp67&amp;url=http://s16.sinaimg.cn/orignal/6974c8b2gb4c1e1110f6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blog.sina.com.cn/showpic.html#blogid=7a1746820100wp67&amp;url=http://s16.sinaimg.cn/orignal/6974c8b2gb4c1e1110f6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blog.sina.com.cn/showpic.html#blogid=7a1746820100wp67&amp;url=http://s16.sinaimg.cn/orignal/6974c8b2gb4c1e1110f6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635646"/>
            <a:ext cx="8784976" cy="1656184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Data Structure II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48064" y="3147814"/>
            <a:ext cx="2696344" cy="131445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……Trees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5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81907" y="135265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II.2 </a:t>
            </a:r>
            <a:r>
              <a:rPr lang="zh-CN" altLang="en-US" dirty="0" smtClean="0"/>
              <a:t>树链剖分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算法简述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15516" y="699541"/>
            <a:ext cx="8316924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363597" y="711328"/>
            <a:ext cx="8280920" cy="4104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两次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完成轻重链的划分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&amp;&amp;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对边的标记。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Dfs_1: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表示以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为根的子树的节点数，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dep[v]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的深度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根深度为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fa[v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的父亲，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son[v]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在同一重链上的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的儿子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。类似树分治的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dfs_1,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求出，搜索时标记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fa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，回溯时做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的计数和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son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的选择。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Dfs_2: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dfs_1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的结果，记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top[v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所在的链的顶端节点，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w[v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与其父亲节点的连边（姑且称为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的父边）在线段树中的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也就是新安排的边序号。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⒈对于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，当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son[v]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存在（即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不是叶子节点）时，显然有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top[son[v]] = top[v]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。线段树中，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的重边应当在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的父边的后面，记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w[son[v]] = tot+1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tot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表示最后加入的一条边在线段树中的位置。此时，为了使一条重链各边在线段树中连续分布，应当进行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dfs_2(son[v])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endParaRPr lang="zh-CN" altLang="en-US" sz="2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II.2 </a:t>
            </a:r>
            <a:r>
              <a:rPr lang="zh-CN" altLang="en-US" dirty="0" smtClean="0"/>
              <a:t>树链剖分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算法简述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7504" y="699542"/>
            <a:ext cx="5328592" cy="4320480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23815" y="895028"/>
            <a:ext cx="5379206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Dfs_2: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⒉对于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的各个轻儿子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，显然有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top[u] = u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，并且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w[u] = totw+1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，进行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dfs_2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这就求出了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·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树中各边的权值在线段树中更新，建链和建线段树的过程就完成了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剖分后的树有如下性质：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：如果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v,u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为轻边，则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[u] * 2 &lt; 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：从根到某一点的路径上轻链、重链的个数都不大于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（由每个点必定在一条包含它的重链上易证）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endParaRPr lang="zh-CN" altLang="en-US" sz="2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图片 1" descr="说明: [转载]树链剖分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8" y="771550"/>
            <a:ext cx="3280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6" y="1203598"/>
            <a:ext cx="3649473" cy="307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II.2 </a:t>
            </a:r>
            <a:r>
              <a:rPr lang="zh-CN" altLang="en-US" dirty="0" smtClean="0"/>
              <a:t>树链剖分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算法简述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7504" y="699542"/>
            <a:ext cx="5472608" cy="4176464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79512" y="885040"/>
            <a:ext cx="5472608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两点路径上的查找、修改、求和等操作：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两点沿着自己所在重链不断往链首跳跃，直到落在同一条重链为止，实际上也是一个求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LCA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的过程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 = top[u]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f2 = top[v]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≠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时：不妨设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dep[f1] &gt;= dep[f2]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，那么就更新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的父边的权值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，并使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 = fa[f1]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 = f2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在同一条重链上，若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不是同一点，就更新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路径上的边的权值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，否则修改完成；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重复上述过程，直到修改完成。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endParaRPr lang="zh-CN" altLang="en-US" sz="2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图片 1" descr="说明: [转载]树链剖分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8" y="771550"/>
            <a:ext cx="3280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II.2 </a:t>
            </a:r>
            <a:r>
              <a:rPr lang="zh-CN" altLang="en-US" dirty="0" smtClean="0"/>
              <a:t>树链剖分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算法简述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07504" y="699542"/>
            <a:ext cx="5472608" cy="3960440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79512" y="885040"/>
            <a:ext cx="5472608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第一次迭代：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 = 11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 = 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f2 = 10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。此时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dep[f1] &lt; dep[f2]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，因此修改线段树中的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号点，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 = 4, f2 = 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第二次迭代：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dep[f1] &gt; dep[f2]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，修改线段树中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10--11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号点。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 = 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 = 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第三次迭代：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dep[f1] &gt; dep[f2]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，修改线段树中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号点。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 = 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 = 1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第四次迭代：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f1 = f2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 = v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，修改结束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100" b="1" dirty="0" smtClean="0"/>
              <a:t/>
            </a:r>
            <a:br>
              <a:rPr lang="en-US" altLang="zh-CN" sz="2100" b="1" dirty="0" smtClean="0"/>
            </a:br>
            <a:r>
              <a:rPr lang="en-US" altLang="zh-CN" sz="2100" b="1" dirty="0" smtClean="0"/>
              <a:t>·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·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由性质</a:t>
            </a: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保证路径查询和修改操作的复杂度为  </a:t>
            </a: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1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）方（</a:t>
            </a: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LCA </a:t>
            </a:r>
            <a:r>
              <a:rPr lang="en-US" altLang="zh-CN" sz="21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线段树</a:t>
            </a:r>
            <a:r>
              <a:rPr lang="en-US" altLang="zh-CN" sz="21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1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1" descr="说明: [转载]树链剖分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8" y="771550"/>
            <a:ext cx="3280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II.3 </a:t>
            </a:r>
            <a:r>
              <a:rPr lang="zh-CN" altLang="en-US" dirty="0" smtClean="0"/>
              <a:t>树链剖分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描述原理时一些不清的地方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809" y="791254"/>
            <a:ext cx="5472608" cy="4248473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44495" y="791255"/>
            <a:ext cx="5472608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将轻边归入重链</a:t>
            </a:r>
            <a:r>
              <a:rPr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</a:t>
            </a:r>
            <a:endParaRPr lang="en-US" altLang="zh-CN" sz="24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zh-CN" altLang="en-US" sz="20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</a:t>
            </a:r>
            <a:r>
              <a:rPr lang="zh-CN" altLang="en-US" sz="20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条重链的起始边都是轻边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。这条轻边的父结点一定是另一条重链上的某个节点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。故把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轻边归入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重链一起做线段树操作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这样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每条轻边都仅属于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重链，可以统一化操作。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经过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根节点的重链是没有轻边的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我们可以加一条虚拟的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边权为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-INF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的边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以便统一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处理（可以理解为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点之上有一条标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的边）。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这样对每条重链处理完之后就可以直接跳到链首的父节点上，也就是下一条重链上，不必专门计算一次轻边。（但是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u\v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在同条链上要注意）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1" descr="说明: [转载]树链剖分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898" y="771550"/>
            <a:ext cx="3280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II.4 </a:t>
            </a:r>
            <a:r>
              <a:rPr lang="zh-CN" altLang="en-US" dirty="0" smtClean="0"/>
              <a:t>树链剖分</a:t>
            </a:r>
            <a:r>
              <a:rPr lang="en-US" altLang="zh-CN" dirty="0" smtClean="0"/>
              <a:t>-</a:t>
            </a:r>
            <a:r>
              <a:rPr lang="zh-CN" altLang="en-US" dirty="0"/>
              <a:t>举个栗子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1520" y="699541"/>
            <a:ext cx="5472608" cy="4248473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51520" y="922446"/>
            <a:ext cx="5472608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SPOJ2798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QTREE3</a:t>
            </a: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有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一棵有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个结点的树，节点编号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1~N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。初始时所有节点都是白色的。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接下来，你需要处理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条指令：  </a:t>
            </a: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1.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修改指令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"0 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"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：改变第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号结点的颜色（白变黑，黑变白）；   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查询指令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"1 v"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：询问从结点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到一个给定结点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的路径上第一个黑色结点编号。如果没有黑色结点，输出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"-1"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N&lt;=100000, Q&lt;=100000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98" y="1563638"/>
            <a:ext cx="2525229" cy="360265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III</a:t>
            </a:r>
            <a:r>
              <a:rPr lang="en-US" altLang="zh-CN" dirty="0" smtClean="0"/>
              <a:t>.</a:t>
            </a:r>
            <a:r>
              <a:rPr lang="zh-CN" altLang="en-US" dirty="0" smtClean="0"/>
              <a:t>左偏树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例题引入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51520" y="699541"/>
            <a:ext cx="6529064" cy="4248473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84" y="3365500"/>
            <a:ext cx="3048000" cy="1778000"/>
          </a:xfrm>
          <a:prstGeom prst="rect">
            <a:avLst/>
          </a:prstGeom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359532" y="800638"/>
            <a:ext cx="6300700" cy="4399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猴子争大王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在一个森林里住着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N(N&lt;=10000)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只猴子。在一开始，他们是互不认识的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。随着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时间的推移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，互不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认识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认识具有传递性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的两只猴子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会发生争斗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争斗时，两只猴子都会请出他认识的猴子里最强壮的一只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有可能是他自己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进行争斗。争斗后，这两只猴子就互相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认识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（他们认识的猴子们也互相认识了。。。）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猴子有一个强壮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，但是被请出来的那两只猴子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争斗后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他们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强壮值都会减半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去尾法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给出每个猴子的初始强壮值，给出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次争斗，如果争斗的两只猴子不认识，那么输出争斗后两只猴子的认识的猴子里最强壮的猴子的强壮值，否则输出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2.</a:t>
            </a:r>
            <a:r>
              <a:rPr lang="zh-CN" altLang="en-US" dirty="0" smtClean="0"/>
              <a:t>左偏树</a:t>
            </a:r>
            <a:r>
              <a:rPr lang="en-US" altLang="zh-CN" dirty="0" smtClean="0"/>
              <a:t>-</a:t>
            </a:r>
            <a:r>
              <a:rPr lang="zh-CN" altLang="en-US" dirty="0" smtClean="0"/>
              <a:t>例题引入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7504" y="699541"/>
            <a:ext cx="7488832" cy="4392489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85918" y="726456"/>
            <a:ext cx="7452828" cy="1555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梳理下求解需求：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、维护若干认识的猴子构成的不同集合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并查集；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II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、寻找一群猴子中强壮值最大的那只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优先队列（堆）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365500"/>
            <a:ext cx="3048000" cy="177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918" y="1779662"/>
            <a:ext cx="6932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所以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正解是朴素地做并查集查找和合并，然后把两个二叉堆合起来？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=   o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方）算法请看规模使用。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0472" y="2355726"/>
            <a:ext cx="704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可以使用一类数据结构称为可合并堆，除了二叉堆拥有的插入、删除和查找功能外，还有合并功能，大体有：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Group 5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884271"/>
              </p:ext>
            </p:extLst>
          </p:nvPr>
        </p:nvGraphicFramePr>
        <p:xfrm>
          <a:off x="471016" y="3018740"/>
          <a:ext cx="6768751" cy="1897896"/>
        </p:xfrm>
        <a:graphic>
          <a:graphicData uri="http://schemas.openxmlformats.org/drawingml/2006/table">
            <a:tbl>
              <a:tblPr/>
              <a:tblGrid>
                <a:gridCol w="1482219"/>
                <a:gridCol w="1178605"/>
                <a:gridCol w="1224136"/>
                <a:gridCol w="1296144"/>
                <a:gridCol w="1587647"/>
              </a:tblGrid>
              <a:tr h="42621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操作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二叉堆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左偏树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二项堆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Fibonacci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堆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05773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取最小节点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28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插入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676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删除最小节点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592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合并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O(log N)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>
                        <a:buSzPct val="65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O(1)</a:t>
                      </a:r>
                    </a:p>
                  </a:txBody>
                  <a:tcPr marL="54000" marR="54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7504" y="699541"/>
            <a:ext cx="6624736" cy="4320481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棵不平衡的</a:t>
            </a:r>
            <a:r>
              <a:rPr lang="zh-CN" altLang="en-US" sz="20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树。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堆的性质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，除了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支持堆基本的插入、查询、删除操作外，还支持在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对数级的时间内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完成合并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偏树的每个节点除了和二叉堆一样拥有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左右儿子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(l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r)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、键值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(key)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这三个属性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外，还具有一个另外的属性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距离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(dis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键值这个属性上，左偏树满足堆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性质：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左偏树的每个节点的键值都小于等于他左右子节点的键值。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（即是大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根堆或小根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距离这个属性上，左偏树满足</a:t>
            </a:r>
            <a:r>
              <a:rPr lang="zh-CN" altLang="en-US" sz="20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性质：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左偏树的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每个节点左子节点的距离都不小于右子节点的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距离。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000" b="1" dirty="0"/>
              <a:t>dis(</a:t>
            </a:r>
            <a:r>
              <a:rPr lang="en-US" altLang="zh-CN" sz="2000" b="1" dirty="0" err="1"/>
              <a:t>i,l</a:t>
            </a:r>
            <a:r>
              <a:rPr lang="en-US" altLang="zh-CN" sz="2000" b="1" dirty="0"/>
              <a:t>)&gt;=dis(</a:t>
            </a:r>
            <a:r>
              <a:rPr lang="en-US" altLang="zh-CN" sz="2000" b="1" dirty="0" err="1"/>
              <a:t>i.r</a:t>
            </a:r>
            <a:r>
              <a:rPr lang="en-US" altLang="zh-CN" sz="2000" b="1" dirty="0" smtClean="0"/>
              <a:t>)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2.1 </a:t>
            </a:r>
            <a:r>
              <a:rPr lang="zh-CN" altLang="en-US" dirty="0" smtClean="0"/>
              <a:t>左偏树</a:t>
            </a:r>
            <a:r>
              <a:rPr lang="en-US" altLang="zh-CN" dirty="0" smtClean="0"/>
              <a:t>-Definition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365500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7504" y="699541"/>
            <a:ext cx="4968552" cy="4320481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距离的计算：定义节点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节点，当且仅当</a:t>
            </a:r>
            <a:r>
              <a:rPr lang="en-US" altLang="zh-CN" sz="20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的左子树或右子树为空。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一个节点的距离为他到他后代中，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最近的外节点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所经过的边数。特别的，如果一个节点本身为外节点，则这个节点的距离为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棵子树的距离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为这棵子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树根节点的距离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。为了方便，空节点的距离为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左偏性质导致的另一性质：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节点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的距离为他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右子节点的距离加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2.1 </a:t>
            </a:r>
            <a:r>
              <a:rPr lang="zh-CN" altLang="en-US" dirty="0" smtClean="0"/>
              <a:t>左偏树</a:t>
            </a:r>
            <a:r>
              <a:rPr lang="en-US" altLang="zh-CN" dirty="0" smtClean="0"/>
              <a:t>-Definition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14" y="843558"/>
            <a:ext cx="3629617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97" y="3373804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I. </a:t>
            </a:r>
            <a:r>
              <a:rPr lang="zh-CN" altLang="en-US" dirty="0" smtClean="0"/>
              <a:t>树</a:t>
            </a:r>
            <a:r>
              <a:rPr lang="zh-CN" altLang="en-US" dirty="0" smtClean="0"/>
              <a:t>的分治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概念与基本思路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15566"/>
            <a:ext cx="6336704" cy="4104456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987574"/>
            <a:ext cx="6264696" cy="410445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目的：同普通分治算法，将非线性结构分解成若干规模接近的子结构，分而治之。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点分治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考虑任意一棵树的当前局面，则它的子局面就是删去某个点后，以它的后继结点为根的每个子树。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为了使得“分解得到的子问题规模尽量接近”，对每个树局面寻找它的 重心 作为分割点。故重心就是这棵树中最大子树的节点数最小的点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定理：存在一个点使得分出的子树的节点个数均不大于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n/2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显然树分治的层数不会超过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logn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76" y="3365500"/>
            <a:ext cx="3048000" cy="1778000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31" y="1358131"/>
            <a:ext cx="2509349" cy="203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7504" y="699541"/>
            <a:ext cx="4968552" cy="4320481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其他性质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偏树的每个节点的左右子树都是一棵左偏树。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一棵左偏树的距离一定，则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节点最少的左偏树是满二叉树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棵距离为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左偏树，至少有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baseline="60000" dirty="0">
                <a:latin typeface="楷体" panose="02010609060101010101" pitchFamily="49" charset="-122"/>
                <a:ea typeface="楷体" panose="02010609060101010101" pitchFamily="49" charset="-122"/>
              </a:rPr>
              <a:t>k+1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个节点。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个节点的左偏树，距离最大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log(N+1)-1</a:t>
            </a:r>
            <a:endParaRPr lang="zh-CN" altLang="en-US" sz="1200" b="1" baseline="60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123478"/>
            <a:ext cx="7772400" cy="57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/>
              <a:t>3.1 </a:t>
            </a:r>
            <a:r>
              <a:rPr lang="zh-CN" altLang="en-US" dirty="0" smtClean="0"/>
              <a:t>左偏树</a:t>
            </a:r>
            <a:r>
              <a:rPr lang="en-US" altLang="zh-CN" dirty="0" smtClean="0"/>
              <a:t>-Definition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14" y="843558"/>
            <a:ext cx="3629617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65500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0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5760640" cy="3744416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15566"/>
            <a:ext cx="5688632" cy="4104456"/>
          </a:xfrm>
        </p:spPr>
        <p:txBody>
          <a:bodyPr>
            <a:noAutofit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合并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基本思想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设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key(A)&lt;key(B)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，将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B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与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</a:t>
            </a:r>
            <a:r>
              <a:rPr lang="zh-CN" altLang="en-US" sz="20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右子树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进行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合并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(</a:t>
            </a:r>
            <a:r>
              <a:rPr lang="zh-CN" altLang="en-US" sz="20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维护堆性质且使得新树的深度尽量小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），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用合并后的左偏树作为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的右子树，这时如果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的右子树的距离大于了左子树则</a:t>
            </a:r>
            <a:r>
              <a:rPr lang="zh-CN" altLang="en-US" sz="20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交换</a:t>
            </a:r>
            <a:r>
              <a:rPr lang="en-US" altLang="zh-CN" sz="20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sz="20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的左右子树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，同时更新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距离（维护左偏性质）。如果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A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与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B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其中之一为空，则可直接返回另一棵子树。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itchFamily="2" charset="2"/>
            </a:endParaRPr>
          </a:p>
          <a:p>
            <a:pPr algn="l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  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方式：</a:t>
            </a:r>
            <a:r>
              <a:rPr lang="zh-CN" altLang="en-US" sz="20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递归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执行。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时间复杂度：始终沿着两棵树的右儿子递归，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logh1+logh2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7" cy="161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 rot="1800000">
            <a:off x="4159250" y="1504950"/>
            <a:ext cx="1925638" cy="211336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195513" y="2284810"/>
            <a:ext cx="1655762" cy="196095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7" name="TextBox 7"/>
          <p:cNvSpPr txBox="1">
            <a:spLocks noChangeArrowheads="1"/>
          </p:cNvSpPr>
          <p:nvPr/>
        </p:nvSpPr>
        <p:spPr bwMode="auto">
          <a:xfrm>
            <a:off x="539750" y="4779169"/>
            <a:ext cx="5545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   </a:t>
            </a:r>
          </a:p>
        </p:txBody>
      </p:sp>
      <p:grpSp>
        <p:nvGrpSpPr>
          <p:cNvPr id="30728" name="组合 5"/>
          <p:cNvGrpSpPr>
            <a:grpSpLocks/>
          </p:cNvGrpSpPr>
          <p:nvPr/>
        </p:nvGrpSpPr>
        <p:grpSpPr bwMode="auto">
          <a:xfrm>
            <a:off x="2195513" y="1584722"/>
            <a:ext cx="1223962" cy="585266"/>
            <a:chOff x="3925055" y="2996952"/>
            <a:chExt cx="1223009" cy="780681"/>
          </a:xfrm>
        </p:grpSpPr>
        <p:sp>
          <p:nvSpPr>
            <p:cNvPr id="7" name="椭圆 6"/>
            <p:cNvSpPr/>
            <p:nvPr/>
          </p:nvSpPr>
          <p:spPr>
            <a:xfrm>
              <a:off x="3925055" y="3181179"/>
              <a:ext cx="575813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0758" name="TextBox 8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3</a:t>
              </a:r>
              <a:endParaRPr lang="zh-CN" altLang="en-US" sz="1800" b="1"/>
            </a:p>
          </p:txBody>
        </p:sp>
        <p:sp>
          <p:nvSpPr>
            <p:cNvPr id="30759" name="TextBox 9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endParaRPr lang="zh-CN" altLang="en-US" sz="1800" b="1"/>
            </a:p>
          </p:txBody>
        </p:sp>
      </p:grpSp>
      <p:grpSp>
        <p:nvGrpSpPr>
          <p:cNvPr id="30729" name="组合 10"/>
          <p:cNvGrpSpPr>
            <a:grpSpLocks/>
          </p:cNvGrpSpPr>
          <p:nvPr/>
        </p:nvGrpSpPr>
        <p:grpSpPr bwMode="auto">
          <a:xfrm>
            <a:off x="1314451" y="2518172"/>
            <a:ext cx="1223963" cy="585266"/>
            <a:chOff x="3925055" y="2996952"/>
            <a:chExt cx="1223009" cy="780681"/>
          </a:xfrm>
        </p:grpSpPr>
        <p:sp>
          <p:nvSpPr>
            <p:cNvPr id="12" name="椭圆 11"/>
            <p:cNvSpPr/>
            <p:nvPr/>
          </p:nvSpPr>
          <p:spPr>
            <a:xfrm>
              <a:off x="3925055" y="3181179"/>
              <a:ext cx="575814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0755" name="TextBox 12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5</a:t>
              </a:r>
              <a:endParaRPr lang="zh-CN" altLang="en-US" sz="1800" b="1"/>
            </a:p>
          </p:txBody>
        </p:sp>
        <p:sp>
          <p:nvSpPr>
            <p:cNvPr id="30756" name="TextBox 13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grpSp>
        <p:nvGrpSpPr>
          <p:cNvPr id="30730" name="组合 14"/>
          <p:cNvGrpSpPr>
            <a:grpSpLocks/>
          </p:cNvGrpSpPr>
          <p:nvPr/>
        </p:nvGrpSpPr>
        <p:grpSpPr bwMode="auto">
          <a:xfrm>
            <a:off x="2863851" y="2516982"/>
            <a:ext cx="1222375" cy="585717"/>
            <a:chOff x="3925055" y="2996952"/>
            <a:chExt cx="1223009" cy="779654"/>
          </a:xfrm>
        </p:grpSpPr>
        <p:sp>
          <p:nvSpPr>
            <p:cNvPr id="16" name="椭圆 15"/>
            <p:cNvSpPr/>
            <p:nvPr/>
          </p:nvSpPr>
          <p:spPr>
            <a:xfrm>
              <a:off x="3925055" y="3182380"/>
              <a:ext cx="576562" cy="57530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0752" name="TextBox 16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8</a:t>
              </a:r>
              <a:endParaRPr lang="zh-CN" altLang="en-US" sz="1800" b="1"/>
            </a:p>
          </p:txBody>
        </p:sp>
        <p:sp>
          <p:nvSpPr>
            <p:cNvPr id="30753" name="TextBox 17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grpSp>
        <p:nvGrpSpPr>
          <p:cNvPr id="30731" name="组合 18"/>
          <p:cNvGrpSpPr>
            <a:grpSpLocks/>
          </p:cNvGrpSpPr>
          <p:nvPr/>
        </p:nvGrpSpPr>
        <p:grpSpPr bwMode="auto">
          <a:xfrm>
            <a:off x="2447925" y="3381376"/>
            <a:ext cx="1222375" cy="585717"/>
            <a:chOff x="3925055" y="2996952"/>
            <a:chExt cx="1223009" cy="779654"/>
          </a:xfrm>
        </p:grpSpPr>
        <p:sp>
          <p:nvSpPr>
            <p:cNvPr id="20" name="椭圆 19"/>
            <p:cNvSpPr/>
            <p:nvPr/>
          </p:nvSpPr>
          <p:spPr>
            <a:xfrm>
              <a:off x="3925055" y="3182380"/>
              <a:ext cx="576562" cy="57530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0749" name="TextBox 20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9</a:t>
              </a:r>
              <a:endParaRPr lang="zh-CN" altLang="en-US" sz="1800" b="1"/>
            </a:p>
          </p:txBody>
        </p:sp>
        <p:sp>
          <p:nvSpPr>
            <p:cNvPr id="30750" name="TextBox 21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grpSp>
        <p:nvGrpSpPr>
          <p:cNvPr id="30732" name="组合 22"/>
          <p:cNvGrpSpPr>
            <a:grpSpLocks/>
          </p:cNvGrpSpPr>
          <p:nvPr/>
        </p:nvGrpSpPr>
        <p:grpSpPr bwMode="auto">
          <a:xfrm>
            <a:off x="452439" y="1350168"/>
            <a:ext cx="1222375" cy="585266"/>
            <a:chOff x="3925055" y="2996952"/>
            <a:chExt cx="1223009" cy="780680"/>
          </a:xfrm>
        </p:grpSpPr>
        <p:sp>
          <p:nvSpPr>
            <p:cNvPr id="24" name="椭圆 23"/>
            <p:cNvSpPr/>
            <p:nvPr/>
          </p:nvSpPr>
          <p:spPr>
            <a:xfrm>
              <a:off x="3925055" y="3181179"/>
              <a:ext cx="576561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0746" name="TextBox 24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key</a:t>
              </a:r>
              <a:endParaRPr lang="zh-CN" altLang="en-US" sz="1800" b="1"/>
            </a:p>
          </p:txBody>
        </p:sp>
        <p:sp>
          <p:nvSpPr>
            <p:cNvPr id="30747" name="TextBox 25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dis</a:t>
              </a:r>
              <a:endParaRPr lang="zh-CN" altLang="en-US" sz="1800" b="1"/>
            </a:p>
          </p:txBody>
        </p:sp>
      </p:grpSp>
      <p:cxnSp>
        <p:nvCxnSpPr>
          <p:cNvPr id="27" name="直接连接符 26"/>
          <p:cNvCxnSpPr>
            <a:stCxn id="7" idx="3"/>
            <a:endCxn id="12" idx="0"/>
          </p:cNvCxnSpPr>
          <p:nvPr/>
        </p:nvCxnSpPr>
        <p:spPr>
          <a:xfrm flipH="1">
            <a:off x="1603376" y="2091929"/>
            <a:ext cx="676275" cy="56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7" idx="5"/>
            <a:endCxn id="16" idx="0"/>
          </p:cNvCxnSpPr>
          <p:nvPr/>
        </p:nvCxnSpPr>
        <p:spPr>
          <a:xfrm>
            <a:off x="2687638" y="2091929"/>
            <a:ext cx="463550" cy="56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6" idx="4"/>
            <a:endCxn id="20" idx="7"/>
          </p:cNvCxnSpPr>
          <p:nvPr/>
        </p:nvCxnSpPr>
        <p:spPr>
          <a:xfrm flipH="1">
            <a:off x="2938463" y="3088481"/>
            <a:ext cx="212725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6" name="组合 33"/>
          <p:cNvGrpSpPr>
            <a:grpSpLocks/>
          </p:cNvGrpSpPr>
          <p:nvPr/>
        </p:nvGrpSpPr>
        <p:grpSpPr bwMode="auto">
          <a:xfrm>
            <a:off x="5222875" y="1791891"/>
            <a:ext cx="1223963" cy="585266"/>
            <a:chOff x="3925055" y="2996952"/>
            <a:chExt cx="1223009" cy="780681"/>
          </a:xfrm>
        </p:grpSpPr>
        <p:sp>
          <p:nvSpPr>
            <p:cNvPr id="35" name="椭圆 34"/>
            <p:cNvSpPr/>
            <p:nvPr/>
          </p:nvSpPr>
          <p:spPr>
            <a:xfrm>
              <a:off x="3925055" y="3181179"/>
              <a:ext cx="575814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0743" name="TextBox 35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20</a:t>
              </a:r>
              <a:endParaRPr lang="zh-CN" altLang="en-US" sz="1800" b="1"/>
            </a:p>
          </p:txBody>
        </p:sp>
        <p:sp>
          <p:nvSpPr>
            <p:cNvPr id="30744" name="TextBox 36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grpSp>
        <p:nvGrpSpPr>
          <p:cNvPr id="30737" name="组合 37"/>
          <p:cNvGrpSpPr>
            <a:grpSpLocks/>
          </p:cNvGrpSpPr>
          <p:nvPr/>
        </p:nvGrpSpPr>
        <p:grpSpPr bwMode="auto">
          <a:xfrm>
            <a:off x="4325939" y="2533649"/>
            <a:ext cx="1222375" cy="585266"/>
            <a:chOff x="3925055" y="2996952"/>
            <a:chExt cx="1223009" cy="780680"/>
          </a:xfrm>
        </p:grpSpPr>
        <p:sp>
          <p:nvSpPr>
            <p:cNvPr id="39" name="椭圆 38"/>
            <p:cNvSpPr/>
            <p:nvPr/>
          </p:nvSpPr>
          <p:spPr>
            <a:xfrm>
              <a:off x="3925055" y="3181179"/>
              <a:ext cx="576561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0740" name="TextBox 39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50</a:t>
              </a:r>
              <a:endParaRPr lang="zh-CN" altLang="en-US" sz="1800" b="1"/>
            </a:p>
          </p:txBody>
        </p:sp>
        <p:sp>
          <p:nvSpPr>
            <p:cNvPr id="30741" name="TextBox 40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cxnSp>
        <p:nvCxnSpPr>
          <p:cNvPr id="43" name="直接连接符 42"/>
          <p:cNvCxnSpPr>
            <a:stCxn id="39" idx="7"/>
            <a:endCxn id="35" idx="3"/>
          </p:cNvCxnSpPr>
          <p:nvPr/>
        </p:nvCxnSpPr>
        <p:spPr>
          <a:xfrm flipV="1">
            <a:off x="4818063" y="2299098"/>
            <a:ext cx="488950" cy="43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标题 1"/>
          <p:cNvSpPr txBox="1">
            <a:spLocks/>
          </p:cNvSpPr>
          <p:nvPr/>
        </p:nvSpPr>
        <p:spPr>
          <a:xfrm>
            <a:off x="-857205" y="123478"/>
            <a:ext cx="6664763" cy="114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3.2.1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左偏树的合并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35" y="3365500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539750" y="4779169"/>
            <a:ext cx="5545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   </a:t>
            </a:r>
          </a:p>
        </p:txBody>
      </p:sp>
      <p:grpSp>
        <p:nvGrpSpPr>
          <p:cNvPr id="31750" name="组合 5"/>
          <p:cNvGrpSpPr>
            <a:grpSpLocks/>
          </p:cNvGrpSpPr>
          <p:nvPr/>
        </p:nvGrpSpPr>
        <p:grpSpPr bwMode="auto">
          <a:xfrm>
            <a:off x="2195513" y="1584722"/>
            <a:ext cx="1223962" cy="585266"/>
            <a:chOff x="3925055" y="2996952"/>
            <a:chExt cx="1223009" cy="780681"/>
          </a:xfrm>
        </p:grpSpPr>
        <p:sp>
          <p:nvSpPr>
            <p:cNvPr id="7" name="椭圆 6"/>
            <p:cNvSpPr/>
            <p:nvPr/>
          </p:nvSpPr>
          <p:spPr>
            <a:xfrm>
              <a:off x="3925055" y="3181179"/>
              <a:ext cx="575813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1782" name="TextBox 8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3</a:t>
              </a:r>
              <a:endParaRPr lang="zh-CN" altLang="en-US" sz="1800" b="1"/>
            </a:p>
          </p:txBody>
        </p:sp>
        <p:sp>
          <p:nvSpPr>
            <p:cNvPr id="31783" name="TextBox 9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endParaRPr lang="zh-CN" altLang="en-US" sz="1800" b="1"/>
            </a:p>
          </p:txBody>
        </p:sp>
      </p:grpSp>
      <p:grpSp>
        <p:nvGrpSpPr>
          <p:cNvPr id="31751" name="组合 10"/>
          <p:cNvGrpSpPr>
            <a:grpSpLocks/>
          </p:cNvGrpSpPr>
          <p:nvPr/>
        </p:nvGrpSpPr>
        <p:grpSpPr bwMode="auto">
          <a:xfrm>
            <a:off x="1314451" y="2518172"/>
            <a:ext cx="1223963" cy="585266"/>
            <a:chOff x="3925055" y="2996952"/>
            <a:chExt cx="1223009" cy="780681"/>
          </a:xfrm>
        </p:grpSpPr>
        <p:sp>
          <p:nvSpPr>
            <p:cNvPr id="12" name="椭圆 11"/>
            <p:cNvSpPr/>
            <p:nvPr/>
          </p:nvSpPr>
          <p:spPr>
            <a:xfrm>
              <a:off x="3925055" y="3181179"/>
              <a:ext cx="575814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1779" name="TextBox 12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/>
                <a:t>5</a:t>
              </a:r>
              <a:endParaRPr lang="zh-CN" altLang="en-US" sz="1800" b="1" dirty="0"/>
            </a:p>
          </p:txBody>
        </p:sp>
        <p:sp>
          <p:nvSpPr>
            <p:cNvPr id="31780" name="TextBox 13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grpSp>
        <p:nvGrpSpPr>
          <p:cNvPr id="31752" name="组合 22"/>
          <p:cNvGrpSpPr>
            <a:grpSpLocks/>
          </p:cNvGrpSpPr>
          <p:nvPr/>
        </p:nvGrpSpPr>
        <p:grpSpPr bwMode="auto">
          <a:xfrm>
            <a:off x="452439" y="1350168"/>
            <a:ext cx="1222375" cy="585266"/>
            <a:chOff x="3925055" y="2996952"/>
            <a:chExt cx="1223009" cy="780680"/>
          </a:xfrm>
        </p:grpSpPr>
        <p:sp>
          <p:nvSpPr>
            <p:cNvPr id="24" name="椭圆 23"/>
            <p:cNvSpPr/>
            <p:nvPr/>
          </p:nvSpPr>
          <p:spPr>
            <a:xfrm>
              <a:off x="3925055" y="3181179"/>
              <a:ext cx="576561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1776" name="TextBox 24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key</a:t>
              </a:r>
              <a:endParaRPr lang="zh-CN" altLang="en-US" sz="1800" b="1"/>
            </a:p>
          </p:txBody>
        </p:sp>
        <p:sp>
          <p:nvSpPr>
            <p:cNvPr id="31777" name="TextBox 25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dis</a:t>
              </a:r>
              <a:endParaRPr lang="zh-CN" altLang="en-US" sz="1800" b="1"/>
            </a:p>
          </p:txBody>
        </p:sp>
      </p:grpSp>
      <p:cxnSp>
        <p:nvCxnSpPr>
          <p:cNvPr id="27" name="直接连接符 26"/>
          <p:cNvCxnSpPr>
            <a:stCxn id="7" idx="3"/>
            <a:endCxn id="12" idx="0"/>
          </p:cNvCxnSpPr>
          <p:nvPr/>
        </p:nvCxnSpPr>
        <p:spPr>
          <a:xfrm flipH="1">
            <a:off x="1603376" y="2091929"/>
            <a:ext cx="676275" cy="56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2447925" y="2516982"/>
            <a:ext cx="1638300" cy="1450441"/>
            <a:chOff x="2447200" y="3356734"/>
            <a:chExt cx="1639256" cy="1932498"/>
          </a:xfrm>
        </p:grpSpPr>
        <p:grpSp>
          <p:nvGrpSpPr>
            <p:cNvPr id="31766" name="组合 14"/>
            <p:cNvGrpSpPr>
              <a:grpSpLocks/>
            </p:cNvGrpSpPr>
            <p:nvPr/>
          </p:nvGrpSpPr>
          <p:grpSpPr bwMode="auto">
            <a:xfrm>
              <a:off x="2863368" y="3356734"/>
              <a:ext cx="1223088" cy="780112"/>
              <a:chOff x="3924976" y="2996952"/>
              <a:chExt cx="1223088" cy="78011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924976" y="3182553"/>
                <a:ext cx="576599" cy="57583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1773" name="TextBox 16"/>
              <p:cNvSpPr txBox="1">
                <a:spLocks noChangeArrowheads="1"/>
              </p:cNvSpPr>
              <p:nvPr/>
            </p:nvSpPr>
            <p:spPr bwMode="auto">
              <a:xfrm>
                <a:off x="3925055" y="3284984"/>
                <a:ext cx="720080" cy="492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8</a:t>
                </a:r>
                <a:endParaRPr lang="zh-CN" altLang="en-US" sz="1800" b="1"/>
              </a:p>
            </p:txBody>
          </p:sp>
          <p:sp>
            <p:nvSpPr>
              <p:cNvPr id="31774" name="TextBox 17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grpSp>
          <p:nvGrpSpPr>
            <p:cNvPr id="31767" name="组合 18"/>
            <p:cNvGrpSpPr>
              <a:grpSpLocks/>
            </p:cNvGrpSpPr>
            <p:nvPr/>
          </p:nvGrpSpPr>
          <p:grpSpPr bwMode="auto">
            <a:xfrm>
              <a:off x="2447200" y="4509120"/>
              <a:ext cx="1223009" cy="780112"/>
              <a:chOff x="3925055" y="2996952"/>
              <a:chExt cx="1223009" cy="78011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925055" y="3181844"/>
                <a:ext cx="576599" cy="57583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1770" name="TextBox 20"/>
              <p:cNvSpPr txBox="1">
                <a:spLocks noChangeArrowheads="1"/>
              </p:cNvSpPr>
              <p:nvPr/>
            </p:nvSpPr>
            <p:spPr bwMode="auto">
              <a:xfrm>
                <a:off x="3925055" y="3284984"/>
                <a:ext cx="720080" cy="492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9</a:t>
                </a:r>
                <a:endParaRPr lang="zh-CN" altLang="en-US" sz="1800" b="1"/>
              </a:p>
            </p:txBody>
          </p:sp>
          <p:sp>
            <p:nvSpPr>
              <p:cNvPr id="31771" name="TextBox 21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cxnSp>
          <p:nvCxnSpPr>
            <p:cNvPr id="33" name="直接连接符 32"/>
            <p:cNvCxnSpPr>
              <a:stCxn id="16" idx="4"/>
              <a:endCxn id="20" idx="7"/>
            </p:cNvCxnSpPr>
            <p:nvPr/>
          </p:nvCxnSpPr>
          <p:spPr>
            <a:xfrm flipH="1">
              <a:off x="2939612" y="4118173"/>
              <a:ext cx="211261" cy="659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325938" y="1791891"/>
            <a:ext cx="2120900" cy="1326864"/>
            <a:chOff x="4325912" y="2389300"/>
            <a:chExt cx="2120280" cy="1769086"/>
          </a:xfrm>
        </p:grpSpPr>
        <p:grpSp>
          <p:nvGrpSpPr>
            <p:cNvPr id="31757" name="组合 33"/>
            <p:cNvGrpSpPr>
              <a:grpSpLocks/>
            </p:cNvGrpSpPr>
            <p:nvPr/>
          </p:nvGrpSpPr>
          <p:grpSpPr bwMode="auto">
            <a:xfrm>
              <a:off x="5222587" y="2389300"/>
              <a:ext cx="1223605" cy="780456"/>
              <a:chOff x="3924459" y="2996952"/>
              <a:chExt cx="1223605" cy="7804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924459" y="3181095"/>
                <a:ext cx="576094" cy="57624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1764" name="TextBox 35"/>
              <p:cNvSpPr txBox="1">
                <a:spLocks noChangeArrowheads="1"/>
              </p:cNvSpPr>
              <p:nvPr/>
            </p:nvSpPr>
            <p:spPr bwMode="auto">
              <a:xfrm>
                <a:off x="3925055" y="3284984"/>
                <a:ext cx="720080" cy="492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20</a:t>
                </a:r>
                <a:endParaRPr lang="zh-CN" altLang="en-US" sz="1800" b="1"/>
              </a:p>
            </p:txBody>
          </p:sp>
          <p:sp>
            <p:nvSpPr>
              <p:cNvPr id="31765" name="TextBox 36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grpSp>
          <p:nvGrpSpPr>
            <p:cNvPr id="31758" name="组合 37"/>
            <p:cNvGrpSpPr>
              <a:grpSpLocks/>
            </p:cNvGrpSpPr>
            <p:nvPr/>
          </p:nvGrpSpPr>
          <p:grpSpPr bwMode="auto">
            <a:xfrm>
              <a:off x="4325912" y="3377930"/>
              <a:ext cx="1223009" cy="780456"/>
              <a:chOff x="3925055" y="2996952"/>
              <a:chExt cx="1223009" cy="7804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925055" y="3181440"/>
                <a:ext cx="576093" cy="576242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1761" name="TextBox 39"/>
              <p:cNvSpPr txBox="1">
                <a:spLocks noChangeArrowheads="1"/>
              </p:cNvSpPr>
              <p:nvPr/>
            </p:nvSpPr>
            <p:spPr bwMode="auto">
              <a:xfrm>
                <a:off x="3925055" y="3284984"/>
                <a:ext cx="720080" cy="492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50</a:t>
                </a:r>
                <a:endParaRPr lang="zh-CN" altLang="en-US" sz="1800" b="1"/>
              </a:p>
            </p:txBody>
          </p:sp>
          <p:sp>
            <p:nvSpPr>
              <p:cNvPr id="31762" name="TextBox 40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cxnSp>
          <p:nvCxnSpPr>
            <p:cNvPr id="43" name="直接连接符 42"/>
            <p:cNvCxnSpPr>
              <a:stCxn id="39" idx="7"/>
              <a:endCxn id="35" idx="3"/>
            </p:cNvCxnSpPr>
            <p:nvPr/>
          </p:nvCxnSpPr>
          <p:spPr>
            <a:xfrm flipV="1">
              <a:off x="4817893" y="3065550"/>
              <a:ext cx="490394" cy="581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446838" y="1070373"/>
            <a:ext cx="23749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因为</a:t>
            </a:r>
            <a:r>
              <a:rPr lang="en-US" altLang="zh-CN" sz="2000"/>
              <a:t>8</a:t>
            </a:r>
            <a:r>
              <a:rPr lang="zh-CN" altLang="en-US" sz="2000"/>
              <a:t>的右子节点为空，所以</a:t>
            </a:r>
            <a:r>
              <a:rPr lang="en-US" altLang="zh-CN" sz="2000"/>
              <a:t>20</a:t>
            </a:r>
            <a:r>
              <a:rPr lang="zh-CN" altLang="en-US" sz="2000"/>
              <a:t>加到</a:t>
            </a:r>
            <a:r>
              <a:rPr lang="en-US" altLang="zh-CN" sz="2000"/>
              <a:t>8</a:t>
            </a:r>
            <a:r>
              <a:rPr lang="zh-CN" altLang="en-US" sz="2000"/>
              <a:t>的右字节点上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且</a:t>
            </a:r>
            <a:r>
              <a:rPr lang="en-US" altLang="zh-CN" sz="2000"/>
              <a:t>8</a:t>
            </a:r>
            <a:r>
              <a:rPr lang="zh-CN" altLang="en-US" sz="2000"/>
              <a:t>的</a:t>
            </a:r>
            <a:r>
              <a:rPr lang="en-US" altLang="zh-CN" sz="2000"/>
              <a:t>dis</a:t>
            </a:r>
            <a:r>
              <a:rPr lang="zh-CN" altLang="en-US" sz="2000"/>
              <a:t>会修改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-857205" y="123478"/>
            <a:ext cx="6664763" cy="114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.2.1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左偏树的合并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394543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27746E-6 L 0.21025 0.2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11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06358E-6 L 0.15677 3.06358E-6 C 0.22691 3.06358E-6 0.31354 -0.04648 0.31354 -0.08416 L 0.31354 -0.16763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-83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539750" y="4779169"/>
            <a:ext cx="5545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   </a:t>
            </a:r>
          </a:p>
        </p:txBody>
      </p:sp>
      <p:grpSp>
        <p:nvGrpSpPr>
          <p:cNvPr id="33798" name="组合 5"/>
          <p:cNvGrpSpPr>
            <a:grpSpLocks/>
          </p:cNvGrpSpPr>
          <p:nvPr/>
        </p:nvGrpSpPr>
        <p:grpSpPr bwMode="auto">
          <a:xfrm>
            <a:off x="2195513" y="1584722"/>
            <a:ext cx="1223962" cy="585266"/>
            <a:chOff x="3925055" y="2996952"/>
            <a:chExt cx="1223009" cy="780681"/>
          </a:xfrm>
        </p:grpSpPr>
        <p:sp>
          <p:nvSpPr>
            <p:cNvPr id="7" name="椭圆 6"/>
            <p:cNvSpPr/>
            <p:nvPr/>
          </p:nvSpPr>
          <p:spPr>
            <a:xfrm>
              <a:off x="3925055" y="3181179"/>
              <a:ext cx="575813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3829" name="TextBox 8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3</a:t>
              </a:r>
              <a:endParaRPr lang="zh-CN" altLang="en-US" sz="1800" b="1"/>
            </a:p>
          </p:txBody>
        </p:sp>
        <p:sp>
          <p:nvSpPr>
            <p:cNvPr id="33830" name="TextBox 9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endParaRPr lang="zh-CN" altLang="en-US" sz="1800" b="1"/>
            </a:p>
          </p:txBody>
        </p:sp>
      </p:grpSp>
      <p:grpSp>
        <p:nvGrpSpPr>
          <p:cNvPr id="33799" name="组合 10"/>
          <p:cNvGrpSpPr>
            <a:grpSpLocks/>
          </p:cNvGrpSpPr>
          <p:nvPr/>
        </p:nvGrpSpPr>
        <p:grpSpPr bwMode="auto">
          <a:xfrm>
            <a:off x="1314451" y="2518172"/>
            <a:ext cx="1223963" cy="585266"/>
            <a:chOff x="3925055" y="2996952"/>
            <a:chExt cx="1223009" cy="780681"/>
          </a:xfrm>
        </p:grpSpPr>
        <p:sp>
          <p:nvSpPr>
            <p:cNvPr id="12" name="椭圆 11"/>
            <p:cNvSpPr/>
            <p:nvPr/>
          </p:nvSpPr>
          <p:spPr>
            <a:xfrm>
              <a:off x="3925055" y="3181179"/>
              <a:ext cx="575814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3826" name="TextBox 12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5</a:t>
              </a:r>
              <a:endParaRPr lang="zh-CN" altLang="en-US" sz="1800" b="1"/>
            </a:p>
          </p:txBody>
        </p:sp>
        <p:sp>
          <p:nvSpPr>
            <p:cNvPr id="33827" name="TextBox 13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grpSp>
        <p:nvGrpSpPr>
          <p:cNvPr id="33800" name="组合 22"/>
          <p:cNvGrpSpPr>
            <a:grpSpLocks/>
          </p:cNvGrpSpPr>
          <p:nvPr/>
        </p:nvGrpSpPr>
        <p:grpSpPr bwMode="auto">
          <a:xfrm>
            <a:off x="452439" y="1350168"/>
            <a:ext cx="1222375" cy="585266"/>
            <a:chOff x="3925055" y="2996952"/>
            <a:chExt cx="1223009" cy="780680"/>
          </a:xfrm>
        </p:grpSpPr>
        <p:sp>
          <p:nvSpPr>
            <p:cNvPr id="24" name="椭圆 23"/>
            <p:cNvSpPr/>
            <p:nvPr/>
          </p:nvSpPr>
          <p:spPr>
            <a:xfrm>
              <a:off x="3925055" y="3181179"/>
              <a:ext cx="576561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3823" name="TextBox 24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key</a:t>
              </a:r>
              <a:endParaRPr lang="zh-CN" altLang="en-US" sz="1800" b="1"/>
            </a:p>
          </p:txBody>
        </p:sp>
        <p:sp>
          <p:nvSpPr>
            <p:cNvPr id="33824" name="TextBox 25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dis</a:t>
              </a:r>
              <a:endParaRPr lang="zh-CN" altLang="en-US" sz="1800" b="1"/>
            </a:p>
          </p:txBody>
        </p:sp>
      </p:grpSp>
      <p:cxnSp>
        <p:nvCxnSpPr>
          <p:cNvPr id="27" name="直接连接符 26"/>
          <p:cNvCxnSpPr>
            <a:stCxn id="7" idx="3"/>
            <a:endCxn id="12" idx="0"/>
          </p:cNvCxnSpPr>
          <p:nvPr/>
        </p:nvCxnSpPr>
        <p:spPr>
          <a:xfrm flipH="1">
            <a:off x="1603376" y="2091929"/>
            <a:ext cx="676275" cy="56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237163" y="1622823"/>
            <a:ext cx="3149600" cy="2754437"/>
            <a:chOff x="5237000" y="2163956"/>
            <a:chExt cx="3150297" cy="3672590"/>
          </a:xfrm>
        </p:grpSpPr>
        <p:grpSp>
          <p:nvGrpSpPr>
            <p:cNvPr id="33803" name="组合 14"/>
            <p:cNvGrpSpPr>
              <a:grpSpLocks/>
            </p:cNvGrpSpPr>
            <p:nvPr/>
          </p:nvGrpSpPr>
          <p:grpSpPr bwMode="auto">
            <a:xfrm>
              <a:off x="5653017" y="2163956"/>
              <a:ext cx="1223239" cy="780475"/>
              <a:chOff x="3924825" y="2996952"/>
              <a:chExt cx="1223239" cy="780475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924825" y="3181102"/>
                <a:ext cx="576390" cy="57626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3820" name="TextBox 16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8</a:t>
                </a:r>
                <a:endParaRPr lang="zh-CN" altLang="en-US" sz="1800" b="1"/>
              </a:p>
            </p:txBody>
          </p:sp>
          <p:sp>
            <p:nvSpPr>
              <p:cNvPr id="33821" name="TextBox 17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1</a:t>
                </a:r>
                <a:endParaRPr lang="zh-CN" altLang="en-US" sz="1800" b="1"/>
              </a:p>
            </p:txBody>
          </p:sp>
        </p:grpSp>
        <p:grpSp>
          <p:nvGrpSpPr>
            <p:cNvPr id="33804" name="组合 18"/>
            <p:cNvGrpSpPr>
              <a:grpSpLocks/>
            </p:cNvGrpSpPr>
            <p:nvPr/>
          </p:nvGrpSpPr>
          <p:grpSpPr bwMode="auto">
            <a:xfrm>
              <a:off x="5237000" y="3316342"/>
              <a:ext cx="1223009" cy="780475"/>
              <a:chOff x="3925055" y="2996952"/>
              <a:chExt cx="1223009" cy="78047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925055" y="3181244"/>
                <a:ext cx="576390" cy="57626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3817" name="TextBox 20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9</a:t>
                </a:r>
                <a:endParaRPr lang="zh-CN" altLang="en-US" sz="1800" b="1"/>
              </a:p>
            </p:txBody>
          </p:sp>
          <p:sp>
            <p:nvSpPr>
              <p:cNvPr id="33818" name="TextBox 21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cxnSp>
          <p:nvCxnSpPr>
            <p:cNvPr id="33" name="直接连接符 32"/>
            <p:cNvCxnSpPr>
              <a:stCxn id="16" idx="4"/>
              <a:endCxn id="20" idx="7"/>
            </p:cNvCxnSpPr>
            <p:nvPr/>
          </p:nvCxnSpPr>
          <p:spPr>
            <a:xfrm flipH="1">
              <a:off x="5729234" y="2924370"/>
              <a:ext cx="212772" cy="660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06" name="组合 33"/>
            <p:cNvGrpSpPr>
              <a:grpSpLocks/>
            </p:cNvGrpSpPr>
            <p:nvPr/>
          </p:nvGrpSpPr>
          <p:grpSpPr bwMode="auto">
            <a:xfrm>
              <a:off x="7164288" y="4067441"/>
              <a:ext cx="1223009" cy="780475"/>
              <a:chOff x="3925055" y="2996952"/>
              <a:chExt cx="1223009" cy="780475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925418" y="3181033"/>
                <a:ext cx="576390" cy="57626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3814" name="TextBox 35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20</a:t>
                </a:r>
                <a:endParaRPr lang="zh-CN" altLang="en-US" sz="1800" b="1"/>
              </a:p>
            </p:txBody>
          </p:sp>
          <p:sp>
            <p:nvSpPr>
              <p:cNvPr id="33815" name="TextBox 36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grpSp>
          <p:nvGrpSpPr>
            <p:cNvPr id="33807" name="组合 37"/>
            <p:cNvGrpSpPr>
              <a:grpSpLocks/>
            </p:cNvGrpSpPr>
            <p:nvPr/>
          </p:nvGrpSpPr>
          <p:grpSpPr bwMode="auto">
            <a:xfrm>
              <a:off x="6267017" y="5056071"/>
              <a:ext cx="1223009" cy="780475"/>
              <a:chOff x="3925055" y="2996952"/>
              <a:chExt cx="1223009" cy="780475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925553" y="3181418"/>
                <a:ext cx="576391" cy="57626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3811" name="TextBox 39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50</a:t>
                </a:r>
                <a:endParaRPr lang="zh-CN" altLang="en-US" sz="1800" b="1"/>
              </a:p>
            </p:txBody>
          </p:sp>
          <p:sp>
            <p:nvSpPr>
              <p:cNvPr id="33812" name="TextBox 40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cxnSp>
          <p:nvCxnSpPr>
            <p:cNvPr id="43" name="直接连接符 42"/>
            <p:cNvCxnSpPr>
              <a:stCxn id="39" idx="7"/>
              <a:endCxn id="35" idx="3"/>
            </p:cNvCxnSpPr>
            <p:nvPr/>
          </p:nvCxnSpPr>
          <p:spPr>
            <a:xfrm flipV="1">
              <a:off x="6758162" y="4743649"/>
              <a:ext cx="490646" cy="58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6" idx="5"/>
              <a:endCxn id="35" idx="1"/>
            </p:cNvCxnSpPr>
            <p:nvPr/>
          </p:nvCxnSpPr>
          <p:spPr>
            <a:xfrm>
              <a:off x="6145251" y="2840232"/>
              <a:ext cx="1103556" cy="1497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标题 1"/>
          <p:cNvSpPr txBox="1">
            <a:spLocks/>
          </p:cNvSpPr>
          <p:nvPr/>
        </p:nvSpPr>
        <p:spPr>
          <a:xfrm>
            <a:off x="-857205" y="123478"/>
            <a:ext cx="6664763" cy="114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3.2.1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左偏树的合并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8" y="-189749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62428E-7 L -0.29219 0.128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64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8607"/>
            <a:ext cx="9180512" cy="5143500"/>
          </a:xfrm>
          <a:prstGeom prst="rect">
            <a:avLst/>
          </a:prstGeom>
        </p:spPr>
      </p:pic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539750" y="4686623"/>
            <a:ext cx="5545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   </a:t>
            </a:r>
          </a:p>
        </p:txBody>
      </p:sp>
      <p:grpSp>
        <p:nvGrpSpPr>
          <p:cNvPr id="34822" name="组合 5"/>
          <p:cNvGrpSpPr>
            <a:grpSpLocks/>
          </p:cNvGrpSpPr>
          <p:nvPr/>
        </p:nvGrpSpPr>
        <p:grpSpPr bwMode="auto">
          <a:xfrm>
            <a:off x="2195513" y="1492176"/>
            <a:ext cx="1223962" cy="585266"/>
            <a:chOff x="3925055" y="2996952"/>
            <a:chExt cx="1223009" cy="780681"/>
          </a:xfrm>
        </p:grpSpPr>
        <p:sp>
          <p:nvSpPr>
            <p:cNvPr id="7" name="椭圆 6"/>
            <p:cNvSpPr/>
            <p:nvPr/>
          </p:nvSpPr>
          <p:spPr>
            <a:xfrm>
              <a:off x="3925055" y="3181179"/>
              <a:ext cx="575813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4855" name="TextBox 8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3</a:t>
              </a:r>
              <a:endParaRPr lang="zh-CN" altLang="en-US" sz="1800" b="1"/>
            </a:p>
          </p:txBody>
        </p:sp>
        <p:sp>
          <p:nvSpPr>
            <p:cNvPr id="34856" name="TextBox 9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1</a:t>
              </a:r>
              <a:endParaRPr lang="zh-CN" altLang="en-US" sz="1800" b="1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314451" y="2425626"/>
            <a:ext cx="1223963" cy="585266"/>
            <a:chOff x="3925055" y="2996952"/>
            <a:chExt cx="1223009" cy="780681"/>
          </a:xfrm>
        </p:grpSpPr>
        <p:sp>
          <p:nvSpPr>
            <p:cNvPr id="12" name="椭圆 11"/>
            <p:cNvSpPr/>
            <p:nvPr/>
          </p:nvSpPr>
          <p:spPr>
            <a:xfrm>
              <a:off x="3925055" y="3181179"/>
              <a:ext cx="575814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4852" name="TextBox 12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5</a:t>
              </a:r>
              <a:endParaRPr lang="zh-CN" altLang="en-US" sz="1800" b="1"/>
            </a:p>
          </p:txBody>
        </p:sp>
        <p:sp>
          <p:nvSpPr>
            <p:cNvPr id="34853" name="TextBox 13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0</a:t>
              </a:r>
              <a:endParaRPr lang="zh-CN" altLang="en-US" sz="1800" b="1"/>
            </a:p>
          </p:txBody>
        </p:sp>
      </p:grpSp>
      <p:grpSp>
        <p:nvGrpSpPr>
          <p:cNvPr id="34824" name="组合 22"/>
          <p:cNvGrpSpPr>
            <a:grpSpLocks/>
          </p:cNvGrpSpPr>
          <p:nvPr/>
        </p:nvGrpSpPr>
        <p:grpSpPr bwMode="auto">
          <a:xfrm>
            <a:off x="452439" y="1257622"/>
            <a:ext cx="1222375" cy="585266"/>
            <a:chOff x="3925055" y="2996952"/>
            <a:chExt cx="1223009" cy="780680"/>
          </a:xfrm>
        </p:grpSpPr>
        <p:sp>
          <p:nvSpPr>
            <p:cNvPr id="24" name="椭圆 23"/>
            <p:cNvSpPr/>
            <p:nvPr/>
          </p:nvSpPr>
          <p:spPr>
            <a:xfrm>
              <a:off x="3925055" y="3181179"/>
              <a:ext cx="576561" cy="5765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/>
            </a:p>
          </p:txBody>
        </p:sp>
        <p:sp>
          <p:nvSpPr>
            <p:cNvPr id="34849" name="TextBox 24"/>
            <p:cNvSpPr txBox="1">
              <a:spLocks noChangeArrowheads="1"/>
            </p:cNvSpPr>
            <p:nvPr/>
          </p:nvSpPr>
          <p:spPr bwMode="auto">
            <a:xfrm>
              <a:off x="3925055" y="3284984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key</a:t>
              </a:r>
              <a:endParaRPr lang="zh-CN" altLang="en-US" sz="1800" b="1"/>
            </a:p>
          </p:txBody>
        </p:sp>
        <p:sp>
          <p:nvSpPr>
            <p:cNvPr id="34850" name="TextBox 25"/>
            <p:cNvSpPr txBox="1">
              <a:spLocks noChangeArrowheads="1"/>
            </p:cNvSpPr>
            <p:nvPr/>
          </p:nvSpPr>
          <p:spPr bwMode="auto">
            <a:xfrm>
              <a:off x="4427984" y="2996952"/>
              <a:ext cx="720080" cy="49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itchFamily="18" charset="2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 pitchFamily="18" charset="2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  <a:ea typeface="华文新魏" pitchFamily="2" charset="-122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 pitchFamily="18" charset="2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dis</a:t>
              </a:r>
              <a:endParaRPr lang="zh-CN" altLang="en-US" sz="1800" b="1"/>
            </a:p>
          </p:txBody>
        </p:sp>
      </p:grpSp>
      <p:cxnSp>
        <p:nvCxnSpPr>
          <p:cNvPr id="27" name="直接连接符 26"/>
          <p:cNvCxnSpPr>
            <a:stCxn id="7" idx="3"/>
            <a:endCxn id="12" idx="0"/>
          </p:cNvCxnSpPr>
          <p:nvPr/>
        </p:nvCxnSpPr>
        <p:spPr>
          <a:xfrm flipH="1">
            <a:off x="1603376" y="1999383"/>
            <a:ext cx="676275" cy="564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73339" y="2208933"/>
            <a:ext cx="3151187" cy="2754437"/>
            <a:chOff x="5237000" y="2163956"/>
            <a:chExt cx="3150297" cy="3672590"/>
          </a:xfrm>
        </p:grpSpPr>
        <p:grpSp>
          <p:nvGrpSpPr>
            <p:cNvPr id="34829" name="组合 14"/>
            <p:cNvGrpSpPr>
              <a:grpSpLocks/>
            </p:cNvGrpSpPr>
            <p:nvPr/>
          </p:nvGrpSpPr>
          <p:grpSpPr bwMode="auto">
            <a:xfrm>
              <a:off x="5652807" y="2163956"/>
              <a:ext cx="1223449" cy="780475"/>
              <a:chOff x="3924615" y="2996952"/>
              <a:chExt cx="1223449" cy="780475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924615" y="3181102"/>
                <a:ext cx="576099" cy="57626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4846" name="TextBox 16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8</a:t>
                </a:r>
                <a:endParaRPr lang="zh-CN" altLang="en-US" sz="1800" b="1"/>
              </a:p>
            </p:txBody>
          </p:sp>
          <p:sp>
            <p:nvSpPr>
              <p:cNvPr id="34847" name="TextBox 17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1</a:t>
                </a:r>
                <a:endParaRPr lang="zh-CN" altLang="en-US" sz="1800" b="1"/>
              </a:p>
            </p:txBody>
          </p:sp>
        </p:grpSp>
        <p:grpSp>
          <p:nvGrpSpPr>
            <p:cNvPr id="34830" name="组合 18"/>
            <p:cNvGrpSpPr>
              <a:grpSpLocks/>
            </p:cNvGrpSpPr>
            <p:nvPr/>
          </p:nvGrpSpPr>
          <p:grpSpPr bwMode="auto">
            <a:xfrm>
              <a:off x="5237000" y="3316342"/>
              <a:ext cx="1223009" cy="780475"/>
              <a:chOff x="3925055" y="2996952"/>
              <a:chExt cx="1223009" cy="78047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925055" y="3181244"/>
                <a:ext cx="576099" cy="57626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4843" name="TextBox 20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9</a:t>
                </a:r>
                <a:endParaRPr lang="zh-CN" altLang="en-US" sz="1800" b="1"/>
              </a:p>
            </p:txBody>
          </p:sp>
          <p:sp>
            <p:nvSpPr>
              <p:cNvPr id="34844" name="TextBox 21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cxnSp>
          <p:nvCxnSpPr>
            <p:cNvPr id="33" name="直接连接符 32"/>
            <p:cNvCxnSpPr>
              <a:stCxn id="16" idx="4"/>
              <a:endCxn id="20" idx="7"/>
            </p:cNvCxnSpPr>
            <p:nvPr/>
          </p:nvCxnSpPr>
          <p:spPr>
            <a:xfrm flipH="1">
              <a:off x="5728986" y="2924370"/>
              <a:ext cx="212665" cy="660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32" name="组合 33"/>
            <p:cNvGrpSpPr>
              <a:grpSpLocks/>
            </p:cNvGrpSpPr>
            <p:nvPr/>
          </p:nvGrpSpPr>
          <p:grpSpPr bwMode="auto">
            <a:xfrm>
              <a:off x="7163681" y="4067441"/>
              <a:ext cx="1223616" cy="780475"/>
              <a:chOff x="3924448" y="2996952"/>
              <a:chExt cx="1223616" cy="780475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924448" y="3181033"/>
                <a:ext cx="576099" cy="57626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4840" name="TextBox 35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20</a:t>
                </a:r>
                <a:endParaRPr lang="zh-CN" altLang="en-US" sz="1800" b="1"/>
              </a:p>
            </p:txBody>
          </p:sp>
          <p:sp>
            <p:nvSpPr>
              <p:cNvPr id="34841" name="TextBox 36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grpSp>
          <p:nvGrpSpPr>
            <p:cNvPr id="34833" name="组合 37"/>
            <p:cNvGrpSpPr>
              <a:grpSpLocks/>
            </p:cNvGrpSpPr>
            <p:nvPr/>
          </p:nvGrpSpPr>
          <p:grpSpPr bwMode="auto">
            <a:xfrm>
              <a:off x="6266996" y="5056071"/>
              <a:ext cx="1223030" cy="780475"/>
              <a:chOff x="3925034" y="2996952"/>
              <a:chExt cx="1223030" cy="780475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925034" y="3181418"/>
                <a:ext cx="576100" cy="57626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/>
              </a:p>
            </p:txBody>
          </p:sp>
          <p:sp>
            <p:nvSpPr>
              <p:cNvPr id="34837" name="TextBox 39"/>
              <p:cNvSpPr txBox="1">
                <a:spLocks noChangeArrowheads="1"/>
              </p:cNvSpPr>
              <p:nvPr/>
            </p:nvSpPr>
            <p:spPr bwMode="auto">
              <a:xfrm>
                <a:off x="3925055" y="3284983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50</a:t>
                </a:r>
                <a:endParaRPr lang="zh-CN" altLang="en-US" sz="1800" b="1"/>
              </a:p>
            </p:txBody>
          </p:sp>
          <p:sp>
            <p:nvSpPr>
              <p:cNvPr id="34838" name="TextBox 40"/>
              <p:cNvSpPr txBox="1">
                <a:spLocks noChangeArrowheads="1"/>
              </p:cNvSpPr>
              <p:nvPr/>
            </p:nvSpPr>
            <p:spPr bwMode="auto">
              <a:xfrm>
                <a:off x="4427984" y="2996952"/>
                <a:ext cx="720080" cy="492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 pitchFamily="18" charset="2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 pitchFamily="18" charset="2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  <a:ea typeface="华文新魏" pitchFamily="2" charset="-122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 pitchFamily="18" charset="2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  <a:ea typeface="华文新魏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0</a:t>
                </a:r>
                <a:endParaRPr lang="zh-CN" altLang="en-US" sz="1800" b="1"/>
              </a:p>
            </p:txBody>
          </p:sp>
        </p:grpSp>
        <p:cxnSp>
          <p:nvCxnSpPr>
            <p:cNvPr id="43" name="直接连接符 42"/>
            <p:cNvCxnSpPr>
              <a:stCxn id="39" idx="7"/>
              <a:endCxn id="35" idx="3"/>
            </p:cNvCxnSpPr>
            <p:nvPr/>
          </p:nvCxnSpPr>
          <p:spPr>
            <a:xfrm flipV="1">
              <a:off x="6758982" y="4743649"/>
              <a:ext cx="490399" cy="58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6" idx="5"/>
              <a:endCxn id="35" idx="1"/>
            </p:cNvCxnSpPr>
            <p:nvPr/>
          </p:nvCxnSpPr>
          <p:spPr>
            <a:xfrm>
              <a:off x="6144794" y="2840232"/>
              <a:ext cx="1104588" cy="1497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>
            <a:stCxn id="7" idx="5"/>
            <a:endCxn id="16" idx="1"/>
          </p:cNvCxnSpPr>
          <p:nvPr/>
        </p:nvCxnSpPr>
        <p:spPr>
          <a:xfrm>
            <a:off x="2687638" y="1999383"/>
            <a:ext cx="387350" cy="411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310064" y="1707679"/>
            <a:ext cx="23764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此时</a:t>
            </a:r>
            <a:r>
              <a:rPr lang="en-US" altLang="zh-CN" sz="2000"/>
              <a:t>3</a:t>
            </a:r>
            <a:r>
              <a:rPr lang="zh-CN" altLang="en-US" sz="2000"/>
              <a:t>的右子节点的距离大于了左子节点，所以交换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-857205" y="123478"/>
            <a:ext cx="6664763" cy="1148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3.2.1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左偏树的合并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6893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36994E-6 L -0.18993 0.038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97" y="19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4335E-6 L 0.15556 -0.0344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8" y="-17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263236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7" cy="161314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31590"/>
            <a:ext cx="589200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1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84076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15566"/>
            <a:ext cx="6768752" cy="4104456"/>
          </a:xfrm>
        </p:spPr>
        <p:txBody>
          <a:bodyPr>
            <a:noAutofit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插入：由于一个节点的树也是左偏树，插入一个节点实际上就是合并两个树，直接合并即可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查询最小（大）值的点：由堆性质，根节点即为查询点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删除最小值的点：直接合并左右两棵左偏树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删除指定（下标）的点：合并其左右子树后沿父边向上调整每个祖先的左右子树，保证左偏性质。考虑一个堆中元素的使用当且仅当它被移动到根，也可以打个标记表示不在，移动到根时再删除。（视题目而定）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总而言之几乎就只有合并这一个函数啦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6" cy="161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3.2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84076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915566"/>
            <a:ext cx="6768752" cy="4104456"/>
          </a:xfrm>
        </p:spPr>
        <p:txBody>
          <a:bodyPr>
            <a:no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建树，两种思路：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I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利用插入操作，一个个插入。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NlogN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II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、类似构建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Huffman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树的方法，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用一个队列不断取出两棵队首的左偏树，合并这两棵左偏树，然后放入队尾。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O(N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n=2 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^k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N/2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和并的是两棵只有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个节点的左偏树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接下来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n/4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合并的是两棵有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个节点的左偏树。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接下来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n/8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合并的是两棵有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个节点的左偏树。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总复杂度是</a:t>
            </a:r>
            <a:endParaRPr lang="en-US" altLang="zh-CN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6" cy="1613148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95886"/>
            <a:ext cx="40100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6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再讲一题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84076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059582"/>
            <a:ext cx="6768752" cy="2160240"/>
          </a:xfrm>
        </p:spPr>
        <p:txBody>
          <a:bodyPr>
            <a:no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给定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一个整数序列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a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… , a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，求一个不下降序列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≤b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≤…≤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000" b="1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，使得数列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{b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的各项之差的绝对值之和 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|a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 b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 + |a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 b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 + … + |a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- </a:t>
            </a:r>
            <a:r>
              <a:rPr lang="en-US" altLang="zh-CN" sz="20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000" b="1" baseline="-250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| 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数据规模：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1≤n≤10</a:t>
            </a:r>
            <a:r>
              <a:rPr lang="en-US" altLang="zh-CN" sz="2000" b="1" baseline="30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0≤a</a:t>
            </a:r>
            <a:r>
              <a:rPr lang="en-US" altLang="zh-CN" sz="2000" b="1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≤2*10</a:t>
            </a:r>
            <a:r>
              <a:rPr lang="en-US" altLang="zh-CN" sz="2000" b="1" baseline="30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看起来好像和合并没什么关系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7" cy="1613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041" y="3075806"/>
            <a:ext cx="60486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基础情况：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a[1]≤a[2]≤…≤a[n]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，在这种情况下，显然最优解为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b[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]=a[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a[1]≥a[2]≥…≥a[n]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，这时，最优解为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b[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]=x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，其中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是数列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的中位数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6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I. </a:t>
            </a:r>
            <a:r>
              <a:rPr lang="zh-CN" altLang="en-US" dirty="0" smtClean="0"/>
              <a:t>树</a:t>
            </a:r>
            <a:r>
              <a:rPr lang="zh-CN" altLang="en-US" dirty="0" smtClean="0"/>
              <a:t>的分治</a:t>
            </a:r>
            <a:r>
              <a:rPr lang="en-US" altLang="zh-CN" dirty="0"/>
              <a:t>-</a:t>
            </a:r>
            <a:r>
              <a:rPr lang="zh-CN" altLang="en-US" dirty="0"/>
              <a:t>概念与基本思路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87574"/>
            <a:ext cx="8928992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0498" y="934032"/>
            <a:ext cx="8712969" cy="4104456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基本思路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、任选一点为根，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预处理以树中每个点为根的子树的节点数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，则显然对每个点而言它还有一个节点数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树的总节点数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的子树。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、利用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的结果做第二次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求解当前树中最大子树的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节点数最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小的节点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即当前重心。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、先对已经选出的重心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的每个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后继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节点递归求解其子状态的解，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再利用子问题的解求解当前局面的解。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9702"/>
            <a:ext cx="3820132" cy="277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03598"/>
            <a:ext cx="4494304" cy="329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22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再讲一题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84076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6" cy="1613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292" y="1059582"/>
            <a:ext cx="66199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拓展情况：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假设数列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 … ,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的最优解为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,b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 … ,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000" b="1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endParaRPr lang="en-US" altLang="zh-CN" sz="2000" b="1" baseline="-25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合并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{b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中相同的项，得到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个区间和数列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,s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… ,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显然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为数列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中，下标在第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个区间内的各项的中位数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k+1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，直接令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m+1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k+1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，得到前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k+1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项的最优解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；否则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，将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k+1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并入第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个区间，并更新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0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不断检查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最后两个区间的解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m-1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 err="1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b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m-1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≥s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，合并最后两个区间，并令新区间的解为该区间内的中位数。</a:t>
            </a: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269176" y="2695897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66"/>
                </a:solidFill>
              </a:rPr>
              <a:t>b</a:t>
            </a:r>
          </a:p>
        </p:txBody>
      </p:sp>
      <p:grpSp>
        <p:nvGrpSpPr>
          <p:cNvPr id="10" name="Group 212"/>
          <p:cNvGrpSpPr>
            <a:grpSpLocks/>
          </p:cNvGrpSpPr>
          <p:nvPr/>
        </p:nvGrpSpPr>
        <p:grpSpPr bwMode="auto">
          <a:xfrm>
            <a:off x="774001" y="2716535"/>
            <a:ext cx="5543550" cy="528637"/>
            <a:chOff x="1111" y="2659"/>
            <a:chExt cx="3492" cy="333"/>
          </a:xfrm>
        </p:grpSpPr>
        <p:sp>
          <p:nvSpPr>
            <p:cNvPr id="11" name="Rectangle 202"/>
            <p:cNvSpPr>
              <a:spLocks noChangeArrowheads="1"/>
            </p:cNvSpPr>
            <p:nvPr/>
          </p:nvSpPr>
          <p:spPr bwMode="auto">
            <a:xfrm>
              <a:off x="3333" y="2675"/>
              <a:ext cx="635" cy="317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04"/>
            <p:cNvSpPr>
              <a:spLocks noChangeArrowheads="1"/>
            </p:cNvSpPr>
            <p:nvPr/>
          </p:nvSpPr>
          <p:spPr bwMode="auto">
            <a:xfrm>
              <a:off x="2381" y="2675"/>
              <a:ext cx="317" cy="31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05"/>
            <p:cNvSpPr>
              <a:spLocks noChangeArrowheads="1"/>
            </p:cNvSpPr>
            <p:nvPr/>
          </p:nvSpPr>
          <p:spPr bwMode="auto">
            <a:xfrm>
              <a:off x="1111" y="2675"/>
              <a:ext cx="1270" cy="31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07"/>
            <p:cNvSpPr>
              <a:spLocks noChangeArrowheads="1"/>
            </p:cNvSpPr>
            <p:nvPr/>
          </p:nvSpPr>
          <p:spPr bwMode="auto">
            <a:xfrm>
              <a:off x="2698" y="2675"/>
              <a:ext cx="635" cy="317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08"/>
            <p:cNvSpPr>
              <a:spLocks noChangeArrowheads="1"/>
            </p:cNvSpPr>
            <p:nvPr/>
          </p:nvSpPr>
          <p:spPr bwMode="auto">
            <a:xfrm>
              <a:off x="3968" y="2675"/>
              <a:ext cx="635" cy="317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10"/>
            <p:cNvSpPr txBox="1">
              <a:spLocks noChangeArrowheads="1"/>
            </p:cNvSpPr>
            <p:nvPr/>
          </p:nvSpPr>
          <p:spPr bwMode="auto">
            <a:xfrm>
              <a:off x="1111" y="2659"/>
              <a:ext cx="349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/>
                <a:t>        s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      </a:t>
              </a:r>
              <a:r>
                <a:rPr lang="en-US" altLang="zh-CN" dirty="0" smtClean="0"/>
                <a:t>           </a:t>
              </a:r>
              <a:r>
                <a:rPr lang="en-US" altLang="zh-CN" sz="2400" dirty="0" smtClean="0"/>
                <a:t>   </a:t>
              </a:r>
              <a:r>
                <a:rPr lang="en-US" altLang="zh-CN" sz="2000" dirty="0" smtClean="0"/>
                <a:t> </a:t>
              </a:r>
              <a:r>
                <a:rPr lang="en-US" altLang="zh-CN" dirty="0"/>
                <a:t>s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  </a:t>
              </a:r>
              <a:r>
                <a:rPr lang="en-US" altLang="zh-CN" sz="1600" dirty="0"/>
                <a:t> </a:t>
              </a:r>
              <a:r>
                <a:rPr lang="en-US" altLang="zh-CN" dirty="0">
                  <a:latin typeface="宋体"/>
                </a:rPr>
                <a:t>……</a:t>
              </a:r>
              <a:r>
                <a:rPr lang="en-US" altLang="zh-CN" dirty="0"/>
                <a:t>    </a:t>
              </a:r>
              <a:r>
                <a:rPr lang="en-US" altLang="zh-CN" dirty="0" smtClean="0"/>
                <a:t>           s</a:t>
              </a:r>
              <a:r>
                <a:rPr lang="en-US" altLang="zh-CN" baseline="-25000" dirty="0" smtClean="0"/>
                <a:t>m-1</a:t>
              </a:r>
              <a:r>
                <a:rPr lang="en-US" altLang="zh-CN" dirty="0" smtClean="0"/>
                <a:t>     </a:t>
              </a:r>
              <a:r>
                <a:rPr lang="en-US" altLang="zh-CN" dirty="0" err="1"/>
                <a:t>s</a:t>
              </a:r>
              <a:r>
                <a:rPr lang="en-US" altLang="zh-CN" baseline="-25000" dirty="0" err="1"/>
                <a:t>m</a:t>
              </a:r>
              <a:endParaRPr lang="en-US" altLang="zh-CN" baseline="-25000" dirty="0"/>
            </a:p>
          </p:txBody>
        </p:sp>
      </p:grpSp>
      <p:sp>
        <p:nvSpPr>
          <p:cNvPr id="17" name="Rectangle 214"/>
          <p:cNvSpPr>
            <a:spLocks noChangeArrowheads="1"/>
          </p:cNvSpPr>
          <p:nvPr/>
        </p:nvSpPr>
        <p:spPr bwMode="auto">
          <a:xfrm>
            <a:off x="6319138" y="2743522"/>
            <a:ext cx="503238" cy="50323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17"/>
          <p:cNvSpPr txBox="1">
            <a:spLocks noChangeArrowheads="1"/>
          </p:cNvSpPr>
          <p:nvPr/>
        </p:nvSpPr>
        <p:spPr bwMode="auto">
          <a:xfrm>
            <a:off x="6174676" y="2211710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 baseline="-2500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28031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再讲一题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84076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6" cy="1613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292" y="1059582"/>
            <a:ext cx="66199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需要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维护若干个有序集，并能够高效完成下面两个操作：</a:t>
            </a:r>
          </a:p>
          <a:p>
            <a:pPr lvl="1"/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、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合并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两个有序集</a:t>
            </a:r>
          </a:p>
          <a:p>
            <a:pPr lvl="1"/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II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、查询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某个有序集的中位数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加入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一个元素后，发生一连串合并操作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，每次合并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后有序集的中位数不会比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原来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S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n-1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）的大。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  <a:cs typeface="Arial" pitchFamily="34" charset="0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因此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，每个有序集内只保存较小的一半元素，查询中位数操作转化为取最大元素操作。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PS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堆里初始都是1=(1+1)/2个数，假设两个要合并的区域总有A、B个数，则堆里总有(A+1)/2、(B+1)/2个数，若(A+1)/2+(B+1)/2&gt;(A+B+1)/2，仅需把合并好的堆弹出顶端即可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6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再讲一题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624736" cy="3888432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6" cy="1613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17" y="1275606"/>
            <a:ext cx="6247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HDU 5575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探索水槽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 2015 ICPC</a:t>
            </a:r>
            <a:r>
              <a:rPr lang="zh-CN" altLang="en-US" sz="2000" b="1" smtClean="0">
                <a:latin typeface="楷体" panose="02010609060101010101" pitchFamily="49" charset="-122"/>
                <a:ea typeface="楷体" panose="02010609060101010101" pitchFamily="49" charset="-122"/>
                <a:cs typeface="Arial" pitchFamily="34" charset="0"/>
              </a:rPr>
              <a:t>上海现场赛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有一个长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的大水缸被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块已知高度的隔板分成了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个部分，每部分长宽都为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。给定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（第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部分，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y+0.5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高度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是否有水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的信息，问在给出的信息中最多有多少条能同时成立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P.S.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水往低处流 （即溢出后会流入边上的水槽）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1&lt;=n&lt;=10^5,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&lt;=m&lt;=2*10^5, 1&lt;=x&lt;=n, 1&lt;=y&lt;=10^9</a:t>
            </a: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隔板高度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1&lt;=hi&lt;=10^9</a:t>
            </a: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0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3.3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再讲一题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624736" cy="3888432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6" cy="1613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17" y="1275606"/>
            <a:ext cx="62471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对每个相邻的水槽，当水位高度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挡板高度时，由于溢出，相当于同一个水槽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以隔板高度为参照物合并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在合并两个水槽后的最优解，可能是原水槽不溢出的解的和，也可能是溢出后淹没两个水槽的和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树形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将询问按槽分类，每次合并时取出参照物高度之前的所有询问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小根堆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综上，树形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dp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小根堆的左偏树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339502"/>
            <a:ext cx="5400600" cy="72008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参考文献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512" y="915566"/>
            <a:ext cx="6624736" cy="3888432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7" y="3507854"/>
            <a:ext cx="2765396" cy="16131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117" y="1275606"/>
            <a:ext cx="6247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挑战程序设计竞赛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05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年国家集训队论文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黄源河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左偏树的特点及其应用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09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年国家集训队论文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漆子超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分治算法在树的路径问题中的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可以去看边分治及其优化等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还有若干不可考的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。。。。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6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I. </a:t>
            </a:r>
            <a:r>
              <a:rPr lang="zh-CN" altLang="en-US" dirty="0" smtClean="0"/>
              <a:t>树</a:t>
            </a:r>
            <a:r>
              <a:rPr lang="zh-CN" altLang="en-US" dirty="0" smtClean="0"/>
              <a:t>的分治</a:t>
            </a:r>
            <a:r>
              <a:rPr lang="en-US" altLang="zh-CN" dirty="0" smtClean="0"/>
              <a:t>-</a:t>
            </a:r>
            <a:r>
              <a:rPr lang="zh-CN" altLang="en-US" dirty="0" smtClean="0"/>
              <a:t>经典例题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87574"/>
            <a:ext cx="720080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7" y="987574"/>
            <a:ext cx="6973845" cy="4104456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POJ 1741</a:t>
            </a: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给定一棵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个点构成的树，其中连接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的边长度为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。问树上最短距离不超过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的顶点的对数。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1&lt;=n&lt;=10000,1&lt;=li&lt;=1000</a:t>
            </a:r>
          </a:p>
          <a:p>
            <a:pPr algn="l"/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显然不能枚举</a:t>
            </a:r>
            <a:r>
              <a:rPr lang="en-US" altLang="zh-CN" sz="22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u,v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两个点后倍增法求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LCA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，然后直接累计和； 又或者枚举每个点为根，跑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en-US" altLang="zh-CN" sz="22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来计算它到其他所有点的距离这样，显然会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那么分治问题是什么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76" y="3365500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I. </a:t>
            </a:r>
            <a:r>
              <a:rPr lang="zh-CN" altLang="en-US" dirty="0" smtClean="0"/>
              <a:t>树</a:t>
            </a:r>
            <a:r>
              <a:rPr lang="zh-CN" altLang="en-US" dirty="0" smtClean="0"/>
              <a:t>的分治</a:t>
            </a:r>
            <a:r>
              <a:rPr lang="en-US" altLang="zh-CN" dirty="0" smtClean="0"/>
              <a:t>-</a:t>
            </a:r>
            <a:r>
              <a:rPr lang="zh-CN" altLang="en-US" dirty="0" smtClean="0"/>
              <a:t>经典例题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87574"/>
            <a:ext cx="720080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7" y="987574"/>
            <a:ext cx="6973845" cy="4104456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考虑对一棵以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为根的树，其中最短距离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&lt;=k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的情况可能有哪些？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经过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r——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交给子问题解决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路径经过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r——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在当前局面计算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76" y="3365500"/>
            <a:ext cx="3048000" cy="177800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6" y="1802208"/>
            <a:ext cx="1967460" cy="156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6" y="3365500"/>
            <a:ext cx="1893605" cy="143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3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I. </a:t>
            </a:r>
            <a:r>
              <a:rPr lang="zh-CN" altLang="en-US" dirty="0" smtClean="0"/>
              <a:t>树</a:t>
            </a:r>
            <a:r>
              <a:rPr lang="zh-CN" altLang="en-US" dirty="0" smtClean="0"/>
              <a:t>的分治</a:t>
            </a:r>
            <a:r>
              <a:rPr lang="en-US" altLang="zh-CN" dirty="0" smtClean="0"/>
              <a:t>-</a:t>
            </a:r>
            <a:r>
              <a:rPr lang="zh-CN" altLang="en-US" dirty="0" smtClean="0"/>
              <a:t>经典例题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87574"/>
            <a:ext cx="720080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7" y="987574"/>
            <a:ext cx="6973845" cy="4104456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计算当前局面下有多少对点的路径经过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距离不超过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，相当于求取子树中每个点到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的距离后，取出其中和不超过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的点对数。（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本身也可能是解的一部分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，加一个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dis=0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的点）          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显然若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dis1+dis2&lt;=k,1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就是一对合法点对。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dis3+dis4&lt;=k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，显然在节点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为根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的子局面中他们已经被计算过，这样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的解需要去掉。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76" y="3365500"/>
            <a:ext cx="3048000" cy="177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1920458"/>
            <a:ext cx="1845990" cy="147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6" y="3352487"/>
            <a:ext cx="2001758" cy="151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7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I. </a:t>
            </a:r>
            <a:r>
              <a:rPr lang="zh-CN" altLang="en-US" dirty="0" smtClean="0"/>
              <a:t>树</a:t>
            </a:r>
            <a:r>
              <a:rPr lang="zh-CN" altLang="en-US" dirty="0" smtClean="0"/>
              <a:t>的分治</a:t>
            </a:r>
            <a:r>
              <a:rPr lang="en-US" altLang="zh-CN" dirty="0" smtClean="0"/>
              <a:t>-</a:t>
            </a:r>
            <a:r>
              <a:rPr lang="zh-CN" altLang="en-US" dirty="0" smtClean="0"/>
              <a:t>经典例题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87574"/>
            <a:ext cx="720080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7" y="987574"/>
            <a:ext cx="6973845" cy="4104456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去掉重复的解？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对每个子树求其内各点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结束后，     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用这个子树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尝试构造一次合法解，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将合法解的数量去掉。 求完所有子树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后再对所有的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求一次合法解即可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求长度为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的数列中和不超过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的点有多少对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两重循环枚举？（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方）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排序后利用数列单调性做类似双端队列出队的处理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o(n)  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76" y="3365500"/>
            <a:ext cx="3048000" cy="1778000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5483"/>
            <a:ext cx="2001758" cy="151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8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II. </a:t>
            </a:r>
            <a:r>
              <a:rPr lang="zh-CN" altLang="en-US" dirty="0" smtClean="0"/>
              <a:t>树链剖分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87574"/>
            <a:ext cx="7272808" cy="3744416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987574"/>
            <a:ext cx="7128792" cy="367240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考虑一类问题：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一棵树上</a:t>
            </a:r>
            <a:r>
              <a:rPr lang="zh-CN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两个节点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</a:t>
            </a:r>
            <a:r>
              <a:rPr lang="zh-CN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zh-CN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的修改、求极值、</a:t>
            </a:r>
            <a:r>
              <a:rPr lang="zh-CN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求和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等，看似可以使用线段树维护，但是由于区间是树形的，具有离散和分叉的特点，而无法直接使用线段树的问题。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实质：为了将树形结构转化为线性而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进行的一种对边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标记</a:t>
            </a:r>
            <a:endParaRPr lang="en-US" altLang="zh-CN" sz="2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基本思路：通过结合</a:t>
            </a:r>
            <a:r>
              <a:rPr lang="en-US" altLang="zh-CN" sz="2200" b="1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dfs</a:t>
            </a:r>
            <a:r>
              <a:rPr lang="zh-CN" altLang="en-US" sz="2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序，按一定的策略对树上的每个点做一个分类规划，利用每个节点有且仅有一个祖先的性质，将树上的路径分为轻、重两种树链，再按照划分结果给树边标号，使无序的边成为有序的边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76" y="3365500"/>
            <a:ext cx="304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67495"/>
            <a:ext cx="7772400" cy="5760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II.1 </a:t>
            </a:r>
            <a:r>
              <a:rPr lang="zh-CN" altLang="en-US" dirty="0" smtClean="0"/>
              <a:t>树链剖分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9512" y="915566"/>
            <a:ext cx="5040560" cy="4032448"/>
          </a:xfrm>
          <a:prstGeom prst="roundRect">
            <a:avLst/>
          </a:prstGeom>
          <a:solidFill>
            <a:schemeClr val="lt1">
              <a:alpha val="54000"/>
            </a:schemeClr>
          </a:solidFill>
          <a:ln>
            <a:bevel/>
          </a:ln>
          <a:effectLst>
            <a:softEdge rad="12700"/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1039044"/>
            <a:ext cx="5040560" cy="4104456"/>
          </a:xfrm>
        </p:spPr>
        <p:txBody>
          <a:bodyPr>
            <a:noAutofit/>
          </a:bodyPr>
          <a:lstStyle/>
          <a:p>
            <a:pPr algn="l"/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链，就是树上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若干条边组成的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路径。</a:t>
            </a:r>
            <a:endParaRPr lang="en-US" altLang="zh-CN" sz="21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剖分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，就是把路径分类为</a:t>
            </a:r>
            <a:r>
              <a:rPr lang="zh-CN" altLang="zh-CN" sz="21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重链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1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轻链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1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  <a:r>
              <a:rPr lang="en-US" altLang="zh-CN" sz="21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[v]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表示以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为根的子树的节点数</a:t>
            </a:r>
            <a:endParaRPr lang="en-US" altLang="zh-CN" sz="21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儿子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的子节点中</a:t>
            </a:r>
            <a:r>
              <a:rPr lang="en-US" altLang="zh-CN" sz="2100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值最大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也就是以该点为根的子树节点数，在</a:t>
            </a: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的所有子节点中最大的节点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儿子：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的其它子节点。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重边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：点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与其重儿子的连边。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边：点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与其轻儿子的连边。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重链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：由重边连成的路径。</a:t>
            </a:r>
            <a: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1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轻链</a:t>
            </a:r>
            <a:r>
              <a:rPr lang="zh-CN" altLang="zh-CN" sz="21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：轻边。</a:t>
            </a:r>
            <a:r>
              <a:rPr lang="en-US" altLang="zh-CN" sz="2100" dirty="0"/>
              <a:t/>
            </a:r>
            <a:br>
              <a:rPr lang="en-US" altLang="zh-CN" sz="2100" dirty="0"/>
            </a:br>
            <a:endParaRPr lang="zh-CN" altLang="en-US" sz="2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图片 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6" y="915566"/>
            <a:ext cx="3600635" cy="303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217" y="915566"/>
            <a:ext cx="3600635" cy="30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3336</Words>
  <Application>Microsoft Office PowerPoint</Application>
  <PresentationFormat>全屏显示(16:9)</PresentationFormat>
  <Paragraphs>274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Data Structure II</vt:lpstr>
      <vt:lpstr>I. 树的分治-概念与基本思路</vt:lpstr>
      <vt:lpstr>I. 树的分治-概念与基本思路</vt:lpstr>
      <vt:lpstr>I. 树的分治-经典例题</vt:lpstr>
      <vt:lpstr>I. 树的分治-经典例题</vt:lpstr>
      <vt:lpstr>I. 树的分治-经典例题</vt:lpstr>
      <vt:lpstr>I. 树的分治-经典例题</vt:lpstr>
      <vt:lpstr>II. 树链剖分</vt:lpstr>
      <vt:lpstr>II.1 树链剖分-名词解释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 左偏树的操作 </vt:lpstr>
      <vt:lpstr>PowerPoint 演示文稿</vt:lpstr>
      <vt:lpstr>PowerPoint 演示文稿</vt:lpstr>
      <vt:lpstr>PowerPoint 演示文稿</vt:lpstr>
      <vt:lpstr>PowerPoint 演示文稿</vt:lpstr>
      <vt:lpstr>3.2 左偏树的操作 </vt:lpstr>
      <vt:lpstr>3.2 左偏树的操作 </vt:lpstr>
      <vt:lpstr>3.2 左偏树的操作 </vt:lpstr>
      <vt:lpstr>3.3 左偏树-再讲一题 </vt:lpstr>
      <vt:lpstr>3.3 左偏树-再讲一题 </vt:lpstr>
      <vt:lpstr>3.3 左偏树-再讲一题 </vt:lpstr>
      <vt:lpstr>3.3 左偏树-再讲一题 </vt:lpstr>
      <vt:lpstr>3.3 左偏树-再讲一题 </vt:lpstr>
      <vt:lpstr>参考文献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72</cp:revision>
  <dcterms:created xsi:type="dcterms:W3CDTF">2016-07-30T06:36:39Z</dcterms:created>
  <dcterms:modified xsi:type="dcterms:W3CDTF">2016-08-04T13:50:06Z</dcterms:modified>
</cp:coreProperties>
</file>