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64"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19" d="100"/>
          <a:sy n="19" d="100"/>
        </p:scale>
        <p:origin x="1592" y="8"/>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jpeg"/><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image" Target="../media/image1.png"/><Relationship Id="rId16" Type="http://schemas.openxmlformats.org/officeDocument/2006/relationships/image" Target="../media/image14.jpeg"/><Relationship Id="rId1" Type="http://schemas.openxmlformats.org/officeDocument/2006/relationships/slideLayout" Target="../slideLayouts/slideLayout7.xml"/><Relationship Id="rId6" Type="http://schemas.microsoft.com/office/2007/relationships/hdphoto" Target="../media/hdphoto1.wdp"/><Relationship Id="rId11" Type="http://schemas.openxmlformats.org/officeDocument/2006/relationships/image" Target="../media/image9.jpeg"/><Relationship Id="rId5" Type="http://schemas.openxmlformats.org/officeDocument/2006/relationships/image" Target="../media/image4.png"/><Relationship Id="rId15" Type="http://schemas.openxmlformats.org/officeDocument/2006/relationships/image" Target="../media/image13.jpe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79961" y="-3720"/>
            <a:ext cx="32076439"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8832769" y="418890"/>
              <a:ext cx="13109930" cy="1643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lnSpc>
                  <a:spcPct val="115000"/>
                </a:lnSpc>
              </a:pPr>
              <a:r>
                <a:rPr lang="en-US" sz="7000" b="1" dirty="0">
                  <a:effectLst/>
                  <a:latin typeface="Times New Roman" panose="02020603050405020304" pitchFamily="18" charset="0"/>
                  <a:ea typeface="Times New Roman" panose="02020603050405020304" pitchFamily="18" charset="0"/>
                </a:rPr>
                <a:t>Utilizing ZYNQ 7000 SOC For Automated Plant Disease Detection</a:t>
              </a:r>
              <a:endParaRPr lang="en-IN" sz="7000" dirty="0">
                <a:effectLst/>
                <a:latin typeface="Arial" panose="020B0604020202020204" pitchFamily="34" charset="0"/>
                <a:ea typeface="Arial" panose="020B0604020202020204" pitchFamily="34"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667000" y="3091219"/>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err="1">
                  <a:latin typeface="Poppins" panose="00000500000000000000" pitchFamily="2" charset="0"/>
                  <a:ea typeface="SimSun" pitchFamily="2" charset="-122"/>
                  <a:cs typeface="Poppins" panose="00000500000000000000" pitchFamily="2" charset="0"/>
                </a:rPr>
                <a:t>S.Sameera</a:t>
              </a:r>
              <a:r>
                <a:rPr lang="en-US" altLang="zh-CN" sz="4500" baseline="0" dirty="0">
                  <a:latin typeface="Poppins" panose="00000500000000000000" pitchFamily="2" charset="0"/>
                  <a:ea typeface="SimSun" pitchFamily="2" charset="-122"/>
                  <a:cs typeface="Poppins" panose="00000500000000000000" pitchFamily="2" charset="0"/>
                </a:rPr>
                <a:t> Tasneem, </a:t>
              </a:r>
              <a:r>
                <a:rPr lang="en-US" altLang="zh-CN" sz="4500" baseline="0" dirty="0" err="1">
                  <a:latin typeface="Poppins" panose="00000500000000000000" pitchFamily="2" charset="0"/>
                  <a:ea typeface="SimSun" pitchFamily="2" charset="-122"/>
                  <a:cs typeface="Poppins" panose="00000500000000000000" pitchFamily="2" charset="0"/>
                </a:rPr>
                <a:t>S.Sai</a:t>
              </a:r>
              <a:r>
                <a:rPr lang="en-US" altLang="zh-CN" sz="4500" baseline="0" dirty="0">
                  <a:latin typeface="Poppins" panose="00000500000000000000" pitchFamily="2" charset="0"/>
                  <a:ea typeface="SimSun" pitchFamily="2" charset="-122"/>
                  <a:cs typeface="Poppins" panose="00000500000000000000" pitchFamily="2" charset="0"/>
                </a:rPr>
                <a:t> Lohitha, </a:t>
              </a:r>
              <a:r>
                <a:rPr lang="en-US" altLang="zh-CN" sz="4500" baseline="0" dirty="0" err="1">
                  <a:latin typeface="Poppins" panose="00000500000000000000" pitchFamily="2" charset="0"/>
                  <a:ea typeface="SimSun" pitchFamily="2" charset="-122"/>
                  <a:cs typeface="Poppins" panose="00000500000000000000" pitchFamily="2" charset="0"/>
                </a:rPr>
                <a:t>R.Indumathi</a:t>
              </a:r>
              <a:endParaRPr lang="en-US" altLang="zh-CN" sz="4500" baseline="0" dirty="0">
                <a:latin typeface="Poppins" panose="00000500000000000000" pitchFamily="2" charset="0"/>
                <a:ea typeface="SimSun" pitchFamily="2" charset="-122"/>
                <a:cs typeface="Poppins" panose="00000500000000000000" pitchFamily="2" charset="0"/>
              </a:endParaRP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1774211" y="3825641"/>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a:t>
              </a:r>
              <a:r>
                <a:rPr lang="en-US" altLang="zh-CN" sz="4500" baseline="0" dirty="0" err="1">
                  <a:latin typeface="Poppins" panose="00000500000000000000" pitchFamily="2" charset="0"/>
                  <a:ea typeface="SimSun" pitchFamily="2" charset="-122"/>
                  <a:cs typeface="Poppins" panose="00000500000000000000" pitchFamily="2" charset="0"/>
                </a:rPr>
                <a:t>Dr.M.Arun</a:t>
              </a:r>
              <a:r>
                <a:rPr lang="en-US" altLang="zh-CN" sz="4500" baseline="0" dirty="0">
                  <a:latin typeface="Poppins" panose="00000500000000000000" pitchFamily="2" charset="0"/>
                  <a:ea typeface="SimSun" pitchFamily="2" charset="-122"/>
                  <a:cs typeface="Poppins" panose="00000500000000000000" pitchFamily="2" charset="0"/>
                </a:rPr>
                <a:t> Kumar</a:t>
              </a:r>
              <a:endParaRPr lang="en-IN" sz="4500" dirty="0">
                <a:effectLst/>
                <a:latin typeface="Poppins" panose="00000500000000000000" pitchFamily="2" charset="0"/>
                <a:ea typeface="Arial" panose="020B0604020202020204" pitchFamily="34" charset="0"/>
                <a:cs typeface="Poppins" panose="00000500000000000000" pitchFamily="2" charset="0"/>
              </a:endParaRP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8965799"/>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3713147"/>
              <a:ext cx="10391013" cy="22326609"/>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788015" y="4563508"/>
              <a:ext cx="10391013" cy="19744114"/>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1539195" y="4573310"/>
              <a:ext cx="10035420" cy="19810740"/>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500" b="1" dirty="0">
                <a:solidFill>
                  <a:schemeClr val="tx1"/>
                </a:solidFill>
                <a:latin typeface="Times New Roman" panose="02020603050405020304" pitchFamily="18" charset="0"/>
                <a:cs typeface="Times New Roman" panose="02020603050405020304" pitchFamily="18" charset="0"/>
              </a:endParaRPr>
            </a:p>
            <a:p>
              <a:pPr algn="ctr"/>
              <a:endParaRPr lang="en-IN" sz="2500" b="1" dirty="0">
                <a:solidFill>
                  <a:schemeClr val="tx1"/>
                </a:solidFill>
                <a:latin typeface="Times New Roman" panose="02020603050405020304" pitchFamily="18"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5">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75749" y="3832193"/>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637317" cy="1015663"/>
            </a:xfrm>
            <a:prstGeom prst="rect">
              <a:avLst/>
            </a:prstGeom>
            <a:noFill/>
          </p:spPr>
          <p:txBody>
            <a:bodyPr wrap="none" rtlCol="0">
              <a:spAutoFit/>
            </a:bodyPr>
            <a:lstStyle/>
            <a:p>
              <a:r>
                <a:rPr lang="en-IN" sz="60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97673" y="13785795"/>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742392" y="4602721"/>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871584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grpSp>
      <p:sp>
        <p:nvSpPr>
          <p:cNvPr id="35" name="TextBox 34">
            <a:extLst>
              <a:ext uri="{FF2B5EF4-FFF2-40B4-BE49-F238E27FC236}">
                <a16:creationId xmlns:a16="http://schemas.microsoft.com/office/drawing/2014/main" id="{0A972737-0112-D5F2-F6B2-E40D2CFCB1EA}"/>
              </a:ext>
            </a:extLst>
          </p:cNvPr>
          <p:cNvSpPr txBox="1"/>
          <p:nvPr/>
        </p:nvSpPr>
        <p:spPr>
          <a:xfrm>
            <a:off x="11235569" y="23408332"/>
            <a:ext cx="9584996" cy="707886"/>
          </a:xfrm>
          <a:prstGeom prst="rect">
            <a:avLst/>
          </a:prstGeom>
          <a:noFill/>
        </p:spPr>
        <p:txBody>
          <a:bodyPr wrap="none" rtlCol="0">
            <a:spAutoFit/>
          </a:bodyPr>
          <a:lstStyle/>
          <a:p>
            <a:pPr algn="ctr"/>
            <a:r>
              <a:rPr lang="en-IN" sz="4000" b="1" dirty="0">
                <a:latin typeface="Times New Roman" panose="02020603050405020304" pitchFamily="18" charset="0"/>
                <a:cs typeface="Times New Roman" panose="02020603050405020304" pitchFamily="18" charset="0"/>
              </a:rPr>
              <a:t>Fig 3: Methodology of the proposed system</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812802" y="11659429"/>
            <a:ext cx="9532407" cy="2739211"/>
          </a:xfrm>
          <a:prstGeom prst="rect">
            <a:avLst/>
          </a:prstGeom>
          <a:noFill/>
        </p:spPr>
        <p:txBody>
          <a:bodyPr wrap="square" rtlCol="0">
            <a:spAutoFit/>
          </a:bodyPr>
          <a:lstStyle/>
          <a:p>
            <a:pPr algn="just"/>
            <a:r>
              <a:rPr lang="en-IN" sz="3800" b="1" dirty="0">
                <a:latin typeface="Times New Roman" panose="02020603050405020304" pitchFamily="18" charset="0"/>
                <a:cs typeface="Times New Roman" panose="02020603050405020304" pitchFamily="18" charset="0"/>
              </a:rPr>
              <a:t>Fig 4: </a:t>
            </a:r>
            <a:r>
              <a:rPr lang="en-IN" sz="3200" b="1" dirty="0">
                <a:latin typeface="Times New Roman" panose="02020603050405020304" pitchFamily="18" charset="0"/>
                <a:cs typeface="Times New Roman" panose="02020603050405020304" pitchFamily="18" charset="0"/>
              </a:rPr>
              <a:t>a)Original image of </a:t>
            </a:r>
            <a:r>
              <a:rPr lang="en-IN" sz="3200" b="1" dirty="0" err="1">
                <a:latin typeface="Times New Roman" panose="02020603050405020304" pitchFamily="18" charset="0"/>
                <a:cs typeface="Times New Roman" panose="02020603050405020304" pitchFamily="18" charset="0"/>
              </a:rPr>
              <a:t>Tomata</a:t>
            </a:r>
            <a:r>
              <a:rPr lang="en-IN" sz="3200" b="1" dirty="0">
                <a:latin typeface="Times New Roman" panose="02020603050405020304" pitchFamily="18" charset="0"/>
                <a:cs typeface="Times New Roman" panose="02020603050405020304" pitchFamily="18" charset="0"/>
              </a:rPr>
              <a:t> Leaf b)Binary mask of diseased part of Leaf Blight c)Separated diseased part with white background using Otsu Method d)Sobel and canny edge detection</a:t>
            </a:r>
          </a:p>
          <a:p>
            <a:pPr algn="ctr"/>
            <a:endParaRPr lang="en-IN" sz="38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pic>
        <p:nvPicPr>
          <p:cNvPr id="13" name="Picture 12">
            <a:extLst>
              <a:ext uri="{FF2B5EF4-FFF2-40B4-BE49-F238E27FC236}">
                <a16:creationId xmlns:a16="http://schemas.microsoft.com/office/drawing/2014/main" id="{CD12110C-4A25-B523-84B2-D73BB619C7CB}"/>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AA1316D0-1BAC-C1D6-8516-FD6AF484D92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0" name="TextBox 39">
            <a:extLst>
              <a:ext uri="{FF2B5EF4-FFF2-40B4-BE49-F238E27FC236}">
                <a16:creationId xmlns:a16="http://schemas.microsoft.com/office/drawing/2014/main" id="{A980ED21-15C7-694D-9298-3077C0C35A87}"/>
              </a:ext>
            </a:extLst>
          </p:cNvPr>
          <p:cNvSpPr txBox="1"/>
          <p:nvPr/>
        </p:nvSpPr>
        <p:spPr>
          <a:xfrm>
            <a:off x="-619036" y="34607590"/>
            <a:ext cx="12030654" cy="1323439"/>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Fig 1: Tomato plantation and micro nutrient deficiency leaf</a:t>
            </a:r>
          </a:p>
        </p:txBody>
      </p:sp>
      <p:sp>
        <p:nvSpPr>
          <p:cNvPr id="44" name="TextBox 43">
            <a:extLst>
              <a:ext uri="{FF2B5EF4-FFF2-40B4-BE49-F238E27FC236}">
                <a16:creationId xmlns:a16="http://schemas.microsoft.com/office/drawing/2014/main" id="{F1454EED-6A8D-1E04-B3E7-8BBAC2EC29FB}"/>
              </a:ext>
            </a:extLst>
          </p:cNvPr>
          <p:cNvSpPr txBox="1"/>
          <p:nvPr/>
        </p:nvSpPr>
        <p:spPr>
          <a:xfrm>
            <a:off x="11173567" y="11155937"/>
            <a:ext cx="9970029"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Fig 2: Block Diagram of the proposed system</a:t>
            </a:r>
          </a:p>
        </p:txBody>
      </p:sp>
      <p:sp>
        <p:nvSpPr>
          <p:cNvPr id="52" name="Rectangle 6">
            <a:extLst>
              <a:ext uri="{FF2B5EF4-FFF2-40B4-BE49-F238E27FC236}">
                <a16:creationId xmlns:a16="http://schemas.microsoft.com/office/drawing/2014/main" id="{DBD4C8DD-8F16-E0B8-5DB6-86DC5093EEC7}"/>
              </a:ext>
            </a:extLst>
          </p:cNvPr>
          <p:cNvSpPr>
            <a:spLocks noChangeArrowheads="1"/>
          </p:cNvSpPr>
          <p:nvPr/>
        </p:nvSpPr>
        <p:spPr bwMode="auto">
          <a:xfrm>
            <a:off x="312521" y="5270212"/>
            <a:ext cx="10229457" cy="8279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a:t>
            </a:r>
            <a:r>
              <a:rPr kumimoji="0" lang="en-US" altLang="en-US" sz="3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Xilinx ZYNQ SoC FPGA for fast, accurate plant disease identification, enabling early detection, optimizing resource usage, and providing farmers with real-time insights to reduce crop loss.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3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FPGA Benefits</a:t>
            </a:r>
            <a:r>
              <a:rPr kumimoji="0" lang="en-US" altLang="en-US" sz="3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Facilitates efficient, parallel processing of high-resolution images, offering farmers an intuitive tool that transforms crop monitoring and promotes sustainable, resilient farming practices.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3800" b="1" dirty="0">
                <a:latin typeface="Times New Roman" panose="02020603050405020304" pitchFamily="18" charset="0"/>
                <a:cs typeface="Times New Roman" panose="02020603050405020304" pitchFamily="18" charset="0"/>
              </a:rPr>
              <a:t>MATLAB</a:t>
            </a:r>
            <a:r>
              <a:rPr lang="en-US" sz="3800" dirty="0">
                <a:latin typeface="Times New Roman" panose="02020603050405020304" pitchFamily="18" charset="0"/>
                <a:cs typeface="Times New Roman" panose="02020603050405020304" pitchFamily="18" charset="0"/>
              </a:rPr>
              <a:t>: Implemented a plant disease detection system in MATLAB using K-means, Otsu's method, and edge detection for accurate identification of diseased areas.</a:t>
            </a:r>
            <a:endParaRPr kumimoji="0" lang="en-US" altLang="en-US" sz="3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4" name="Rectangle 7">
            <a:extLst>
              <a:ext uri="{FF2B5EF4-FFF2-40B4-BE49-F238E27FC236}">
                <a16:creationId xmlns:a16="http://schemas.microsoft.com/office/drawing/2014/main" id="{DA9C403F-65C3-9E0E-06C3-9594A9BECB0D}"/>
              </a:ext>
            </a:extLst>
          </p:cNvPr>
          <p:cNvSpPr>
            <a:spLocks noChangeArrowheads="1"/>
          </p:cNvSpPr>
          <p:nvPr/>
        </p:nvSpPr>
        <p:spPr bwMode="auto">
          <a:xfrm>
            <a:off x="264871" y="15041146"/>
            <a:ext cx="10277108" cy="14250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Disease Detection</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detects potential diseases or stress in plant leaves early, enabling farmers to take proactive measures to protect their crops and prevent significant losses.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Optimization</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providing real-time insights, the system helps farmers optimize water, fertilizers, and other resources, promoting efficient and sustainable farming practices.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Evolving Agriculture</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response to a growing population and environmental challenges, traditional agriculture must evolve and efficient system, offering real-time insights and early disease detection.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Empowering Farmers</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technology-driven revolution replaces manual inspections with a system that empowers farmers to implement customized strategies, leading to increased yields, reduced environmental impact, and improved crop quality.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Computational Power</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ZYNQ-7000 SoC's computational prowess surpasses human visual capabilities, enabling meticulous examination of each leaf in any field.</a:t>
            </a:r>
          </a:p>
        </p:txBody>
      </p:sp>
      <p:pic>
        <p:nvPicPr>
          <p:cNvPr id="1035" name="Picture 11">
            <a:extLst>
              <a:ext uri="{FF2B5EF4-FFF2-40B4-BE49-F238E27FC236}">
                <a16:creationId xmlns:a16="http://schemas.microsoft.com/office/drawing/2014/main" id="{E803720A-F81B-A7C2-B51C-8D622729746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789" y="29814876"/>
            <a:ext cx="4693816" cy="45352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3B8E568-06AA-F3ED-FBD5-52014424050B}"/>
              </a:ext>
            </a:extLst>
          </p:cNvPr>
          <p:cNvSpPr txBox="1"/>
          <p:nvPr/>
        </p:nvSpPr>
        <p:spPr>
          <a:xfrm>
            <a:off x="11188339" y="25786520"/>
            <a:ext cx="20053311" cy="4401205"/>
          </a:xfrm>
          <a:prstGeom prst="rect">
            <a:avLst/>
          </a:prstGeom>
          <a:noFill/>
        </p:spPr>
        <p:txBody>
          <a:bodyPr wrap="square" rtlCol="0">
            <a:spAutoFit/>
          </a:bodyPr>
          <a:lstStyle/>
          <a:p>
            <a:pPr algn="just"/>
            <a:r>
              <a:rPr lang="en-US" sz="4000" dirty="0">
                <a:latin typeface="Times New Roman" panose="02020603050405020304" pitchFamily="18" charset="0"/>
                <a:cs typeface="Times New Roman" panose="02020603050405020304" pitchFamily="18" charset="0"/>
              </a:rPr>
              <a:t>In conclusion, we have effectively utilized MATLAB to detect plant diseases through the application of K-means clustering, Otsu’s thresholding, and edge detection techniques. These methods enabled the accurate identification and segmentation of diseased regions in crop images, demonstrating the potential for precise disease detection. This foundational work lays the groundwork for transitioning the system to real-time disease detection using the Zynq 7000 </a:t>
            </a:r>
            <a:r>
              <a:rPr lang="en-US" sz="4000" dirty="0" err="1">
                <a:latin typeface="Times New Roman" panose="02020603050405020304" pitchFamily="18" charset="0"/>
                <a:cs typeface="Times New Roman" panose="02020603050405020304" pitchFamily="18" charset="0"/>
              </a:rPr>
              <a:t>SoC.</a:t>
            </a:r>
            <a:r>
              <a:rPr lang="en-US" sz="4000" dirty="0">
                <a:latin typeface="Times New Roman" panose="02020603050405020304" pitchFamily="18" charset="0"/>
                <a:cs typeface="Times New Roman" panose="02020603050405020304" pitchFamily="18" charset="0"/>
              </a:rPr>
              <a:t> By integrating this technology, we aim to assisting a better monitoring crop health, enabling quicker responses to potential diseases, and ultimately improving agricultural productivity.</a:t>
            </a:r>
            <a:endParaRPr lang="en-IN" sz="3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D1E80C8-3C45-C93D-5D6B-1C4A4C9248D8}"/>
              </a:ext>
            </a:extLst>
          </p:cNvPr>
          <p:cNvPicPr>
            <a:picLocks noChangeAspect="1"/>
          </p:cNvPicPr>
          <p:nvPr/>
        </p:nvPicPr>
        <p:blipFill>
          <a:blip r:embed="rId8"/>
          <a:srcRect l="19245" t="11708" r="17636" b="23428"/>
          <a:stretch/>
        </p:blipFill>
        <p:spPr>
          <a:xfrm>
            <a:off x="5595726" y="29991050"/>
            <a:ext cx="4693816" cy="3962400"/>
          </a:xfrm>
          <a:prstGeom prst="rect">
            <a:avLst/>
          </a:prstGeom>
        </p:spPr>
      </p:pic>
      <p:pic>
        <p:nvPicPr>
          <p:cNvPr id="10" name="Picture 9">
            <a:extLst>
              <a:ext uri="{FF2B5EF4-FFF2-40B4-BE49-F238E27FC236}">
                <a16:creationId xmlns:a16="http://schemas.microsoft.com/office/drawing/2014/main" id="{A1514125-6CF5-BEEB-63D0-F8D48CEB1E89}"/>
              </a:ext>
            </a:extLst>
          </p:cNvPr>
          <p:cNvPicPr>
            <a:picLocks noChangeAspect="1"/>
          </p:cNvPicPr>
          <p:nvPr/>
        </p:nvPicPr>
        <p:blipFill>
          <a:blip r:embed="rId8">
            <a:extLst>
              <a:ext uri="{28A0092B-C50C-407E-A947-70E740481C1C}">
                <a14:useLocalDpi xmlns:a14="http://schemas.microsoft.com/office/drawing/2010/main" val="0"/>
              </a:ext>
            </a:extLst>
          </a:blip>
          <a:srcRect l="22825" t="11352" r="21793" b="25346"/>
          <a:stretch/>
        </p:blipFill>
        <p:spPr>
          <a:xfrm>
            <a:off x="21972559" y="6028110"/>
            <a:ext cx="2678822" cy="2264556"/>
          </a:xfrm>
          <a:prstGeom prst="rect">
            <a:avLst/>
          </a:prstGeom>
        </p:spPr>
      </p:pic>
      <p:pic>
        <p:nvPicPr>
          <p:cNvPr id="22" name="Picture 21">
            <a:extLst>
              <a:ext uri="{FF2B5EF4-FFF2-40B4-BE49-F238E27FC236}">
                <a16:creationId xmlns:a16="http://schemas.microsoft.com/office/drawing/2014/main" id="{2A9B400A-5BD1-4B04-A2FA-FFA127BABD18}"/>
              </a:ext>
            </a:extLst>
          </p:cNvPr>
          <p:cNvPicPr>
            <a:picLocks noChangeAspect="1"/>
          </p:cNvPicPr>
          <p:nvPr/>
        </p:nvPicPr>
        <p:blipFill>
          <a:blip r:embed="rId9">
            <a:extLst>
              <a:ext uri="{28A0092B-C50C-407E-A947-70E740481C1C}">
                <a14:useLocalDpi xmlns:a14="http://schemas.microsoft.com/office/drawing/2010/main" val="0"/>
              </a:ext>
            </a:extLst>
          </a:blip>
          <a:srcRect l="18866" t="8155" r="19331" b="20698"/>
          <a:stretch/>
        </p:blipFill>
        <p:spPr>
          <a:xfrm>
            <a:off x="24956344" y="5967958"/>
            <a:ext cx="2678822" cy="2264556"/>
          </a:xfrm>
          <a:prstGeom prst="rect">
            <a:avLst/>
          </a:prstGeom>
        </p:spPr>
      </p:pic>
      <p:pic>
        <p:nvPicPr>
          <p:cNvPr id="37" name="Picture 36">
            <a:extLst>
              <a:ext uri="{FF2B5EF4-FFF2-40B4-BE49-F238E27FC236}">
                <a16:creationId xmlns:a16="http://schemas.microsoft.com/office/drawing/2014/main" id="{39530E0C-4AAD-AB52-E61F-ED87C7470B0D}"/>
              </a:ext>
            </a:extLst>
          </p:cNvPr>
          <p:cNvPicPr>
            <a:picLocks noChangeAspect="1"/>
          </p:cNvPicPr>
          <p:nvPr/>
        </p:nvPicPr>
        <p:blipFill>
          <a:blip r:embed="rId10">
            <a:extLst>
              <a:ext uri="{28A0092B-C50C-407E-A947-70E740481C1C}">
                <a14:useLocalDpi xmlns:a14="http://schemas.microsoft.com/office/drawing/2010/main" val="0"/>
              </a:ext>
            </a:extLst>
          </a:blip>
          <a:srcRect l="18978" t="8626" r="20933" b="23137"/>
          <a:stretch/>
        </p:blipFill>
        <p:spPr>
          <a:xfrm>
            <a:off x="28172372" y="5883370"/>
            <a:ext cx="2432035" cy="2215960"/>
          </a:xfrm>
          <a:prstGeom prst="rect">
            <a:avLst/>
          </a:prstGeom>
        </p:spPr>
      </p:pic>
      <p:pic>
        <p:nvPicPr>
          <p:cNvPr id="41" name="Picture 40">
            <a:extLst>
              <a:ext uri="{FF2B5EF4-FFF2-40B4-BE49-F238E27FC236}">
                <a16:creationId xmlns:a16="http://schemas.microsoft.com/office/drawing/2014/main" id="{31320934-C420-58D9-F342-76C1DD543EBA}"/>
              </a:ext>
            </a:extLst>
          </p:cNvPr>
          <p:cNvPicPr>
            <a:picLocks noChangeAspect="1"/>
          </p:cNvPicPr>
          <p:nvPr/>
        </p:nvPicPr>
        <p:blipFill>
          <a:blip r:embed="rId11">
            <a:extLst>
              <a:ext uri="{28A0092B-C50C-407E-A947-70E740481C1C}">
                <a14:useLocalDpi xmlns:a14="http://schemas.microsoft.com/office/drawing/2010/main" val="0"/>
              </a:ext>
            </a:extLst>
          </a:blip>
          <a:srcRect l="5953" t="26892" b="33270"/>
          <a:stretch/>
        </p:blipFill>
        <p:spPr>
          <a:xfrm>
            <a:off x="24121992" y="9252774"/>
            <a:ext cx="6769745" cy="2085402"/>
          </a:xfrm>
          <a:prstGeom prst="rect">
            <a:avLst/>
          </a:prstGeom>
        </p:spPr>
      </p:pic>
      <p:pic>
        <p:nvPicPr>
          <p:cNvPr id="46" name="Picture 45">
            <a:extLst>
              <a:ext uri="{FF2B5EF4-FFF2-40B4-BE49-F238E27FC236}">
                <a16:creationId xmlns:a16="http://schemas.microsoft.com/office/drawing/2014/main" id="{7FFBDD6A-DEA2-A808-464E-6A94E11AF49C}"/>
              </a:ext>
            </a:extLst>
          </p:cNvPr>
          <p:cNvPicPr>
            <a:picLocks noChangeAspect="1"/>
          </p:cNvPicPr>
          <p:nvPr/>
        </p:nvPicPr>
        <p:blipFill>
          <a:blip r:embed="rId8">
            <a:extLst>
              <a:ext uri="{28A0092B-C50C-407E-A947-70E740481C1C}">
                <a14:useLocalDpi xmlns:a14="http://schemas.microsoft.com/office/drawing/2010/main" val="0"/>
              </a:ext>
            </a:extLst>
          </a:blip>
          <a:srcRect l="16666" t="9541" r="21948" b="22358"/>
          <a:stretch/>
        </p:blipFill>
        <p:spPr>
          <a:xfrm>
            <a:off x="21978368" y="14242418"/>
            <a:ext cx="2951557" cy="2175613"/>
          </a:xfrm>
          <a:prstGeom prst="rect">
            <a:avLst/>
          </a:prstGeom>
        </p:spPr>
      </p:pic>
      <p:pic>
        <p:nvPicPr>
          <p:cNvPr id="48" name="Picture 1">
            <a:extLst>
              <a:ext uri="{FF2B5EF4-FFF2-40B4-BE49-F238E27FC236}">
                <a16:creationId xmlns:a16="http://schemas.microsoft.com/office/drawing/2014/main" id="{43FB2A40-BB7F-0AA6-4A48-57BDE9CA31AB}"/>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9626" t="9310" r="17696" b="23916"/>
          <a:stretch/>
        </p:blipFill>
        <p:spPr bwMode="auto">
          <a:xfrm>
            <a:off x="25439142" y="14175973"/>
            <a:ext cx="2618512" cy="217561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3F5082C5-7257-B5ED-F827-44E30D19145F}"/>
              </a:ext>
            </a:extLst>
          </p:cNvPr>
          <p:cNvPicPr>
            <a:picLocks noChangeAspect="1"/>
          </p:cNvPicPr>
          <p:nvPr/>
        </p:nvPicPr>
        <p:blipFill>
          <a:blip r:embed="rId13">
            <a:extLst>
              <a:ext uri="{28A0092B-C50C-407E-A947-70E740481C1C}">
                <a14:useLocalDpi xmlns:a14="http://schemas.microsoft.com/office/drawing/2010/main" val="0"/>
              </a:ext>
            </a:extLst>
          </a:blip>
          <a:srcRect l="17113" t="8969" r="16956" b="21240"/>
          <a:stretch/>
        </p:blipFill>
        <p:spPr>
          <a:xfrm>
            <a:off x="28231984" y="14175152"/>
            <a:ext cx="2829641" cy="2175612"/>
          </a:xfrm>
          <a:prstGeom prst="rect">
            <a:avLst/>
          </a:prstGeom>
        </p:spPr>
      </p:pic>
      <p:pic>
        <p:nvPicPr>
          <p:cNvPr id="50" name="Picture 49">
            <a:extLst>
              <a:ext uri="{FF2B5EF4-FFF2-40B4-BE49-F238E27FC236}">
                <a16:creationId xmlns:a16="http://schemas.microsoft.com/office/drawing/2014/main" id="{2D219640-8FD7-B300-DC33-E5D8D11C79BD}"/>
              </a:ext>
            </a:extLst>
          </p:cNvPr>
          <p:cNvPicPr>
            <a:picLocks noChangeAspect="1"/>
          </p:cNvPicPr>
          <p:nvPr/>
        </p:nvPicPr>
        <p:blipFill>
          <a:blip r:embed="rId11">
            <a:extLst>
              <a:ext uri="{28A0092B-C50C-407E-A947-70E740481C1C}">
                <a14:useLocalDpi xmlns:a14="http://schemas.microsoft.com/office/drawing/2010/main" val="0"/>
              </a:ext>
            </a:extLst>
          </a:blip>
          <a:srcRect l="5001" t="26000" r="48200" b="32000"/>
          <a:stretch/>
        </p:blipFill>
        <p:spPr>
          <a:xfrm>
            <a:off x="24961348" y="17542116"/>
            <a:ext cx="2951557" cy="2753263"/>
          </a:xfrm>
          <a:prstGeom prst="rect">
            <a:avLst/>
          </a:prstGeom>
        </p:spPr>
      </p:pic>
      <p:pic>
        <p:nvPicPr>
          <p:cNvPr id="51" name="Picture 50">
            <a:extLst>
              <a:ext uri="{FF2B5EF4-FFF2-40B4-BE49-F238E27FC236}">
                <a16:creationId xmlns:a16="http://schemas.microsoft.com/office/drawing/2014/main" id="{10678806-8F45-9BDB-D063-AB2E0683E64D}"/>
              </a:ext>
            </a:extLst>
          </p:cNvPr>
          <p:cNvPicPr>
            <a:picLocks noChangeAspect="1"/>
          </p:cNvPicPr>
          <p:nvPr/>
        </p:nvPicPr>
        <p:blipFill>
          <a:blip r:embed="rId11">
            <a:extLst>
              <a:ext uri="{28A0092B-C50C-407E-A947-70E740481C1C}">
                <a14:useLocalDpi xmlns:a14="http://schemas.microsoft.com/office/drawing/2010/main" val="0"/>
              </a:ext>
            </a:extLst>
          </a:blip>
          <a:srcRect l="52700" t="26001" b="32000"/>
          <a:stretch/>
        </p:blipFill>
        <p:spPr>
          <a:xfrm>
            <a:off x="27998459" y="17467922"/>
            <a:ext cx="3063166" cy="2918742"/>
          </a:xfrm>
          <a:prstGeom prst="rect">
            <a:avLst/>
          </a:prstGeom>
        </p:spPr>
      </p:pic>
      <p:sp>
        <p:nvSpPr>
          <p:cNvPr id="53" name="TextBox 52">
            <a:extLst>
              <a:ext uri="{FF2B5EF4-FFF2-40B4-BE49-F238E27FC236}">
                <a16:creationId xmlns:a16="http://schemas.microsoft.com/office/drawing/2014/main" id="{5CC10A04-D3EB-14BE-C675-5432E82780B1}"/>
              </a:ext>
            </a:extLst>
          </p:cNvPr>
          <p:cNvSpPr txBox="1"/>
          <p:nvPr/>
        </p:nvSpPr>
        <p:spPr>
          <a:xfrm>
            <a:off x="21767073" y="20751667"/>
            <a:ext cx="9802216" cy="2431435"/>
          </a:xfrm>
          <a:prstGeom prst="rect">
            <a:avLst/>
          </a:prstGeom>
          <a:noFill/>
        </p:spPr>
        <p:txBody>
          <a:bodyPr wrap="square" rtlCol="0">
            <a:spAutoFit/>
          </a:bodyPr>
          <a:lstStyle/>
          <a:p>
            <a:pPr algn="just"/>
            <a:r>
              <a:rPr lang="en-IN" sz="3800" b="1" dirty="0">
                <a:latin typeface="Times New Roman" panose="02020603050405020304" pitchFamily="18" charset="0"/>
                <a:cs typeface="Times New Roman" panose="02020603050405020304" pitchFamily="18" charset="0"/>
              </a:rPr>
              <a:t>Fig 5:</a:t>
            </a:r>
            <a:r>
              <a:rPr lang="en-IN" sz="2400" b="1"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a)Original image of </a:t>
            </a:r>
            <a:r>
              <a:rPr lang="en-IN" sz="3200" b="1" dirty="0" err="1">
                <a:latin typeface="Times New Roman" panose="02020603050405020304" pitchFamily="18" charset="0"/>
                <a:cs typeface="Times New Roman" panose="02020603050405020304" pitchFamily="18" charset="0"/>
              </a:rPr>
              <a:t>Tomata</a:t>
            </a:r>
            <a:r>
              <a:rPr lang="en-IN" sz="3200" b="1" dirty="0">
                <a:latin typeface="Times New Roman" panose="02020603050405020304" pitchFamily="18" charset="0"/>
                <a:cs typeface="Times New Roman" panose="02020603050405020304" pitchFamily="18" charset="0"/>
              </a:rPr>
              <a:t> Leaf b)Binary mask of diseased part of Leaf Blight c)Separated diseased part with white background using K-mean Method d)Sobel and canny edge detection</a:t>
            </a:r>
          </a:p>
          <a:p>
            <a:endParaRPr lang="en-IN" dirty="0"/>
          </a:p>
        </p:txBody>
      </p:sp>
      <p:pic>
        <p:nvPicPr>
          <p:cNvPr id="38" name="Picture 37">
            <a:extLst>
              <a:ext uri="{FF2B5EF4-FFF2-40B4-BE49-F238E27FC236}">
                <a16:creationId xmlns:a16="http://schemas.microsoft.com/office/drawing/2014/main" id="{6B963E03-9147-0649-26DA-CA90B8A2F6B3}"/>
              </a:ext>
            </a:extLst>
          </p:cNvPr>
          <p:cNvPicPr>
            <a:picLocks noChangeAspect="1"/>
          </p:cNvPicPr>
          <p:nvPr/>
        </p:nvPicPr>
        <p:blipFill>
          <a:blip r:embed="rId14"/>
          <a:srcRect l="13355" r="9781"/>
          <a:stretch/>
        </p:blipFill>
        <p:spPr>
          <a:xfrm>
            <a:off x="11411618" y="12194587"/>
            <a:ext cx="9185493" cy="11019895"/>
          </a:xfrm>
          <a:prstGeom prst="rect">
            <a:avLst/>
          </a:prstGeom>
        </p:spPr>
      </p:pic>
      <p:sp>
        <p:nvSpPr>
          <p:cNvPr id="42" name="Rectangle 1">
            <a:extLst>
              <a:ext uri="{FF2B5EF4-FFF2-40B4-BE49-F238E27FC236}">
                <a16:creationId xmlns:a16="http://schemas.microsoft.com/office/drawing/2014/main" id="{6A31C0C7-39CD-D2DA-09B5-E3482F6986D0}"/>
              </a:ext>
            </a:extLst>
          </p:cNvPr>
          <p:cNvSpPr>
            <a:spLocks noChangeArrowheads="1"/>
          </p:cNvSpPr>
          <p:nvPr/>
        </p:nvSpPr>
        <p:spPr bwMode="auto">
          <a:xfrm rot="10800000" flipV="1">
            <a:off x="11129857" y="32313960"/>
            <a:ext cx="1397058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aims to transition the plant disease detection process developed in MATLAB to the </a:t>
            </a:r>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Zynq 7000 </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on Chip (SoC) for real-time crop image analysis, enabling efficient disease management and improved decision-making for farmers.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7" name="Picture 3" descr="Zynq 7000 SoC">
            <a:extLst>
              <a:ext uri="{FF2B5EF4-FFF2-40B4-BE49-F238E27FC236}">
                <a16:creationId xmlns:a16="http://schemas.microsoft.com/office/drawing/2014/main" id="{6CD4D38E-DAD6-DE56-4DD8-3A6C403919C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5865239" y="31273574"/>
            <a:ext cx="5479971" cy="451711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EBA49B5A-978B-CBA2-D56D-9977C3AF73B8}"/>
              </a:ext>
            </a:extLst>
          </p:cNvPr>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06858" y="5788379"/>
            <a:ext cx="9596090" cy="5262551"/>
          </a:xfrm>
          <a:prstGeom prst="rect">
            <a:avLst/>
          </a:prstGeom>
          <a:noFill/>
          <a:ln>
            <a:noFill/>
          </a:ln>
        </p:spPr>
      </p:pic>
      <p:sp>
        <p:nvSpPr>
          <p:cNvPr id="45" name="TextBox 44">
            <a:extLst>
              <a:ext uri="{FF2B5EF4-FFF2-40B4-BE49-F238E27FC236}">
                <a16:creationId xmlns:a16="http://schemas.microsoft.com/office/drawing/2014/main" id="{B0D08D50-03F5-159A-E1FF-D51934C1EB23}"/>
              </a:ext>
            </a:extLst>
          </p:cNvPr>
          <p:cNvSpPr txBox="1"/>
          <p:nvPr/>
        </p:nvSpPr>
        <p:spPr>
          <a:xfrm>
            <a:off x="22657680" y="8419546"/>
            <a:ext cx="3048956" cy="584775"/>
          </a:xfrm>
          <a:prstGeom prst="rect">
            <a:avLst/>
          </a:prstGeom>
          <a:noFill/>
        </p:spPr>
        <p:txBody>
          <a:bodyPr wrap="square" rtlCol="0">
            <a:spAutoFit/>
          </a:bodyPr>
          <a:lstStyle/>
          <a:p>
            <a:r>
              <a:rPr lang="en-IN" sz="3200" b="1" dirty="0"/>
              <a:t>     (a)</a:t>
            </a:r>
            <a:endParaRPr lang="en-IN" sz="2000" dirty="0"/>
          </a:p>
        </p:txBody>
      </p:sp>
      <p:sp>
        <p:nvSpPr>
          <p:cNvPr id="47" name="TextBox 46">
            <a:extLst>
              <a:ext uri="{FF2B5EF4-FFF2-40B4-BE49-F238E27FC236}">
                <a16:creationId xmlns:a16="http://schemas.microsoft.com/office/drawing/2014/main" id="{BB7B8157-D859-7DF7-D438-20EFDDF6E761}"/>
              </a:ext>
            </a:extLst>
          </p:cNvPr>
          <p:cNvSpPr txBox="1"/>
          <p:nvPr/>
        </p:nvSpPr>
        <p:spPr>
          <a:xfrm>
            <a:off x="25576154" y="8386121"/>
            <a:ext cx="2678822" cy="861774"/>
          </a:xfrm>
          <a:prstGeom prst="rect">
            <a:avLst/>
          </a:prstGeom>
          <a:noFill/>
        </p:spPr>
        <p:txBody>
          <a:bodyPr wrap="square" rtlCol="0">
            <a:spAutoFit/>
          </a:bodyPr>
          <a:lstStyle/>
          <a:p>
            <a:r>
              <a:rPr lang="en-IN" sz="3200" b="1" dirty="0"/>
              <a:t>     (b)</a:t>
            </a:r>
            <a:endParaRPr lang="en-IN" sz="2000" b="1" dirty="0"/>
          </a:p>
          <a:p>
            <a:endParaRPr lang="en-IN" dirty="0"/>
          </a:p>
        </p:txBody>
      </p:sp>
      <p:sp>
        <p:nvSpPr>
          <p:cNvPr id="55" name="TextBox 54">
            <a:extLst>
              <a:ext uri="{FF2B5EF4-FFF2-40B4-BE49-F238E27FC236}">
                <a16:creationId xmlns:a16="http://schemas.microsoft.com/office/drawing/2014/main" id="{23C98CFA-32C9-904B-BC21-40819C71062F}"/>
              </a:ext>
            </a:extLst>
          </p:cNvPr>
          <p:cNvSpPr txBox="1"/>
          <p:nvPr/>
        </p:nvSpPr>
        <p:spPr>
          <a:xfrm>
            <a:off x="28067644" y="8247251"/>
            <a:ext cx="2629852" cy="861774"/>
          </a:xfrm>
          <a:prstGeom prst="rect">
            <a:avLst/>
          </a:prstGeom>
          <a:noFill/>
        </p:spPr>
        <p:txBody>
          <a:bodyPr wrap="square" rtlCol="0">
            <a:spAutoFit/>
          </a:bodyPr>
          <a:lstStyle/>
          <a:p>
            <a:r>
              <a:rPr lang="en-IN" sz="3200" b="1" dirty="0"/>
              <a:t>           (c)</a:t>
            </a:r>
            <a:endParaRPr lang="en-IN" sz="2000" b="1" dirty="0"/>
          </a:p>
          <a:p>
            <a:endParaRPr lang="en-IN" dirty="0"/>
          </a:p>
        </p:txBody>
      </p:sp>
      <p:sp>
        <p:nvSpPr>
          <p:cNvPr id="56" name="TextBox 55">
            <a:extLst>
              <a:ext uri="{FF2B5EF4-FFF2-40B4-BE49-F238E27FC236}">
                <a16:creationId xmlns:a16="http://schemas.microsoft.com/office/drawing/2014/main" id="{59EDC9CB-1E36-7CBB-E27B-7820CF291E95}"/>
              </a:ext>
            </a:extLst>
          </p:cNvPr>
          <p:cNvSpPr txBox="1"/>
          <p:nvPr/>
        </p:nvSpPr>
        <p:spPr>
          <a:xfrm>
            <a:off x="22513084" y="10189156"/>
            <a:ext cx="2926058" cy="861774"/>
          </a:xfrm>
          <a:prstGeom prst="rect">
            <a:avLst/>
          </a:prstGeom>
          <a:noFill/>
        </p:spPr>
        <p:txBody>
          <a:bodyPr wrap="square" rtlCol="0">
            <a:spAutoFit/>
          </a:bodyPr>
          <a:lstStyle/>
          <a:p>
            <a:r>
              <a:rPr lang="en-IN" sz="3200" b="1" dirty="0"/>
              <a:t>     (d)</a:t>
            </a:r>
            <a:endParaRPr lang="en-IN" sz="2000" b="1" dirty="0"/>
          </a:p>
          <a:p>
            <a:endParaRPr lang="en-IN" dirty="0"/>
          </a:p>
        </p:txBody>
      </p:sp>
      <p:sp>
        <p:nvSpPr>
          <p:cNvPr id="59" name="TextBox 58">
            <a:extLst>
              <a:ext uri="{FF2B5EF4-FFF2-40B4-BE49-F238E27FC236}">
                <a16:creationId xmlns:a16="http://schemas.microsoft.com/office/drawing/2014/main" id="{549E360F-9366-138A-0916-B7DDF1DF8037}"/>
              </a:ext>
            </a:extLst>
          </p:cNvPr>
          <p:cNvSpPr txBox="1"/>
          <p:nvPr/>
        </p:nvSpPr>
        <p:spPr>
          <a:xfrm>
            <a:off x="22682846" y="16641646"/>
            <a:ext cx="1719118" cy="861774"/>
          </a:xfrm>
          <a:prstGeom prst="rect">
            <a:avLst/>
          </a:prstGeom>
          <a:noFill/>
        </p:spPr>
        <p:txBody>
          <a:bodyPr wrap="square" rtlCol="0">
            <a:spAutoFit/>
          </a:bodyPr>
          <a:lstStyle/>
          <a:p>
            <a:r>
              <a:rPr lang="en-IN" sz="3200" b="1" dirty="0"/>
              <a:t>       (a)</a:t>
            </a:r>
            <a:endParaRPr lang="en-IN" sz="2000" b="1" dirty="0"/>
          </a:p>
          <a:p>
            <a:endParaRPr lang="en-IN" dirty="0"/>
          </a:p>
        </p:txBody>
      </p:sp>
      <p:sp>
        <p:nvSpPr>
          <p:cNvPr id="60" name="TextBox 59">
            <a:extLst>
              <a:ext uri="{FF2B5EF4-FFF2-40B4-BE49-F238E27FC236}">
                <a16:creationId xmlns:a16="http://schemas.microsoft.com/office/drawing/2014/main" id="{C64AB4B0-81BE-B90E-3DA9-60C2FFD05DD7}"/>
              </a:ext>
            </a:extLst>
          </p:cNvPr>
          <p:cNvSpPr txBox="1"/>
          <p:nvPr/>
        </p:nvSpPr>
        <p:spPr>
          <a:xfrm>
            <a:off x="25865239" y="16579511"/>
            <a:ext cx="2008165" cy="861774"/>
          </a:xfrm>
          <a:prstGeom prst="rect">
            <a:avLst/>
          </a:prstGeom>
          <a:noFill/>
        </p:spPr>
        <p:txBody>
          <a:bodyPr wrap="square" rtlCol="0">
            <a:spAutoFit/>
          </a:bodyPr>
          <a:lstStyle/>
          <a:p>
            <a:r>
              <a:rPr lang="en-IN" sz="3200" b="1" dirty="0"/>
              <a:t>      (b)</a:t>
            </a:r>
            <a:endParaRPr lang="en-IN" sz="1200" dirty="0"/>
          </a:p>
          <a:p>
            <a:endParaRPr lang="en-IN" dirty="0"/>
          </a:p>
        </p:txBody>
      </p:sp>
      <p:sp>
        <p:nvSpPr>
          <p:cNvPr id="63" name="TextBox 62">
            <a:extLst>
              <a:ext uri="{FF2B5EF4-FFF2-40B4-BE49-F238E27FC236}">
                <a16:creationId xmlns:a16="http://schemas.microsoft.com/office/drawing/2014/main" id="{F1323658-5E8A-49DF-2D9F-D1B4B8857917}"/>
              </a:ext>
            </a:extLst>
          </p:cNvPr>
          <p:cNvSpPr txBox="1"/>
          <p:nvPr/>
        </p:nvSpPr>
        <p:spPr>
          <a:xfrm>
            <a:off x="28736353" y="16513115"/>
            <a:ext cx="2050022" cy="861774"/>
          </a:xfrm>
          <a:prstGeom prst="rect">
            <a:avLst/>
          </a:prstGeom>
          <a:noFill/>
        </p:spPr>
        <p:txBody>
          <a:bodyPr wrap="square" rtlCol="0">
            <a:spAutoFit/>
          </a:bodyPr>
          <a:lstStyle/>
          <a:p>
            <a:r>
              <a:rPr lang="en-IN" sz="3200" b="1" dirty="0"/>
              <a:t>       (c)</a:t>
            </a:r>
            <a:endParaRPr lang="en-IN" sz="1200" dirty="0"/>
          </a:p>
          <a:p>
            <a:endParaRPr lang="en-IN" dirty="0"/>
          </a:p>
        </p:txBody>
      </p:sp>
      <p:sp>
        <p:nvSpPr>
          <p:cNvPr id="1024" name="TextBox 1023">
            <a:extLst>
              <a:ext uri="{FF2B5EF4-FFF2-40B4-BE49-F238E27FC236}">
                <a16:creationId xmlns:a16="http://schemas.microsoft.com/office/drawing/2014/main" id="{17F1BDD2-C220-A344-811D-C3114FB75A0D}"/>
              </a:ext>
            </a:extLst>
          </p:cNvPr>
          <p:cNvSpPr txBox="1"/>
          <p:nvPr/>
        </p:nvSpPr>
        <p:spPr>
          <a:xfrm>
            <a:off x="23250301" y="18393950"/>
            <a:ext cx="1863714" cy="861774"/>
          </a:xfrm>
          <a:prstGeom prst="rect">
            <a:avLst/>
          </a:prstGeom>
          <a:noFill/>
        </p:spPr>
        <p:txBody>
          <a:bodyPr wrap="square" rtlCol="0">
            <a:spAutoFit/>
          </a:bodyPr>
          <a:lstStyle/>
          <a:p>
            <a:r>
              <a:rPr lang="en-IN" sz="3200" b="1" dirty="0"/>
              <a:t>    (d)</a:t>
            </a:r>
            <a:endParaRPr lang="en-IN" sz="1200" dirty="0"/>
          </a:p>
          <a:p>
            <a:endParaRPr lang="en-IN" dirty="0"/>
          </a:p>
        </p:txBody>
      </p:sp>
    </p:spTree>
    <p:extLst>
      <p:ext uri="{BB962C8B-B14F-4D97-AF65-F5344CB8AC3E}">
        <p14:creationId xmlns:p14="http://schemas.microsoft.com/office/powerpoint/2010/main" val="110133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9199</TotalTime>
  <Words>562</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Ramireddy Jaswanth Reddy</cp:lastModifiedBy>
  <cp:revision>219</cp:revision>
  <cp:lastPrinted>2013-08-04T02:58:23Z</cp:lastPrinted>
  <dcterms:created xsi:type="dcterms:W3CDTF">2011-10-21T15:46:33Z</dcterms:created>
  <dcterms:modified xsi:type="dcterms:W3CDTF">2024-10-16T06:22:20Z</dcterms:modified>
</cp:coreProperties>
</file>