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59" r:id="rId17"/>
  </p:sldIdLst>
  <p:sldSz cx="12192000" cy="6858000"/>
  <p:notesSz cx="6858000" cy="9144000"/>
  <p:embeddedFontLst>
    <p:embeddedFont>
      <p:font typeface="Lato Black" panose="020F0502020204030203" pitchFamily="34" charset="0"/>
      <p:bold r:id="rId19"/>
      <p:boldItalic r:id="rId20"/>
    </p:embeddedFont>
    <p:embeddedFont>
      <p:font typeface="Libre Baskerville" panose="02000000000000000000" pitchFamily="2" charset="0"/>
      <p:regular r:id="rId21"/>
      <p:bold r:id="rId22"/>
      <p: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0" autoAdjust="0"/>
  </p:normalViewPr>
  <p:slideViewPr>
    <p:cSldViewPr snapToGrid="0">
      <p:cViewPr varScale="1">
        <p:scale>
          <a:sx n="81" d="100"/>
          <a:sy n="81" d="100"/>
        </p:scale>
        <p:origin x="725"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74230" y="81951"/>
            <a:ext cx="12190815" cy="6694098"/>
          </a:xfrm>
          <a:prstGeom prst="rect">
            <a:avLst/>
          </a:prstGeom>
          <a:noFill/>
          <a:ln>
            <a:noFill/>
          </a:ln>
        </p:spPr>
      </p:pic>
      <p:sp>
        <p:nvSpPr>
          <p:cNvPr id="99" name="Google Shape;99;p1"/>
          <p:cNvSpPr txBox="1"/>
          <p:nvPr/>
        </p:nvSpPr>
        <p:spPr>
          <a:xfrm>
            <a:off x="2667786" y="3620426"/>
            <a:ext cx="7447175"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US" sz="2400" b="1" dirty="0">
                <a:latin typeface="Times New Roman" panose="02020603050405020304" pitchFamily="18" charset="0"/>
                <a:cs typeface="Times New Roman" panose="02020603050405020304" pitchFamily="18" charset="0"/>
              </a:rPr>
              <a:t>Exploratory Data Analysis on AMEO Dataset</a:t>
            </a:r>
            <a:endParaRPr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8BA02C-6D13-DEF3-07DF-928374867A15}"/>
              </a:ext>
            </a:extLst>
          </p:cNvPr>
          <p:cNvSpPr txBox="1"/>
          <p:nvPr/>
        </p:nvSpPr>
        <p:spPr>
          <a:xfrm>
            <a:off x="1432873" y="5413660"/>
            <a:ext cx="2026763" cy="646331"/>
          </a:xfrm>
          <a:prstGeom prst="rect">
            <a:avLst/>
          </a:prstGeom>
          <a:noFill/>
        </p:spPr>
        <p:txBody>
          <a:bodyPr wrap="square" rtlCol="0">
            <a:spAutoFit/>
          </a:bodyPr>
          <a:lstStyle/>
          <a:p>
            <a:r>
              <a:rPr lang="en-IN" sz="1800">
                <a:latin typeface="Times New Roman" panose="02020603050405020304" pitchFamily="18" charset="0"/>
                <a:cs typeface="Times New Roman" panose="02020603050405020304" pitchFamily="18" charset="0"/>
              </a:rPr>
              <a:t>Sai Lokesh Uppala</a:t>
            </a:r>
          </a:p>
          <a:p>
            <a:r>
              <a:rPr lang="en-IN" sz="1800" dirty="0">
                <a:latin typeface="Times New Roman" panose="02020603050405020304" pitchFamily="18" charset="0"/>
                <a:cs typeface="Times New Roman" panose="02020603050405020304" pitchFamily="18" charset="0"/>
              </a:rPr>
              <a:t>22th February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299F79-9FEB-84E3-AF4D-C2D735627942}"/>
              </a:ext>
            </a:extLst>
          </p:cNvPr>
          <p:cNvSpPr txBox="1"/>
          <p:nvPr/>
        </p:nvSpPr>
        <p:spPr>
          <a:xfrm>
            <a:off x="256160" y="339365"/>
            <a:ext cx="2190343" cy="584775"/>
          </a:xfrm>
          <a:prstGeom prst="rect">
            <a:avLst/>
          </a:prstGeom>
          <a:noFill/>
        </p:spPr>
        <p:txBody>
          <a:bodyPr wrap="none" rtlCol="0">
            <a:spAutoFit/>
          </a:bodyPr>
          <a:lstStyle/>
          <a:p>
            <a:r>
              <a:rPr lang="en-US" sz="1800" b="1" kern="0" spc="-5" dirty="0">
                <a:effectLst/>
                <a:latin typeface="Times New Roman" panose="02020603050405020304" pitchFamily="18" charset="0"/>
                <a:ea typeface="Times New Roman" panose="02020603050405020304" pitchFamily="18" charset="0"/>
              </a:rPr>
              <a:t>B. Bivariate</a:t>
            </a:r>
            <a:r>
              <a:rPr lang="en-US" sz="1800" b="1" kern="0" spc="-10" dirty="0">
                <a:effectLst/>
                <a:latin typeface="Times New Roman" panose="02020603050405020304" pitchFamily="18" charset="0"/>
                <a:ea typeface="Times New Roman" panose="02020603050405020304" pitchFamily="18" charset="0"/>
              </a:rPr>
              <a:t> </a:t>
            </a:r>
            <a:r>
              <a:rPr lang="en-US" sz="1800" b="1" kern="0" spc="-5" dirty="0">
                <a:effectLst/>
                <a:latin typeface="Times New Roman" panose="02020603050405020304" pitchFamily="18" charset="0"/>
                <a:ea typeface="Times New Roman" panose="02020603050405020304" pitchFamily="18" charset="0"/>
              </a:rPr>
              <a:t>analysis</a:t>
            </a:r>
            <a:endParaRPr lang="en-IN" sz="1800" b="1" kern="0" spc="-5" dirty="0">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65ED7822-C5C0-66D2-9009-96C98E3F063C}"/>
              </a:ext>
            </a:extLst>
          </p:cNvPr>
          <p:cNvSpPr txBox="1"/>
          <p:nvPr/>
        </p:nvSpPr>
        <p:spPr>
          <a:xfrm>
            <a:off x="520110" y="770251"/>
            <a:ext cx="2148345"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1. Designation and Salary</a:t>
            </a:r>
          </a:p>
        </p:txBody>
      </p:sp>
      <p:pic>
        <p:nvPicPr>
          <p:cNvPr id="7170" name="Picture 2">
            <a:extLst>
              <a:ext uri="{FF2B5EF4-FFF2-40B4-BE49-F238E27FC236}">
                <a16:creationId xmlns:a16="http://schemas.microsoft.com/office/drawing/2014/main" id="{C3147862-1028-4DE0-4A26-28E558F2A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218" y="44230"/>
            <a:ext cx="2997724" cy="31212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50D0E5-14F8-2B0D-C219-A0B9233A933A}"/>
              </a:ext>
            </a:extLst>
          </p:cNvPr>
          <p:cNvSpPr txBox="1"/>
          <p:nvPr/>
        </p:nvSpPr>
        <p:spPr>
          <a:xfrm>
            <a:off x="699219" y="1197829"/>
            <a:ext cx="5890522" cy="160043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 bar plot illustrates the maximum salary for each Designation, highlighting that Senior Software Engineers command the highest salary. However, it's worth noting that Senior Software Engineers also exhibit the highest standard deviation in their salary distribution. Interestingly, only two designations, namely Software Developer and Technical Support Engineer, have salaries lower than the average salary across all designations.</a:t>
            </a:r>
            <a:endParaRPr lang="en-IN" dirty="0"/>
          </a:p>
        </p:txBody>
      </p:sp>
      <p:sp>
        <p:nvSpPr>
          <p:cNvPr id="5" name="TextBox 4">
            <a:extLst>
              <a:ext uri="{FF2B5EF4-FFF2-40B4-BE49-F238E27FC236}">
                <a16:creationId xmlns:a16="http://schemas.microsoft.com/office/drawing/2014/main" id="{95B44B17-F553-6E83-065B-1EE7A4AF2D8C}"/>
              </a:ext>
            </a:extLst>
          </p:cNvPr>
          <p:cNvSpPr txBox="1"/>
          <p:nvPr/>
        </p:nvSpPr>
        <p:spPr>
          <a:xfrm>
            <a:off x="626774" y="3011565"/>
            <a:ext cx="1819729"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2. Gender and Salary</a:t>
            </a:r>
          </a:p>
        </p:txBody>
      </p:sp>
      <p:sp>
        <p:nvSpPr>
          <p:cNvPr id="6" name="TextBox 5">
            <a:extLst>
              <a:ext uri="{FF2B5EF4-FFF2-40B4-BE49-F238E27FC236}">
                <a16:creationId xmlns:a16="http://schemas.microsoft.com/office/drawing/2014/main" id="{E3F4A047-14C0-FC9D-BA70-093028D6127D}"/>
              </a:ext>
            </a:extLst>
          </p:cNvPr>
          <p:cNvSpPr txBox="1"/>
          <p:nvPr/>
        </p:nvSpPr>
        <p:spPr>
          <a:xfrm>
            <a:off x="699219" y="3528931"/>
            <a:ext cx="5323002" cy="95410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 average salary for both males and females is approximately equal, suggesting a lack of gender bias in terms of salary. However, it's noteworthy that females tend to receive salaries below the overall average salary.</a:t>
            </a:r>
            <a:endParaRPr lang="en-IN" dirty="0"/>
          </a:p>
        </p:txBody>
      </p:sp>
      <p:pic>
        <p:nvPicPr>
          <p:cNvPr id="7172" name="Picture 4">
            <a:extLst>
              <a:ext uri="{FF2B5EF4-FFF2-40B4-BE49-F238E27FC236}">
                <a16:creationId xmlns:a16="http://schemas.microsoft.com/office/drawing/2014/main" id="{6918D1F9-6298-3B51-E605-5215A9458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425" y="3165453"/>
            <a:ext cx="3913942" cy="312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6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5B0E25-7FFD-C60D-7AC4-22B7E7C28A49}"/>
              </a:ext>
            </a:extLst>
          </p:cNvPr>
          <p:cNvSpPr txBox="1"/>
          <p:nvPr/>
        </p:nvSpPr>
        <p:spPr>
          <a:xfrm>
            <a:off x="377072" y="339365"/>
            <a:ext cx="4063933" cy="523220"/>
          </a:xfrm>
          <a:prstGeom prst="rect">
            <a:avLst/>
          </a:prstGeom>
          <a:noFill/>
        </p:spPr>
        <p:txBody>
          <a:bodyPr wrap="none" rtlCol="0">
            <a:spAutoFit/>
          </a:bodyPr>
          <a:lstStyle/>
          <a:p>
            <a:r>
              <a:rPr lang="en-IN" b="1" i="0" dirty="0">
                <a:solidFill>
                  <a:srgbClr val="212121"/>
                </a:solidFill>
                <a:effectLst/>
                <a:latin typeface="Times New Roman" panose="02020603050405020304" pitchFamily="18" charset="0"/>
                <a:cs typeface="Times New Roman" panose="02020603050405020304" pitchFamily="18" charset="0"/>
              </a:rPr>
              <a:t>3. Salary &amp; (10</a:t>
            </a:r>
            <a:r>
              <a:rPr lang="en-IN" b="1" i="0" baseline="30000" dirty="0">
                <a:solidFill>
                  <a:srgbClr val="212121"/>
                </a:solidFill>
                <a:effectLst/>
                <a:latin typeface="Times New Roman" panose="02020603050405020304" pitchFamily="18" charset="0"/>
                <a:cs typeface="Times New Roman" panose="02020603050405020304" pitchFamily="18" charset="0"/>
              </a:rPr>
              <a:t>th</a:t>
            </a:r>
            <a:r>
              <a:rPr lang="en-IN" b="1" i="0" dirty="0">
                <a:solidFill>
                  <a:srgbClr val="212121"/>
                </a:solidFill>
                <a:effectLst/>
                <a:latin typeface="Times New Roman" panose="02020603050405020304" pitchFamily="18" charset="0"/>
                <a:cs typeface="Times New Roman" panose="02020603050405020304" pitchFamily="18" charset="0"/>
              </a:rPr>
              <a:t>  Score, 12</a:t>
            </a:r>
            <a:r>
              <a:rPr lang="en-IN" b="1" i="0" baseline="30000" dirty="0">
                <a:solidFill>
                  <a:srgbClr val="212121"/>
                </a:solidFill>
                <a:effectLst/>
                <a:latin typeface="Times New Roman" panose="02020603050405020304" pitchFamily="18" charset="0"/>
                <a:cs typeface="Times New Roman" panose="02020603050405020304" pitchFamily="18" charset="0"/>
              </a:rPr>
              <a:t>th</a:t>
            </a:r>
            <a:r>
              <a:rPr lang="en-IN" b="1" i="0" dirty="0">
                <a:solidFill>
                  <a:srgbClr val="212121"/>
                </a:solidFill>
                <a:effectLst/>
                <a:latin typeface="Times New Roman" panose="02020603050405020304" pitchFamily="18" charset="0"/>
                <a:cs typeface="Times New Roman" panose="02020603050405020304" pitchFamily="18" charset="0"/>
              </a:rPr>
              <a:t> score, College CGPA</a:t>
            </a:r>
            <a:r>
              <a:rPr lang="en-IN" b="0" i="0" dirty="0">
                <a:solidFill>
                  <a:srgbClr val="212121"/>
                </a:solidFill>
                <a:effectLst/>
                <a:latin typeface="Roboto" panose="02000000000000000000" pitchFamily="2" charset="0"/>
              </a:rPr>
              <a:t>)</a:t>
            </a:r>
          </a:p>
          <a:p>
            <a:endParaRPr lang="en-IN" dirty="0"/>
          </a:p>
        </p:txBody>
      </p:sp>
      <p:pic>
        <p:nvPicPr>
          <p:cNvPr id="8194" name="Picture 2">
            <a:extLst>
              <a:ext uri="{FF2B5EF4-FFF2-40B4-BE49-F238E27FC236}">
                <a16:creationId xmlns:a16="http://schemas.microsoft.com/office/drawing/2014/main" id="{D16FBF89-209C-EE7C-D03A-454FBC793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31" y="711756"/>
            <a:ext cx="3299381" cy="237080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1FD3C7D-6033-6BF2-1E1C-592F1A815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347" y="768318"/>
            <a:ext cx="3299381" cy="2314248"/>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36C40CD4-99C8-10E5-D0C1-2FEE16F738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6463" y="768318"/>
            <a:ext cx="3151302" cy="2314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BF035F-C5E9-F330-145C-451DA317B4FC}"/>
              </a:ext>
            </a:extLst>
          </p:cNvPr>
          <p:cNvSpPr txBox="1"/>
          <p:nvPr/>
        </p:nvSpPr>
        <p:spPr>
          <a:xfrm>
            <a:off x="443060" y="3082565"/>
            <a:ext cx="7843814" cy="307777"/>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There does not exist any correlation between Salary and </a:t>
            </a:r>
            <a:r>
              <a:rPr lang="en-US" b="0" i="0" dirty="0" err="1">
                <a:solidFill>
                  <a:srgbClr val="212121"/>
                </a:solidFill>
                <a:effectLst/>
                <a:latin typeface="Roboto" panose="02000000000000000000" pitchFamily="2" charset="0"/>
              </a:rPr>
              <a:t>CollegeCGPA</a:t>
            </a:r>
            <a:r>
              <a:rPr lang="en-US" b="0" i="0" dirty="0">
                <a:solidFill>
                  <a:srgbClr val="212121"/>
                </a:solidFill>
                <a:effectLst/>
                <a:latin typeface="Roboto" panose="02000000000000000000" pitchFamily="2" charset="0"/>
              </a:rPr>
              <a:t>, 10</a:t>
            </a:r>
            <a:r>
              <a:rPr lang="en-US" b="0" i="0" baseline="30000" dirty="0">
                <a:solidFill>
                  <a:srgbClr val="212121"/>
                </a:solidFill>
                <a:effectLst/>
                <a:latin typeface="Roboto" panose="02000000000000000000" pitchFamily="2" charset="0"/>
              </a:rPr>
              <a:t>th</a:t>
            </a:r>
            <a:r>
              <a:rPr lang="en-US" b="0" i="0" dirty="0">
                <a:solidFill>
                  <a:srgbClr val="212121"/>
                </a:solidFill>
                <a:effectLst/>
                <a:latin typeface="Roboto" panose="02000000000000000000" pitchFamily="2" charset="0"/>
              </a:rPr>
              <a:t> score, 12</a:t>
            </a:r>
            <a:r>
              <a:rPr lang="en-US" b="0" i="0" baseline="30000" dirty="0">
                <a:solidFill>
                  <a:srgbClr val="212121"/>
                </a:solidFill>
                <a:effectLst/>
                <a:latin typeface="Roboto" panose="02000000000000000000" pitchFamily="2" charset="0"/>
              </a:rPr>
              <a:t>th</a:t>
            </a:r>
            <a:r>
              <a:rPr lang="en-US" b="0" i="0" dirty="0">
                <a:solidFill>
                  <a:srgbClr val="212121"/>
                </a:solidFill>
                <a:effectLst/>
                <a:latin typeface="Roboto" panose="02000000000000000000" pitchFamily="2" charset="0"/>
              </a:rPr>
              <a:t> score.</a:t>
            </a:r>
            <a:endParaRPr lang="en-IN" dirty="0"/>
          </a:p>
        </p:txBody>
      </p:sp>
      <p:sp>
        <p:nvSpPr>
          <p:cNvPr id="5" name="TextBox 4">
            <a:extLst>
              <a:ext uri="{FF2B5EF4-FFF2-40B4-BE49-F238E27FC236}">
                <a16:creationId xmlns:a16="http://schemas.microsoft.com/office/drawing/2014/main" id="{0A3271AF-7E3A-DAA3-78A4-6D3A14C72888}"/>
              </a:ext>
            </a:extLst>
          </p:cNvPr>
          <p:cNvSpPr txBox="1"/>
          <p:nvPr/>
        </p:nvSpPr>
        <p:spPr>
          <a:xfrm>
            <a:off x="443060" y="3467659"/>
            <a:ext cx="3055645"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4. Salary and English, Quant, Logical</a:t>
            </a:r>
          </a:p>
        </p:txBody>
      </p:sp>
      <p:pic>
        <p:nvPicPr>
          <p:cNvPr id="8200" name="Picture 8">
            <a:extLst>
              <a:ext uri="{FF2B5EF4-FFF2-40B4-BE49-F238E27FC236}">
                <a16:creationId xmlns:a16="http://schemas.microsoft.com/office/drawing/2014/main" id="{764B076F-3C8C-D4D5-14C0-3E74671F53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072" y="3852752"/>
            <a:ext cx="3214540" cy="2370809"/>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725B0D45-7B8C-3CFE-A90E-BEFE63466F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9347" y="3852752"/>
            <a:ext cx="3327676" cy="2370809"/>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a:extLst>
              <a:ext uri="{FF2B5EF4-FFF2-40B4-BE49-F238E27FC236}">
                <a16:creationId xmlns:a16="http://schemas.microsoft.com/office/drawing/2014/main" id="{B6BDF329-A68F-6105-2249-638BE4C90B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6463" y="3840049"/>
            <a:ext cx="3214540" cy="2370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FE865CB-9649-2BCE-840A-AE7F5DE0C566}"/>
              </a:ext>
            </a:extLst>
          </p:cNvPr>
          <p:cNvSpPr txBox="1"/>
          <p:nvPr/>
        </p:nvSpPr>
        <p:spPr>
          <a:xfrm>
            <a:off x="443060" y="6210858"/>
            <a:ext cx="8089074" cy="307777"/>
          </a:xfrm>
          <a:prstGeom prst="rect">
            <a:avLst/>
          </a:prstGeom>
          <a:noFill/>
        </p:spPr>
        <p:txBody>
          <a:bodyPr wrap="none" rtlCol="0">
            <a:spAutoFit/>
          </a:bodyPr>
          <a:lstStyle/>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The scatter plots above give adequate evidence that salary is not affected by English, Logical</a:t>
            </a:r>
            <a:r>
              <a:rPr lang="en-US" dirty="0">
                <a:solidFill>
                  <a:srgbClr val="212121"/>
                </a:solidFill>
                <a:latin typeface="Times New Roman" panose="02020603050405020304" pitchFamily="18" charset="0"/>
                <a:cs typeface="Times New Roman" panose="02020603050405020304" pitchFamily="18" charset="0"/>
              </a:rPr>
              <a:t>, Quant</a:t>
            </a:r>
            <a:r>
              <a:rPr lang="en-US" b="0" i="0" dirty="0">
                <a:solidFill>
                  <a:srgbClr val="212121"/>
                </a:solidFill>
                <a:effectLst/>
                <a:latin typeface="Times New Roman" panose="02020603050405020304" pitchFamily="18" charset="0"/>
                <a:cs typeface="Times New Roman" panose="02020603050405020304" pitchFamily="18" charset="0"/>
              </a:rPr>
              <a:t> Score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13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A2DF9F-7155-23CB-76EF-736F39E50580}"/>
              </a:ext>
            </a:extLst>
          </p:cNvPr>
          <p:cNvSpPr txBox="1"/>
          <p:nvPr/>
        </p:nvSpPr>
        <p:spPr>
          <a:xfrm>
            <a:off x="282803" y="386498"/>
            <a:ext cx="2387192"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5. Gender and Specialization</a:t>
            </a:r>
          </a:p>
        </p:txBody>
      </p:sp>
      <p:pic>
        <p:nvPicPr>
          <p:cNvPr id="9218" name="Picture 2">
            <a:extLst>
              <a:ext uri="{FF2B5EF4-FFF2-40B4-BE49-F238E27FC236}">
                <a16:creationId xmlns:a16="http://schemas.microsoft.com/office/drawing/2014/main" id="{C51E2B6D-341D-BBCD-C06C-EE36AB91E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4" y="833538"/>
            <a:ext cx="7224762" cy="26638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8E6A5F-C432-D7DB-6FB6-ABB2996A7B1F}"/>
              </a:ext>
            </a:extLst>
          </p:cNvPr>
          <p:cNvSpPr txBox="1"/>
          <p:nvPr/>
        </p:nvSpPr>
        <p:spPr>
          <a:xfrm>
            <a:off x="282802" y="3497346"/>
            <a:ext cx="11472423" cy="52322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There is an approximately twofold higher representation of males compared to females in each specialization. Additionally, there is a notably lower number of females who opted for mechanical and electronics specializations.</a:t>
            </a:r>
            <a:endParaRPr lang="en-IN" dirty="0"/>
          </a:p>
        </p:txBody>
      </p:sp>
      <p:sp>
        <p:nvSpPr>
          <p:cNvPr id="9892" name="TextBox 9891">
            <a:extLst>
              <a:ext uri="{FF2B5EF4-FFF2-40B4-BE49-F238E27FC236}">
                <a16:creationId xmlns:a16="http://schemas.microsoft.com/office/drawing/2014/main" id="{600AA664-D0C1-DB09-F6C8-B1ED15C2610F}"/>
              </a:ext>
            </a:extLst>
          </p:cNvPr>
          <p:cNvSpPr txBox="1"/>
          <p:nvPr/>
        </p:nvSpPr>
        <p:spPr>
          <a:xfrm>
            <a:off x="282802" y="4100661"/>
            <a:ext cx="2291012" cy="523220"/>
          </a:xfrm>
          <a:prstGeom prst="rect">
            <a:avLst/>
          </a:prstGeom>
          <a:noFill/>
        </p:spPr>
        <p:txBody>
          <a:bodyPr wrap="none" rtlCol="0">
            <a:spAutoFit/>
          </a:bodyPr>
          <a:lstStyle/>
          <a:p>
            <a:r>
              <a:rPr lang="en-US" b="1" kern="0" dirty="0">
                <a:effectLst/>
                <a:latin typeface="Times New Roman" panose="02020603050405020304" pitchFamily="18" charset="0"/>
                <a:ea typeface="Times New Roman" panose="02020603050405020304" pitchFamily="18" charset="0"/>
              </a:rPr>
              <a:t>6. College</a:t>
            </a:r>
            <a:r>
              <a:rPr lang="en-US" b="1" kern="0" spc="-15"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Factors</a:t>
            </a:r>
            <a:r>
              <a:rPr lang="en-US" b="1" kern="0" spc="-5"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&amp;</a:t>
            </a:r>
            <a:r>
              <a:rPr lang="en-US" b="1" kern="0" spc="-5" dirty="0">
                <a:effectLst/>
                <a:latin typeface="Times New Roman" panose="02020603050405020304" pitchFamily="18" charset="0"/>
                <a:ea typeface="Times New Roman" panose="02020603050405020304" pitchFamily="18" charset="0"/>
              </a:rPr>
              <a:t> </a:t>
            </a:r>
            <a:r>
              <a:rPr lang="en-US" b="1" kern="0" dirty="0">
                <a:effectLst/>
                <a:latin typeface="Times New Roman" panose="02020603050405020304" pitchFamily="18" charset="0"/>
                <a:ea typeface="Times New Roman" panose="02020603050405020304" pitchFamily="18" charset="0"/>
              </a:rPr>
              <a:t>Salary</a:t>
            </a:r>
            <a:endParaRPr lang="en-IN" b="1" kern="0" dirty="0">
              <a:effectLst/>
              <a:latin typeface="Times New Roman" panose="02020603050405020304" pitchFamily="18" charset="0"/>
              <a:ea typeface="Times New Roman" panose="02020603050405020304" pitchFamily="18" charset="0"/>
            </a:endParaRPr>
          </a:p>
          <a:p>
            <a:endParaRPr lang="en-IN" dirty="0"/>
          </a:p>
        </p:txBody>
      </p:sp>
      <p:pic>
        <p:nvPicPr>
          <p:cNvPr id="9955" name="Picture 739">
            <a:extLst>
              <a:ext uri="{FF2B5EF4-FFF2-40B4-BE49-F238E27FC236}">
                <a16:creationId xmlns:a16="http://schemas.microsoft.com/office/drawing/2014/main" id="{0FDA38C6-BB8D-8E72-B260-490DBED38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190" y="4232635"/>
            <a:ext cx="3741164" cy="2342561"/>
          </a:xfrm>
          <a:prstGeom prst="rect">
            <a:avLst/>
          </a:prstGeom>
          <a:noFill/>
          <a:extLst>
            <a:ext uri="{909E8E84-426E-40DD-AFC4-6F175D3DCCD1}">
              <a14:hiddenFill xmlns:a14="http://schemas.microsoft.com/office/drawing/2010/main">
                <a:solidFill>
                  <a:srgbClr val="FFFFFF"/>
                </a:solidFill>
              </a14:hiddenFill>
            </a:ext>
          </a:extLst>
        </p:spPr>
      </p:pic>
      <p:sp>
        <p:nvSpPr>
          <p:cNvPr id="9893" name="TextBox 9892">
            <a:extLst>
              <a:ext uri="{FF2B5EF4-FFF2-40B4-BE49-F238E27FC236}">
                <a16:creationId xmlns:a16="http://schemas.microsoft.com/office/drawing/2014/main" id="{1D7487E7-C5F6-51E6-E20D-2F424FAD9584}"/>
              </a:ext>
            </a:extLst>
          </p:cNvPr>
          <p:cNvSpPr txBox="1"/>
          <p:nvPr/>
        </p:nvSpPr>
        <p:spPr>
          <a:xfrm>
            <a:off x="282802" y="4703976"/>
            <a:ext cx="4752388" cy="738664"/>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Roboto" panose="02000000000000000000" pitchFamily="2" charset="0"/>
              </a:rPr>
              <a:t>Colleges within Tier 1 tend to offer higher salaries compared to colleges in Tier 2. Colleges in Tier 2 generally provide salaries below the overall average.</a:t>
            </a:r>
            <a:endParaRPr lang="en-IN" dirty="0"/>
          </a:p>
        </p:txBody>
      </p:sp>
    </p:spTree>
    <p:extLst>
      <p:ext uri="{BB962C8B-B14F-4D97-AF65-F5344CB8AC3E}">
        <p14:creationId xmlns:p14="http://schemas.microsoft.com/office/powerpoint/2010/main" val="249694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E0DF3-12E5-790E-DD9E-78C300513E31}"/>
              </a:ext>
            </a:extLst>
          </p:cNvPr>
          <p:cNvSpPr txBox="1"/>
          <p:nvPr/>
        </p:nvSpPr>
        <p:spPr>
          <a:xfrm>
            <a:off x="301657" y="386498"/>
            <a:ext cx="4711546" cy="369332"/>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V. RESEARCH HYPOTHESIS OUTCOMES</a:t>
            </a:r>
          </a:p>
        </p:txBody>
      </p:sp>
      <p:sp>
        <p:nvSpPr>
          <p:cNvPr id="3" name="TextBox 2">
            <a:extLst>
              <a:ext uri="{FF2B5EF4-FFF2-40B4-BE49-F238E27FC236}">
                <a16:creationId xmlns:a16="http://schemas.microsoft.com/office/drawing/2014/main" id="{3E58BE53-80B3-D2F3-6EED-EA9109BD91AB}"/>
              </a:ext>
            </a:extLst>
          </p:cNvPr>
          <p:cNvSpPr txBox="1"/>
          <p:nvPr/>
        </p:nvSpPr>
        <p:spPr>
          <a:xfrm>
            <a:off x="501190" y="836266"/>
            <a:ext cx="11346681" cy="1138773"/>
          </a:xfrm>
          <a:prstGeom prst="rect">
            <a:avLst/>
          </a:prstGeom>
          <a:noFill/>
        </p:spPr>
        <p:txBody>
          <a:bodyPr wrap="square" rtlCol="0">
            <a:spAutoFit/>
          </a:bodyPr>
          <a:lstStyle/>
          <a:p>
            <a:r>
              <a:rPr lang="en-US" sz="1800" b="1" i="1" dirty="0">
                <a:effectLst/>
                <a:latin typeface="Times New Roman" panose="02020603050405020304" pitchFamily="18" charset="0"/>
                <a:ea typeface="Times New Roman" panose="02020603050405020304" pitchFamily="18" charset="0"/>
              </a:rPr>
              <a:t>Q-“</a:t>
            </a:r>
            <a:r>
              <a:rPr lang="en-US" sz="1800" i="1" dirty="0">
                <a:effectLst/>
                <a:latin typeface="Times New Roman" panose="02020603050405020304" pitchFamily="18" charset="0"/>
                <a:ea typeface="Times New Roman" panose="02020603050405020304" pitchFamily="18" charset="0"/>
              </a:rPr>
              <a:t>Times of India article dated Jan 18, 2019</a:t>
            </a:r>
            <a:r>
              <a:rPr lang="en-US" sz="1800" i="1" spc="-2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states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that</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“After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doing</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your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Computer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Science Engineering if you take up jobs as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Programming</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Analyst,</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Software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Engineer,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Hardware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Engineer,</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and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Associate</a:t>
            </a:r>
            <a:r>
              <a:rPr lang="en-US" sz="1800" i="1" spc="-2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Engineer</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you</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can</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earn</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up</a:t>
            </a:r>
            <a:r>
              <a:rPr lang="en-US" sz="1800" i="1"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to</a:t>
            </a:r>
            <a:r>
              <a:rPr lang="en-US" sz="1800" i="1" spc="-1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2.5-</a:t>
            </a:r>
            <a:r>
              <a:rPr lang="en-US" sz="1800" i="1" spc="-29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3 lakhs as</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a fresh graduate.”</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93DB1D3D-4F26-E961-42BE-C5487FB31381}"/>
              </a:ext>
            </a:extLst>
          </p:cNvPr>
          <p:cNvGraphicFramePr>
            <a:graphicFrameLocks noGrp="1"/>
          </p:cNvGraphicFramePr>
          <p:nvPr>
            <p:extLst>
              <p:ext uri="{D42A27DB-BD31-4B8C-83A1-F6EECF244321}">
                <p14:modId xmlns:p14="http://schemas.microsoft.com/office/powerpoint/2010/main" val="2323707883"/>
              </p:ext>
            </p:extLst>
          </p:nvPr>
        </p:nvGraphicFramePr>
        <p:xfrm>
          <a:off x="501190" y="1879873"/>
          <a:ext cx="4837728" cy="2804160"/>
        </p:xfrm>
        <a:graphic>
          <a:graphicData uri="http://schemas.openxmlformats.org/drawingml/2006/table">
            <a:tbl>
              <a:tblPr firstRow="1" bandRow="1">
                <a:tableStyleId>{5940675A-B579-460E-94D1-54222C63F5DA}</a:tableStyleId>
              </a:tblPr>
              <a:tblGrid>
                <a:gridCol w="1209432">
                  <a:extLst>
                    <a:ext uri="{9D8B030D-6E8A-4147-A177-3AD203B41FA5}">
                      <a16:colId xmlns:a16="http://schemas.microsoft.com/office/drawing/2014/main" val="3062799298"/>
                    </a:ext>
                  </a:extLst>
                </a:gridCol>
                <a:gridCol w="1209432">
                  <a:extLst>
                    <a:ext uri="{9D8B030D-6E8A-4147-A177-3AD203B41FA5}">
                      <a16:colId xmlns:a16="http://schemas.microsoft.com/office/drawing/2014/main" val="4109765475"/>
                    </a:ext>
                  </a:extLst>
                </a:gridCol>
                <a:gridCol w="1209432">
                  <a:extLst>
                    <a:ext uri="{9D8B030D-6E8A-4147-A177-3AD203B41FA5}">
                      <a16:colId xmlns:a16="http://schemas.microsoft.com/office/drawing/2014/main" val="4013831850"/>
                    </a:ext>
                  </a:extLst>
                </a:gridCol>
                <a:gridCol w="1209432">
                  <a:extLst>
                    <a:ext uri="{9D8B030D-6E8A-4147-A177-3AD203B41FA5}">
                      <a16:colId xmlns:a16="http://schemas.microsoft.com/office/drawing/2014/main" val="3743879279"/>
                    </a:ext>
                  </a:extLst>
                </a:gridCol>
              </a:tblGrid>
              <a:tr h="258423">
                <a:tc>
                  <a:txBody>
                    <a:bodyPr/>
                    <a:lstStyle/>
                    <a:p>
                      <a:r>
                        <a:rPr lang="en-US" sz="1400" b="1" i="0" u="none" strike="noStrike" cap="none" dirty="0">
                          <a:solidFill>
                            <a:schemeClr val="tx1"/>
                          </a:solidFill>
                          <a:effectLst/>
                          <a:latin typeface="+mn-lt"/>
                          <a:ea typeface="+mn-ea"/>
                          <a:cs typeface="+mn-cs"/>
                          <a:sym typeface="Arial"/>
                        </a:rPr>
                        <a:t>Designation</a:t>
                      </a:r>
                      <a:endParaRPr lang="en-IN" dirty="0"/>
                    </a:p>
                  </a:txBody>
                  <a:tcPr/>
                </a:tc>
                <a:tc>
                  <a:txBody>
                    <a:bodyPr/>
                    <a:lstStyle/>
                    <a:p>
                      <a:r>
                        <a:rPr lang="en-US" sz="1400" b="1" i="0" u="none" strike="noStrike" cap="none" dirty="0">
                          <a:solidFill>
                            <a:schemeClr val="tx1"/>
                          </a:solidFill>
                          <a:effectLst/>
                          <a:latin typeface="+mn-lt"/>
                          <a:ea typeface="+mn-ea"/>
                          <a:cs typeface="+mn-cs"/>
                          <a:sym typeface="Arial"/>
                        </a:rPr>
                        <a:t>         t</a:t>
                      </a:r>
                      <a:endParaRPr lang="en-IN" dirty="0"/>
                    </a:p>
                  </a:txBody>
                  <a:tcPr/>
                </a:tc>
                <a:tc>
                  <a:txBody>
                    <a:bodyPr/>
                    <a:lstStyle/>
                    <a:p>
                      <a:r>
                        <a:rPr lang="en-IN" dirty="0"/>
                        <a:t>         </a:t>
                      </a:r>
                      <a:r>
                        <a:rPr lang="en-IN" b="1" dirty="0"/>
                        <a:t>p</a:t>
                      </a:r>
                    </a:p>
                  </a:txBody>
                  <a:tcPr/>
                </a:tc>
                <a:tc>
                  <a:txBody>
                    <a:bodyPr/>
                    <a:lstStyle/>
                    <a:p>
                      <a:r>
                        <a:rPr lang="en-IN" dirty="0"/>
                        <a:t>     </a:t>
                      </a:r>
                      <a:r>
                        <a:rPr lang="en-IN" b="1"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3994443877"/>
                  </a:ext>
                </a:extLst>
              </a:tr>
              <a:tr h="439320">
                <a:tc>
                  <a:txBody>
                    <a:bodyPr/>
                    <a:lstStyle/>
                    <a:p>
                      <a:r>
                        <a:rPr lang="en-US" sz="1400" b="0" i="0" u="none" strike="noStrike" cap="none" dirty="0">
                          <a:solidFill>
                            <a:schemeClr val="tx1"/>
                          </a:solidFill>
                          <a:effectLst/>
                          <a:latin typeface="+mn-lt"/>
                          <a:ea typeface="+mn-ea"/>
                          <a:cs typeface="+mn-cs"/>
                          <a:sym typeface="Arial"/>
                        </a:rPr>
                        <a:t>Programmer Analyst</a:t>
                      </a:r>
                      <a:endParaRPr lang="en-IN" dirty="0"/>
                    </a:p>
                  </a:txBody>
                  <a:tcPr/>
                </a:tc>
                <a:tc>
                  <a:txBody>
                    <a:bodyPr/>
                    <a:lstStyle/>
                    <a:p>
                      <a:r>
                        <a:rPr lang="en-IN" sz="1400" b="0" i="0" u="none" strike="noStrike" cap="none" dirty="0">
                          <a:solidFill>
                            <a:schemeClr val="tx1"/>
                          </a:solidFill>
                          <a:effectLst/>
                          <a:latin typeface="+mn-lt"/>
                          <a:ea typeface="+mn-ea"/>
                          <a:cs typeface="+mn-cs"/>
                          <a:sym typeface="Arial"/>
                        </a:rPr>
                        <a:t>12.77</a:t>
                      </a:r>
                      <a:endParaRPr lang="en-IN" dirty="0"/>
                    </a:p>
                  </a:txBody>
                  <a:tcPr/>
                </a:tc>
                <a:tc>
                  <a:txBody>
                    <a:bodyPr/>
                    <a:lstStyle/>
                    <a:p>
                      <a:r>
                        <a:rPr lang="en-IN" sz="1400" b="0" i="0" u="none" strike="noStrike" cap="none" dirty="0">
                          <a:solidFill>
                            <a:schemeClr val="tx1"/>
                          </a:solidFill>
                          <a:effectLst/>
                          <a:latin typeface="+mn-lt"/>
                          <a:ea typeface="+mn-ea"/>
                          <a:cs typeface="+mn-cs"/>
                          <a:sym typeface="Arial"/>
                        </a:rPr>
                        <a:t>2.20314e-18</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Reject Null Hypothesis</a:t>
                      </a:r>
                      <a:endParaRPr lang="en-IN" dirty="0"/>
                    </a:p>
                  </a:txBody>
                  <a:tcPr/>
                </a:tc>
                <a:extLst>
                  <a:ext uri="{0D108BD9-81ED-4DB2-BD59-A6C34878D82A}">
                    <a16:rowId xmlns:a16="http://schemas.microsoft.com/office/drawing/2014/main" val="2547329655"/>
                  </a:ext>
                </a:extLst>
              </a:tr>
              <a:tr h="439320">
                <a:tc>
                  <a:txBody>
                    <a:bodyPr/>
                    <a:lstStyle/>
                    <a:p>
                      <a:r>
                        <a:rPr lang="en-US" sz="1400" b="0" i="0" u="none" strike="noStrike" cap="none" dirty="0">
                          <a:solidFill>
                            <a:schemeClr val="tx1"/>
                          </a:solidFill>
                          <a:effectLst/>
                          <a:latin typeface="+mn-lt"/>
                          <a:ea typeface="+mn-ea"/>
                          <a:cs typeface="+mn-cs"/>
                          <a:sym typeface="Arial"/>
                        </a:rPr>
                        <a:t>Software Engineer</a:t>
                      </a:r>
                      <a:endParaRPr lang="en-IN" dirty="0"/>
                    </a:p>
                  </a:txBody>
                  <a:tcPr/>
                </a:tc>
                <a:tc>
                  <a:txBody>
                    <a:bodyPr/>
                    <a:lstStyle/>
                    <a:p>
                      <a:r>
                        <a:rPr lang="en-IN" sz="1400" b="0" i="0" u="none" strike="noStrike" cap="none" dirty="0">
                          <a:solidFill>
                            <a:schemeClr val="tx1"/>
                          </a:solidFill>
                          <a:effectLst/>
                          <a:latin typeface="+mn-lt"/>
                          <a:ea typeface="+mn-ea"/>
                          <a:cs typeface="+mn-cs"/>
                          <a:sym typeface="Arial"/>
                        </a:rPr>
                        <a:t>10.21</a:t>
                      </a:r>
                      <a:endParaRPr lang="en-IN" dirty="0"/>
                    </a:p>
                  </a:txBody>
                  <a:tcPr/>
                </a:tc>
                <a:tc>
                  <a:txBody>
                    <a:bodyPr/>
                    <a:lstStyle/>
                    <a:p>
                      <a:r>
                        <a:rPr lang="en-IN" sz="1400" b="0" i="0" u="none" strike="noStrike" cap="none" dirty="0">
                          <a:solidFill>
                            <a:schemeClr val="tx1"/>
                          </a:solidFill>
                          <a:effectLst/>
                          <a:latin typeface="+mn-lt"/>
                          <a:ea typeface="+mn-ea"/>
                          <a:cs typeface="+mn-cs"/>
                          <a:sym typeface="Arial"/>
                        </a:rPr>
                        <a:t>5.81591e-21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tx1"/>
                          </a:solidFill>
                          <a:effectLst/>
                          <a:latin typeface="+mn-lt"/>
                          <a:ea typeface="+mn-ea"/>
                          <a:cs typeface="+mn-cs"/>
                          <a:sym typeface="Arial"/>
                        </a:rPr>
                        <a:t>Reject Null Hypothesis</a:t>
                      </a:r>
                      <a:endParaRPr lang="en-IN" dirty="0"/>
                    </a:p>
                  </a:txBody>
                  <a:tcPr/>
                </a:tc>
                <a:extLst>
                  <a:ext uri="{0D108BD9-81ED-4DB2-BD59-A6C34878D82A}">
                    <a16:rowId xmlns:a16="http://schemas.microsoft.com/office/drawing/2014/main" val="435851244"/>
                  </a:ext>
                </a:extLst>
              </a:tr>
              <a:tr h="620216">
                <a:tc>
                  <a:txBody>
                    <a:bodyPr/>
                    <a:lstStyle/>
                    <a:p>
                      <a:r>
                        <a:rPr lang="en-US" sz="1400" b="0" i="0" u="none" strike="noStrike" cap="none" dirty="0">
                          <a:solidFill>
                            <a:schemeClr val="tx1"/>
                          </a:solidFill>
                          <a:effectLst/>
                          <a:latin typeface="+mn-lt"/>
                          <a:ea typeface="+mn-ea"/>
                          <a:cs typeface="+mn-cs"/>
                          <a:sym typeface="Arial"/>
                        </a:rPr>
                        <a:t>Hardware Engineer</a:t>
                      </a:r>
                      <a:endParaRPr lang="en-IN" dirty="0"/>
                    </a:p>
                  </a:txBody>
                  <a:tcPr/>
                </a:tc>
                <a:tc>
                  <a:txBody>
                    <a:bodyPr/>
                    <a:lstStyle/>
                    <a:p>
                      <a:r>
                        <a:rPr lang="en-IN" dirty="0"/>
                        <a:t>nan</a:t>
                      </a:r>
                    </a:p>
                  </a:txBody>
                  <a:tcPr/>
                </a:tc>
                <a:tc>
                  <a:txBody>
                    <a:bodyPr/>
                    <a:lstStyle/>
                    <a:p>
                      <a:r>
                        <a:rPr lang="en-IN" dirty="0"/>
                        <a:t>nan</a:t>
                      </a:r>
                    </a:p>
                  </a:txBody>
                  <a:tcPr/>
                </a:tc>
                <a:tc>
                  <a:txBody>
                    <a:bodyPr/>
                    <a:lstStyle/>
                    <a:p>
                      <a:r>
                        <a:rPr lang="en-US" sz="1400" b="0" i="0" u="none" strike="noStrike" cap="none" dirty="0">
                          <a:solidFill>
                            <a:schemeClr val="tx1"/>
                          </a:solidFill>
                          <a:effectLst/>
                          <a:latin typeface="+mn-lt"/>
                          <a:ea typeface="+mn-ea"/>
                          <a:cs typeface="+mn-cs"/>
                          <a:sym typeface="Arial"/>
                        </a:rPr>
                        <a:t>Not</a:t>
                      </a:r>
                      <a:endParaRPr lang="en-IN" sz="1400" b="0" i="0" u="none" strike="noStrike" cap="none" dirty="0">
                        <a:solidFill>
                          <a:schemeClr val="tx1"/>
                        </a:solidFill>
                        <a:effectLst/>
                        <a:latin typeface="+mn-lt"/>
                        <a:ea typeface="+mn-ea"/>
                        <a:cs typeface="+mn-cs"/>
                        <a:sym typeface="Arial"/>
                      </a:endParaRPr>
                    </a:p>
                    <a:p>
                      <a:r>
                        <a:rPr lang="en-US" sz="1400" b="0" i="0" u="none" strike="noStrike" cap="none" dirty="0">
                          <a:solidFill>
                            <a:schemeClr val="tx1"/>
                          </a:solidFill>
                          <a:effectLst/>
                          <a:latin typeface="+mn-lt"/>
                          <a:ea typeface="+mn-ea"/>
                          <a:cs typeface="+mn-cs"/>
                          <a:sym typeface="Arial"/>
                        </a:rPr>
                        <a:t>Enough Evidence</a:t>
                      </a:r>
                      <a:endParaRPr lang="en-IN" dirty="0"/>
                    </a:p>
                  </a:txBody>
                  <a:tcPr/>
                </a:tc>
                <a:extLst>
                  <a:ext uri="{0D108BD9-81ED-4DB2-BD59-A6C34878D82A}">
                    <a16:rowId xmlns:a16="http://schemas.microsoft.com/office/drawing/2014/main" val="3137740711"/>
                  </a:ext>
                </a:extLst>
              </a:tr>
              <a:tr h="620216">
                <a:tc>
                  <a:txBody>
                    <a:bodyPr/>
                    <a:lstStyle/>
                    <a:p>
                      <a:r>
                        <a:rPr lang="en-US" sz="1400" b="0" i="0" u="none" strike="noStrike" cap="none" dirty="0">
                          <a:solidFill>
                            <a:schemeClr val="tx1"/>
                          </a:solidFill>
                          <a:effectLst/>
                          <a:latin typeface="+mn-lt"/>
                          <a:ea typeface="+mn-ea"/>
                          <a:cs typeface="+mn-cs"/>
                          <a:sym typeface="Arial"/>
                        </a:rPr>
                        <a:t>Associate Engineer</a:t>
                      </a:r>
                      <a:endParaRPr lang="en-IN" dirty="0"/>
                    </a:p>
                  </a:txBody>
                  <a:tcPr/>
                </a:tc>
                <a:tc>
                  <a:txBody>
                    <a:bodyPr/>
                    <a:lstStyle/>
                    <a:p>
                      <a:r>
                        <a:rPr lang="en-IN" dirty="0"/>
                        <a:t>0.61</a:t>
                      </a:r>
                    </a:p>
                  </a:txBody>
                  <a:tcPr/>
                </a:tc>
                <a:tc>
                  <a:txBody>
                    <a:bodyPr/>
                    <a:lstStyle/>
                    <a:p>
                      <a:r>
                        <a:rPr lang="en-IN" sz="1400" b="0" i="0" u="none" strike="noStrike" cap="none" dirty="0">
                          <a:solidFill>
                            <a:schemeClr val="tx1"/>
                          </a:solidFill>
                          <a:effectLst/>
                          <a:latin typeface="+mn-lt"/>
                          <a:ea typeface="+mn-ea"/>
                          <a:cs typeface="+mn-cs"/>
                          <a:sym typeface="Arial"/>
                        </a:rPr>
                        <a:t>3.01696e-01</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Not</a:t>
                      </a:r>
                      <a:endParaRPr lang="en-IN" sz="1400" b="0" i="0" u="none" strike="noStrike" cap="none" dirty="0">
                        <a:solidFill>
                          <a:schemeClr val="tx1"/>
                        </a:solidFill>
                        <a:effectLst/>
                        <a:latin typeface="+mn-lt"/>
                        <a:ea typeface="+mn-ea"/>
                        <a:cs typeface="+mn-cs"/>
                        <a:sym typeface="Arial"/>
                      </a:endParaRPr>
                    </a:p>
                    <a:p>
                      <a:r>
                        <a:rPr lang="en-US" sz="1400" b="0" i="0" u="none" strike="noStrike" cap="none" dirty="0">
                          <a:solidFill>
                            <a:schemeClr val="tx1"/>
                          </a:solidFill>
                          <a:effectLst/>
                          <a:latin typeface="+mn-lt"/>
                          <a:ea typeface="+mn-ea"/>
                          <a:cs typeface="+mn-cs"/>
                          <a:sym typeface="Arial"/>
                        </a:rPr>
                        <a:t>Enough Evidence</a:t>
                      </a:r>
                      <a:endParaRPr lang="en-IN" dirty="0"/>
                    </a:p>
                  </a:txBody>
                  <a:tcPr/>
                </a:tc>
                <a:extLst>
                  <a:ext uri="{0D108BD9-81ED-4DB2-BD59-A6C34878D82A}">
                    <a16:rowId xmlns:a16="http://schemas.microsoft.com/office/drawing/2014/main" val="2364756729"/>
                  </a:ext>
                </a:extLst>
              </a:tr>
            </a:tbl>
          </a:graphicData>
        </a:graphic>
      </p:graphicFrame>
      <p:sp>
        <p:nvSpPr>
          <p:cNvPr id="7" name="TextBox 6">
            <a:extLst>
              <a:ext uri="{FF2B5EF4-FFF2-40B4-BE49-F238E27FC236}">
                <a16:creationId xmlns:a16="http://schemas.microsoft.com/office/drawing/2014/main" id="{44A36A95-91C1-11B7-67B5-D74EF9EF5695}"/>
              </a:ext>
            </a:extLst>
          </p:cNvPr>
          <p:cNvSpPr txBox="1"/>
          <p:nvPr/>
        </p:nvSpPr>
        <p:spPr>
          <a:xfrm>
            <a:off x="388069" y="4882962"/>
            <a:ext cx="8878478" cy="160043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analysis commences by grouping job designations, computing the mean and standard deviation of salaries, and offering insights into the salary distribution. Software Engineers stand out with the highest mean salary and standard deviation, indicating both higher earnings and variability compared to Programmer Analysts and Associate Engineers. Subsequent one-sample t-tests reveal that salaries for Programmer Analysts and Software Engineers significantly differ from the expected range, while there's insufficient evidence to suggest significant deviations for Hardware Engineers and Associate Engineers. In summary, these analyses shed light on salary distributions among job roles, emphasizing variations and significance within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16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69D43-8D37-80C9-4C5A-9DF9419DCA26}"/>
              </a:ext>
            </a:extLst>
          </p:cNvPr>
          <p:cNvSpPr txBox="1"/>
          <p:nvPr/>
        </p:nvSpPr>
        <p:spPr>
          <a:xfrm>
            <a:off x="158156" y="349298"/>
            <a:ext cx="11875687" cy="584775"/>
          </a:xfrm>
          <a:prstGeom prst="rect">
            <a:avLst/>
          </a:prstGeom>
          <a:noFill/>
        </p:spPr>
        <p:txBody>
          <a:bodyPr wrap="none" rtlCol="0">
            <a:spAutoFit/>
          </a:bodyPr>
          <a:lstStyle/>
          <a:p>
            <a:r>
              <a:rPr lang="en-US" sz="1800" i="1" dirty="0">
                <a:effectLst/>
                <a:latin typeface="Times New Roman" panose="02020603050405020304" pitchFamily="18" charset="0"/>
                <a:ea typeface="Times New Roman" panose="02020603050405020304" pitchFamily="18" charset="0"/>
              </a:rPr>
              <a:t>2.Is there a relationship between gender and</a:t>
            </a:r>
            <a:r>
              <a:rPr lang="en-US" sz="1800" i="1" spc="-28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specialization? (i.e. Does the preference of</a:t>
            </a:r>
            <a:r>
              <a:rPr lang="en-US" sz="1800" i="1" spc="-285"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Specialisation</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depend</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on the</a:t>
            </a:r>
            <a:r>
              <a:rPr lang="en-US" sz="1800" i="1" spc="-5"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Gender?)</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D91DDE9D-DB42-22AD-9FFD-F34F82C95B0A}"/>
              </a:ext>
            </a:extLst>
          </p:cNvPr>
          <p:cNvGraphicFramePr>
            <a:graphicFrameLocks noGrp="1"/>
          </p:cNvGraphicFramePr>
          <p:nvPr>
            <p:extLst>
              <p:ext uri="{D42A27DB-BD31-4B8C-83A1-F6EECF244321}">
                <p14:modId xmlns:p14="http://schemas.microsoft.com/office/powerpoint/2010/main" val="3496366603"/>
              </p:ext>
            </p:extLst>
          </p:nvPr>
        </p:nvGraphicFramePr>
        <p:xfrm>
          <a:off x="420017" y="1040177"/>
          <a:ext cx="3897460" cy="1630680"/>
        </p:xfrm>
        <a:graphic>
          <a:graphicData uri="http://schemas.openxmlformats.org/drawingml/2006/table">
            <a:tbl>
              <a:tblPr firstRow="1" bandRow="1">
                <a:tableStyleId>{5940675A-B579-460E-94D1-54222C63F5DA}</a:tableStyleId>
              </a:tblPr>
              <a:tblGrid>
                <a:gridCol w="1948730">
                  <a:extLst>
                    <a:ext uri="{9D8B030D-6E8A-4147-A177-3AD203B41FA5}">
                      <a16:colId xmlns:a16="http://schemas.microsoft.com/office/drawing/2014/main" val="1582235289"/>
                    </a:ext>
                  </a:extLst>
                </a:gridCol>
                <a:gridCol w="1948730">
                  <a:extLst>
                    <a:ext uri="{9D8B030D-6E8A-4147-A177-3AD203B41FA5}">
                      <a16:colId xmlns:a16="http://schemas.microsoft.com/office/drawing/2014/main" val="4136035242"/>
                    </a:ext>
                  </a:extLst>
                </a:gridCol>
              </a:tblGrid>
              <a:tr h="370840">
                <a:tc>
                  <a:txBody>
                    <a:bodyPr/>
                    <a:lstStyle/>
                    <a:p>
                      <a:r>
                        <a:rPr lang="en-IN" dirty="0"/>
                        <a:t>        </a:t>
                      </a:r>
                      <a:r>
                        <a:rPr lang="en-IN" b="1" dirty="0">
                          <a:latin typeface="Times New Roman" panose="02020603050405020304" pitchFamily="18" charset="0"/>
                          <a:cs typeface="Times New Roman" panose="02020603050405020304" pitchFamily="18" charset="0"/>
                        </a:rPr>
                        <a:t>TEST</a:t>
                      </a:r>
                    </a:p>
                  </a:txBody>
                  <a:tcPr/>
                </a:tc>
                <a:tc>
                  <a:txBody>
                    <a:bodyPr/>
                    <a:lstStyle/>
                    <a:p>
                      <a:r>
                        <a:rPr lang="en-IN" dirty="0"/>
                        <a:t>           </a:t>
                      </a:r>
                      <a:r>
                        <a:rPr lang="en-IN" b="1" dirty="0">
                          <a:latin typeface="Times New Roman" panose="02020603050405020304" pitchFamily="18" charset="0"/>
                          <a:cs typeface="Times New Roman" panose="02020603050405020304" pitchFamily="18" charset="0"/>
                        </a:rPr>
                        <a:t>VALUE</a:t>
                      </a:r>
                    </a:p>
                  </a:txBody>
                  <a:tcPr/>
                </a:tc>
                <a:extLst>
                  <a:ext uri="{0D108BD9-81ED-4DB2-BD59-A6C34878D82A}">
                    <a16:rowId xmlns:a16="http://schemas.microsoft.com/office/drawing/2014/main" val="3336760181"/>
                  </a:ext>
                </a:extLst>
              </a:tr>
              <a:tr h="370840">
                <a:tc>
                  <a:txBody>
                    <a:bodyPr/>
                    <a:lstStyle/>
                    <a:p>
                      <a:r>
                        <a:rPr lang="en-IN" dirty="0"/>
                        <a:t>Chi2_critical</a:t>
                      </a:r>
                    </a:p>
                  </a:txBody>
                  <a:tcPr/>
                </a:tc>
                <a:tc>
                  <a:txBody>
                    <a:bodyPr/>
                    <a:lstStyle/>
                    <a:p>
                      <a:r>
                        <a:rPr lang="en-IN" dirty="0"/>
                        <a:t>16.918977604620448</a:t>
                      </a:r>
                    </a:p>
                  </a:txBody>
                  <a:tcPr/>
                </a:tc>
                <a:extLst>
                  <a:ext uri="{0D108BD9-81ED-4DB2-BD59-A6C34878D82A}">
                    <a16:rowId xmlns:a16="http://schemas.microsoft.com/office/drawing/2014/main" val="1311453000"/>
                  </a:ext>
                </a:extLst>
              </a:tr>
              <a:tr h="370840">
                <a:tc>
                  <a:txBody>
                    <a:bodyPr/>
                    <a:lstStyle/>
                    <a:p>
                      <a:r>
                        <a:rPr lang="en-IN" dirty="0"/>
                        <a:t>Chi2_pvalue</a:t>
                      </a:r>
                    </a:p>
                  </a:txBody>
                  <a:tcPr/>
                </a:tc>
                <a:tc>
                  <a:txBody>
                    <a:bodyPr/>
                    <a:lstStyle/>
                    <a:p>
                      <a:r>
                        <a:rPr lang="en-IN" sz="1400" b="0" i="0" u="none" strike="noStrike" cap="none" dirty="0">
                          <a:solidFill>
                            <a:schemeClr val="tx1"/>
                          </a:solidFill>
                          <a:effectLst/>
                          <a:latin typeface="+mn-lt"/>
                          <a:ea typeface="+mn-ea"/>
                          <a:cs typeface="+mn-cs"/>
                          <a:sym typeface="Arial"/>
                        </a:rPr>
                        <a:t>2.4676310205951375e-07</a:t>
                      </a:r>
                      <a:endParaRPr lang="en-IN" dirty="0"/>
                    </a:p>
                  </a:txBody>
                  <a:tcPr/>
                </a:tc>
                <a:extLst>
                  <a:ext uri="{0D108BD9-81ED-4DB2-BD59-A6C34878D82A}">
                    <a16:rowId xmlns:a16="http://schemas.microsoft.com/office/drawing/2014/main" val="2686730004"/>
                  </a:ext>
                </a:extLst>
              </a:tr>
              <a:tr h="370840">
                <a:tc>
                  <a:txBody>
                    <a:bodyPr/>
                    <a:lstStyle/>
                    <a:p>
                      <a:r>
                        <a:rPr lang="en-IN" dirty="0"/>
                        <a:t>Chi2_statistic</a:t>
                      </a:r>
                    </a:p>
                  </a:txBody>
                  <a:tcPr/>
                </a:tc>
                <a:tc>
                  <a:txBody>
                    <a:bodyPr/>
                    <a:lstStyle/>
                    <a:p>
                      <a:r>
                        <a:rPr lang="en-IN" sz="1400" b="0" i="0" u="none" strike="noStrike" cap="none" dirty="0">
                          <a:solidFill>
                            <a:schemeClr val="tx1"/>
                          </a:solidFill>
                          <a:effectLst/>
                          <a:latin typeface="+mn-lt"/>
                          <a:ea typeface="+mn-ea"/>
                          <a:cs typeface="+mn-cs"/>
                          <a:sym typeface="Arial"/>
                        </a:rPr>
                        <a:t>48.0799944612541</a:t>
                      </a:r>
                      <a:endParaRPr lang="en-IN" dirty="0"/>
                    </a:p>
                  </a:txBody>
                  <a:tcPr/>
                </a:tc>
                <a:extLst>
                  <a:ext uri="{0D108BD9-81ED-4DB2-BD59-A6C34878D82A}">
                    <a16:rowId xmlns:a16="http://schemas.microsoft.com/office/drawing/2014/main" val="3642939321"/>
                  </a:ext>
                </a:extLst>
              </a:tr>
            </a:tbl>
          </a:graphicData>
        </a:graphic>
      </p:graphicFrame>
      <p:sp>
        <p:nvSpPr>
          <p:cNvPr id="6" name="TextBox 5">
            <a:extLst>
              <a:ext uri="{FF2B5EF4-FFF2-40B4-BE49-F238E27FC236}">
                <a16:creationId xmlns:a16="http://schemas.microsoft.com/office/drawing/2014/main" id="{BAA44F1E-CE14-5D8E-8ACB-7587779BFAC4}"/>
              </a:ext>
            </a:extLst>
          </p:cNvPr>
          <p:cNvSpPr txBox="1"/>
          <p:nvPr/>
        </p:nvSpPr>
        <p:spPr>
          <a:xfrm>
            <a:off x="231482" y="2986610"/>
            <a:ext cx="11372914" cy="116955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Söhne"/>
              </a:rPr>
              <a:t>The Chi-Square test conducted to explore the link between gender and specialization preferences yielded significant results, indicating a dependency between the two variables.</a:t>
            </a:r>
          </a:p>
          <a:p>
            <a:pPr marL="285750" indent="-285750">
              <a:buFont typeface="Arial" panose="020B0604020202020204" pitchFamily="34" charset="0"/>
              <a:buChar char="•"/>
            </a:pPr>
            <a:r>
              <a:rPr lang="en-US" b="0" i="0" dirty="0">
                <a:solidFill>
                  <a:srgbClr val="0D0D0D"/>
                </a:solidFill>
                <a:effectLst/>
                <a:latin typeface="Söhne"/>
              </a:rPr>
              <a:t>With the chi2 statistic surpassing the critical value and a low p-value, the null hypothesis was rejected.</a:t>
            </a:r>
          </a:p>
          <a:p>
            <a:pPr marL="285750" indent="-285750">
              <a:buFont typeface="Arial" panose="020B0604020202020204" pitchFamily="34" charset="0"/>
              <a:buChar char="•"/>
            </a:pPr>
            <a:r>
              <a:rPr lang="en-US" b="0" i="0" dirty="0">
                <a:solidFill>
                  <a:srgbClr val="0D0D0D"/>
                </a:solidFill>
                <a:effectLst/>
                <a:latin typeface="Söhne"/>
              </a:rPr>
              <a:t>This implies a strong association between gender and specialization, suggesting certain fields may exhibit gender-specific preferences or accessibility.</a:t>
            </a:r>
          </a:p>
          <a:p>
            <a:pPr marL="285750" indent="-285750">
              <a:buFont typeface="Arial" panose="020B0604020202020204" pitchFamily="34" charset="0"/>
              <a:buChar char="•"/>
            </a:pPr>
            <a:r>
              <a:rPr lang="en-US" b="0" i="0" dirty="0">
                <a:solidFill>
                  <a:srgbClr val="0D0D0D"/>
                </a:solidFill>
                <a:effectLst/>
                <a:latin typeface="Söhne"/>
              </a:rPr>
              <a:t> The findings underscore the need for attention to gender diversity and inclusivity, revealing potential barriers or biases in specific specializations.</a:t>
            </a:r>
            <a:endParaRPr lang="en-IN" dirty="0"/>
          </a:p>
        </p:txBody>
      </p:sp>
    </p:spTree>
    <p:extLst>
      <p:ext uri="{BB962C8B-B14F-4D97-AF65-F5344CB8AC3E}">
        <p14:creationId xmlns:p14="http://schemas.microsoft.com/office/powerpoint/2010/main" val="302948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735B9-B4ED-323E-2B59-BA0CF518559E}"/>
              </a:ext>
            </a:extLst>
          </p:cNvPr>
          <p:cNvSpPr txBox="1"/>
          <p:nvPr/>
        </p:nvSpPr>
        <p:spPr>
          <a:xfrm>
            <a:off x="433633" y="433632"/>
            <a:ext cx="2121093" cy="369332"/>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VI. CONCLUSION</a:t>
            </a:r>
          </a:p>
        </p:txBody>
      </p:sp>
      <p:sp>
        <p:nvSpPr>
          <p:cNvPr id="3" name="TextBox 2">
            <a:extLst>
              <a:ext uri="{FF2B5EF4-FFF2-40B4-BE49-F238E27FC236}">
                <a16:creationId xmlns:a16="http://schemas.microsoft.com/office/drawing/2014/main" id="{21A3F2D4-EB7A-7CF5-F25B-A4F93D4D31B6}"/>
              </a:ext>
            </a:extLst>
          </p:cNvPr>
          <p:cNvSpPr txBox="1"/>
          <p:nvPr/>
        </p:nvSpPr>
        <p:spPr>
          <a:xfrm>
            <a:off x="659876" y="905232"/>
            <a:ext cx="11283885" cy="2523768"/>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The in-depth analysis of the dataset reveals several key insights into the factors influencing salary levels. </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Notably, specific designations, such as Senior Software Engineers, command higher salaries, albeit with greater variability. On the other hand, Software Developers and Technical Support Engineers earn below the average income. </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Gender, on average, does not significantly impact income determination, but females tend to receive salaries below the overall average.</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Surprisingly, academic performance metrics, including 10th, 12th, and college GPA scores, do not exhibit a clear correlation with salary levels. </a:t>
            </a:r>
          </a:p>
          <a:p>
            <a:pPr marL="285750" indent="-285750"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After the removal of outliers, Quant, English</a:t>
            </a:r>
            <a:r>
              <a:rPr lang="en-US" sz="1600" dirty="0">
                <a:solidFill>
                  <a:srgbClr val="0D0D0D"/>
                </a:solidFill>
                <a:latin typeface="Times New Roman" panose="02020603050405020304" pitchFamily="18" charset="0"/>
                <a:cs typeface="Times New Roman" panose="02020603050405020304" pitchFamily="18" charset="0"/>
              </a:rPr>
              <a:t>, </a:t>
            </a:r>
            <a:r>
              <a:rPr lang="en-US" sz="1600" b="0" i="0" dirty="0">
                <a:solidFill>
                  <a:srgbClr val="0D0D0D"/>
                </a:solidFill>
                <a:effectLst/>
                <a:latin typeface="Times New Roman" panose="02020603050405020304" pitchFamily="18" charset="0"/>
                <a:cs typeface="Times New Roman" panose="02020603050405020304" pitchFamily="18" charset="0"/>
              </a:rPr>
              <a:t>Logical Skills also does not emerge as a decisive factor in determining compensation. This comprehensive exploration sheds light on the nuanced dynamics influencing pay in the dataset.</a:t>
            </a:r>
          </a:p>
          <a:p>
            <a:endParaRPr lang="en-IN" dirty="0"/>
          </a:p>
        </p:txBody>
      </p:sp>
    </p:spTree>
    <p:extLst>
      <p:ext uri="{BB962C8B-B14F-4D97-AF65-F5344CB8AC3E}">
        <p14:creationId xmlns:p14="http://schemas.microsoft.com/office/powerpoint/2010/main" val="337629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512902" y="295947"/>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2800" b="0"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a:t>
            </a:r>
            <a:r>
              <a:rPr lang="en-IN" sz="3200" b="0"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 me</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cxnSp>
        <p:nvCxnSpPr>
          <p:cNvPr id="3" name="Straight Connector 2">
            <a:extLst>
              <a:ext uri="{FF2B5EF4-FFF2-40B4-BE49-F238E27FC236}">
                <a16:creationId xmlns:a16="http://schemas.microsoft.com/office/drawing/2014/main" id="{B8625CCA-CBF3-C39D-85DE-A228ED18387D}"/>
              </a:ext>
            </a:extLst>
          </p:cNvPr>
          <p:cNvCxnSpPr>
            <a:cxnSpLocks/>
          </p:cNvCxnSpPr>
          <p:nvPr/>
        </p:nvCxnSpPr>
        <p:spPr>
          <a:xfrm flipH="1">
            <a:off x="584462" y="707011"/>
            <a:ext cx="1160753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D8986C41-185C-9E32-F10E-F5BE4ECBC55E}"/>
              </a:ext>
            </a:extLst>
          </p:cNvPr>
          <p:cNvSpPr txBox="1"/>
          <p:nvPr/>
        </p:nvSpPr>
        <p:spPr>
          <a:xfrm>
            <a:off x="512902" y="707011"/>
            <a:ext cx="11397006" cy="4308872"/>
          </a:xfrm>
          <a:prstGeom prst="rect">
            <a:avLst/>
          </a:prstGeom>
          <a:noFill/>
        </p:spPr>
        <p:txBody>
          <a:bodyPr wrap="square" rtlCol="0">
            <a:spAutoFit/>
          </a:bodyPr>
          <a:lstStyle/>
          <a:p>
            <a:br>
              <a:rPr lang="en-US" dirty="0"/>
            </a:br>
            <a:r>
              <a:rPr lang="en-US" sz="2000" b="0" i="0" dirty="0">
                <a:solidFill>
                  <a:srgbClr val="0D0D0D"/>
                </a:solidFill>
                <a:effectLst/>
                <a:latin typeface="Times New Roman" panose="02020603050405020304" pitchFamily="18" charset="0"/>
                <a:cs typeface="Times New Roman" panose="02020603050405020304" pitchFamily="18" charset="0"/>
              </a:rPr>
              <a:t>I am an enthusiastic and dedicated individual actively pursuing a bachelor's degree in computer engineering. My academic journey has instilled in me a proactive and responsible approach, emphasizing results-driven outcomes. I possess a keen interest in addressing technical challenges, engaging in research, and contributing to innovative technological solutions. Thriving in collaborative team environments, I enjoy building connections with diverse individuals. My kind and outgoing nature is complemented by my ability to quickly grasp new concepts, excel under pressure, and effectively manage stress.</a:t>
            </a:r>
          </a:p>
          <a:p>
            <a:endParaRPr lang="en-IN" sz="2000" b="0" i="0" dirty="0">
              <a:solidFill>
                <a:srgbClr val="0D0D0D"/>
              </a:solidFill>
              <a:effectLst/>
              <a:latin typeface="Times New Roman" panose="02020603050405020304" pitchFamily="18" charset="0"/>
              <a:cs typeface="Times New Roman" panose="02020603050405020304" pitchFamily="18" charset="0"/>
            </a:endParaRPr>
          </a:p>
          <a:p>
            <a:r>
              <a:rPr lang="en-US" sz="2000" b="0" i="0" dirty="0">
                <a:solidFill>
                  <a:srgbClr val="0D0D0D"/>
                </a:solidFill>
                <a:effectLst/>
                <a:latin typeface="Times New Roman" panose="02020603050405020304" pitchFamily="18" charset="0"/>
                <a:cs typeface="Times New Roman" panose="02020603050405020304" pitchFamily="18" charset="0"/>
              </a:rPr>
              <a:t>Driven by a passion for transformative technologies, I am particularly drawn to the field of Data Science. As I delve into this dynamic discipline, I am captivated by its potential to extract valuable insights from vast datasets, fostering informed decision-making and driving innovation. Data Science, with its robust toolkit, empowers me to uncover meaningful patterns, trends, and correlations within data. I recognize the profound impact that such revelations can have on businesses and society at large, further fueling my commitment to exploring and contributing to the evolving landscape of Data Science.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4294967295"/>
          </p:nvPr>
        </p:nvSpPr>
        <p:spPr>
          <a:xfrm>
            <a:off x="0" y="0"/>
            <a:ext cx="5495827" cy="13951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endParaRPr lang="en-US" dirty="0"/>
          </a:p>
          <a:p>
            <a:pPr marL="228600" lvl="0" indent="-130810" algn="l" rtl="0">
              <a:lnSpc>
                <a:spcPct val="90000"/>
              </a:lnSpc>
              <a:spcBef>
                <a:spcPts val="1000"/>
              </a:spcBef>
              <a:spcAft>
                <a:spcPts val="0"/>
              </a:spcAft>
              <a:buClr>
                <a:schemeClr val="dk1"/>
              </a:buClr>
              <a:buSzPct val="100000"/>
              <a:buNone/>
            </a:pPr>
            <a:endParaRPr lang="en-US" dirty="0"/>
          </a:p>
        </p:txBody>
      </p:sp>
      <p:sp>
        <p:nvSpPr>
          <p:cNvPr id="11" name="TextBox 10">
            <a:extLst>
              <a:ext uri="{FF2B5EF4-FFF2-40B4-BE49-F238E27FC236}">
                <a16:creationId xmlns:a16="http://schemas.microsoft.com/office/drawing/2014/main" id="{8CB21BE4-7F98-7B3D-9524-666DA200D2CA}"/>
              </a:ext>
            </a:extLst>
          </p:cNvPr>
          <p:cNvSpPr txBox="1"/>
          <p:nvPr/>
        </p:nvSpPr>
        <p:spPr>
          <a:xfrm>
            <a:off x="292231" y="245097"/>
            <a:ext cx="3788217"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OBJECTIVE</a:t>
            </a:r>
            <a:r>
              <a:rPr lang="en-US" sz="1800" b="1" spc="-10" dirty="0">
                <a:effectLst/>
                <a:latin typeface="Times New Roman" panose="02020603050405020304" pitchFamily="18" charset="0"/>
                <a:ea typeface="Times New Roman" panose="02020603050405020304" pitchFamily="18" charset="0"/>
              </a:rPr>
              <a:t> </a:t>
            </a:r>
            <a:r>
              <a:rPr lang="en-US" sz="1800" b="1" u="sng" spc="-10" dirty="0">
                <a:effectLst/>
                <a:latin typeface="Times New Roman" panose="02020603050405020304" pitchFamily="18" charset="0"/>
                <a:ea typeface="Times New Roman" panose="02020603050405020304" pitchFamily="18" charset="0"/>
              </a:rPr>
              <a:t>OF</a:t>
            </a:r>
            <a:r>
              <a:rPr lang="en-US" sz="1800" b="1" spc="-10" dirty="0">
                <a:effectLst/>
                <a:latin typeface="Times New Roman" panose="02020603050405020304" pitchFamily="18" charset="0"/>
                <a:ea typeface="Times New Roman" panose="02020603050405020304" pitchFamily="18" charset="0"/>
              </a:rPr>
              <a:t> </a:t>
            </a:r>
            <a:r>
              <a:rPr lang="en-US" sz="1800" b="1" u="sng" spc="-10" dirty="0">
                <a:effectLst/>
                <a:latin typeface="Times New Roman" panose="02020603050405020304" pitchFamily="18" charset="0"/>
                <a:ea typeface="Times New Roman" panose="02020603050405020304" pitchFamily="18" charset="0"/>
              </a:rPr>
              <a:t>THE</a:t>
            </a:r>
            <a:r>
              <a:rPr lang="en-US" sz="1800" b="1" spc="-10" dirty="0">
                <a:effectLst/>
                <a:latin typeface="Times New Roman" panose="02020603050405020304" pitchFamily="18" charset="0"/>
                <a:ea typeface="Times New Roman" panose="02020603050405020304" pitchFamily="18" charset="0"/>
              </a:rPr>
              <a:t> </a:t>
            </a:r>
            <a:r>
              <a:rPr lang="en-US" sz="1800" b="1" u="sng" spc="-10" dirty="0">
                <a:effectLst/>
                <a:latin typeface="Times New Roman" panose="02020603050405020304" pitchFamily="18" charset="0"/>
                <a:ea typeface="Times New Roman" panose="02020603050405020304" pitchFamily="18" charset="0"/>
              </a:rPr>
              <a:t>PROJECT</a:t>
            </a:r>
            <a:endParaRPr lang="en-IN" u="sng" dirty="0"/>
          </a:p>
        </p:txBody>
      </p:sp>
      <p:sp>
        <p:nvSpPr>
          <p:cNvPr id="12" name="TextBox 11">
            <a:extLst>
              <a:ext uri="{FF2B5EF4-FFF2-40B4-BE49-F238E27FC236}">
                <a16:creationId xmlns:a16="http://schemas.microsoft.com/office/drawing/2014/main" id="{39A78034-1022-70B1-1FE5-BBB49D5FFEC5}"/>
              </a:ext>
            </a:extLst>
          </p:cNvPr>
          <p:cNvSpPr txBox="1"/>
          <p:nvPr/>
        </p:nvSpPr>
        <p:spPr>
          <a:xfrm>
            <a:off x="309150" y="771625"/>
            <a:ext cx="10161756" cy="2246769"/>
          </a:xfrm>
          <a:prstGeom prst="rect">
            <a:avLst/>
          </a:prstGeom>
          <a:noFill/>
        </p:spPr>
        <p:txBody>
          <a:bodyPr wrap="none" rtlCol="0">
            <a:spAutoFit/>
          </a:bodyPr>
          <a:lstStyle/>
          <a:p>
            <a:pPr>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This analysis focuses on extracting insights from the dataset, emphasizing the relationship between features and the target variable, Salary.</a:t>
            </a:r>
          </a:p>
          <a:p>
            <a:pPr>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This analysis aims to:</a:t>
            </a:r>
          </a:p>
          <a:p>
            <a:pPr>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1. Provide a comprehensive description of the dataset and its features.</a:t>
            </a:r>
          </a:p>
          <a:p>
            <a:pPr algn="l">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2. Identify patterns or trends within the data.</a:t>
            </a:r>
          </a:p>
          <a:p>
            <a:pPr algn="l">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3. Explore relationships between independent variables and the target variable (</a:t>
            </a:r>
            <a:r>
              <a:rPr lang="en-US" b="1" i="0" dirty="0">
                <a:solidFill>
                  <a:srgbClr val="0D0D0D"/>
                </a:solidFill>
                <a:effectLst/>
                <a:latin typeface="Times New Roman" panose="02020603050405020304" pitchFamily="18" charset="0"/>
                <a:cs typeface="Times New Roman" panose="02020603050405020304" pitchFamily="18" charset="0"/>
              </a:rPr>
              <a:t>Salary</a:t>
            </a:r>
            <a:r>
              <a:rPr lang="en-US" b="0" i="0" dirty="0">
                <a:solidFill>
                  <a:srgbClr val="0D0D0D"/>
                </a:solidFill>
                <a:effectLst/>
                <a:latin typeface="Times New Roman" panose="02020603050405020304" pitchFamily="18" charset="0"/>
                <a:cs typeface="Times New Roman" panose="02020603050405020304" pitchFamily="18" charset="0"/>
              </a:rPr>
              <a:t>).</a:t>
            </a:r>
          </a:p>
          <a:p>
            <a:pPr algn="l">
              <a:lnSpc>
                <a:spcPct val="150000"/>
              </a:lnSpc>
            </a:pPr>
            <a:r>
              <a:rPr lang="en-US" b="0" i="0" dirty="0">
                <a:solidFill>
                  <a:srgbClr val="0D0D0D"/>
                </a:solidFill>
                <a:effectLst/>
                <a:latin typeface="Times New Roman" panose="02020603050405020304" pitchFamily="18" charset="0"/>
                <a:cs typeface="Times New Roman" panose="02020603050405020304" pitchFamily="18" charset="0"/>
              </a:rPr>
              <a:t>         4. Detect any outliers or anomalies in the dataset.</a:t>
            </a:r>
          </a:p>
          <a:p>
            <a:endParaRPr lang="en-IN" dirty="0"/>
          </a:p>
        </p:txBody>
      </p:sp>
      <p:sp>
        <p:nvSpPr>
          <p:cNvPr id="13" name="TextBox 12">
            <a:extLst>
              <a:ext uri="{FF2B5EF4-FFF2-40B4-BE49-F238E27FC236}">
                <a16:creationId xmlns:a16="http://schemas.microsoft.com/office/drawing/2014/main" id="{EA85CFA2-A684-06DC-7D65-CFD3D789484D}"/>
              </a:ext>
            </a:extLst>
          </p:cNvPr>
          <p:cNvSpPr txBox="1"/>
          <p:nvPr/>
        </p:nvSpPr>
        <p:spPr>
          <a:xfrm>
            <a:off x="309150" y="2818339"/>
            <a:ext cx="2924198" cy="400110"/>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II. </a:t>
            </a:r>
            <a:r>
              <a:rPr lang="en-IN" sz="1800" b="1" u="sng" dirty="0">
                <a:latin typeface="Times New Roman" panose="02020603050405020304" pitchFamily="18" charset="0"/>
                <a:cs typeface="Times New Roman" panose="02020603050405020304" pitchFamily="18" charset="0"/>
              </a:rPr>
              <a:t>SUMMARY</a:t>
            </a:r>
            <a:r>
              <a:rPr lang="en-IN" sz="2000"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OF</a:t>
            </a:r>
            <a:r>
              <a:rPr lang="en-IN" sz="2000" b="1" dirty="0">
                <a:latin typeface="Times New Roman" panose="02020603050405020304" pitchFamily="18" charset="0"/>
                <a:cs typeface="Times New Roman" panose="02020603050405020304" pitchFamily="18" charset="0"/>
              </a:rPr>
              <a:t> </a:t>
            </a:r>
            <a:r>
              <a:rPr lang="en-IN" sz="2000" b="1" u="sng" dirty="0">
                <a:latin typeface="Times New Roman" panose="02020603050405020304" pitchFamily="18" charset="0"/>
                <a:cs typeface="Times New Roman" panose="02020603050405020304" pitchFamily="18" charset="0"/>
              </a:rPr>
              <a:t>DATA</a:t>
            </a:r>
            <a:endParaRPr lang="en-IN" sz="1800" b="1" u="sn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1C3BBF0-3342-0BDF-EEE1-4BB467A69782}"/>
              </a:ext>
            </a:extLst>
          </p:cNvPr>
          <p:cNvSpPr txBox="1"/>
          <p:nvPr/>
        </p:nvSpPr>
        <p:spPr>
          <a:xfrm>
            <a:off x="320512" y="3315878"/>
            <a:ext cx="10115613" cy="1600438"/>
          </a:xfrm>
          <a:prstGeom prst="rect">
            <a:avLst/>
          </a:prstGeom>
          <a:noFill/>
        </p:spPr>
        <p:txBody>
          <a:bodyPr wrap="square" rtlCol="0">
            <a:spAutoFit/>
          </a:bodyPr>
          <a:lstStyle/>
          <a:p>
            <a:pPr>
              <a:lnSpc>
                <a:spcPct val="150000"/>
              </a:lnSpc>
            </a:pPr>
            <a:r>
              <a:rPr lang="en-US" dirty="0">
                <a:effectLst/>
                <a:latin typeface="Times New Roman" panose="02020603050405020304" pitchFamily="18" charset="0"/>
                <a:ea typeface="Times New Roman" panose="02020603050405020304" pitchFamily="18" charset="0"/>
              </a:rPr>
              <a:t>The Aspiring Mind Employment Outcome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2015</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(AMEO)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dataset,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released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Aspiring Minds,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focuses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on employment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outcomes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engineering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graduates.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includes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dependent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variables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Salary</a:t>
            </a:r>
            <a:r>
              <a:rPr lang="en-US"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Job</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Titles</a:t>
            </a:r>
            <a:r>
              <a:rPr lang="en-US"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Job</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Locations </a:t>
            </a:r>
            <a:r>
              <a:rPr lang="en-US" dirty="0">
                <a:effectLst/>
                <a:latin typeface="Times New Roman" panose="02020603050405020304" pitchFamily="18" charset="0"/>
                <a:ea typeface="Times New Roman" panose="02020603050405020304" pitchFamily="18" charset="0"/>
              </a:rPr>
              <a:t>along</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standardized</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scores</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a:t>
            </a:r>
            <a:r>
              <a:rPr lang="en-US" spc="-4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cognitive</a:t>
            </a:r>
            <a:r>
              <a:rPr lang="en-US" b="1" spc="-28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skills</a:t>
            </a:r>
            <a:r>
              <a:rPr lang="en-US"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technical</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skills</a:t>
            </a:r>
            <a:r>
              <a:rPr lang="en-US"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personality</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skills</a:t>
            </a:r>
            <a:r>
              <a:rPr lang="en-US"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around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40</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independent</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variables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4000</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points,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variables encompass both continuous 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categorical data. The dataset also includes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demographic</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features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unique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identifiers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each</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candidate.</a:t>
            </a:r>
            <a:endParaRPr lang="en-IN"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49A699-6D5D-9A7C-CC20-7C0ABED08968}"/>
              </a:ext>
            </a:extLst>
          </p:cNvPr>
          <p:cNvSpPr txBox="1"/>
          <p:nvPr/>
        </p:nvSpPr>
        <p:spPr>
          <a:xfrm>
            <a:off x="325191" y="438194"/>
            <a:ext cx="5273238" cy="584775"/>
          </a:xfrm>
          <a:prstGeom prst="rect">
            <a:avLst/>
          </a:prstGeom>
          <a:noFill/>
        </p:spPr>
        <p:txBody>
          <a:bodyPr wrap="none" rtlCol="0">
            <a:spAutoFit/>
          </a:bodyPr>
          <a:lstStyle/>
          <a:p>
            <a:r>
              <a:rPr lang="en-US" sz="1800" b="1" dirty="0">
                <a:effectLst/>
                <a:latin typeface="Times New Roman" panose="02020603050405020304" pitchFamily="18" charset="0"/>
                <a:ea typeface="Times New Roman" panose="02020603050405020304" pitchFamily="18" charset="0"/>
              </a:rPr>
              <a:t>III.  </a:t>
            </a:r>
            <a:r>
              <a:rPr lang="en-US" sz="1800" b="1" u="sng" dirty="0">
                <a:effectLst/>
                <a:latin typeface="Times New Roman" panose="02020603050405020304" pitchFamily="18" charset="0"/>
                <a:ea typeface="Times New Roman" panose="02020603050405020304" pitchFamily="18" charset="0"/>
              </a:rPr>
              <a:t>DATA</a:t>
            </a:r>
            <a:r>
              <a:rPr lang="en-US" sz="1800" b="1"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CLEANING</a:t>
            </a:r>
            <a:r>
              <a:rPr lang="en-US" sz="1800" b="1"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AND</a:t>
            </a:r>
            <a:r>
              <a:rPr lang="en-US" sz="1800" b="1" spc="-26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PREPROCESSING</a:t>
            </a:r>
            <a:endParaRPr lang="en-IN" sz="1800" u="sng" dirty="0">
              <a:effectLst/>
              <a:latin typeface="Times New Roman" panose="02020603050405020304" pitchFamily="18" charset="0"/>
              <a:ea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3FAD8FE-8B05-FD9F-EE74-6B182ACB4A99}"/>
              </a:ext>
            </a:extLst>
          </p:cNvPr>
          <p:cNvSpPr txBox="1"/>
          <p:nvPr/>
        </p:nvSpPr>
        <p:spPr>
          <a:xfrm>
            <a:off x="603315" y="788383"/>
            <a:ext cx="2441694"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1. Data Types Conversion</a:t>
            </a:r>
          </a:p>
        </p:txBody>
      </p:sp>
      <p:sp>
        <p:nvSpPr>
          <p:cNvPr id="5" name="TextBox 4">
            <a:extLst>
              <a:ext uri="{FF2B5EF4-FFF2-40B4-BE49-F238E27FC236}">
                <a16:creationId xmlns:a16="http://schemas.microsoft.com/office/drawing/2014/main" id="{AF0B3C52-5637-FA72-6457-66F0A7FF894A}"/>
              </a:ext>
            </a:extLst>
          </p:cNvPr>
          <p:cNvSpPr txBox="1"/>
          <p:nvPr/>
        </p:nvSpPr>
        <p:spPr>
          <a:xfrm>
            <a:off x="791852" y="1126937"/>
            <a:ext cx="10284644" cy="134633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To maintain accuracy and consistency in our analysis, we converted the data types of 'Date of Joining' (DOJ) and 'Date of Leaving' (DOL) fields to </a:t>
            </a:r>
            <a:r>
              <a:rPr lang="en-US" b="0" i="0" dirty="0" err="1">
                <a:solidFill>
                  <a:srgbClr val="0D0D0D"/>
                </a:solidFill>
                <a:effectLst/>
                <a:latin typeface="Times New Roman" panose="02020603050405020304" pitchFamily="18" charset="0"/>
                <a:cs typeface="Times New Roman" panose="02020603050405020304" pitchFamily="18" charset="0"/>
              </a:rPr>
              <a:t>DateTime</a:t>
            </a:r>
            <a:r>
              <a:rPr lang="en-US" b="0" i="0" dirty="0">
                <a:solidFill>
                  <a:srgbClr val="0D0D0D"/>
                </a:solidFill>
                <a:effectLst/>
                <a:latin typeface="Times New Roman" panose="02020603050405020304" pitchFamily="18" charset="0"/>
                <a:cs typeface="Times New Roman" panose="02020603050405020304" pitchFamily="18" charset="0"/>
              </a:rPr>
              <a:t> objects. Considering the survey's 2015 timeframe, we assumed respondents marked as 'present' in the DOL field had left the company by the latest survey data, recorded as 2024-02-17. Accordingly, we replaced 'present' values in the DOL field with this end date.</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A394F0-9178-CA2B-8AB4-115388B8E030}"/>
              </a:ext>
            </a:extLst>
          </p:cNvPr>
          <p:cNvSpPr txBox="1"/>
          <p:nvPr/>
        </p:nvSpPr>
        <p:spPr>
          <a:xfrm>
            <a:off x="603315" y="2577236"/>
            <a:ext cx="1947649" cy="584775"/>
          </a:xfrm>
          <a:prstGeom prst="rect">
            <a:avLst/>
          </a:prstGeom>
          <a:noFill/>
        </p:spPr>
        <p:txBody>
          <a:bodyPr wrap="none" rtlCol="0">
            <a:spAutoFit/>
          </a:bodyPr>
          <a:lstStyle/>
          <a:p>
            <a:r>
              <a:rPr lang="en-US" sz="1800" b="1" spc="-5" dirty="0">
                <a:latin typeface="Times New Roman" panose="02020603050405020304" pitchFamily="18" charset="0"/>
                <a:ea typeface="Times New Roman" panose="02020603050405020304" pitchFamily="18" charset="0"/>
              </a:rPr>
              <a:t>2. </a:t>
            </a:r>
            <a:r>
              <a:rPr lang="en-US" sz="1600" b="1" spc="-5" dirty="0">
                <a:latin typeface="Times New Roman" panose="02020603050405020304" pitchFamily="18" charset="0"/>
                <a:ea typeface="Times New Roman" panose="02020603050405020304" pitchFamily="18" charset="0"/>
              </a:rPr>
              <a:t>V</a:t>
            </a:r>
            <a:r>
              <a:rPr lang="en-US" sz="1600" b="1" spc="-5" dirty="0">
                <a:effectLst/>
                <a:latin typeface="Times New Roman" panose="02020603050405020304" pitchFamily="18" charset="0"/>
                <a:ea typeface="Times New Roman" panose="02020603050405020304" pitchFamily="18" charset="0"/>
              </a:rPr>
              <a:t>alidating</a:t>
            </a:r>
            <a:r>
              <a:rPr lang="en-US" sz="1600" b="1" spc="-15" dirty="0">
                <a:effectLst/>
                <a:latin typeface="Times New Roman" panose="02020603050405020304" pitchFamily="18" charset="0"/>
                <a:ea typeface="Times New Roman" panose="02020603050405020304" pitchFamily="18" charset="0"/>
              </a:rPr>
              <a:t> </a:t>
            </a:r>
            <a:r>
              <a:rPr lang="en-US" sz="1600" b="1" spc="-5" dirty="0">
                <a:effectLst/>
                <a:latin typeface="Times New Roman" panose="02020603050405020304" pitchFamily="18" charset="0"/>
                <a:ea typeface="Times New Roman" panose="02020603050405020304" pitchFamily="18" charset="0"/>
              </a:rPr>
              <a:t>0 or -1</a:t>
            </a:r>
            <a:endParaRPr lang="en-IN" sz="1600" b="1" spc="-5" dirty="0">
              <a:effectLst/>
              <a:latin typeface="Times New Roman" panose="02020603050405020304" pitchFamily="18" charset="0"/>
              <a:ea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407B83C0-382A-7D86-4822-49ED3215D1F4}"/>
              </a:ext>
            </a:extLst>
          </p:cNvPr>
          <p:cNvSpPr txBox="1"/>
          <p:nvPr/>
        </p:nvSpPr>
        <p:spPr>
          <a:xfrm>
            <a:off x="791852" y="2917417"/>
            <a:ext cx="8326318" cy="1023165"/>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Replaced null values (0 or -1) in '10board', '12board', '</a:t>
            </a:r>
            <a:r>
              <a:rPr lang="en-US" b="0" i="0" dirty="0" err="1">
                <a:solidFill>
                  <a:srgbClr val="0D0D0D"/>
                </a:solidFill>
                <a:effectLst/>
                <a:latin typeface="Times New Roman" panose="02020603050405020304" pitchFamily="18" charset="0"/>
                <a:cs typeface="Times New Roman" panose="02020603050405020304" pitchFamily="18" charset="0"/>
              </a:rPr>
              <a:t>GraduationYear</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JobCity</a:t>
            </a:r>
            <a:r>
              <a:rPr lang="en-US" b="0" i="0" dirty="0">
                <a:solidFill>
                  <a:srgbClr val="0D0D0D"/>
                </a:solidFill>
                <a:effectLst/>
                <a:latin typeface="Times New Roman" panose="02020603050405020304" pitchFamily="18" charset="0"/>
                <a:cs typeface="Times New Roman" panose="02020603050405020304" pitchFamily="18" charset="0"/>
              </a:rPr>
              <a:t>', and 'Domain’.</a:t>
            </a:r>
          </a:p>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Excluded columns with over 80% -1 values: '</a:t>
            </a:r>
            <a:r>
              <a:rPr lang="en-US" b="0" i="0" dirty="0" err="1">
                <a:solidFill>
                  <a:srgbClr val="0D0D0D"/>
                </a:solidFill>
                <a:effectLst/>
                <a:latin typeface="Times New Roman" panose="02020603050405020304" pitchFamily="18" charset="0"/>
                <a:cs typeface="Times New Roman" panose="02020603050405020304" pitchFamily="18" charset="0"/>
              </a:rPr>
              <a:t>MechanicalEngg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ElectricalEngg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TelecomEngg</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CivilEngg</a:t>
            </a:r>
            <a:r>
              <a:rPr lang="en-US" b="0" i="0" dirty="0">
                <a:solidFill>
                  <a:srgbClr val="0D0D0D"/>
                </a:solidFill>
                <a:effectLst/>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In optional subject columns ('</a:t>
            </a:r>
            <a:r>
              <a:rPr lang="en-US" b="0" i="0" dirty="0" err="1">
                <a:solidFill>
                  <a:srgbClr val="0D0D0D"/>
                </a:solidFill>
                <a:effectLst/>
                <a:latin typeface="Times New Roman" panose="02020603050405020304" pitchFamily="18" charset="0"/>
                <a:cs typeface="Times New Roman" panose="02020603050405020304" pitchFamily="18" charset="0"/>
              </a:rPr>
              <a:t>ElectronicsAndSemicon</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ComputerScience</a:t>
            </a:r>
            <a:r>
              <a:rPr lang="en-US" b="0" i="0" dirty="0">
                <a:solidFill>
                  <a:srgbClr val="0D0D0D"/>
                </a:solidFill>
                <a:effectLst/>
                <a:latin typeface="Times New Roman" panose="02020603050405020304" pitchFamily="18" charset="0"/>
                <a:cs typeface="Times New Roman" panose="02020603050405020304" pitchFamily="18" charset="0"/>
              </a:rPr>
              <a:t>'), replaced -1 values with 0.</a:t>
            </a:r>
            <a:r>
              <a:rPr lang="en-IN"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AEAEB2EB-BF71-363E-4C93-0C32ADCA8B98}"/>
              </a:ext>
            </a:extLst>
          </p:cNvPr>
          <p:cNvSpPr txBox="1"/>
          <p:nvPr/>
        </p:nvSpPr>
        <p:spPr>
          <a:xfrm>
            <a:off x="603315" y="4046177"/>
            <a:ext cx="2486578"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3. C</a:t>
            </a:r>
            <a:r>
              <a:rPr lang="en-IN" sz="1600" b="1" i="0" dirty="0">
                <a:solidFill>
                  <a:srgbClr val="0D0D0D"/>
                </a:solidFill>
                <a:effectLst/>
                <a:latin typeface="Times New Roman" panose="02020603050405020304" pitchFamily="18" charset="0"/>
                <a:cs typeface="Times New Roman" panose="02020603050405020304" pitchFamily="18" charset="0"/>
              </a:rPr>
              <a:t>ategory Simplification</a:t>
            </a:r>
            <a:endParaRPr lang="en-IN" sz="1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984ED4D-2192-F743-D0ED-0CCBE1657281}"/>
              </a:ext>
            </a:extLst>
          </p:cNvPr>
          <p:cNvSpPr txBox="1"/>
          <p:nvPr/>
        </p:nvSpPr>
        <p:spPr>
          <a:xfrm>
            <a:off x="791852" y="4490326"/>
            <a:ext cx="9676047" cy="1023165"/>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In this procedure, the dataset has been streamlined to include only the top 10 most common categories within specific columns. </a:t>
            </a:r>
          </a:p>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Any categories beyond this selection have been grouped under the label 'other.’</a:t>
            </a:r>
          </a:p>
          <a:p>
            <a:pPr marL="285750" indent="-285750">
              <a:lnSpc>
                <a:spcPct val="150000"/>
              </a:lnSpc>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This strategy aims to simplify the dataset, emphasizing the most prevalent categories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5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22418-274D-5D10-E14B-10AA580EE8F4}"/>
              </a:ext>
            </a:extLst>
          </p:cNvPr>
          <p:cNvSpPr txBox="1"/>
          <p:nvPr/>
        </p:nvSpPr>
        <p:spPr>
          <a:xfrm>
            <a:off x="376716" y="366936"/>
            <a:ext cx="4282583" cy="861774"/>
          </a:xfrm>
          <a:prstGeom prst="rect">
            <a:avLst/>
          </a:prstGeom>
          <a:noFill/>
        </p:spPr>
        <p:txBody>
          <a:bodyPr wrap="none" rtlCol="0">
            <a:spAutoFit/>
          </a:bodyPr>
          <a:lstStyle/>
          <a:p>
            <a:r>
              <a:rPr lang="en-US" sz="1800" b="1" u="sng" dirty="0">
                <a:effectLst/>
                <a:latin typeface="Times New Roman" panose="02020603050405020304" pitchFamily="18" charset="0"/>
                <a:ea typeface="Times New Roman" panose="02020603050405020304" pitchFamily="18" charset="0"/>
              </a:rPr>
              <a:t>IV</a:t>
            </a:r>
            <a:r>
              <a:rPr lang="en-US" sz="1800" b="1"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EXPLORATORY</a:t>
            </a:r>
            <a:r>
              <a:rPr lang="en-US" sz="1800" b="1" spc="-25"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DATA</a:t>
            </a:r>
            <a:r>
              <a:rPr lang="en-US" sz="1800" b="1" spc="-20" dirty="0">
                <a:effectLst/>
                <a:latin typeface="Times New Roman" panose="02020603050405020304" pitchFamily="18" charset="0"/>
                <a:ea typeface="Times New Roman" panose="02020603050405020304" pitchFamily="18" charset="0"/>
              </a:rPr>
              <a:t> </a:t>
            </a:r>
            <a:r>
              <a:rPr lang="en-US" sz="1800" b="1" u="sng" dirty="0">
                <a:effectLst/>
                <a:latin typeface="Times New Roman" panose="02020603050405020304" pitchFamily="18" charset="0"/>
                <a:ea typeface="Times New Roman" panose="02020603050405020304" pitchFamily="18" charset="0"/>
              </a:rPr>
              <a:t>ANALYSIS</a:t>
            </a:r>
          </a:p>
          <a:p>
            <a:endParaRPr lang="en-IN" sz="1600" dirty="0">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E65E3319-9FDF-8E40-19CF-710BE9464985}"/>
              </a:ext>
            </a:extLst>
          </p:cNvPr>
          <p:cNvSpPr txBox="1"/>
          <p:nvPr/>
        </p:nvSpPr>
        <p:spPr>
          <a:xfrm>
            <a:off x="376716" y="822647"/>
            <a:ext cx="2164375" cy="584775"/>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A. Univariate Analysis</a:t>
            </a:r>
          </a:p>
          <a:p>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414E57-27A9-1E4E-8FE3-33ACE7E43D12}"/>
              </a:ext>
            </a:extLst>
          </p:cNvPr>
          <p:cNvSpPr txBox="1"/>
          <p:nvPr/>
        </p:nvSpPr>
        <p:spPr>
          <a:xfrm>
            <a:off x="476903" y="1228709"/>
            <a:ext cx="2130711" cy="738664"/>
          </a:xfrm>
          <a:prstGeom prst="rect">
            <a:avLst/>
          </a:prstGeom>
          <a:noFill/>
        </p:spPr>
        <p:txBody>
          <a:bodyPr wrap="none" rtlCol="0">
            <a:spAutoFit/>
          </a:bodyPr>
          <a:lstStyle/>
          <a:p>
            <a:pPr marL="342900" indent="-342900">
              <a:buAutoNum type="arabicPeriod"/>
            </a:pPr>
            <a:r>
              <a:rPr lang="en-IN" b="1" dirty="0">
                <a:latin typeface="Times New Roman" panose="02020603050405020304" pitchFamily="18" charset="0"/>
                <a:cs typeface="Times New Roman" panose="02020603050405020304" pitchFamily="18" charset="0"/>
              </a:rPr>
              <a:t>Continuous Features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1.1 Salary</a:t>
            </a:r>
          </a:p>
        </p:txBody>
      </p:sp>
      <p:sp>
        <p:nvSpPr>
          <p:cNvPr id="7" name="Rectangle 1">
            <a:extLst>
              <a:ext uri="{FF2B5EF4-FFF2-40B4-BE49-F238E27FC236}">
                <a16:creationId xmlns:a16="http://schemas.microsoft.com/office/drawing/2014/main" id="{E8FD4471-0C88-F9C3-C373-DA94DFA7C55E}"/>
              </a:ext>
            </a:extLst>
          </p:cNvPr>
          <p:cNvSpPr>
            <a:spLocks noChangeArrowheads="1"/>
          </p:cNvSpPr>
          <p:nvPr/>
        </p:nvSpPr>
        <p:spPr bwMode="auto">
          <a:xfrm>
            <a:off x="750198" y="1982852"/>
            <a:ext cx="5898943"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our observations, the box plot emphasizes a substantial presence of high-salary data points.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histogram and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distplot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collectively reveal notable positive skewness, indicating a departure from the expected normal distribution, with a skewness value around 6.</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suggests a significant deviation in the distribution of data points towards higher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a:extLst>
              <a:ext uri="{FF2B5EF4-FFF2-40B4-BE49-F238E27FC236}">
                <a16:creationId xmlns:a16="http://schemas.microsoft.com/office/drawing/2014/main" id="{770E0FFB-81F3-B1D3-7483-4AD2541EA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344"/>
            <a:ext cx="3085707" cy="28973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D1C3FF9-A2F0-F364-E78B-EEA3F05A4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1707" y="37344"/>
            <a:ext cx="2731436" cy="274620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63A914-CB27-08FF-DFA0-23872DDB8FEB}"/>
              </a:ext>
            </a:extLst>
          </p:cNvPr>
          <p:cNvSpPr txBox="1"/>
          <p:nvPr/>
        </p:nvSpPr>
        <p:spPr>
          <a:xfrm>
            <a:off x="722161" y="3605861"/>
            <a:ext cx="1640193"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1.2 10thPercentage</a:t>
            </a:r>
          </a:p>
        </p:txBody>
      </p:sp>
      <p:sp>
        <p:nvSpPr>
          <p:cNvPr id="12" name="TextBox 11">
            <a:extLst>
              <a:ext uri="{FF2B5EF4-FFF2-40B4-BE49-F238E27FC236}">
                <a16:creationId xmlns:a16="http://schemas.microsoft.com/office/drawing/2014/main" id="{38C8DDCE-9A55-BCF6-8140-82F4F3968B82}"/>
              </a:ext>
            </a:extLst>
          </p:cNvPr>
          <p:cNvSpPr txBox="1"/>
          <p:nvPr/>
        </p:nvSpPr>
        <p:spPr>
          <a:xfrm>
            <a:off x="753442" y="4029655"/>
            <a:ext cx="6250673" cy="1169551"/>
          </a:xfrm>
          <a:prstGeom prst="rect">
            <a:avLst/>
          </a:prstGeom>
          <a:noFill/>
        </p:spPr>
        <p:txBody>
          <a:bodyPr wrap="square" rtlCol="0">
            <a:spAutoFit/>
          </a:bodyPr>
          <a:lstStyle/>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      Boxplot highlights extreme outliers with percentages below 40%.</a:t>
            </a:r>
          </a:p>
          <a:p>
            <a:pPr algn="l">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Söhne"/>
              </a:rPr>
              <a:t>Histogram shows a shortage of students with low percentages, peaking at 78%    </a:t>
            </a:r>
          </a:p>
          <a:p>
            <a:pPr algn="l">
              <a:buFont typeface="Arial" panose="020B0604020202020204" pitchFamily="34" charset="0"/>
              <a:buChar char="•"/>
            </a:pPr>
            <a:r>
              <a:rPr lang="en-US" dirty="0">
                <a:solidFill>
                  <a:srgbClr val="0D0D0D"/>
                </a:solidFill>
                <a:latin typeface="Söhne"/>
                <a:cs typeface="Times New Roman" panose="02020603050405020304" pitchFamily="18" charset="0"/>
              </a:rPr>
              <a:t>       </a:t>
            </a:r>
            <a:r>
              <a:rPr lang="en-US" b="0" i="0" dirty="0">
                <a:solidFill>
                  <a:srgbClr val="0D0D0D"/>
                </a:solidFill>
                <a:effectLst/>
                <a:latin typeface="Söhne"/>
              </a:rPr>
              <a:t>Majority of scores fall in the 75% to 90% range, averaging around 77%.</a:t>
            </a:r>
            <a:endParaRPr lang="en-US" b="0" i="0" dirty="0">
              <a:solidFill>
                <a:srgbClr val="0D0D0D"/>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Distplot</a:t>
            </a:r>
            <a:r>
              <a:rPr lang="en-US" b="0" i="0" dirty="0">
                <a:solidFill>
                  <a:srgbClr val="0D0D0D"/>
                </a:solidFill>
                <a:effectLst/>
                <a:latin typeface="Times New Roman" panose="02020603050405020304" pitchFamily="18" charset="0"/>
                <a:cs typeface="Times New Roman" panose="02020603050405020304" pitchFamily="18" charset="0"/>
              </a:rPr>
              <a:t> reveals skewness, deviating from a normal distribution pattern</a:t>
            </a:r>
            <a:r>
              <a:rPr lang="en-US" b="0" i="0" dirty="0">
                <a:solidFill>
                  <a:srgbClr val="0D0D0D"/>
                </a:solidFill>
                <a:effectLst/>
                <a:latin typeface="Söhne"/>
              </a:rPr>
              <a:t>.</a:t>
            </a:r>
          </a:p>
          <a:p>
            <a:pPr marL="285750" indent="-285750">
              <a:buFont typeface="Arial" panose="020B0604020202020204" pitchFamily="34" charset="0"/>
              <a:buChar char="•"/>
            </a:pPr>
            <a:endParaRPr lang="en-IN" dirty="0"/>
          </a:p>
        </p:txBody>
      </p:sp>
      <p:pic>
        <p:nvPicPr>
          <p:cNvPr id="2056" name="Picture 8">
            <a:extLst>
              <a:ext uri="{FF2B5EF4-FFF2-40B4-BE49-F238E27FC236}">
                <a16:creationId xmlns:a16="http://schemas.microsoft.com/office/drawing/2014/main" id="{31326519-B6A6-BAF1-D1B7-86F3896E4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461" y="2934739"/>
            <a:ext cx="4295378" cy="3040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21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38F581-60BB-ECB1-8E7F-C5621349CBD6}"/>
              </a:ext>
            </a:extLst>
          </p:cNvPr>
          <p:cNvSpPr txBox="1"/>
          <p:nvPr/>
        </p:nvSpPr>
        <p:spPr>
          <a:xfrm>
            <a:off x="386499" y="367646"/>
            <a:ext cx="1640193"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1.3 12thPercentage</a:t>
            </a:r>
          </a:p>
        </p:txBody>
      </p:sp>
      <p:sp>
        <p:nvSpPr>
          <p:cNvPr id="3" name="TextBox 2">
            <a:extLst>
              <a:ext uri="{FF2B5EF4-FFF2-40B4-BE49-F238E27FC236}">
                <a16:creationId xmlns:a16="http://schemas.microsoft.com/office/drawing/2014/main" id="{4DF7F4C1-23C4-4DAB-EE78-8C27066A68B4}"/>
              </a:ext>
            </a:extLst>
          </p:cNvPr>
          <p:cNvSpPr txBox="1"/>
          <p:nvPr/>
        </p:nvSpPr>
        <p:spPr>
          <a:xfrm>
            <a:off x="386499" y="681543"/>
            <a:ext cx="5410986"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boxplot for the data reveals the presence of a solitary outlier with an unusually low value. In the histogram, it becomes apparent that the dataset lacks a significant number of students with low percentages, peaking around 70%. The bulk of the scores gravitate towards the 70% to 85% range, with the highest frequency observed at 70%, contributing to an average score of approximately 75%. However, the </a:t>
            </a:r>
            <a:r>
              <a:rPr lang="en-US" b="0" i="0" dirty="0" err="1">
                <a:solidFill>
                  <a:srgbClr val="0D0D0D"/>
                </a:solidFill>
                <a:effectLst/>
                <a:latin typeface="Times New Roman" panose="02020603050405020304" pitchFamily="18" charset="0"/>
                <a:cs typeface="Times New Roman" panose="02020603050405020304" pitchFamily="18" charset="0"/>
              </a:rPr>
              <a:t>distplot</a:t>
            </a:r>
            <a:r>
              <a:rPr lang="en-US" b="0" i="0" dirty="0">
                <a:solidFill>
                  <a:srgbClr val="0D0D0D"/>
                </a:solidFill>
                <a:effectLst/>
                <a:latin typeface="Times New Roman" panose="02020603050405020304" pitchFamily="18" charset="0"/>
                <a:cs typeface="Times New Roman" panose="02020603050405020304" pitchFamily="18" charset="0"/>
              </a:rPr>
              <a:t> suggests a departure from the normal data distribution, indicating a non-normal distribution pattern within the dataset</a:t>
            </a:r>
            <a:r>
              <a:rPr lang="en-US" b="0" i="0" dirty="0">
                <a:solidFill>
                  <a:srgbClr val="0D0D0D"/>
                </a:solidFill>
                <a:effectLst/>
                <a:latin typeface="Söhne"/>
              </a:rPr>
              <a:t>.</a:t>
            </a:r>
            <a:endParaRPr lang="en-IN" dirty="0"/>
          </a:p>
        </p:txBody>
      </p:sp>
      <p:pic>
        <p:nvPicPr>
          <p:cNvPr id="3074" name="Picture 2">
            <a:extLst>
              <a:ext uri="{FF2B5EF4-FFF2-40B4-BE49-F238E27FC236}">
                <a16:creationId xmlns:a16="http://schemas.microsoft.com/office/drawing/2014/main" id="{5DEC66CF-78DC-2C90-350C-A4C54DA1C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6891" y="163880"/>
            <a:ext cx="3250429" cy="26358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4BE442-1F06-DACD-9519-CF3521B80192}"/>
              </a:ext>
            </a:extLst>
          </p:cNvPr>
          <p:cNvSpPr txBox="1"/>
          <p:nvPr/>
        </p:nvSpPr>
        <p:spPr>
          <a:xfrm>
            <a:off x="386499" y="2922754"/>
            <a:ext cx="1576072"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1.4 College CGPA</a:t>
            </a:r>
          </a:p>
        </p:txBody>
      </p:sp>
      <p:sp>
        <p:nvSpPr>
          <p:cNvPr id="5" name="TextBox 4">
            <a:extLst>
              <a:ext uri="{FF2B5EF4-FFF2-40B4-BE49-F238E27FC236}">
                <a16:creationId xmlns:a16="http://schemas.microsoft.com/office/drawing/2014/main" id="{5AD1852E-E0FD-FCE9-A41A-3378A0A13EB5}"/>
              </a:ext>
            </a:extLst>
          </p:cNvPr>
          <p:cNvSpPr txBox="1"/>
          <p:nvPr/>
        </p:nvSpPr>
        <p:spPr>
          <a:xfrm>
            <a:off x="480766" y="3317424"/>
            <a:ext cx="5231877" cy="138499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box plot illustrates the presence of both low and high extreme values in the dataset. In the histogram, it is evident that the majority of students held GPAs between 65% and 80%, with the highest frequency occurring around 71%. The average GPA for the dataset is approximately 74%. Moreover, the </a:t>
            </a:r>
            <a:r>
              <a:rPr lang="en-US" b="0" i="0" dirty="0" err="1">
                <a:solidFill>
                  <a:srgbClr val="0D0D0D"/>
                </a:solidFill>
                <a:effectLst/>
                <a:latin typeface="Times New Roman" panose="02020603050405020304" pitchFamily="18" charset="0"/>
                <a:cs typeface="Times New Roman" panose="02020603050405020304" pitchFamily="18" charset="0"/>
              </a:rPr>
              <a:t>distplot</a:t>
            </a:r>
            <a:r>
              <a:rPr lang="en-US" b="0" i="0" dirty="0">
                <a:solidFill>
                  <a:srgbClr val="0D0D0D"/>
                </a:solidFill>
                <a:effectLst/>
                <a:latin typeface="Times New Roman" panose="02020603050405020304" pitchFamily="18" charset="0"/>
                <a:cs typeface="Times New Roman" panose="02020603050405020304" pitchFamily="18" charset="0"/>
              </a:rPr>
              <a:t> indicates that the data </a:t>
            </a:r>
            <a:r>
              <a:rPr lang="en-US" b="1" i="0" dirty="0">
                <a:solidFill>
                  <a:srgbClr val="0D0D0D"/>
                </a:solidFill>
                <a:effectLst/>
                <a:latin typeface="Times New Roman" panose="02020603050405020304" pitchFamily="18" charset="0"/>
                <a:cs typeface="Times New Roman" panose="02020603050405020304" pitchFamily="18" charset="0"/>
              </a:rPr>
              <a:t>exhibits a reasonably normal distribution pattern.</a:t>
            </a:r>
            <a:endParaRPr lang="en-IN" b="1" dirty="0">
              <a:latin typeface="Times New Roman" panose="02020603050405020304" pitchFamily="18" charset="0"/>
              <a:cs typeface="Times New Roman" panose="02020603050405020304" pitchFamily="18" charset="0"/>
            </a:endParaRPr>
          </a:p>
        </p:txBody>
      </p:sp>
      <p:pic>
        <p:nvPicPr>
          <p:cNvPr id="3078" name="Picture 6">
            <a:extLst>
              <a:ext uri="{FF2B5EF4-FFF2-40B4-BE49-F238E27FC236}">
                <a16:creationId xmlns:a16="http://schemas.microsoft.com/office/drawing/2014/main" id="{AA1F897A-BFCC-6DD4-A886-D77A48144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535" y="4702419"/>
            <a:ext cx="2990354" cy="215558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A6E087C-7F9D-E515-2E92-275D7A84E8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762" y="3429000"/>
            <a:ext cx="4036236" cy="254558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25240E11-9825-A1FD-EDEA-52C70DFA75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57320" y="163880"/>
            <a:ext cx="3250429" cy="2853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97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9FDBD-2259-7557-B43C-26FE3759B52B}"/>
              </a:ext>
            </a:extLst>
          </p:cNvPr>
          <p:cNvSpPr txBox="1"/>
          <p:nvPr/>
        </p:nvSpPr>
        <p:spPr>
          <a:xfrm>
            <a:off x="348792" y="292231"/>
            <a:ext cx="6928701"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1.5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English,</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Logical,</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Quant,</a:t>
            </a:r>
            <a:r>
              <a:rPr lang="en-US" b="1"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Computer</a:t>
            </a:r>
            <a:r>
              <a:rPr lang="en-US" b="1"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Programming,</a:t>
            </a:r>
            <a:r>
              <a:rPr lang="en-US" b="1"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Electronics</a:t>
            </a:r>
            <a:r>
              <a:rPr lang="en-US" b="1"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Semiconductors</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F41ABD9-59FE-96EF-3623-31B1F6C669A7}"/>
              </a:ext>
            </a:extLst>
          </p:cNvPr>
          <p:cNvSpPr txBox="1"/>
          <p:nvPr/>
        </p:nvSpPr>
        <p:spPr>
          <a:xfrm>
            <a:off x="348792" y="678729"/>
            <a:ext cx="4289196" cy="3539430"/>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The boxplots reveal noteworthy patterns across various subject scores. In English, extreme values are evident at both ends of the distribution, indicating variations in performance. For Logical scores, there are some lower extreme values, and only one high extreme value stands out. In Quantitative scores, the presence of both low and high extreme values is observed. Moving to Computer Programming, around 50% of students scored below 500, with scores clustering between 416 and 459, and extreme values are notably present. In Electronics and Semiconductors, about 75% of students scored less than 250, and the scores primarily fall between 0 and 79, showcasing a non-normal distribution and diversity in performance levels.</a:t>
            </a:r>
            <a:endParaRPr lang="en-IN"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DE31E138-FF01-D5D6-E9B1-F63C5D533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037" y="678729"/>
            <a:ext cx="2535811" cy="21361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983816C-6820-5EDA-979E-66762C7D5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653" y="678730"/>
            <a:ext cx="2652271" cy="21361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6C82057-8175-9D01-8528-72176675C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9729" y="711960"/>
            <a:ext cx="2652271" cy="206964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0EDC436-C0DA-7173-32F8-54B567C54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037" y="3429000"/>
            <a:ext cx="3341998" cy="325248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8B289492-E268-2D4E-9B4E-A12E7C3899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12783" y="3233393"/>
            <a:ext cx="3830425" cy="282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528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479432-9676-1EFB-CF29-86A2B2A2C528}"/>
              </a:ext>
            </a:extLst>
          </p:cNvPr>
          <p:cNvSpPr txBox="1"/>
          <p:nvPr/>
        </p:nvSpPr>
        <p:spPr>
          <a:xfrm>
            <a:off x="377072" y="433633"/>
            <a:ext cx="1965603"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2. Categorical Features</a:t>
            </a:r>
          </a:p>
        </p:txBody>
      </p:sp>
      <p:pic>
        <p:nvPicPr>
          <p:cNvPr id="5122" name="Picture 2">
            <a:extLst>
              <a:ext uri="{FF2B5EF4-FFF2-40B4-BE49-F238E27FC236}">
                <a16:creationId xmlns:a16="http://schemas.microsoft.com/office/drawing/2014/main" id="{D4D38C45-3DF2-0D91-1135-774205FF5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29" y="1049187"/>
            <a:ext cx="3619893" cy="25829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B94036-682D-858D-FDCC-9A5BDF283AA6}"/>
              </a:ext>
            </a:extLst>
          </p:cNvPr>
          <p:cNvSpPr txBox="1"/>
          <p:nvPr/>
        </p:nvSpPr>
        <p:spPr>
          <a:xfrm>
            <a:off x="1538982" y="741410"/>
            <a:ext cx="1091966" cy="307777"/>
          </a:xfrm>
          <a:prstGeom prst="rect">
            <a:avLst/>
          </a:prstGeom>
          <a:noFill/>
        </p:spPr>
        <p:txBody>
          <a:bodyPr wrap="none" rtlCol="0">
            <a:spAutoFit/>
          </a:bodyPr>
          <a:lstStyle/>
          <a:p>
            <a:r>
              <a:rPr lang="en-IN" b="1" u="sng" dirty="0">
                <a:latin typeface="Times New Roman" panose="02020603050405020304" pitchFamily="18" charset="0"/>
                <a:cs typeface="Times New Roman" panose="02020603050405020304" pitchFamily="18" charset="0"/>
              </a:rPr>
              <a:t>Designation</a:t>
            </a:r>
          </a:p>
        </p:txBody>
      </p:sp>
      <p:pic>
        <p:nvPicPr>
          <p:cNvPr id="5124" name="Picture 4">
            <a:extLst>
              <a:ext uri="{FF2B5EF4-FFF2-40B4-BE49-F238E27FC236}">
                <a16:creationId xmlns:a16="http://schemas.microsoft.com/office/drawing/2014/main" id="{333403C3-79FA-5125-B7B6-9271742BE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66" y="1049187"/>
            <a:ext cx="3692026" cy="22501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118D74-A832-EEBF-B71B-C826E7792260}"/>
              </a:ext>
            </a:extLst>
          </p:cNvPr>
          <p:cNvSpPr txBox="1"/>
          <p:nvPr/>
        </p:nvSpPr>
        <p:spPr>
          <a:xfrm>
            <a:off x="5401559" y="741409"/>
            <a:ext cx="837089" cy="307777"/>
          </a:xfrm>
          <a:prstGeom prst="rect">
            <a:avLst/>
          </a:prstGeom>
          <a:noFill/>
        </p:spPr>
        <p:txBody>
          <a:bodyPr wrap="none" rtlCol="0">
            <a:spAutoFit/>
          </a:bodyPr>
          <a:lstStyle/>
          <a:p>
            <a:r>
              <a:rPr lang="en-IN" b="1" u="sng" dirty="0">
                <a:latin typeface="Times New Roman" panose="02020603050405020304" pitchFamily="18" charset="0"/>
                <a:cs typeface="Times New Roman" panose="02020603050405020304" pitchFamily="18" charset="0"/>
              </a:rPr>
              <a:t>Job City</a:t>
            </a:r>
          </a:p>
        </p:txBody>
      </p:sp>
      <p:pic>
        <p:nvPicPr>
          <p:cNvPr id="5126" name="Picture 6">
            <a:extLst>
              <a:ext uri="{FF2B5EF4-FFF2-40B4-BE49-F238E27FC236}">
                <a16:creationId xmlns:a16="http://schemas.microsoft.com/office/drawing/2014/main" id="{D0D49620-08DB-D3B1-6175-743522E8C6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5649" y="1150070"/>
            <a:ext cx="2818615" cy="21493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3ECA73-11FB-08CF-A0B4-DFC92956AB2E}"/>
              </a:ext>
            </a:extLst>
          </p:cNvPr>
          <p:cNvSpPr txBox="1"/>
          <p:nvPr/>
        </p:nvSpPr>
        <p:spPr>
          <a:xfrm>
            <a:off x="8915856" y="769690"/>
            <a:ext cx="763351" cy="307777"/>
          </a:xfrm>
          <a:prstGeom prst="rect">
            <a:avLst/>
          </a:prstGeom>
          <a:noFill/>
        </p:spPr>
        <p:txBody>
          <a:bodyPr wrap="none" rtlCol="0">
            <a:spAutoFit/>
          </a:bodyPr>
          <a:lstStyle/>
          <a:p>
            <a:r>
              <a:rPr lang="en-IN" b="1" u="sng" dirty="0">
                <a:latin typeface="Times New Roman" panose="02020603050405020304" pitchFamily="18" charset="0"/>
                <a:cs typeface="Times New Roman" panose="02020603050405020304" pitchFamily="18" charset="0"/>
              </a:rPr>
              <a:t>Gender</a:t>
            </a:r>
          </a:p>
        </p:txBody>
      </p:sp>
      <p:pic>
        <p:nvPicPr>
          <p:cNvPr id="5128" name="Picture 8">
            <a:extLst>
              <a:ext uri="{FF2B5EF4-FFF2-40B4-BE49-F238E27FC236}">
                <a16:creationId xmlns:a16="http://schemas.microsoft.com/office/drawing/2014/main" id="{F8736BB3-86F0-C2EE-955D-06A5AFA682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276033"/>
            <a:ext cx="3770722" cy="2506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6B53AEE-F3F9-9A0E-AD66-B5D6C66E2720}"/>
              </a:ext>
            </a:extLst>
          </p:cNvPr>
          <p:cNvSpPr txBox="1"/>
          <p:nvPr/>
        </p:nvSpPr>
        <p:spPr>
          <a:xfrm>
            <a:off x="1539024" y="3939909"/>
            <a:ext cx="843501" cy="307777"/>
          </a:xfrm>
          <a:prstGeom prst="rect">
            <a:avLst/>
          </a:prstGeom>
          <a:noFill/>
        </p:spPr>
        <p:txBody>
          <a:bodyPr wrap="none" rtlCol="0">
            <a:spAutoFit/>
          </a:bodyPr>
          <a:lstStyle/>
          <a:p>
            <a:r>
              <a:rPr lang="en-IN" b="1" u="sng" dirty="0">
                <a:latin typeface="Times New Roman" panose="02020603050405020304" pitchFamily="18" charset="0"/>
                <a:cs typeface="Times New Roman" panose="02020603050405020304" pitchFamily="18" charset="0"/>
              </a:rPr>
              <a:t>10Board</a:t>
            </a:r>
          </a:p>
        </p:txBody>
      </p:sp>
      <p:pic>
        <p:nvPicPr>
          <p:cNvPr id="5130" name="Picture 10">
            <a:extLst>
              <a:ext uri="{FF2B5EF4-FFF2-40B4-BE49-F238E27FC236}">
                <a16:creationId xmlns:a16="http://schemas.microsoft.com/office/drawing/2014/main" id="{6FE587FA-BB26-583D-F478-1C721CEF43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4672" y="4351448"/>
            <a:ext cx="4751109" cy="25065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ABB396-0B32-E8C9-5F02-160813568CE5}"/>
              </a:ext>
            </a:extLst>
          </p:cNvPr>
          <p:cNvSpPr txBox="1"/>
          <p:nvPr/>
        </p:nvSpPr>
        <p:spPr>
          <a:xfrm>
            <a:off x="6096000" y="3968256"/>
            <a:ext cx="843501" cy="307777"/>
          </a:xfrm>
          <a:prstGeom prst="rect">
            <a:avLst/>
          </a:prstGeom>
          <a:noFill/>
        </p:spPr>
        <p:txBody>
          <a:bodyPr wrap="none" rtlCol="0">
            <a:spAutoFit/>
          </a:bodyPr>
          <a:lstStyle/>
          <a:p>
            <a:r>
              <a:rPr lang="en-IN" b="1" u="sng" dirty="0">
                <a:latin typeface="Times New Roman" panose="02020603050405020304" pitchFamily="18" charset="0"/>
                <a:cs typeface="Times New Roman" panose="02020603050405020304" pitchFamily="18" charset="0"/>
              </a:rPr>
              <a:t>12Board</a:t>
            </a:r>
          </a:p>
        </p:txBody>
      </p:sp>
    </p:spTree>
    <p:extLst>
      <p:ext uri="{BB962C8B-B14F-4D97-AF65-F5344CB8AC3E}">
        <p14:creationId xmlns:p14="http://schemas.microsoft.com/office/powerpoint/2010/main" val="363415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6B9CD2E-5ED5-2F68-E785-DDC11050C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75035"/>
            <a:ext cx="5053781" cy="3318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37C8D2-7B79-BDF1-8F7B-F22473711040}"/>
              </a:ext>
            </a:extLst>
          </p:cNvPr>
          <p:cNvSpPr txBox="1"/>
          <p:nvPr/>
        </p:nvSpPr>
        <p:spPr>
          <a:xfrm>
            <a:off x="2458063" y="267258"/>
            <a:ext cx="724878" cy="307777"/>
          </a:xfrm>
          <a:prstGeom prst="rect">
            <a:avLst/>
          </a:prstGeom>
          <a:noFill/>
        </p:spPr>
        <p:txBody>
          <a:bodyPr wrap="none" rtlCol="0">
            <a:spAutoFit/>
          </a:bodyPr>
          <a:lstStyle/>
          <a:p>
            <a:r>
              <a:rPr lang="en-IN" b="1" u="sng" dirty="0">
                <a:latin typeface="Times New Roman" panose="02020603050405020304" pitchFamily="18" charset="0"/>
                <a:cs typeface="Times New Roman" panose="02020603050405020304" pitchFamily="18" charset="0"/>
              </a:rPr>
              <a:t>Degree</a:t>
            </a:r>
          </a:p>
        </p:txBody>
      </p:sp>
      <p:pic>
        <p:nvPicPr>
          <p:cNvPr id="6148" name="Picture 4">
            <a:extLst>
              <a:ext uri="{FF2B5EF4-FFF2-40B4-BE49-F238E27FC236}">
                <a16:creationId xmlns:a16="http://schemas.microsoft.com/office/drawing/2014/main" id="{1D02F1A9-3E50-A916-DAF7-AB3F594F8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3780" y="680035"/>
            <a:ext cx="5875505" cy="3108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9F307-76CD-2D16-3A35-D7DE8D143DE7}"/>
              </a:ext>
            </a:extLst>
          </p:cNvPr>
          <p:cNvSpPr txBox="1"/>
          <p:nvPr/>
        </p:nvSpPr>
        <p:spPr>
          <a:xfrm>
            <a:off x="7586037" y="324884"/>
            <a:ext cx="1460656" cy="307777"/>
          </a:xfrm>
          <a:prstGeom prst="rect">
            <a:avLst/>
          </a:prstGeom>
          <a:noFill/>
        </p:spPr>
        <p:txBody>
          <a:bodyPr wrap="none" rtlCol="0">
            <a:spAutoFit/>
          </a:bodyPr>
          <a:lstStyle/>
          <a:p>
            <a:r>
              <a:rPr lang="en-IN" b="1" u="sng" dirty="0" err="1">
                <a:latin typeface="Times New Roman" panose="02020603050405020304" pitchFamily="18" charset="0"/>
                <a:cs typeface="Times New Roman" panose="02020603050405020304" pitchFamily="18" charset="0"/>
              </a:rPr>
              <a:t>GraduationYear</a:t>
            </a:r>
            <a:endParaRPr lang="en-IN"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7736BE-8EB8-D1DD-82DC-00B0827708B1}"/>
              </a:ext>
            </a:extLst>
          </p:cNvPr>
          <p:cNvSpPr txBox="1"/>
          <p:nvPr/>
        </p:nvSpPr>
        <p:spPr>
          <a:xfrm>
            <a:off x="476814" y="4066763"/>
            <a:ext cx="10702464" cy="181588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Software engineer is the most common </a:t>
            </a:r>
            <a:r>
              <a:rPr lang="en-US" b="0" i="0" dirty="0" err="1">
                <a:solidFill>
                  <a:srgbClr val="212121"/>
                </a:solidFill>
                <a:effectLst/>
                <a:latin typeface="Times New Roman" panose="02020603050405020304" pitchFamily="18" charset="0"/>
                <a:cs typeface="Times New Roman" panose="02020603050405020304" pitchFamily="18" charset="0"/>
              </a:rPr>
              <a:t>desgination</a:t>
            </a:r>
            <a:r>
              <a:rPr lang="en-US" b="0" i="0" dirty="0">
                <a:solidFill>
                  <a:srgbClr val="212121"/>
                </a:solidFill>
                <a:effectLst/>
                <a:latin typeface="Times New Roman" panose="02020603050405020304" pitchFamily="18" charset="0"/>
                <a:cs typeface="Times New Roman" panose="02020603050405020304" pitchFamily="18" charset="0"/>
              </a:rPr>
              <a:t> of all, followed by system engineer and software developer.</a:t>
            </a:r>
          </a:p>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Bangalore emerges as the top choice for job placements, followed by Noida, Hyderabad, and Pune. On the other hand, Mumbai and Kolkata are perceived as less favorable options.</a:t>
            </a:r>
          </a:p>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The dataset exhibits an imbalance in gender distribution, with a notably larger population of males compared to females.</a:t>
            </a:r>
          </a:p>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CBSE is the most common school board for both 12th and 10th.</a:t>
            </a:r>
            <a:endParaRPr lang="en-US" dirty="0">
              <a:solidFill>
                <a:srgbClr val="21212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Almost all the colleges are categorized as Tier 2, constituting a percentage of 92.5%</a:t>
            </a:r>
          </a:p>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Most of the students have done their graduation in </a:t>
            </a:r>
            <a:r>
              <a:rPr lang="en-US" b="0" i="0" dirty="0" err="1">
                <a:solidFill>
                  <a:srgbClr val="212121"/>
                </a:solidFill>
                <a:effectLst/>
                <a:latin typeface="Times New Roman" panose="02020603050405020304" pitchFamily="18" charset="0"/>
                <a:cs typeface="Times New Roman" panose="02020603050405020304" pitchFamily="18" charset="0"/>
              </a:rPr>
              <a:t>B.Tech</a:t>
            </a:r>
            <a:r>
              <a:rPr lang="en-US" b="0" i="0" dirty="0">
                <a:solidFill>
                  <a:srgbClr val="212121"/>
                </a:solidFill>
                <a:effectLst/>
                <a:latin typeface="Times New Roman" panose="02020603050405020304" pitchFamily="18" charset="0"/>
                <a:cs typeface="Times New Roman" panose="02020603050405020304" pitchFamily="18" charset="0"/>
              </a:rPr>
              <a:t> and there are very less students from </a:t>
            </a:r>
            <a:r>
              <a:rPr lang="en-US" b="0" i="0" dirty="0" err="1">
                <a:solidFill>
                  <a:srgbClr val="212121"/>
                </a:solidFill>
                <a:effectLst/>
                <a:latin typeface="Times New Roman" panose="02020603050405020304" pitchFamily="18" charset="0"/>
                <a:cs typeface="Times New Roman" panose="02020603050405020304" pitchFamily="18" charset="0"/>
              </a:rPr>
              <a:t>M.Sc</a:t>
            </a:r>
            <a:r>
              <a:rPr lang="en-US" b="0" i="0" dirty="0">
                <a:solidFill>
                  <a:srgbClr val="212121"/>
                </a:solidFill>
                <a:effectLst/>
                <a:latin typeface="Times New Roman" panose="02020603050405020304" pitchFamily="18" charset="0"/>
                <a:cs typeface="Times New Roman" panose="02020603050405020304" pitchFamily="18" charset="0"/>
              </a:rPr>
              <a:t>(Tech)</a:t>
            </a:r>
          </a:p>
          <a:p>
            <a:pPr marL="285750" indent="-285750">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The highest number of students graduated in 2013, followed by the years 2014 and 2012.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8585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1921</Words>
  <Application>Microsoft Office PowerPoint</Application>
  <PresentationFormat>Widescreen</PresentationFormat>
  <Paragraphs>119</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Roboto</vt:lpstr>
      <vt:lpstr>Lato Black</vt:lpstr>
      <vt:lpstr>Arial</vt:lpstr>
      <vt:lpstr>Libre Baskerville</vt:lpstr>
      <vt:lpstr>Times New Roman</vt:lpstr>
      <vt:lpstr>Söhne</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 lokesh</cp:lastModifiedBy>
  <cp:revision>1</cp:revision>
  <dcterms:created xsi:type="dcterms:W3CDTF">2021-02-16T05:19:01Z</dcterms:created>
  <dcterms:modified xsi:type="dcterms:W3CDTF">2024-02-23T08:09:45Z</dcterms:modified>
</cp:coreProperties>
</file>