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0FC50-F876-43CE-92C3-E08E7091DF3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AE5E98-91E2-4647-A36F-3A819116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E673B4-915F-479D-9D71-C41213F260B5}"/>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B7A29E8B-50EA-4A15-B0D4-4B05DDDAFC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45C2E-3C30-4D4E-ABC3-1F694A025F88}"/>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149268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F5B4D-A159-4D4B-8B94-19B9372318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C0D022-3202-4A98-B95A-A9B0A33C2B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D60E71-E30B-40BA-9FB1-F64D0D6E6E1A}"/>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7CC92821-84DD-4F8D-9AC4-2EA9F6D5AF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BE1F93-3145-4509-BB80-C1341A654A39}"/>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193032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BC6772-C7C9-44A6-A804-1431B1700F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6AC670-0E24-4FF8-A655-0E9C7280F84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27BF13-2176-4A56-9B26-8445509E90AC}"/>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CB3996AA-1592-4A66-A9B8-1EE44BDC56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92ED3A-2126-4F8D-93C0-FDE994E0CDAC}"/>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176056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3D688-5BD1-4011-B5ED-6DB05263AA4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A8F6AA-3FE4-4F62-A699-1C2A388720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D20D4C-E6CE-4131-8A19-7CAF7DBEFBD3}"/>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7C2C2A87-3D88-4FA8-AD1B-2804191C63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F19D51-F8AC-4CC6-93F4-B35B2D2DF2C5}"/>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84871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8785E-E722-4BF0-BA2C-12496CD878E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449F9F-A060-4D91-B69E-8E14BED52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BCBE90-584D-4B1E-99AB-A7CEEE17AFF2}"/>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6230824D-0D8B-47BA-8D31-F5DBA4F907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FB48EA-8262-4D07-BBC5-AAA56C59C17B}"/>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364754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4FDA6-B9E2-46F0-A90F-E7D3D7BE9C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A9E325-6CF3-4CFC-ACFC-6C23AE2CFE1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7EB8534-34B0-44B0-8246-2787CCBE8E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F8E951A-60FE-4012-BEAB-9D910161167C}"/>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6" name="フッター プレースホルダー 5">
            <a:extLst>
              <a:ext uri="{FF2B5EF4-FFF2-40B4-BE49-F238E27FC236}">
                <a16:creationId xmlns:a16="http://schemas.microsoft.com/office/drawing/2014/main" id="{A2B50E4F-698B-42D1-8D7D-8695960FFF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FD3A4-7A02-475B-BFF0-798493ADBA59}"/>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199050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60191-0C48-4507-B03F-F7BE7C9A89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FE90E1-D1BB-4BBF-A3B5-EF8AA0C6B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8A73B02-F8F3-4FE4-94DB-A99A0561DD3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0896EF-BD17-40BE-B166-F4250908C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17B8D74-BE78-4507-9996-4C2B56066D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0D2311-AE24-420E-BDC2-E51870A05998}"/>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8" name="フッター プレースホルダー 7">
            <a:extLst>
              <a:ext uri="{FF2B5EF4-FFF2-40B4-BE49-F238E27FC236}">
                <a16:creationId xmlns:a16="http://schemas.microsoft.com/office/drawing/2014/main" id="{C47E51F9-EE59-4DFF-ADF5-E6A945FF591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324DC9E-5106-44EE-8292-9B41502E87C8}"/>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168152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E6418-B53E-4486-967B-6FAB5223BB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8F94A2-2F85-4CD5-ACC2-73A37CEE28DC}"/>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4" name="フッター プレースホルダー 3">
            <a:extLst>
              <a:ext uri="{FF2B5EF4-FFF2-40B4-BE49-F238E27FC236}">
                <a16:creationId xmlns:a16="http://schemas.microsoft.com/office/drawing/2014/main" id="{73A42750-85C8-4FFA-B12F-C2B64735B68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41B27D-4069-4EB2-96DC-D6BA0EB1F4F8}"/>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262256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6F23944-71E0-44D5-BA3F-CA20BE948F0F}"/>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3" name="フッター プレースホルダー 2">
            <a:extLst>
              <a:ext uri="{FF2B5EF4-FFF2-40B4-BE49-F238E27FC236}">
                <a16:creationId xmlns:a16="http://schemas.microsoft.com/office/drawing/2014/main" id="{9A8C38EC-B4F0-4777-8320-094D58C280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9F279F9-4591-4465-95A6-E2C12650C4EC}"/>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219583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FBF19-32A9-4B7A-93A0-E12076E754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F2E12B-5547-408D-8F04-90088310C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B88F9D-7BDC-49B4-BD08-0171D49A1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5536A1-64F5-4C97-A6CD-5DA4B43B8712}"/>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6" name="フッター プレースホルダー 5">
            <a:extLst>
              <a:ext uri="{FF2B5EF4-FFF2-40B4-BE49-F238E27FC236}">
                <a16:creationId xmlns:a16="http://schemas.microsoft.com/office/drawing/2014/main" id="{758BE0A0-5FF2-4416-9485-6CE89498D0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6CF8F2-0E4C-498F-BD69-ABFAB88FEB82}"/>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221448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B5415-D137-4873-BD02-824F7ED585A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9CA7E1E-F78F-479F-9A2F-2C8E9AD06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7AA8A3D-8321-4E9A-9623-AC205A090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483F59-E85A-404B-A9FB-FD5596DECC6C}"/>
              </a:ext>
            </a:extLst>
          </p:cNvPr>
          <p:cNvSpPr>
            <a:spLocks noGrp="1"/>
          </p:cNvSpPr>
          <p:nvPr>
            <p:ph type="dt" sz="half" idx="10"/>
          </p:nvPr>
        </p:nvSpPr>
        <p:spPr/>
        <p:txBody>
          <a:bodyPr/>
          <a:lstStyle/>
          <a:p>
            <a:fld id="{6B02CBAC-201B-4391-80F2-FA9817EDB160}" type="datetimeFigureOut">
              <a:rPr kumimoji="1" lang="ja-JP" altLang="en-US" smtClean="0"/>
              <a:t>2022/3/3</a:t>
            </a:fld>
            <a:endParaRPr kumimoji="1" lang="ja-JP" altLang="en-US"/>
          </a:p>
        </p:txBody>
      </p:sp>
      <p:sp>
        <p:nvSpPr>
          <p:cNvPr id="6" name="フッター プレースホルダー 5">
            <a:extLst>
              <a:ext uri="{FF2B5EF4-FFF2-40B4-BE49-F238E27FC236}">
                <a16:creationId xmlns:a16="http://schemas.microsoft.com/office/drawing/2014/main" id="{DA5EF3C2-A180-4FC7-A11F-EAFE5A37DD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22B15D-6198-455C-82FC-61F13A758DB0}"/>
              </a:ext>
            </a:extLst>
          </p:cNvPr>
          <p:cNvSpPr>
            <a:spLocks noGrp="1"/>
          </p:cNvSpPr>
          <p:nvPr>
            <p:ph type="sldNum" sz="quarter" idx="12"/>
          </p:nvPr>
        </p:nvSpPr>
        <p:spPr/>
        <p:txBody>
          <a:body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42567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8374170-4D62-4853-A883-64EECF18C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F8365C-5EE3-4C1E-A183-B9913E06D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EA261D-9BB8-4FFF-935B-2780EB633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2CBAC-201B-4391-80F2-FA9817EDB160}" type="datetimeFigureOut">
              <a:rPr kumimoji="1" lang="ja-JP" altLang="en-US" smtClean="0"/>
              <a:t>2022/3/3</a:t>
            </a:fld>
            <a:endParaRPr kumimoji="1" lang="ja-JP" altLang="en-US"/>
          </a:p>
        </p:txBody>
      </p:sp>
      <p:sp>
        <p:nvSpPr>
          <p:cNvPr id="5" name="フッター プレースホルダー 4">
            <a:extLst>
              <a:ext uri="{FF2B5EF4-FFF2-40B4-BE49-F238E27FC236}">
                <a16:creationId xmlns:a16="http://schemas.microsoft.com/office/drawing/2014/main" id="{ED05AA08-8FEF-48C7-AB10-5DA5CD105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0D08FCD-8DF3-4761-9A69-59FBA3F26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F2A30-FA1B-46A6-8E06-B9190624B69F}" type="slidenum">
              <a:rPr kumimoji="1" lang="ja-JP" altLang="en-US" smtClean="0"/>
              <a:t>‹#›</a:t>
            </a:fld>
            <a:endParaRPr kumimoji="1" lang="ja-JP" altLang="en-US"/>
          </a:p>
        </p:txBody>
      </p:sp>
    </p:spTree>
    <p:extLst>
      <p:ext uri="{BB962C8B-B14F-4D97-AF65-F5344CB8AC3E}">
        <p14:creationId xmlns:p14="http://schemas.microsoft.com/office/powerpoint/2010/main" val="48468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77B9-DE45-4C53-BB89-C02B0ED814A4}"/>
              </a:ext>
            </a:extLst>
          </p:cNvPr>
          <p:cNvSpPr>
            <a:spLocks noGrp="1"/>
          </p:cNvSpPr>
          <p:nvPr>
            <p:ph type="ctrTitle"/>
          </p:nvPr>
        </p:nvSpPr>
        <p:spPr>
          <a:xfrm>
            <a:off x="1524000" y="964095"/>
            <a:ext cx="9144000" cy="1828800"/>
          </a:xfrm>
        </p:spPr>
        <p:txBody>
          <a:bodyPr>
            <a:normAutofit/>
          </a:bodyPr>
          <a:lstStyle/>
          <a:p>
            <a:r>
              <a:rPr kumimoji="1" lang="en-US" altLang="ja-JP" sz="7200" b="1" dirty="0"/>
              <a:t>SHOW</a:t>
            </a:r>
            <a:r>
              <a:rPr kumimoji="1" lang="ja-JP" altLang="en-US" sz="7200" b="1" dirty="0"/>
              <a:t>品 </a:t>
            </a:r>
            <a:br>
              <a:rPr kumimoji="1" lang="en-US" altLang="ja-JP" sz="7200" b="1" dirty="0"/>
            </a:br>
            <a:r>
              <a:rPr kumimoji="1" lang="ja-JP" altLang="en-US" sz="3200" b="1" dirty="0"/>
              <a:t>　</a:t>
            </a:r>
          </a:p>
        </p:txBody>
      </p:sp>
    </p:spTree>
    <p:extLst>
      <p:ext uri="{BB962C8B-B14F-4D97-AF65-F5344CB8AC3E}">
        <p14:creationId xmlns:p14="http://schemas.microsoft.com/office/powerpoint/2010/main" val="3179261452"/>
      </p:ext>
    </p:extLst>
  </p:cSld>
  <p:clrMapOvr>
    <a:masterClrMapping/>
  </p:clrMapOvr>
  <mc:AlternateContent xmlns:mc="http://schemas.openxmlformats.org/markup-compatibility/2006" xmlns:p14="http://schemas.microsoft.com/office/powerpoint/2010/main">
    <mc:Choice Requires="p14">
      <p:transition spd="slow" p14:dur="2000" advTm="2263"/>
    </mc:Choice>
    <mc:Fallback xmlns="">
      <p:transition spd="slow" advTm="22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1E995-FCB6-471E-B1E4-86180C338A7B}"/>
              </a:ext>
            </a:extLst>
          </p:cNvPr>
          <p:cNvSpPr>
            <a:spLocks noGrp="1"/>
          </p:cNvSpPr>
          <p:nvPr>
            <p:ph type="title"/>
          </p:nvPr>
        </p:nvSpPr>
        <p:spPr/>
        <p:txBody>
          <a:bodyPr/>
          <a:lstStyle/>
          <a:p>
            <a:r>
              <a:rPr lang="en-US" altLang="ja-JP" dirty="0"/>
              <a:t>SHOW</a:t>
            </a:r>
            <a:r>
              <a:rPr kumimoji="1" lang="ja-JP" altLang="en-US" dirty="0"/>
              <a:t>品とは？</a:t>
            </a:r>
          </a:p>
        </p:txBody>
      </p:sp>
      <p:sp>
        <p:nvSpPr>
          <p:cNvPr id="3" name="コンテンツ プレースホルダー 2">
            <a:extLst>
              <a:ext uri="{FF2B5EF4-FFF2-40B4-BE49-F238E27FC236}">
                <a16:creationId xmlns:a16="http://schemas.microsoft.com/office/drawing/2014/main" id="{B8CD01AF-9914-48B2-95AF-406F52968E9A}"/>
              </a:ext>
            </a:extLst>
          </p:cNvPr>
          <p:cNvSpPr>
            <a:spLocks noGrp="1"/>
          </p:cNvSpPr>
          <p:nvPr>
            <p:ph idx="1"/>
          </p:nvPr>
        </p:nvSpPr>
        <p:spPr/>
        <p:txBody>
          <a:bodyPr>
            <a:normAutofit/>
          </a:bodyPr>
          <a:lstStyle/>
          <a:p>
            <a:pPr marL="0" indent="0">
              <a:buNone/>
            </a:pPr>
            <a:r>
              <a:rPr kumimoji="1" lang="ja-JP" altLang="en-US" dirty="0"/>
              <a:t>・ </a:t>
            </a:r>
            <a:r>
              <a:rPr kumimoji="1" lang="en-US" altLang="ja-JP" dirty="0"/>
              <a:t>Show(</a:t>
            </a:r>
            <a:r>
              <a:rPr kumimoji="1" lang="ja-JP" altLang="en-US" dirty="0"/>
              <a:t>しょう</a:t>
            </a:r>
            <a:r>
              <a:rPr kumimoji="1" lang="en-US" altLang="ja-JP" dirty="0"/>
              <a:t>) + </a:t>
            </a:r>
            <a:r>
              <a:rPr kumimoji="1" lang="ja-JP" altLang="en-US" dirty="0"/>
              <a:t>品 </a:t>
            </a:r>
            <a:r>
              <a:rPr kumimoji="1" lang="en-US" altLang="ja-JP" dirty="0"/>
              <a:t>-&gt;</a:t>
            </a:r>
            <a:r>
              <a:rPr kumimoji="1" lang="ja-JP" altLang="en-US" dirty="0"/>
              <a:t>モノを見せる！</a:t>
            </a:r>
            <a:endParaRPr lang="en-US" altLang="ja-JP" dirty="0"/>
          </a:p>
          <a:p>
            <a:pPr marL="0" indent="0">
              <a:buNone/>
            </a:pPr>
            <a:endParaRPr kumimoji="1" lang="en-US" altLang="ja-JP" dirty="0"/>
          </a:p>
          <a:p>
            <a:pPr marL="0" indent="0">
              <a:buNone/>
            </a:pPr>
            <a:r>
              <a:rPr kumimoji="1" lang="ja-JP" altLang="en-US" dirty="0"/>
              <a:t>・システムの内容</a:t>
            </a:r>
          </a:p>
          <a:p>
            <a:pPr marL="0" indent="0">
              <a:buNone/>
            </a:pPr>
            <a:r>
              <a:rPr kumimoji="1" lang="ja-JP" altLang="en-US" dirty="0"/>
              <a:t>	手軽に商品をスキャンしてアマゾンから昇順値段で整列さ</a:t>
            </a:r>
            <a:r>
              <a:rPr kumimoji="1" lang="en-US" altLang="ja-JP" dirty="0"/>
              <a:t>	</a:t>
            </a:r>
            <a:r>
              <a:rPr kumimoji="1" lang="ja-JP" altLang="en-US" dirty="0"/>
              <a:t>れている商品の情報を見やすく表示するシステム。</a:t>
            </a:r>
          </a:p>
          <a:p>
            <a:pPr marL="0" indent="0">
              <a:buNone/>
            </a:pPr>
            <a:r>
              <a:rPr kumimoji="1" lang="ja-JP" altLang="en-US" dirty="0"/>
              <a:t>	（ただし、</a:t>
            </a:r>
            <a:r>
              <a:rPr kumimoji="1" lang="en-US" altLang="ja-JP" dirty="0"/>
              <a:t>24</a:t>
            </a:r>
            <a:r>
              <a:rPr kumimoji="1" lang="ja-JP" altLang="en-US" dirty="0"/>
              <a:t>個など大量でまとめて販売している場合も</a:t>
            </a:r>
            <a:endParaRPr kumimoji="1" lang="en-US" altLang="ja-JP" dirty="0"/>
          </a:p>
          <a:p>
            <a:pPr marL="0" indent="0">
              <a:buNone/>
            </a:pPr>
            <a:r>
              <a:rPr kumimoji="1" lang="en-US" altLang="ja-JP" dirty="0"/>
              <a:t>	</a:t>
            </a:r>
            <a:r>
              <a:rPr kumimoji="1" lang="ja-JP" altLang="en-US" dirty="0"/>
              <a:t>あるので値段を確認する時に注意が必要）</a:t>
            </a:r>
          </a:p>
          <a:p>
            <a:pPr marL="0" indent="0">
              <a:buNone/>
            </a:pPr>
            <a:endParaRPr kumimoji="1" lang="ja-JP" altLang="en-US" dirty="0"/>
          </a:p>
        </p:txBody>
      </p:sp>
    </p:spTree>
    <p:extLst>
      <p:ext uri="{BB962C8B-B14F-4D97-AF65-F5344CB8AC3E}">
        <p14:creationId xmlns:p14="http://schemas.microsoft.com/office/powerpoint/2010/main" val="1870260467"/>
      </p:ext>
    </p:extLst>
  </p:cSld>
  <p:clrMapOvr>
    <a:masterClrMapping/>
  </p:clrMapOvr>
  <mc:AlternateContent xmlns:mc="http://schemas.openxmlformats.org/markup-compatibility/2006" xmlns:p14="http://schemas.microsoft.com/office/powerpoint/2010/main">
    <mc:Choice Requires="p14">
      <p:transition spd="slow" p14:dur="2000" advTm="7000"/>
    </mc:Choice>
    <mc:Fallback xmlns="">
      <p:transition spd="slow" advTm="7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5D82-8FDC-4A1D-B5E2-2ED658960931}"/>
              </a:ext>
            </a:extLst>
          </p:cNvPr>
          <p:cNvSpPr>
            <a:spLocks noGrp="1"/>
          </p:cNvSpPr>
          <p:nvPr>
            <p:ph type="title"/>
          </p:nvPr>
        </p:nvSpPr>
        <p:spPr/>
        <p:txBody>
          <a:bodyPr/>
          <a:lstStyle/>
          <a:p>
            <a:r>
              <a:rPr kumimoji="1" lang="ja-JP" altLang="en-US" dirty="0"/>
              <a:t>ターゲットユーザー </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B33A6DD-09BC-41AF-A838-647209568D8A}"/>
              </a:ext>
            </a:extLst>
          </p:cNvPr>
          <p:cNvSpPr>
            <a:spLocks noGrp="1"/>
          </p:cNvSpPr>
          <p:nvPr>
            <p:ph idx="1"/>
          </p:nvPr>
        </p:nvSpPr>
        <p:spPr>
          <a:xfrm>
            <a:off x="838200" y="1825625"/>
            <a:ext cx="10515600" cy="1325563"/>
          </a:xfrm>
        </p:spPr>
        <p:txBody>
          <a:bodyPr/>
          <a:lstStyle/>
          <a:p>
            <a:pPr marL="0" indent="0">
              <a:buNone/>
            </a:pPr>
            <a:r>
              <a:rPr lang="ja-JP" altLang="en-US" dirty="0"/>
              <a:t>・</a:t>
            </a:r>
            <a:r>
              <a:rPr kumimoji="1" lang="ja-JP" altLang="en-US" dirty="0"/>
              <a:t>早く情報を得たいと思う方</a:t>
            </a:r>
            <a:endParaRPr kumimoji="1" lang="en-US" altLang="ja-JP" dirty="0"/>
          </a:p>
          <a:p>
            <a:pPr marL="0" indent="0">
              <a:buNone/>
            </a:pP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993EBFF9-4FAA-4AF2-B891-ED0BA7B0B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04960"/>
            <a:ext cx="2823791" cy="2900571"/>
          </a:xfrm>
          <a:prstGeom prst="rect">
            <a:avLst/>
          </a:prstGeom>
        </p:spPr>
      </p:pic>
      <p:pic>
        <p:nvPicPr>
          <p:cNvPr id="7" name="図 6">
            <a:extLst>
              <a:ext uri="{FF2B5EF4-FFF2-40B4-BE49-F238E27FC236}">
                <a16:creationId xmlns:a16="http://schemas.microsoft.com/office/drawing/2014/main" id="{4FC39B75-D7BE-4CA0-9D11-4DCF13D99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736" y="2863379"/>
            <a:ext cx="2467956" cy="3158983"/>
          </a:xfrm>
          <a:prstGeom prst="rect">
            <a:avLst/>
          </a:prstGeom>
        </p:spPr>
      </p:pic>
      <p:pic>
        <p:nvPicPr>
          <p:cNvPr id="9" name="図 8">
            <a:extLst>
              <a:ext uri="{FF2B5EF4-FFF2-40B4-BE49-F238E27FC236}">
                <a16:creationId xmlns:a16="http://schemas.microsoft.com/office/drawing/2014/main" id="{1C7330A6-19F4-401E-95E5-FDD07DF1F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40" y="2863379"/>
            <a:ext cx="3617061" cy="3327696"/>
          </a:xfrm>
          <a:prstGeom prst="rect">
            <a:avLst/>
          </a:prstGeom>
        </p:spPr>
      </p:pic>
      <p:sp>
        <p:nvSpPr>
          <p:cNvPr id="4" name="テキスト ボックス 3">
            <a:extLst>
              <a:ext uri="{FF2B5EF4-FFF2-40B4-BE49-F238E27FC236}">
                <a16:creationId xmlns:a16="http://schemas.microsoft.com/office/drawing/2014/main" id="{675A09DA-1810-4FE8-AB31-38B02E8387A5}"/>
              </a:ext>
            </a:extLst>
          </p:cNvPr>
          <p:cNvSpPr txBox="1"/>
          <p:nvPr/>
        </p:nvSpPr>
        <p:spPr>
          <a:xfrm>
            <a:off x="751341" y="6191075"/>
            <a:ext cx="2700227" cy="369332"/>
          </a:xfrm>
          <a:prstGeom prst="rect">
            <a:avLst/>
          </a:prstGeom>
          <a:noFill/>
        </p:spPr>
        <p:txBody>
          <a:bodyPr wrap="square" rtlCol="0">
            <a:spAutoFit/>
          </a:bodyPr>
          <a:lstStyle/>
          <a:p>
            <a:r>
              <a:rPr kumimoji="1" lang="ja-JP" altLang="en-US" dirty="0"/>
              <a:t>スマホに未熟なお年寄り</a:t>
            </a:r>
          </a:p>
        </p:txBody>
      </p:sp>
      <p:sp>
        <p:nvSpPr>
          <p:cNvPr id="6" name="テキスト ボックス 5">
            <a:extLst>
              <a:ext uri="{FF2B5EF4-FFF2-40B4-BE49-F238E27FC236}">
                <a16:creationId xmlns:a16="http://schemas.microsoft.com/office/drawing/2014/main" id="{01AB4688-2D68-4ED7-9EB1-045D6017DE59}"/>
              </a:ext>
            </a:extLst>
          </p:cNvPr>
          <p:cNvSpPr txBox="1"/>
          <p:nvPr/>
        </p:nvSpPr>
        <p:spPr>
          <a:xfrm>
            <a:off x="4921491" y="6191075"/>
            <a:ext cx="2262158" cy="369332"/>
          </a:xfrm>
          <a:prstGeom prst="rect">
            <a:avLst/>
          </a:prstGeom>
          <a:noFill/>
        </p:spPr>
        <p:txBody>
          <a:bodyPr wrap="none" rtlCol="0">
            <a:spAutoFit/>
          </a:bodyPr>
          <a:lstStyle/>
          <a:p>
            <a:r>
              <a:rPr kumimoji="1" lang="ja-JP" altLang="en-US" dirty="0"/>
              <a:t>外国人（オススメ）</a:t>
            </a:r>
          </a:p>
        </p:txBody>
      </p:sp>
    </p:spTree>
    <p:extLst>
      <p:ext uri="{BB962C8B-B14F-4D97-AF65-F5344CB8AC3E}">
        <p14:creationId xmlns:p14="http://schemas.microsoft.com/office/powerpoint/2010/main" val="338506418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0AFC8-38FD-41CB-811F-2202C0054836}"/>
              </a:ext>
            </a:extLst>
          </p:cNvPr>
          <p:cNvSpPr>
            <a:spLocks noGrp="1"/>
          </p:cNvSpPr>
          <p:nvPr>
            <p:ph type="title"/>
          </p:nvPr>
        </p:nvSpPr>
        <p:spPr/>
        <p:txBody>
          <a:bodyPr/>
          <a:lstStyle/>
          <a:p>
            <a:r>
              <a:rPr kumimoji="1" lang="ja-JP" altLang="en-US" dirty="0"/>
              <a:t>ターゲットユーザー </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ADF113B-B309-4440-BB9F-315CF8273429}"/>
              </a:ext>
            </a:extLst>
          </p:cNvPr>
          <p:cNvSpPr>
            <a:spLocks noGrp="1"/>
          </p:cNvSpPr>
          <p:nvPr>
            <p:ph idx="1"/>
          </p:nvPr>
        </p:nvSpPr>
        <p:spPr/>
        <p:txBody>
          <a:bodyPr/>
          <a:lstStyle/>
          <a:p>
            <a:pPr marL="0" indent="0">
              <a:buNone/>
            </a:pPr>
            <a:r>
              <a:rPr kumimoji="1" lang="ja-JP" altLang="en-US" dirty="0"/>
              <a:t>＊外国人（商品の名の漢字が手書きスタイルで書いてあったら読みにくい場合に役に立つ。</a:t>
            </a:r>
          </a:p>
        </p:txBody>
      </p:sp>
      <p:pic>
        <p:nvPicPr>
          <p:cNvPr id="5" name="図 4">
            <a:extLst>
              <a:ext uri="{FF2B5EF4-FFF2-40B4-BE49-F238E27FC236}">
                <a16:creationId xmlns:a16="http://schemas.microsoft.com/office/drawing/2014/main" id="{08BCFD88-1047-4113-BC9D-C0326EF89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3" y="3429000"/>
            <a:ext cx="3233605" cy="3251131"/>
          </a:xfrm>
          <a:prstGeom prst="rect">
            <a:avLst/>
          </a:prstGeom>
        </p:spPr>
      </p:pic>
      <p:sp>
        <p:nvSpPr>
          <p:cNvPr id="8" name="テキスト ボックス 7">
            <a:extLst>
              <a:ext uri="{FF2B5EF4-FFF2-40B4-BE49-F238E27FC236}">
                <a16:creationId xmlns:a16="http://schemas.microsoft.com/office/drawing/2014/main" id="{1BF78B51-F16D-44D6-81D1-1E5C4FF345D9}"/>
              </a:ext>
            </a:extLst>
          </p:cNvPr>
          <p:cNvSpPr txBox="1"/>
          <p:nvPr/>
        </p:nvSpPr>
        <p:spPr>
          <a:xfrm>
            <a:off x="3988906" y="2951921"/>
            <a:ext cx="6199322" cy="369332"/>
          </a:xfrm>
          <a:prstGeom prst="rect">
            <a:avLst/>
          </a:prstGeom>
          <a:noFill/>
        </p:spPr>
        <p:txBody>
          <a:bodyPr wrap="square" rtlCol="0">
            <a:spAutoFit/>
          </a:bodyPr>
          <a:lstStyle/>
          <a:p>
            <a:endParaRPr kumimoji="1" lang="ja-JP" altLang="en-US" dirty="0"/>
          </a:p>
        </p:txBody>
      </p:sp>
      <p:pic>
        <p:nvPicPr>
          <p:cNvPr id="12" name="図 11">
            <a:extLst>
              <a:ext uri="{FF2B5EF4-FFF2-40B4-BE49-F238E27FC236}">
                <a16:creationId xmlns:a16="http://schemas.microsoft.com/office/drawing/2014/main" id="{567F72AC-A494-4018-B401-33CA622AD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668" y="2786891"/>
            <a:ext cx="1863174" cy="4071109"/>
          </a:xfrm>
          <a:prstGeom prst="rect">
            <a:avLst/>
          </a:prstGeom>
        </p:spPr>
      </p:pic>
      <p:sp>
        <p:nvSpPr>
          <p:cNvPr id="13" name="テキスト ボックス 12">
            <a:extLst>
              <a:ext uri="{FF2B5EF4-FFF2-40B4-BE49-F238E27FC236}">
                <a16:creationId xmlns:a16="http://schemas.microsoft.com/office/drawing/2014/main" id="{90F4F716-1F84-49F1-90E1-1BA11036D6BF}"/>
              </a:ext>
            </a:extLst>
          </p:cNvPr>
          <p:cNvSpPr txBox="1"/>
          <p:nvPr/>
        </p:nvSpPr>
        <p:spPr>
          <a:xfrm>
            <a:off x="5479536" y="3321253"/>
            <a:ext cx="6060794" cy="2308324"/>
          </a:xfrm>
          <a:prstGeom prst="rect">
            <a:avLst/>
          </a:prstGeom>
          <a:noFill/>
        </p:spPr>
        <p:txBody>
          <a:bodyPr wrap="square" rtlCol="0">
            <a:spAutoFit/>
          </a:bodyPr>
          <a:lstStyle/>
          <a:p>
            <a:r>
              <a:rPr kumimoji="1" lang="ja-JP" altLang="en-US" sz="2400" dirty="0"/>
              <a:t>どこまで含めている文字が製品名か</a:t>
            </a:r>
            <a:endParaRPr kumimoji="1" lang="en-US" altLang="ja-JP" sz="2400" dirty="0"/>
          </a:p>
          <a:p>
            <a:r>
              <a:rPr kumimoji="1" lang="ja-JP" altLang="en-US" sz="2400" dirty="0"/>
              <a:t>活字体じゃない漢字は読みにくい外国人に役に立ちます。</a:t>
            </a:r>
            <a:endParaRPr kumimoji="1" lang="en-US" altLang="ja-JP" sz="2400" dirty="0"/>
          </a:p>
          <a:p>
            <a:endParaRPr kumimoji="1" lang="en-US" altLang="ja-JP" sz="2400" dirty="0"/>
          </a:p>
          <a:p>
            <a:r>
              <a:rPr kumimoji="1" lang="ja-JP" altLang="en-US" sz="2400" dirty="0"/>
              <a:t>忘れやすい製品名を保存できますので</a:t>
            </a:r>
            <a:endParaRPr kumimoji="1" lang="en-US" altLang="ja-JP" sz="2400" dirty="0"/>
          </a:p>
          <a:p>
            <a:r>
              <a:rPr kumimoji="1" lang="ja-JP" altLang="en-US" sz="2400" dirty="0"/>
              <a:t>後、再度商品について調べられます。</a:t>
            </a:r>
          </a:p>
        </p:txBody>
      </p:sp>
    </p:spTree>
    <p:extLst>
      <p:ext uri="{BB962C8B-B14F-4D97-AF65-F5344CB8AC3E}">
        <p14:creationId xmlns:p14="http://schemas.microsoft.com/office/powerpoint/2010/main" val="3605923823"/>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08ED27-4C93-4E2B-ADA3-6FFDC1084D3D}"/>
              </a:ext>
            </a:extLst>
          </p:cNvPr>
          <p:cNvSpPr>
            <a:spLocks noGrp="1"/>
          </p:cNvSpPr>
          <p:nvPr>
            <p:ph type="title"/>
          </p:nvPr>
        </p:nvSpPr>
        <p:spPr/>
        <p:txBody>
          <a:bodyPr/>
          <a:lstStyle/>
          <a:p>
            <a:r>
              <a:rPr kumimoji="1" lang="ja-JP" altLang="en-US" dirty="0"/>
              <a:t>ターゲットユーザー </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A2025018-4A41-42C5-AB32-CF074E347DCF}"/>
              </a:ext>
            </a:extLst>
          </p:cNvPr>
          <p:cNvSpPr>
            <a:spLocks noGrp="1"/>
          </p:cNvSpPr>
          <p:nvPr>
            <p:ph idx="1"/>
          </p:nvPr>
        </p:nvSpPr>
        <p:spPr/>
        <p:txBody>
          <a:bodyPr/>
          <a:lstStyle/>
          <a:p>
            <a:r>
              <a:rPr kumimoji="1" lang="ja-JP" altLang="en-US" dirty="0"/>
              <a:t>読みにくい商品の名を使っている商品を探す人。</a:t>
            </a:r>
          </a:p>
          <a:p>
            <a:pPr marL="0" indent="0">
              <a:buNone/>
            </a:pPr>
            <a:r>
              <a:rPr kumimoji="1" lang="ja-JP" altLang="en-US" dirty="0"/>
              <a:t>例 「三菱</a:t>
            </a:r>
            <a:r>
              <a:rPr kumimoji="1" lang="en-US" altLang="ja-JP" dirty="0"/>
              <a:t>UMN-S-38BK</a:t>
            </a:r>
            <a:r>
              <a:rPr kumimoji="1" lang="ja-JP" altLang="en-US" dirty="0"/>
              <a:t>のボールペン」の情報を調べる流れ</a:t>
            </a:r>
          </a:p>
          <a:p>
            <a:pPr marL="0" indent="0">
              <a:buNone/>
            </a:pPr>
            <a:r>
              <a:rPr kumimoji="1" lang="ja-JP" altLang="en-US" dirty="0"/>
              <a:t>	三菱社のボルーペンー＞水性、油性、ジェル－＞　　　　　　</a:t>
            </a:r>
            <a:r>
              <a:rPr kumimoji="1" lang="en-US" altLang="ja-JP" dirty="0"/>
              <a:t>	0.38mm</a:t>
            </a:r>
            <a:r>
              <a:rPr kumimoji="1" lang="ja-JP" altLang="en-US" dirty="0"/>
              <a:t>の商品　ー＞　黒インクを探す</a:t>
            </a:r>
          </a:p>
        </p:txBody>
      </p:sp>
      <p:pic>
        <p:nvPicPr>
          <p:cNvPr id="5" name="図 4">
            <a:extLst>
              <a:ext uri="{FF2B5EF4-FFF2-40B4-BE49-F238E27FC236}">
                <a16:creationId xmlns:a16="http://schemas.microsoft.com/office/drawing/2014/main" id="{31DBCA6B-F8CB-453A-B6D5-ADD5E7C8D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890" y="3268283"/>
            <a:ext cx="3564834" cy="3543308"/>
          </a:xfrm>
          <a:prstGeom prst="rect">
            <a:avLst/>
          </a:prstGeom>
        </p:spPr>
      </p:pic>
      <p:pic>
        <p:nvPicPr>
          <p:cNvPr id="9" name="図 8">
            <a:extLst>
              <a:ext uri="{FF2B5EF4-FFF2-40B4-BE49-F238E27FC236}">
                <a16:creationId xmlns:a16="http://schemas.microsoft.com/office/drawing/2014/main" id="{1DAD5CD9-DB9B-4C00-8B81-0EA3D79F8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124" y="3671294"/>
            <a:ext cx="6491702" cy="3113793"/>
          </a:xfrm>
          <a:prstGeom prst="rect">
            <a:avLst/>
          </a:prstGeom>
        </p:spPr>
      </p:pic>
      <p:sp>
        <p:nvSpPr>
          <p:cNvPr id="10" name="テキスト ボックス 9">
            <a:extLst>
              <a:ext uri="{FF2B5EF4-FFF2-40B4-BE49-F238E27FC236}">
                <a16:creationId xmlns:a16="http://schemas.microsoft.com/office/drawing/2014/main" id="{44B1BC53-7652-4989-BDF5-16B8F7B1D3A5}"/>
              </a:ext>
            </a:extLst>
          </p:cNvPr>
          <p:cNvSpPr txBox="1"/>
          <p:nvPr/>
        </p:nvSpPr>
        <p:spPr>
          <a:xfrm>
            <a:off x="10402957" y="3684988"/>
            <a:ext cx="1577009" cy="369332"/>
          </a:xfrm>
          <a:prstGeom prst="rect">
            <a:avLst/>
          </a:prstGeom>
          <a:noFill/>
        </p:spPr>
        <p:txBody>
          <a:bodyPr wrap="square" rtlCol="0">
            <a:spAutoFit/>
          </a:bodyPr>
          <a:lstStyle/>
          <a:p>
            <a:r>
              <a:rPr kumimoji="1" lang="ja-JP" altLang="en-US" b="1" dirty="0"/>
              <a:t>探しにくい！</a:t>
            </a:r>
          </a:p>
        </p:txBody>
      </p:sp>
    </p:spTree>
    <p:extLst>
      <p:ext uri="{BB962C8B-B14F-4D97-AF65-F5344CB8AC3E}">
        <p14:creationId xmlns:p14="http://schemas.microsoft.com/office/powerpoint/2010/main" val="2970657516"/>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3C612-D9F5-4517-A14D-CCEA3AA67391}"/>
              </a:ext>
            </a:extLst>
          </p:cNvPr>
          <p:cNvSpPr>
            <a:spLocks noGrp="1"/>
          </p:cNvSpPr>
          <p:nvPr>
            <p:ph type="title"/>
          </p:nvPr>
        </p:nvSpPr>
        <p:spPr/>
        <p:txBody>
          <a:bodyPr/>
          <a:lstStyle/>
          <a:p>
            <a:r>
              <a:rPr kumimoji="1" lang="ja-JP" altLang="en-US" dirty="0"/>
              <a:t>システムの使い方</a:t>
            </a:r>
            <a:br>
              <a:rPr kumimoji="1"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E6BDBE36-7E69-4F07-ABEF-E3071B4AA504}"/>
              </a:ext>
            </a:extLst>
          </p:cNvPr>
          <p:cNvSpPr>
            <a:spLocks noGrp="1"/>
          </p:cNvSpPr>
          <p:nvPr>
            <p:ph idx="1"/>
          </p:nvPr>
        </p:nvSpPr>
        <p:spPr/>
        <p:txBody>
          <a:bodyPr>
            <a:normAutofit lnSpcReduction="10000"/>
          </a:bodyPr>
          <a:lstStyle/>
          <a:p>
            <a:pPr marL="0" indent="0">
              <a:buNone/>
            </a:pPr>
            <a:r>
              <a:rPr kumimoji="1" lang="ja-JP" altLang="en-US" dirty="0"/>
              <a:t>・ただ商品のバーコードをスキャンしてその商品の値段や情報が</a:t>
            </a:r>
            <a:endParaRPr lang="en-US" altLang="ja-JP" dirty="0"/>
          </a:p>
          <a:p>
            <a:pPr marL="0" indent="0">
              <a:buNone/>
            </a:pPr>
            <a:r>
              <a:rPr lang="en-US" altLang="ja-JP" dirty="0"/>
              <a:t>    </a:t>
            </a:r>
            <a:r>
              <a:rPr kumimoji="1" lang="ja-JP" altLang="en-US" dirty="0"/>
              <a:t>気に入ったらリストに保存</a:t>
            </a:r>
            <a:r>
              <a:rPr lang="ja-JP" altLang="en-US" dirty="0"/>
              <a:t>ができます。</a:t>
            </a:r>
            <a:endParaRPr kumimoji="1" lang="en-US" altLang="ja-JP" dirty="0"/>
          </a:p>
          <a:p>
            <a:pPr marL="0" indent="0">
              <a:buNone/>
            </a:pPr>
            <a:r>
              <a:rPr kumimoji="1" lang="ja-JP" altLang="en-US" dirty="0"/>
              <a:t>	</a:t>
            </a:r>
          </a:p>
          <a:p>
            <a:pPr marL="0" indent="0">
              <a:buNone/>
            </a:pPr>
            <a:r>
              <a:rPr kumimoji="1" lang="ja-JP" altLang="en-US" dirty="0"/>
              <a:t>・もういらないとリストから</a:t>
            </a:r>
            <a:endParaRPr kumimoji="1" lang="en-US" altLang="ja-JP" dirty="0"/>
          </a:p>
          <a:p>
            <a:pPr marL="0" indent="0">
              <a:buNone/>
            </a:pPr>
            <a:r>
              <a:rPr lang="ja-JP" altLang="en-US" dirty="0"/>
              <a:t>　</a:t>
            </a:r>
            <a:r>
              <a:rPr kumimoji="1" lang="ja-JP" altLang="en-US" dirty="0"/>
              <a:t>削除ができます。</a:t>
            </a:r>
            <a:endParaRPr kumimoji="1" lang="en-US" altLang="ja-JP" dirty="0"/>
          </a:p>
          <a:p>
            <a:pPr marL="0" indent="0">
              <a:buNone/>
            </a:pPr>
            <a:endParaRPr kumimoji="1" lang="en-US" altLang="ja-JP" dirty="0"/>
          </a:p>
          <a:p>
            <a:pPr marL="0" indent="0">
              <a:buNone/>
            </a:pPr>
            <a:r>
              <a:rPr kumimoji="1" lang="ja-JP" altLang="en-US" dirty="0"/>
              <a:t>・今すぐや後でも保存していた</a:t>
            </a:r>
            <a:endParaRPr kumimoji="1" lang="en-US" altLang="ja-JP" dirty="0"/>
          </a:p>
          <a:p>
            <a:pPr marL="0" indent="0">
              <a:buNone/>
            </a:pPr>
            <a:r>
              <a:rPr kumimoji="1" lang="ja-JP" altLang="en-US" dirty="0"/>
              <a:t>   リストの商品からアマゾンの</a:t>
            </a:r>
            <a:endParaRPr kumimoji="1" lang="en-US" altLang="ja-JP" dirty="0"/>
          </a:p>
          <a:p>
            <a:pPr marL="0" indent="0">
              <a:buNone/>
            </a:pPr>
            <a:r>
              <a:rPr kumimoji="1" lang="en-US" altLang="ja-JP" dirty="0"/>
              <a:t>   </a:t>
            </a:r>
            <a:r>
              <a:rPr kumimoji="1" lang="ja-JP" altLang="en-US" dirty="0"/>
              <a:t>サイトに移動して購入できます。</a:t>
            </a:r>
          </a:p>
        </p:txBody>
      </p:sp>
      <p:pic>
        <p:nvPicPr>
          <p:cNvPr id="5" name="図 4">
            <a:extLst>
              <a:ext uri="{FF2B5EF4-FFF2-40B4-BE49-F238E27FC236}">
                <a16:creationId xmlns:a16="http://schemas.microsoft.com/office/drawing/2014/main" id="{0DDFAC8C-54CF-4DF7-9786-DC47FA02A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359" y="2756058"/>
            <a:ext cx="5801641" cy="4101942"/>
          </a:xfrm>
          <a:prstGeom prst="rect">
            <a:avLst/>
          </a:prstGeom>
        </p:spPr>
      </p:pic>
    </p:spTree>
    <p:extLst>
      <p:ext uri="{BB962C8B-B14F-4D97-AF65-F5344CB8AC3E}">
        <p14:creationId xmlns:p14="http://schemas.microsoft.com/office/powerpoint/2010/main" val="2752424174"/>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2CDE825-8723-4EE2-9B82-793FCF4D3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1" y="2209"/>
            <a:ext cx="6427304" cy="6855791"/>
          </a:xfrm>
          <a:prstGeom prst="rect">
            <a:avLst/>
          </a:prstGeom>
        </p:spPr>
      </p:pic>
      <p:sp>
        <p:nvSpPr>
          <p:cNvPr id="9" name="テキスト ボックス 8">
            <a:extLst>
              <a:ext uri="{FF2B5EF4-FFF2-40B4-BE49-F238E27FC236}">
                <a16:creationId xmlns:a16="http://schemas.microsoft.com/office/drawing/2014/main" id="{68F2D515-507F-4152-A998-CA2E48A1191A}"/>
              </a:ext>
            </a:extLst>
          </p:cNvPr>
          <p:cNvSpPr txBox="1"/>
          <p:nvPr/>
        </p:nvSpPr>
        <p:spPr>
          <a:xfrm>
            <a:off x="8124944" y="251791"/>
            <a:ext cx="923330" cy="6858000"/>
          </a:xfrm>
          <a:prstGeom prst="rect">
            <a:avLst/>
          </a:prstGeom>
          <a:noFill/>
        </p:spPr>
        <p:txBody>
          <a:bodyPr vert="eaVert" wrap="square" rtlCol="0">
            <a:spAutoFit/>
          </a:bodyPr>
          <a:lstStyle/>
          <a:p>
            <a:r>
              <a:rPr kumimoji="1" lang="ja-JP" altLang="en-US" sz="4800" dirty="0">
                <a:latin typeface="HGS教科書体" panose="02020600000000000000" pitchFamily="18" charset="-128"/>
                <a:ea typeface="HGS教科書体" panose="02020600000000000000" pitchFamily="18" charset="-128"/>
              </a:rPr>
              <a:t>貴重なあなたの時間も</a:t>
            </a:r>
            <a:endParaRPr kumimoji="1" lang="en-US" altLang="ja-JP" sz="4800" dirty="0">
              <a:latin typeface="HGS教科書体" panose="02020600000000000000" pitchFamily="18" charset="-128"/>
              <a:ea typeface="HGS教科書体" panose="02020600000000000000" pitchFamily="18" charset="-128"/>
            </a:endParaRPr>
          </a:p>
        </p:txBody>
      </p:sp>
      <p:sp>
        <p:nvSpPr>
          <p:cNvPr id="10" name="テキスト ボックス 9">
            <a:extLst>
              <a:ext uri="{FF2B5EF4-FFF2-40B4-BE49-F238E27FC236}">
                <a16:creationId xmlns:a16="http://schemas.microsoft.com/office/drawing/2014/main" id="{B3EE2C2A-FC7A-4AEA-8BDD-6126792ED3B7}"/>
              </a:ext>
            </a:extLst>
          </p:cNvPr>
          <p:cNvSpPr txBox="1"/>
          <p:nvPr/>
        </p:nvSpPr>
        <p:spPr>
          <a:xfrm>
            <a:off x="7102676" y="1333971"/>
            <a:ext cx="923330" cy="4401205"/>
          </a:xfrm>
          <a:prstGeom prst="rect">
            <a:avLst/>
          </a:prstGeom>
          <a:noFill/>
        </p:spPr>
        <p:txBody>
          <a:bodyPr vert="eaVert" wrap="none" rtlCol="0">
            <a:spAutoFit/>
          </a:bodyPr>
          <a:lstStyle/>
          <a:p>
            <a:r>
              <a:rPr kumimoji="1" lang="ja-JP" altLang="en-US" sz="4800" dirty="0">
                <a:latin typeface="HGS教科書体" panose="02020600000000000000" pitchFamily="18" charset="-128"/>
                <a:ea typeface="HGS教科書体" panose="02020600000000000000" pitchFamily="18" charset="-128"/>
              </a:rPr>
              <a:t>モノも大切に。</a:t>
            </a:r>
          </a:p>
        </p:txBody>
      </p:sp>
    </p:spTree>
    <p:extLst>
      <p:ext uri="{BB962C8B-B14F-4D97-AF65-F5344CB8AC3E}">
        <p14:creationId xmlns:p14="http://schemas.microsoft.com/office/powerpoint/2010/main" val="30153666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283</Words>
  <Application>Microsoft Office PowerPoint</Application>
  <PresentationFormat>ワイド画面</PresentationFormat>
  <Paragraphs>36</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HGS教科書体</vt:lpstr>
      <vt:lpstr>游ゴシック</vt:lpstr>
      <vt:lpstr>游ゴシック Light</vt:lpstr>
      <vt:lpstr>Arial</vt:lpstr>
      <vt:lpstr>Office テーマ</vt:lpstr>
      <vt:lpstr>SHOW品  　</vt:lpstr>
      <vt:lpstr>SHOW品とは？</vt:lpstr>
      <vt:lpstr>ターゲットユーザー #1</vt:lpstr>
      <vt:lpstr>ターゲットユーザー #2</vt:lpstr>
      <vt:lpstr>ターゲットユーザー #3</vt:lpstr>
      <vt:lpstr>システムの使い方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 讚鉉</dc:creator>
  <cp:lastModifiedBy>高 讚鉉</cp:lastModifiedBy>
  <cp:revision>21</cp:revision>
  <dcterms:created xsi:type="dcterms:W3CDTF">2021-09-13T06:20:19Z</dcterms:created>
  <dcterms:modified xsi:type="dcterms:W3CDTF">2022-03-03T04:30:59Z</dcterms:modified>
</cp:coreProperties>
</file>