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b="1" dirty="0" smtClean="0"/>
              <a:t>Lab 1 </a:t>
            </a:r>
            <a:r>
              <a:rPr lang="en-US" altLang="zh-CN" sz="5400" dirty="0" smtClean="0"/>
              <a:t>Design Review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张</a:t>
            </a:r>
            <a:r>
              <a:rPr lang="zh-CN" altLang="en-US" sz="3600" dirty="0" smtClean="0"/>
              <a:t>远航 甘睿彤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97438" y="740780"/>
            <a:ext cx="7338349" cy="3935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dirty="0" smtClean="0"/>
              <a:t>OPERATING SYSTEMS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43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to place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在</a:t>
            </a:r>
            <a:r>
              <a:rPr lang="en-US" altLang="zh-CN" sz="4000" dirty="0"/>
              <a:t>MIPS </a:t>
            </a:r>
            <a:r>
              <a:rPr lang="zh-CN" altLang="en-US" sz="4000" dirty="0"/>
              <a:t>架构下，启动程序被放在了启动设备（</a:t>
            </a:r>
            <a:r>
              <a:rPr lang="en-US" altLang="zh-CN" sz="4000" dirty="0"/>
              <a:t>U </a:t>
            </a:r>
            <a:r>
              <a:rPr lang="zh-CN" altLang="en-US" sz="4000" dirty="0"/>
              <a:t>盘，硬盘等）的第一个</a:t>
            </a:r>
            <a:r>
              <a:rPr lang="zh-CN" altLang="en-US" sz="4000" dirty="0" smtClean="0"/>
              <a:t>扇区</a:t>
            </a:r>
            <a:r>
              <a:rPr lang="zh-CN" altLang="en-US" sz="4000" dirty="0"/>
              <a:t>，系统启动时该扇区被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loadboot</a:t>
            </a:r>
            <a:r>
              <a:rPr lang="en-US" altLang="zh-CN" sz="4000" dirty="0"/>
              <a:t> </a:t>
            </a:r>
            <a:r>
              <a:rPr lang="zh-CN" altLang="en-US" sz="4000" dirty="0"/>
              <a:t>自动加载在内存地址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0xa0800000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处</a:t>
            </a:r>
            <a:r>
              <a:rPr lang="en-US" altLang="zh-CN" sz="4000" dirty="0" smtClean="0"/>
              <a:t>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684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876" y="50060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move kernel from disk to memory </a:t>
            </a:r>
            <a:r>
              <a:rPr lang="en-US" altLang="zh-CN" dirty="0" smtClean="0"/>
              <a:t>&amp; </a:t>
            </a:r>
            <a:r>
              <a:rPr lang="en-US" altLang="zh-CN" dirty="0"/>
              <a:t>Where to place the kernel in the memory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404" y="1836035"/>
            <a:ext cx="10820401" cy="4114799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怎样</a:t>
            </a:r>
            <a:r>
              <a:rPr lang="zh-CN" altLang="en-US" sz="3600" dirty="0"/>
              <a:t>从磁盘读内核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pPr lvl="1"/>
            <a:r>
              <a:rPr lang="en-US" altLang="zh-CN" sz="3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PMON</a:t>
            </a:r>
            <a:r>
              <a:rPr lang="zh-CN" altLang="en-US" sz="3600" i="0" dirty="0" smtClean="0"/>
              <a:t>中的读盘函数</a:t>
            </a:r>
            <a:endParaRPr lang="en-US" altLang="zh-CN" sz="3600" i="0" dirty="0" smtClean="0"/>
          </a:p>
          <a:p>
            <a:pPr lvl="1"/>
            <a:r>
              <a:rPr lang="zh-CN" altLang="en-US" sz="3600" i="0" dirty="0" smtClean="0"/>
              <a:t>三个</a:t>
            </a:r>
            <a:r>
              <a:rPr lang="zh-CN" altLang="en-US" sz="3600" i="0" dirty="0" smtClean="0"/>
              <a:t>参数</a:t>
            </a:r>
            <a:endParaRPr lang="en-US" altLang="zh-CN" sz="3600" i="0" dirty="0" smtClean="0"/>
          </a:p>
          <a:p>
            <a:pPr lvl="2"/>
            <a:r>
              <a:rPr lang="zh-CN" altLang="en-US" sz="3200" dirty="0" smtClean="0"/>
              <a:t>读取</a:t>
            </a:r>
            <a:r>
              <a:rPr lang="zh-CN" altLang="en-US" sz="3200" dirty="0"/>
              <a:t>字节</a:t>
            </a:r>
            <a:r>
              <a:rPr lang="zh-CN" altLang="en-US" sz="3200" dirty="0" smtClean="0"/>
              <a:t>数</a:t>
            </a:r>
            <a:r>
              <a:rPr lang="en-US" altLang="zh-CN" sz="3200" dirty="0" smtClean="0"/>
              <a:t>				512</a:t>
            </a:r>
          </a:p>
          <a:p>
            <a:pPr lvl="2"/>
            <a:r>
              <a:rPr lang="en-US" altLang="zh-CN" sz="3200" dirty="0" smtClean="0"/>
              <a:t>SD</a:t>
            </a:r>
            <a:r>
              <a:rPr lang="zh-CN" altLang="en-US" sz="3200" dirty="0" smtClean="0"/>
              <a:t>卡内部偏移量</a:t>
            </a:r>
            <a:r>
              <a:rPr lang="en-US" altLang="zh-CN" sz="3200" dirty="0" smtClean="0"/>
              <a:t>			512 (</a:t>
            </a:r>
            <a:r>
              <a:rPr lang="en-US" altLang="zh-CN" sz="3200" dirty="0" err="1" smtClean="0"/>
              <a:t>bblk</a:t>
            </a:r>
            <a:r>
              <a:rPr lang="en-US" altLang="zh-CN" sz="3200" dirty="0" smtClean="0"/>
              <a:t>—kernel)</a:t>
            </a:r>
          </a:p>
          <a:p>
            <a:r>
              <a:rPr lang="zh-CN" altLang="en-US" sz="3600" dirty="0"/>
              <a:t>将内核放在内存什么位置？</a:t>
            </a:r>
            <a:endParaRPr lang="en-US" altLang="zh-CN" sz="3400" dirty="0" smtClean="0"/>
          </a:p>
          <a:p>
            <a:pPr lvl="2"/>
            <a:r>
              <a:rPr lang="zh-CN" altLang="en-US" sz="3200" dirty="0" smtClean="0"/>
              <a:t>读取目的地址（内存中）</a:t>
            </a:r>
            <a:r>
              <a:rPr lang="en-US" altLang="zh-CN" sz="3200" dirty="0" smtClean="0"/>
              <a:t>	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0xa0800200</a:t>
            </a:r>
          </a:p>
          <a:p>
            <a:pPr lvl="3"/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原因：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占了</a:t>
            </a:r>
            <a:r>
              <a:rPr lang="en-US" altLang="zh-CN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512(200H)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字节</a:t>
            </a:r>
            <a:endParaRPr lang="zh-CN" altLang="en-US" sz="3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41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Where the kernel </a:t>
            </a:r>
            <a:r>
              <a:rPr lang="en-US" altLang="zh-CN" dirty="0"/>
              <a:t>entry point </a:t>
            </a:r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“</a:t>
            </a:r>
            <a:r>
              <a:rPr lang="zh-CN" altLang="en-US" sz="4000" dirty="0"/>
              <a:t>将内核读取在内存的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0xa0800200</a:t>
            </a:r>
            <a:r>
              <a:rPr lang="en-US" altLang="zh-CN" sz="4000" dirty="0"/>
              <a:t> </a:t>
            </a:r>
            <a:r>
              <a:rPr lang="zh-CN" altLang="en-US" sz="4000" dirty="0"/>
              <a:t>处，而</a:t>
            </a:r>
            <a:r>
              <a:rPr lang="en-US" altLang="zh-CN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kernel.c</a:t>
            </a:r>
            <a:r>
              <a:rPr lang="zh-CN" altLang="en-US" sz="4000" dirty="0" smtClean="0"/>
              <a:t>中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4000" dirty="0"/>
              <a:t> </a:t>
            </a:r>
            <a:r>
              <a:rPr lang="zh-CN" altLang="en-US" sz="4000" dirty="0"/>
              <a:t>函数的偏移地址为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0x6c</a:t>
            </a:r>
            <a:r>
              <a:rPr lang="en-US" altLang="zh-CN" sz="4000" dirty="0"/>
              <a:t>, </a:t>
            </a:r>
            <a:r>
              <a:rPr lang="zh-CN" altLang="en-US" sz="4000" dirty="0"/>
              <a:t>那么在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bootblock.s</a:t>
            </a:r>
            <a:r>
              <a:rPr lang="en-US" altLang="zh-CN" sz="4000" dirty="0"/>
              <a:t> </a:t>
            </a:r>
            <a:r>
              <a:rPr lang="zh-CN" altLang="en-US" sz="4000" dirty="0"/>
              <a:t>读完内核之后就需要跳转</a:t>
            </a:r>
            <a:r>
              <a:rPr lang="zh-CN" altLang="en-US" sz="4000" dirty="0" smtClean="0"/>
              <a:t>到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0xa080026c</a:t>
            </a:r>
            <a:r>
              <a:rPr lang="en-US" altLang="zh-CN" sz="4000" dirty="0" smtClean="0"/>
              <a:t> </a:t>
            </a:r>
            <a:r>
              <a:rPr lang="zh-CN" altLang="en-US" sz="4000" dirty="0"/>
              <a:t>处执行</a:t>
            </a:r>
            <a:r>
              <a:rPr lang="zh-CN" altLang="en-US" sz="4000" dirty="0" smtClean="0"/>
              <a:t>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7445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执行文件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r>
              <a:rPr lang="zh-CN" altLang="en-US" dirty="0"/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zh-CN" altLang="en-US" dirty="0"/>
              <a:t>在内核镜像的什么位置存放？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0456" y="2268639"/>
            <a:ext cx="9352344" cy="4015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 algn="ctr">
              <a:buNone/>
            </a:pPr>
            <a:r>
              <a:rPr lang="en-US" altLang="zh-CN" sz="4400" dirty="0" smtClean="0"/>
              <a:t>/    </a:t>
            </a:r>
            <a:r>
              <a:rPr lang="en-US" altLang="zh-CN" sz="4400" dirty="0" smtClean="0"/>
              <a:t>   </a:t>
            </a:r>
            <a:r>
              <a:rPr lang="en-US" altLang="zh-CN" sz="4400" dirty="0" smtClean="0"/>
              <a:t>\   </a:t>
            </a:r>
          </a:p>
          <a:p>
            <a:pPr marL="0" indent="0" algn="ctr">
              <a:buNone/>
            </a:pP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bblk</a:t>
            </a: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400" dirty="0" smtClean="0"/>
              <a:t>+</a:t>
            </a: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kernel  </a:t>
            </a:r>
            <a:endParaRPr lang="en-US" altLang="zh-CN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zh-CN" sz="4400" dirty="0" smtClean="0"/>
              <a:t>    512              </a:t>
            </a:r>
            <a:r>
              <a:rPr lang="en-US" altLang="zh-CN" sz="4400" dirty="0" smtClean="0"/>
              <a:t>512   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722485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可</a:t>
            </a:r>
            <a:r>
              <a:rPr lang="zh-CN" altLang="en-US" sz="4800" dirty="0"/>
              <a:t>执行文件</a:t>
            </a:r>
            <a:r>
              <a:rPr lang="en-US" altLang="zh-CN" sz="4800" dirty="0"/>
              <a:t>(ELF)</a:t>
            </a:r>
            <a:r>
              <a:rPr lang="zh-CN" altLang="en-US" sz="4800" dirty="0"/>
              <a:t>的特点？怎样读取可执行文件？</a:t>
            </a:r>
            <a:br>
              <a:rPr lang="zh-CN" altLang="en-US" sz="4800" dirty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94344"/>
            <a:ext cx="6557058" cy="35814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read in ELF </a:t>
            </a:r>
            <a:r>
              <a:rPr lang="en-US" altLang="zh-CN" sz="3600" dirty="0" smtClean="0"/>
              <a:t>header</a:t>
            </a:r>
          </a:p>
          <a:p>
            <a:r>
              <a:rPr lang="en-US" altLang="zh-CN" sz="3600" dirty="0" smtClean="0"/>
              <a:t>read </a:t>
            </a:r>
            <a:r>
              <a:rPr lang="en-US" altLang="zh-CN" sz="3600" dirty="0" smtClean="0"/>
              <a:t>each program </a:t>
            </a:r>
            <a:r>
              <a:rPr lang="en-US" altLang="zh-CN" sz="3600" dirty="0" smtClean="0"/>
              <a:t>header</a:t>
            </a:r>
          </a:p>
          <a:p>
            <a:pPr lvl="1"/>
            <a:r>
              <a:rPr lang="en-US" altLang="zh-CN" sz="3600" dirty="0" smtClean="0"/>
              <a:t>Executable segments: </a:t>
            </a:r>
            <a:r>
              <a:rPr lang="en-US" altLang="zh-CN" sz="36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p_type</a:t>
            </a:r>
            <a:r>
              <a:rPr lang="en-US" altLang="zh-CN" sz="3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PT_LOAD</a:t>
            </a:r>
            <a:endParaRPr lang="en-US" altLang="zh-CN" sz="36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79" y="1752808"/>
            <a:ext cx="2758591" cy="417246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02" y="5046075"/>
            <a:ext cx="6247172" cy="10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3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808" y="254643"/>
            <a:ext cx="9601200" cy="7726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</a:t>
            </a:r>
            <a:r>
              <a:rPr lang="en-US" altLang="zh-CN" dirty="0" smtClean="0"/>
              <a:t>create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808" y="1145892"/>
            <a:ext cx="10897564" cy="481506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利用</a:t>
            </a:r>
            <a:r>
              <a:rPr lang="en-US" altLang="zh-CN" sz="3600" dirty="0" smtClean="0"/>
              <a:t>ELF</a:t>
            </a:r>
            <a:r>
              <a:rPr lang="zh-CN" altLang="en-US" sz="3600" dirty="0" smtClean="0"/>
              <a:t>头信息找到首个代码段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assuming </a:t>
            </a:r>
            <a:r>
              <a:rPr lang="en-US" altLang="zh-CN" sz="2800" dirty="0"/>
              <a:t>at least one program i.e. </a:t>
            </a:r>
            <a:r>
              <a:rPr lang="en-US" altLang="zh-CN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e_phnum</a:t>
            </a:r>
            <a:r>
              <a:rPr lang="en-US" altLang="zh-CN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2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800" dirty="0" smtClean="0"/>
              <a:t>1st </a:t>
            </a:r>
            <a:r>
              <a:rPr lang="en-US" altLang="zh-CN" sz="2800" dirty="0"/>
              <a:t>program occurs at (Program Header Start Offset + 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 headers * Program Header Size): </a:t>
            </a:r>
            <a:r>
              <a:rPr lang="en-US" altLang="zh-CN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e_phoff</a:t>
            </a:r>
            <a:r>
              <a:rPr lang="en-US" altLang="zh-CN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28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e_phentsize</a:t>
            </a:r>
            <a:endParaRPr lang="en-US" altLang="zh-CN" sz="2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3600" dirty="0" smtClean="0"/>
              <a:t>这一代码段应当放在</a:t>
            </a:r>
            <a:r>
              <a:rPr lang="en-US" altLang="zh-CN" sz="3600" dirty="0" smtClean="0"/>
              <a:t>image</a:t>
            </a:r>
            <a:r>
              <a:rPr lang="zh-CN" altLang="en-US" sz="3600" dirty="0" smtClean="0"/>
              <a:t>的什么位置</a:t>
            </a:r>
            <a:r>
              <a:rPr lang="zh-CN" altLang="en-US" sz="3600" dirty="0" smtClean="0"/>
              <a:t>？</a:t>
            </a:r>
            <a:endParaRPr lang="en-US" altLang="zh-CN" sz="2800" dirty="0" smtClean="0"/>
          </a:p>
          <a:p>
            <a:pPr lvl="1"/>
            <a:r>
              <a:rPr lang="en-US" altLang="zh-CN" sz="3200" dirty="0" smtClean="0"/>
              <a:t>Sec 2.1, "</a:t>
            </a:r>
            <a:r>
              <a:rPr lang="en-US" altLang="zh-CN" sz="3200" b="1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Address</a:t>
            </a:r>
            <a:r>
              <a:rPr lang="en-US" altLang="zh-CN" sz="3200" dirty="0" smtClean="0"/>
              <a:t>" </a:t>
            </a:r>
            <a:r>
              <a:rPr lang="en-US" altLang="zh-CN" sz="3200" dirty="0"/>
              <a:t>section of ELF </a:t>
            </a:r>
            <a:r>
              <a:rPr lang="en-US" altLang="zh-CN" sz="3200" dirty="0" smtClean="0"/>
              <a:t>documentation</a:t>
            </a:r>
          </a:p>
          <a:p>
            <a:pPr lvl="1"/>
            <a:r>
              <a:rPr lang="en-US" altLang="zh-CN" sz="3200" dirty="0" smtClean="0"/>
              <a:t>“To compute the base address, one determines the memory address associated with the lowest 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p_vaddr</a:t>
            </a:r>
            <a:r>
              <a:rPr lang="en-US" altLang="zh-CN" sz="3200" dirty="0" smtClean="0"/>
              <a:t> value for a </a:t>
            </a:r>
            <a:r>
              <a:rPr lang="en-US" altLang="zh-CN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PT_LOAD</a:t>
            </a:r>
            <a:r>
              <a:rPr lang="en-US" altLang="zh-CN" sz="3200" dirty="0" smtClean="0"/>
              <a:t> segment. One then obtains the base address by truncating the memory address to the nearest multiple of the maximum page size.”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77689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create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zh-CN" dirty="0"/>
              <a:t>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65129" cy="3581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需要做</a:t>
            </a:r>
            <a:r>
              <a:rPr lang="en-US" altLang="zh-CN" sz="4000" dirty="0" smtClean="0"/>
              <a:t>padding</a:t>
            </a:r>
            <a:endParaRPr lang="en-US" altLang="zh-CN" sz="4000" dirty="0"/>
          </a:p>
          <a:p>
            <a:pPr lvl="1"/>
            <a:r>
              <a:rPr lang="en-US" altLang="zh-CN" sz="3200" dirty="0"/>
              <a:t>m</a:t>
            </a:r>
            <a:r>
              <a:rPr lang="en-US" altLang="zh-CN" sz="3200" dirty="0" smtClean="0"/>
              <a:t>emory alignment</a:t>
            </a:r>
          </a:p>
          <a:p>
            <a:pPr lvl="1"/>
            <a:r>
              <a:rPr lang="en-US" altLang="zh-CN" sz="3200" dirty="0" smtClean="0"/>
              <a:t>force </a:t>
            </a:r>
            <a:r>
              <a:rPr lang="en-US" altLang="zh-CN" sz="3200" dirty="0"/>
              <a:t>padding by writing </a:t>
            </a:r>
            <a:r>
              <a:rPr lang="en-US" altLang="zh-CN" sz="3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p_memsz</a:t>
            </a:r>
            <a:r>
              <a:rPr lang="en-US" altLang="zh-CN" sz="3200" i="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3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p_filesz</a:t>
            </a:r>
            <a:endParaRPr lang="en-US" altLang="zh-CN" sz="3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/>
              <a:t>at the end, pad to nearest </a:t>
            </a:r>
            <a:r>
              <a:rPr lang="en-US" altLang="zh-CN" sz="3200" dirty="0" smtClean="0"/>
              <a:t>sector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303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496</TotalTime>
  <Words>322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Franklin Gothic Book</vt:lpstr>
      <vt:lpstr>华文楷体</vt:lpstr>
      <vt:lpstr>Calibri</vt:lpstr>
      <vt:lpstr>Courier New</vt:lpstr>
      <vt:lpstr>Tahoma</vt:lpstr>
      <vt:lpstr>Times New Roman</vt:lpstr>
      <vt:lpstr>Crop</vt:lpstr>
      <vt:lpstr>Lab 1 Design Review</vt:lpstr>
      <vt:lpstr>Where to place the bootblock</vt:lpstr>
      <vt:lpstr>How to move kernel from disk to memory &amp; Where to place the kernel in the memory </vt:lpstr>
      <vt:lpstr>Where the kernel entry point is</vt:lpstr>
      <vt:lpstr>可执行文件bootblock和kernel在内核镜像的什么位置存放？ </vt:lpstr>
      <vt:lpstr>可执行文件(ELF)的特点？怎样读取可执行文件？ </vt:lpstr>
      <vt:lpstr>How to create image </vt:lpstr>
      <vt:lpstr>How to create image (cont’d)</vt:lpstr>
    </vt:vector>
  </TitlesOfParts>
  <Company>University of Chinese Academy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Design Review</dc:title>
  <dc:creator>Administrator</dc:creator>
  <cp:lastModifiedBy>Administrator</cp:lastModifiedBy>
  <cp:revision>62</cp:revision>
  <dcterms:created xsi:type="dcterms:W3CDTF">2017-09-20T02:02:58Z</dcterms:created>
  <dcterms:modified xsi:type="dcterms:W3CDTF">2017-09-20T10:36:01Z</dcterms:modified>
</cp:coreProperties>
</file>