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4"/>
  </p:notesMasterIdLst>
  <p:sldIdLst>
    <p:sldId id="256" r:id="rId2"/>
    <p:sldId id="320" r:id="rId3"/>
    <p:sldId id="321" r:id="rId4"/>
    <p:sldId id="322" r:id="rId5"/>
    <p:sldId id="328" r:id="rId6"/>
    <p:sldId id="329" r:id="rId7"/>
    <p:sldId id="324" r:id="rId8"/>
    <p:sldId id="331" r:id="rId9"/>
    <p:sldId id="325" r:id="rId10"/>
    <p:sldId id="326" r:id="rId11"/>
    <p:sldId id="330" r:id="rId12"/>
    <p:sldId id="32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2D90C-1652-4671-960B-EDAF91AEE82E}">
  <a:tblStyle styleId="{8DA2D90C-1652-4671-960B-EDAF91AEE8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05300" y="539500"/>
            <a:ext cx="7733400" cy="8013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2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82945" y="3943275"/>
            <a:ext cx="2516700" cy="6561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5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 name="Google Shape;12;p2"/>
          <p:cNvSpPr txBox="1">
            <a:spLocks noGrp="1"/>
          </p:cNvSpPr>
          <p:nvPr>
            <p:ph type="ctrTitle" idx="2"/>
          </p:nvPr>
        </p:nvSpPr>
        <p:spPr>
          <a:xfrm>
            <a:off x="750550" y="1626076"/>
            <a:ext cx="3821400" cy="11448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5200"/>
              <a:buNone/>
              <a:defRPr sz="40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7750" y="2378523"/>
            <a:ext cx="4435500" cy="15441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717750" y="4162227"/>
            <a:ext cx="44355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223925"/>
            <a:ext cx="7704000" cy="5190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SzPts val="1100"/>
              <a:buAutoNum type="arabicPeriod"/>
              <a:defRPr sz="12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6"/>
        <p:cNvGrpSpPr/>
        <p:nvPr/>
      </p:nvGrpSpPr>
      <p:grpSpPr>
        <a:xfrm>
          <a:off x="0" y="0"/>
          <a:ext cx="0" cy="0"/>
          <a:chOff x="0" y="0"/>
          <a:chExt cx="0" cy="0"/>
        </a:xfrm>
      </p:grpSpPr>
      <p:sp>
        <p:nvSpPr>
          <p:cNvPr id="77" name="Google Shape;77;p12"/>
          <p:cNvSpPr/>
          <p:nvPr/>
        </p:nvSpPr>
        <p:spPr>
          <a:xfrm>
            <a:off x="-7200" y="-14375"/>
            <a:ext cx="9151200" cy="5157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35"/>
        <p:cNvGrpSpPr/>
        <p:nvPr/>
      </p:nvGrpSpPr>
      <p:grpSpPr>
        <a:xfrm>
          <a:off x="0" y="0"/>
          <a:ext cx="0" cy="0"/>
          <a:chOff x="0" y="0"/>
          <a:chExt cx="0" cy="0"/>
        </a:xfrm>
      </p:grpSpPr>
      <p:grpSp>
        <p:nvGrpSpPr>
          <p:cNvPr id="336" name="Google Shape;336;p35"/>
          <p:cNvGrpSpPr/>
          <p:nvPr/>
        </p:nvGrpSpPr>
        <p:grpSpPr>
          <a:xfrm>
            <a:off x="7348717" y="137479"/>
            <a:ext cx="1823016" cy="296643"/>
            <a:chOff x="7857346" y="3902355"/>
            <a:chExt cx="1823016" cy="296643"/>
          </a:xfrm>
        </p:grpSpPr>
        <p:sp>
          <p:nvSpPr>
            <p:cNvPr id="337" name="Google Shape;337;p3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7">
            <a:alphaModFix amt="35000"/>
          </a:blip>
          <a:stretch>
            <a:fillRect/>
          </a:stretch>
        </p:blipFill>
        <p:spPr>
          <a:xfrm>
            <a:off x="-5" y="0"/>
            <a:ext cx="9144003" cy="5143501"/>
          </a:xfrm>
          <a:prstGeom prst="rect">
            <a:avLst/>
          </a:prstGeom>
          <a:noFill/>
          <a:ln>
            <a:noFill/>
          </a:ln>
        </p:spPr>
      </p:pic>
      <p:sp>
        <p:nvSpPr>
          <p:cNvPr id="7" name="Google Shape;7;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Quantico"/>
              <a:buNone/>
              <a:defRPr sz="3200" b="1">
                <a:solidFill>
                  <a:schemeClr val="lt2"/>
                </a:solidFill>
                <a:latin typeface="Quantico"/>
                <a:ea typeface="Quantico"/>
                <a:cs typeface="Quantico"/>
                <a:sym typeface="Quantico"/>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8" name="Google Shape;8;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1pPr>
            <a:lvl2pPr marL="914400" lvl="1"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2pPr>
            <a:lvl3pPr marL="1371600" lvl="2"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3pPr>
            <a:lvl4pPr marL="1828800" lvl="3"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4pPr>
            <a:lvl5pPr marL="2286000" lvl="4"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5pPr>
            <a:lvl6pPr marL="2743200" lvl="5"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6pPr>
            <a:lvl7pPr marL="3200400" lvl="6"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7pPr>
            <a:lvl8pPr marL="3657600" lvl="7"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8pPr>
            <a:lvl9pPr marL="4114800" lvl="8"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8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bhishekptiwari/Custom-music-player" TargetMode="External"/><Relationship Id="rId2" Type="http://schemas.openxmlformats.org/officeDocument/2006/relationships/hyperlink" Target="https://play.google.com/store/apps/details?id=media.music.musicplay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39"/>
          <p:cNvSpPr txBox="1">
            <a:spLocks noGrp="1"/>
          </p:cNvSpPr>
          <p:nvPr>
            <p:ph type="subTitle" idx="1"/>
          </p:nvPr>
        </p:nvSpPr>
        <p:spPr>
          <a:xfrm>
            <a:off x="281766" y="1988491"/>
            <a:ext cx="3115196" cy="545072"/>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solidFill>
                  <a:schemeClr val="accent3">
                    <a:lumMod val="95000"/>
                  </a:schemeClr>
                </a:solidFill>
                <a:effectLst/>
                <a:latin typeface="Calibri" panose="020F0502020204030204" pitchFamily="34" charset="0"/>
                <a:ea typeface="Calibri" panose="020F0502020204030204" pitchFamily="34" charset="0"/>
              </a:rPr>
              <a:t>(First Evaluation</a:t>
            </a:r>
            <a:r>
              <a:rPr lang="en-IN" sz="2800" dirty="0">
                <a:solidFill>
                  <a:schemeClr val="accent3">
                    <a:lumMod val="95000"/>
                  </a:schemeClr>
                </a:solidFill>
                <a:latin typeface="Calibri" panose="020F0502020204030204" pitchFamily="34" charset="0"/>
                <a:ea typeface="Calibri" panose="020F0502020204030204" pitchFamily="34" charset="0"/>
              </a:rPr>
              <a:t>)</a:t>
            </a:r>
            <a:endParaRPr sz="2800" dirty="0">
              <a:solidFill>
                <a:schemeClr val="accent3">
                  <a:lumMod val="95000"/>
                </a:schemeClr>
              </a:solidFill>
            </a:endParaRPr>
          </a:p>
        </p:txBody>
      </p:sp>
      <p:sp>
        <p:nvSpPr>
          <p:cNvPr id="355" name="Google Shape;355;p39"/>
          <p:cNvSpPr txBox="1">
            <a:spLocks noGrp="1"/>
          </p:cNvSpPr>
          <p:nvPr>
            <p:ph type="ctrTitle" idx="2"/>
          </p:nvPr>
        </p:nvSpPr>
        <p:spPr>
          <a:xfrm>
            <a:off x="172758" y="147713"/>
            <a:ext cx="8234954" cy="11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Java Mini Project (MP 1A)</a:t>
            </a:r>
            <a:endParaRPr dirty="0"/>
          </a:p>
        </p:txBody>
      </p:sp>
      <p:sp>
        <p:nvSpPr>
          <p:cNvPr id="356" name="Google Shape;356;p39"/>
          <p:cNvSpPr/>
          <p:nvPr/>
        </p:nvSpPr>
        <p:spPr>
          <a:xfrm>
            <a:off x="193122" y="1063656"/>
            <a:ext cx="7953240" cy="718825"/>
          </a:xfrm>
          <a:prstGeom prst="rect">
            <a:avLst/>
          </a:prstGeom>
        </p:spPr>
        <p:txBody>
          <a:bodyPr>
            <a:prstTxWarp prst="textPlain">
              <a:avLst>
                <a:gd name="adj" fmla="val 50000"/>
              </a:avLst>
            </a:prstTxWarp>
          </a:bodyPr>
          <a:lstStyle/>
          <a:p>
            <a:pPr lvl="0"/>
            <a:r>
              <a:rPr lang="en-US" b="1" i="0" dirty="0">
                <a:ln w="19050" cap="flat" cmpd="sng">
                  <a:solidFill>
                    <a:schemeClr val="lt2"/>
                  </a:solidFill>
                  <a:prstDash val="solid"/>
                  <a:round/>
                  <a:headEnd type="none" w="sm" len="sm"/>
                  <a:tailEnd type="none" w="sm" len="sm"/>
                </a:ln>
                <a:noFill/>
                <a:latin typeface="Quantico"/>
              </a:rPr>
              <a:t>Music Player And Recommendation app</a:t>
            </a:r>
            <a:endParaRPr b="1" i="0" dirty="0">
              <a:ln w="19050" cap="flat" cmpd="sng">
                <a:solidFill>
                  <a:schemeClr val="lt2"/>
                </a:solidFill>
                <a:prstDash val="solid"/>
                <a:round/>
                <a:headEnd type="none" w="sm" len="sm"/>
                <a:tailEnd type="none" w="sm" len="sm"/>
              </a:ln>
              <a:noFill/>
              <a:latin typeface="Quantico"/>
            </a:endParaRPr>
          </a:p>
        </p:txBody>
      </p:sp>
      <p:sp>
        <p:nvSpPr>
          <p:cNvPr id="358" name="Google Shape;358;p39"/>
          <p:cNvSpPr/>
          <p:nvPr/>
        </p:nvSpPr>
        <p:spPr>
          <a:xfrm>
            <a:off x="374142" y="228275"/>
            <a:ext cx="37956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374142" y="1946340"/>
            <a:ext cx="37956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7A835BB-BB27-060E-3367-2BF8F666B445}"/>
              </a:ext>
            </a:extLst>
          </p:cNvPr>
          <p:cNvSpPr txBox="1"/>
          <p:nvPr/>
        </p:nvSpPr>
        <p:spPr>
          <a:xfrm>
            <a:off x="374143" y="2072790"/>
            <a:ext cx="8488092" cy="2589427"/>
          </a:xfrm>
          <a:prstGeom prst="rect">
            <a:avLst/>
          </a:prstGeom>
          <a:noFill/>
        </p:spPr>
        <p:txBody>
          <a:bodyPr wrap="square" rtlCol="0">
            <a:spAutoFit/>
          </a:bodyPr>
          <a:lstStyle/>
          <a:p>
            <a:pPr marR="125095" algn="ctr">
              <a:lnSpc>
                <a:spcPct val="112000"/>
              </a:lnSpc>
              <a:spcAft>
                <a:spcPts val="815"/>
              </a:spcAft>
            </a:pPr>
            <a:br>
              <a:rPr lang="en-IN" sz="2000" b="1" dirty="0">
                <a:solidFill>
                  <a:schemeClr val="accent3">
                    <a:lumMod val="95000"/>
                  </a:schemeClr>
                </a:solidFill>
                <a:effectLst/>
                <a:latin typeface="Calibri" panose="020F0502020204030204" pitchFamily="34" charset="0"/>
                <a:ea typeface="Calibri" panose="020F0502020204030204" pitchFamily="34" charset="0"/>
              </a:rPr>
            </a:br>
            <a:r>
              <a:rPr lang="en-IN" sz="2000" b="1" u="sng" dirty="0">
                <a:solidFill>
                  <a:schemeClr val="accent3">
                    <a:lumMod val="95000"/>
                  </a:schemeClr>
                </a:solidFill>
                <a:effectLst/>
                <a:latin typeface="Calibri" panose="020F0502020204030204" pitchFamily="34" charset="0"/>
                <a:ea typeface="Calibri" panose="020F0502020204030204" pitchFamily="34" charset="0"/>
              </a:rPr>
              <a:t>Group 13</a:t>
            </a:r>
            <a:br>
              <a:rPr lang="en-IN" sz="2000" b="1" u="sng" dirty="0">
                <a:solidFill>
                  <a:schemeClr val="accent3">
                    <a:lumMod val="95000"/>
                  </a:schemeClr>
                </a:solidFill>
                <a:effectLst/>
                <a:latin typeface="Calibri" panose="020F0502020204030204" pitchFamily="34" charset="0"/>
                <a:ea typeface="Calibri" panose="020F0502020204030204" pitchFamily="34" charset="0"/>
              </a:rPr>
            </a:br>
            <a:r>
              <a:rPr lang="en-IN" sz="2000" dirty="0">
                <a:solidFill>
                  <a:schemeClr val="accent3">
                    <a:lumMod val="95000"/>
                  </a:schemeClr>
                </a:solidFill>
                <a:effectLst/>
                <a:latin typeface="Calibri" panose="020F0502020204030204" pitchFamily="34" charset="0"/>
                <a:ea typeface="Calibri" panose="020F0502020204030204" pitchFamily="34" charset="0"/>
              </a:rPr>
              <a:t>Om Mahajan 		5021129</a:t>
            </a:r>
            <a:br>
              <a:rPr lang="en-IN" sz="2000" dirty="0">
                <a:solidFill>
                  <a:schemeClr val="accent3">
                    <a:lumMod val="95000"/>
                  </a:schemeClr>
                </a:solidFill>
                <a:effectLst/>
                <a:latin typeface="Calibri" panose="020F0502020204030204" pitchFamily="34" charset="0"/>
                <a:ea typeface="Calibri" panose="020F0502020204030204" pitchFamily="34" charset="0"/>
              </a:rPr>
            </a:br>
            <a:r>
              <a:rPr lang="en-IN" sz="2000" dirty="0">
                <a:solidFill>
                  <a:schemeClr val="accent3">
                    <a:lumMod val="95000"/>
                  </a:schemeClr>
                </a:solidFill>
                <a:effectLst/>
                <a:latin typeface="Calibri" panose="020F0502020204030204" pitchFamily="34" charset="0"/>
                <a:ea typeface="Calibri" panose="020F0502020204030204" pitchFamily="34" charset="0"/>
              </a:rPr>
              <a:t>Sahil Prasad</a:t>
            </a:r>
            <a:r>
              <a:rPr lang="en-IN" sz="2000" dirty="0">
                <a:solidFill>
                  <a:schemeClr val="accent3">
                    <a:lumMod val="95000"/>
                  </a:schemeClr>
                </a:solidFill>
                <a:latin typeface="Calibri" panose="020F0502020204030204" pitchFamily="34" charset="0"/>
                <a:ea typeface="Calibri" panose="020F0502020204030204" pitchFamily="34" charset="0"/>
              </a:rPr>
              <a:t>                          </a:t>
            </a:r>
            <a:r>
              <a:rPr lang="en-IN" sz="2000" dirty="0">
                <a:solidFill>
                  <a:schemeClr val="accent3">
                    <a:lumMod val="95000"/>
                  </a:schemeClr>
                </a:solidFill>
                <a:effectLst/>
                <a:latin typeface="Calibri" panose="020F0502020204030204" pitchFamily="34" charset="0"/>
                <a:ea typeface="Calibri" panose="020F0502020204030204" pitchFamily="34" charset="0"/>
              </a:rPr>
              <a:t>5021153</a:t>
            </a:r>
            <a:br>
              <a:rPr lang="en-IN" sz="2000" dirty="0">
                <a:solidFill>
                  <a:schemeClr val="accent3">
                    <a:lumMod val="95000"/>
                  </a:schemeClr>
                </a:solidFill>
                <a:effectLst/>
                <a:latin typeface="Calibri" panose="020F0502020204030204" pitchFamily="34" charset="0"/>
                <a:ea typeface="Calibri" panose="020F0502020204030204" pitchFamily="34" charset="0"/>
              </a:rPr>
            </a:br>
            <a:r>
              <a:rPr lang="en-IN" sz="2000" dirty="0">
                <a:solidFill>
                  <a:schemeClr val="accent3">
                    <a:lumMod val="95000"/>
                  </a:schemeClr>
                </a:solidFill>
                <a:effectLst/>
                <a:latin typeface="Calibri" panose="020F0502020204030204" pitchFamily="34" charset="0"/>
                <a:ea typeface="Calibri" panose="020F0502020204030204" pitchFamily="34" charset="0"/>
              </a:rPr>
              <a:t>Shantaram Sawant	5021155</a:t>
            </a:r>
          </a:p>
          <a:p>
            <a:pPr marR="125095" algn="ctr">
              <a:lnSpc>
                <a:spcPct val="112000"/>
              </a:lnSpc>
              <a:spcAft>
                <a:spcPts val="815"/>
              </a:spcAft>
            </a:pPr>
            <a:r>
              <a:rPr lang="en-IN" sz="2000" b="1" u="sng" dirty="0">
                <a:solidFill>
                  <a:schemeClr val="accent3">
                    <a:lumMod val="95000"/>
                  </a:schemeClr>
                </a:solidFill>
                <a:effectLst/>
                <a:latin typeface="Calibri" panose="020F0502020204030204" pitchFamily="34" charset="0"/>
                <a:ea typeface="Calibri" panose="020F0502020204030204" pitchFamily="34" charset="0"/>
              </a:rPr>
              <a:t>Guide</a:t>
            </a:r>
            <a:br>
              <a:rPr lang="en-IN" sz="2000" b="1" u="sng" dirty="0">
                <a:solidFill>
                  <a:schemeClr val="accent3">
                    <a:lumMod val="95000"/>
                  </a:schemeClr>
                </a:solidFill>
                <a:effectLst/>
                <a:latin typeface="Calibri" panose="020F0502020204030204" pitchFamily="34" charset="0"/>
                <a:ea typeface="Calibri" panose="020F0502020204030204" pitchFamily="34" charset="0"/>
              </a:rPr>
            </a:br>
            <a:r>
              <a:rPr lang="en-IN" sz="2000" dirty="0">
                <a:solidFill>
                  <a:schemeClr val="accent3">
                    <a:lumMod val="95000"/>
                  </a:schemeClr>
                </a:solidFill>
                <a:effectLst/>
                <a:latin typeface="Calibri" panose="020F0502020204030204" pitchFamily="34" charset="0"/>
                <a:ea typeface="Calibri" panose="020F0502020204030204" pitchFamily="34" charset="0"/>
              </a:rPr>
              <a:t>Ms. Sharlene </a:t>
            </a:r>
            <a:r>
              <a:rPr lang="en-IN" sz="2000" dirty="0" err="1">
                <a:solidFill>
                  <a:schemeClr val="accent3">
                    <a:lumMod val="95000"/>
                  </a:schemeClr>
                </a:solidFill>
                <a:effectLst/>
                <a:latin typeface="Calibri" panose="020F0502020204030204" pitchFamily="34" charset="0"/>
                <a:ea typeface="Calibri" panose="020F0502020204030204" pitchFamily="34" charset="0"/>
              </a:rPr>
              <a:t>Rebeiro</a:t>
            </a:r>
            <a:endParaRPr lang="en-IN" sz="2000" dirty="0">
              <a:solidFill>
                <a:schemeClr val="accent3">
                  <a:lumMod val="95000"/>
                </a:schemeClr>
              </a:solidFill>
              <a:effectLst/>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6A96-D9E9-6846-3978-05E3EB5650B6}"/>
              </a:ext>
            </a:extLst>
          </p:cNvPr>
          <p:cNvSpPr>
            <a:spLocks noGrp="1"/>
          </p:cNvSpPr>
          <p:nvPr>
            <p:ph type="title"/>
          </p:nvPr>
        </p:nvSpPr>
        <p:spPr>
          <a:xfrm>
            <a:off x="497840" y="75926"/>
            <a:ext cx="3926541" cy="909594"/>
          </a:xfrm>
        </p:spPr>
        <p:txBody>
          <a:bodyPr/>
          <a:lstStyle/>
          <a:p>
            <a:r>
              <a:rPr lang="en-US" dirty="0"/>
              <a:t>Flow Chart:</a:t>
            </a:r>
            <a:endParaRPr lang="en-IN" dirty="0"/>
          </a:p>
        </p:txBody>
      </p:sp>
      <p:pic>
        <p:nvPicPr>
          <p:cNvPr id="5" name="Picture 4">
            <a:extLst>
              <a:ext uri="{FF2B5EF4-FFF2-40B4-BE49-F238E27FC236}">
                <a16:creationId xmlns:a16="http://schemas.microsoft.com/office/drawing/2014/main" id="{C6BC6673-B99D-8C3D-F5E0-E6CE1C4E9388}"/>
              </a:ext>
            </a:extLst>
          </p:cNvPr>
          <p:cNvPicPr>
            <a:picLocks noChangeAspect="1"/>
          </p:cNvPicPr>
          <p:nvPr/>
        </p:nvPicPr>
        <p:blipFill>
          <a:blip r:embed="rId2"/>
          <a:stretch>
            <a:fillRect/>
          </a:stretch>
        </p:blipFill>
        <p:spPr>
          <a:xfrm>
            <a:off x="1476987" y="985520"/>
            <a:ext cx="6190026" cy="4013200"/>
          </a:xfrm>
          <a:prstGeom prst="rect">
            <a:avLst/>
          </a:prstGeom>
        </p:spPr>
      </p:pic>
    </p:spTree>
    <p:extLst>
      <p:ext uri="{BB962C8B-B14F-4D97-AF65-F5344CB8AC3E}">
        <p14:creationId xmlns:p14="http://schemas.microsoft.com/office/powerpoint/2010/main" val="373629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2F3-13F0-619F-64A9-582E8AB505D6}"/>
              </a:ext>
            </a:extLst>
          </p:cNvPr>
          <p:cNvSpPr>
            <a:spLocks noGrp="1"/>
          </p:cNvSpPr>
          <p:nvPr>
            <p:ph type="title"/>
          </p:nvPr>
        </p:nvSpPr>
        <p:spPr>
          <a:xfrm>
            <a:off x="626310" y="417643"/>
            <a:ext cx="4435500" cy="669477"/>
          </a:xfrm>
        </p:spPr>
        <p:txBody>
          <a:bodyPr/>
          <a:lstStyle/>
          <a:p>
            <a:r>
              <a:rPr lang="en-GB" dirty="0"/>
              <a:t>References:</a:t>
            </a:r>
            <a:endParaRPr lang="en-US" dirty="0"/>
          </a:p>
        </p:txBody>
      </p:sp>
      <p:sp>
        <p:nvSpPr>
          <p:cNvPr id="3" name="Subtitle 2">
            <a:extLst>
              <a:ext uri="{FF2B5EF4-FFF2-40B4-BE49-F238E27FC236}">
                <a16:creationId xmlns:a16="http://schemas.microsoft.com/office/drawing/2014/main" id="{92880B4F-1935-125F-B9D3-8D8B8E0769E2}"/>
              </a:ext>
            </a:extLst>
          </p:cNvPr>
          <p:cNvSpPr>
            <a:spLocks noGrp="1"/>
          </p:cNvSpPr>
          <p:nvPr>
            <p:ph type="subTitle" idx="1"/>
          </p:nvPr>
        </p:nvSpPr>
        <p:spPr>
          <a:xfrm>
            <a:off x="390939" y="884902"/>
            <a:ext cx="7827087" cy="2900207"/>
          </a:xfrm>
        </p:spPr>
        <p:txBody>
          <a:bodyPr/>
          <a:lstStyle/>
          <a:p>
            <a:r>
              <a:rPr lang="en-IN" sz="1600" dirty="0">
                <a:solidFill>
                  <a:schemeClr val="bg1"/>
                </a:solidFill>
                <a:effectLst/>
                <a:latin typeface="Calibri" panose="020F0502020204030204" pitchFamily="34" charset="0"/>
                <a:ea typeface="Calibri" panose="020F0502020204030204" pitchFamily="34" charset="0"/>
              </a:rPr>
              <a:t>	[1] 	 </a:t>
            </a:r>
            <a:r>
              <a:rPr lang="en-IN" sz="1600" dirty="0" err="1">
                <a:solidFill>
                  <a:schemeClr val="bg1"/>
                </a:solidFill>
                <a:effectLst/>
                <a:latin typeface="Calibri" panose="020F0502020204030204" pitchFamily="34" charset="0"/>
                <a:ea typeface="Calibri" panose="020F0502020204030204" pitchFamily="34" charset="0"/>
              </a:rPr>
              <a:t>Jongseol</a:t>
            </a:r>
            <a:r>
              <a:rPr lang="en-IN" sz="1600" dirty="0">
                <a:solidFill>
                  <a:schemeClr val="bg1"/>
                </a:solidFill>
                <a:effectLst/>
                <a:latin typeface="Calibri" panose="020F0502020204030204" pitchFamily="34" charset="0"/>
                <a:ea typeface="Calibri" panose="020F0502020204030204" pitchFamily="34" charset="0"/>
              </a:rPr>
              <a:t> Lee, </a:t>
            </a:r>
            <a:r>
              <a:rPr lang="en-IN" sz="1600" dirty="0" err="1">
                <a:solidFill>
                  <a:schemeClr val="bg1"/>
                </a:solidFill>
                <a:effectLst/>
                <a:latin typeface="Calibri" panose="020F0502020204030204" pitchFamily="34" charset="0"/>
                <a:ea typeface="Calibri" panose="020F0502020204030204" pitchFamily="34" charset="0"/>
              </a:rPr>
              <a:t>Kyoungro</a:t>
            </a:r>
            <a:r>
              <a:rPr lang="en-IN" sz="1600" dirty="0">
                <a:solidFill>
                  <a:schemeClr val="bg1"/>
                </a:solidFill>
                <a:effectLst/>
                <a:latin typeface="Calibri" panose="020F0502020204030204" pitchFamily="34" charset="0"/>
                <a:ea typeface="Calibri" panose="020F0502020204030204" pitchFamily="34" charset="0"/>
              </a:rPr>
              <a:t> Yoon, </a:t>
            </a:r>
            <a:r>
              <a:rPr lang="en-IN" sz="1600" dirty="0" err="1">
                <a:solidFill>
                  <a:schemeClr val="bg1"/>
                </a:solidFill>
                <a:effectLst/>
                <a:latin typeface="Calibri" panose="020F0502020204030204" pitchFamily="34" charset="0"/>
                <a:ea typeface="Calibri" panose="020F0502020204030204" pitchFamily="34" charset="0"/>
              </a:rPr>
              <a:t>Dalwon</a:t>
            </a:r>
            <a:r>
              <a:rPr lang="en-IN" sz="1600" dirty="0">
                <a:solidFill>
                  <a:schemeClr val="bg1"/>
                </a:solidFill>
                <a:effectLst/>
                <a:latin typeface="Calibri" panose="020F0502020204030204" pitchFamily="34" charset="0"/>
                <a:ea typeface="Calibri" panose="020F0502020204030204" pitchFamily="34" charset="0"/>
              </a:rPr>
              <a:t> Jang, Sei-</a:t>
            </a:r>
            <a:r>
              <a:rPr lang="en-IN" sz="1600" dirty="0" err="1">
                <a:solidFill>
                  <a:schemeClr val="bg1"/>
                </a:solidFill>
                <a:effectLst/>
                <a:latin typeface="Calibri" panose="020F0502020204030204" pitchFamily="34" charset="0"/>
                <a:ea typeface="Calibri" panose="020F0502020204030204" pitchFamily="34" charset="0"/>
              </a:rPr>
              <a:t>Jin</a:t>
            </a:r>
            <a:r>
              <a:rPr lang="en-IN" sz="1600" dirty="0">
                <a:solidFill>
                  <a:schemeClr val="bg1"/>
                </a:solidFill>
                <a:effectLst/>
                <a:latin typeface="Calibri" panose="020F0502020204030204" pitchFamily="34" charset="0"/>
                <a:ea typeface="Calibri" panose="020F0502020204030204" pitchFamily="34" charset="0"/>
              </a:rPr>
              <a:t> Jang, </a:t>
            </a:r>
            <a:r>
              <a:rPr lang="en-IN" sz="1600" dirty="0" err="1">
                <a:solidFill>
                  <a:schemeClr val="bg1"/>
                </a:solidFill>
                <a:effectLst/>
                <a:latin typeface="Calibri" panose="020F0502020204030204" pitchFamily="34" charset="0"/>
                <a:ea typeface="Calibri" panose="020F0502020204030204" pitchFamily="34" charset="0"/>
              </a:rPr>
              <a:t>Saim</a:t>
            </a:r>
            <a:r>
              <a:rPr lang="en-IN" sz="1600" dirty="0">
                <a:solidFill>
                  <a:schemeClr val="bg1"/>
                </a:solidFill>
                <a:effectLst/>
                <a:latin typeface="Calibri" panose="020F0502020204030204" pitchFamily="34" charset="0"/>
                <a:ea typeface="Calibri" panose="020F0502020204030204" pitchFamily="34" charset="0"/>
              </a:rPr>
              <a:t> Shin, Ji-Hwan 	Kim. “Music Recommendation System Based on Genre Distance And User 	Preference Classification” from the </a:t>
            </a:r>
            <a:r>
              <a:rPr lang="en-IN" sz="1600" i="1" dirty="0">
                <a:solidFill>
                  <a:schemeClr val="bg1"/>
                </a:solidFill>
                <a:effectLst/>
                <a:latin typeface="Calibri" panose="020F0502020204030204" pitchFamily="34" charset="0"/>
                <a:ea typeface="Calibri" panose="020F0502020204030204" pitchFamily="34" charset="0"/>
              </a:rPr>
              <a:t>Journal of Theoretical And Applied 	Information Technology</a:t>
            </a:r>
            <a:r>
              <a:rPr lang="en-IN" sz="1600" dirty="0">
                <a:solidFill>
                  <a:schemeClr val="bg1"/>
                </a:solidFill>
                <a:effectLst/>
                <a:latin typeface="Calibri" panose="020F0502020204030204" pitchFamily="34" charset="0"/>
                <a:ea typeface="Calibri" panose="020F0502020204030204" pitchFamily="34" charset="0"/>
              </a:rPr>
              <a:t>. (2018)</a:t>
            </a:r>
            <a:br>
              <a:rPr lang="en-IN" sz="1600" dirty="0">
                <a:solidFill>
                  <a:schemeClr val="bg1"/>
                </a:solidFill>
                <a:effectLst/>
                <a:latin typeface="Calibri" panose="020F0502020204030204" pitchFamily="34" charset="0"/>
                <a:ea typeface="Calibri" panose="020F0502020204030204" pitchFamily="34" charset="0"/>
              </a:rPr>
            </a:br>
            <a:r>
              <a:rPr lang="en-IN" sz="1600" dirty="0">
                <a:solidFill>
                  <a:schemeClr val="bg1"/>
                </a:solidFill>
                <a:effectLst/>
                <a:latin typeface="Calibri" panose="020F0502020204030204" pitchFamily="34" charset="0"/>
                <a:ea typeface="Calibri" panose="020F0502020204030204" pitchFamily="34" charset="0"/>
              </a:rPr>
              <a:t>[2] 	 Puja Deshmukh and Geetanjali Kale. “Music and Movie Recommendation 	System” from the </a:t>
            </a:r>
            <a:r>
              <a:rPr lang="en-IN" sz="1600" i="1" dirty="0">
                <a:solidFill>
                  <a:schemeClr val="bg1"/>
                </a:solidFill>
                <a:effectLst/>
                <a:latin typeface="Calibri" panose="020F0502020204030204" pitchFamily="34" charset="0"/>
                <a:ea typeface="Calibri" panose="020F0502020204030204" pitchFamily="34" charset="0"/>
              </a:rPr>
              <a:t>International Journal of Engineering Trends and 	Technology. 	</a:t>
            </a:r>
            <a:r>
              <a:rPr lang="en-IN" sz="1600" dirty="0">
                <a:solidFill>
                  <a:schemeClr val="bg1"/>
                </a:solidFill>
                <a:effectLst/>
                <a:latin typeface="Calibri" panose="020F0502020204030204" pitchFamily="34" charset="0"/>
                <a:ea typeface="Calibri" panose="020F0502020204030204" pitchFamily="34" charset="0"/>
              </a:rPr>
              <a:t>(2018)</a:t>
            </a:r>
            <a:br>
              <a:rPr lang="en-IN" sz="1600" i="1" dirty="0">
                <a:solidFill>
                  <a:schemeClr val="bg1"/>
                </a:solidFill>
                <a:effectLst/>
                <a:latin typeface="Calibri" panose="020F0502020204030204" pitchFamily="34" charset="0"/>
                <a:ea typeface="Calibri" panose="020F0502020204030204" pitchFamily="34" charset="0"/>
              </a:rPr>
            </a:br>
            <a:r>
              <a:rPr lang="en-IN" sz="1600" dirty="0">
                <a:solidFill>
                  <a:schemeClr val="bg1"/>
                </a:solidFill>
                <a:effectLst/>
                <a:latin typeface="Calibri" panose="020F0502020204030204" pitchFamily="34" charset="0"/>
                <a:ea typeface="Calibri" panose="020F0502020204030204" pitchFamily="34" charset="0"/>
              </a:rPr>
              <a:t>[3] 	 </a:t>
            </a:r>
            <a:r>
              <a:rPr lang="en-IN" sz="1600" dirty="0">
                <a:solidFill>
                  <a:schemeClr val="bg1"/>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https://play.google.com/store/apps/details?id=media.music.musicplayer</a:t>
            </a:r>
            <a:r>
              <a:rPr lang="en-IN" sz="1600" dirty="0">
                <a:solidFill>
                  <a:schemeClr val="bg1"/>
                </a:solidFill>
                <a:effectLst/>
                <a:latin typeface="Calibri" panose="020F0502020204030204" pitchFamily="34" charset="0"/>
                <a:ea typeface="Calibri" panose="020F0502020204030204" pitchFamily="34" charset="0"/>
              </a:rPr>
              <a:t> (2013)</a:t>
            </a:r>
            <a:br>
              <a:rPr lang="en-IN" sz="1600" dirty="0">
                <a:solidFill>
                  <a:schemeClr val="bg1"/>
                </a:solidFill>
                <a:effectLst/>
                <a:latin typeface="Calibri" panose="020F0502020204030204" pitchFamily="34" charset="0"/>
                <a:ea typeface="Calibri" panose="020F0502020204030204" pitchFamily="34" charset="0"/>
              </a:rPr>
            </a:br>
            <a:r>
              <a:rPr lang="en-IN" sz="1600" dirty="0">
                <a:solidFill>
                  <a:schemeClr val="bg1"/>
                </a:solidFill>
                <a:effectLst/>
                <a:latin typeface="Calibri" panose="020F0502020204030204" pitchFamily="34" charset="0"/>
                <a:ea typeface="Calibri" panose="020F0502020204030204" pitchFamily="34" charset="0"/>
              </a:rPr>
              <a:t>[4</a:t>
            </a:r>
            <a:r>
              <a:rPr lang="en-IN" sz="1600">
                <a:solidFill>
                  <a:schemeClr val="bg1"/>
                </a:solidFill>
                <a:effectLst/>
                <a:latin typeface="Calibri" panose="020F0502020204030204" pitchFamily="34" charset="0"/>
                <a:ea typeface="Calibri" panose="020F0502020204030204" pitchFamily="34" charset="0"/>
              </a:rPr>
              <a:t>] 	 </a:t>
            </a:r>
            <a:r>
              <a:rPr lang="en-IN" sz="1600" dirty="0">
                <a:solidFill>
                  <a:schemeClr val="bg1"/>
                </a:solidFill>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https://github.com/abhishekptiwari/Custom-music-player</a:t>
            </a:r>
            <a:r>
              <a:rPr lang="en-IN" sz="1600" dirty="0">
                <a:solidFill>
                  <a:schemeClr val="bg1"/>
                </a:solidFill>
                <a:effectLst/>
                <a:latin typeface="Calibri" panose="020F0502020204030204" pitchFamily="34" charset="0"/>
                <a:ea typeface="Calibri" panose="020F0502020204030204" pitchFamily="34" charset="0"/>
              </a:rPr>
              <a:t> (2021)</a:t>
            </a:r>
            <a:endParaRPr lang="en-US" dirty="0">
              <a:solidFill>
                <a:schemeClr val="bg1"/>
              </a:solidFill>
            </a:endParaRPr>
          </a:p>
        </p:txBody>
      </p:sp>
    </p:spTree>
    <p:extLst>
      <p:ext uri="{BB962C8B-B14F-4D97-AF65-F5344CB8AC3E}">
        <p14:creationId xmlns:p14="http://schemas.microsoft.com/office/powerpoint/2010/main" val="408292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1D0E-A572-4B65-EC66-DFB47976112B}"/>
              </a:ext>
            </a:extLst>
          </p:cNvPr>
          <p:cNvSpPr>
            <a:spLocks noGrp="1"/>
          </p:cNvSpPr>
          <p:nvPr>
            <p:ph type="title"/>
          </p:nvPr>
        </p:nvSpPr>
        <p:spPr>
          <a:xfrm>
            <a:off x="574028" y="1799700"/>
            <a:ext cx="7995944" cy="1544100"/>
          </a:xfrm>
        </p:spPr>
        <p:txBody>
          <a:bodyPr/>
          <a:lstStyle/>
          <a:p>
            <a:pPr algn="ctr"/>
            <a:r>
              <a:rPr lang="en-US" dirty="0"/>
              <a:t>Thank You</a:t>
            </a:r>
            <a:endParaRPr lang="en-IN" dirty="0"/>
          </a:p>
        </p:txBody>
      </p:sp>
    </p:spTree>
    <p:extLst>
      <p:ext uri="{BB962C8B-B14F-4D97-AF65-F5344CB8AC3E}">
        <p14:creationId xmlns:p14="http://schemas.microsoft.com/office/powerpoint/2010/main" val="129803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0C20-EB16-052F-6018-935566C69728}"/>
              </a:ext>
            </a:extLst>
          </p:cNvPr>
          <p:cNvSpPr>
            <a:spLocks noGrp="1"/>
          </p:cNvSpPr>
          <p:nvPr>
            <p:ph type="title"/>
          </p:nvPr>
        </p:nvSpPr>
        <p:spPr>
          <a:xfrm>
            <a:off x="688848" y="453491"/>
            <a:ext cx="7766304" cy="633188"/>
          </a:xfrm>
        </p:spPr>
        <p:txBody>
          <a:bodyPr/>
          <a:lstStyle/>
          <a:p>
            <a:r>
              <a:rPr lang="en-US" dirty="0"/>
              <a:t>Introduction</a:t>
            </a:r>
            <a:endParaRPr lang="en-IN" dirty="0"/>
          </a:p>
        </p:txBody>
      </p:sp>
      <p:sp>
        <p:nvSpPr>
          <p:cNvPr id="4" name="TextBox 3">
            <a:extLst>
              <a:ext uri="{FF2B5EF4-FFF2-40B4-BE49-F238E27FC236}">
                <a16:creationId xmlns:a16="http://schemas.microsoft.com/office/drawing/2014/main" id="{B4BCCA73-313C-2296-630F-AD976C7F515D}"/>
              </a:ext>
            </a:extLst>
          </p:cNvPr>
          <p:cNvSpPr txBox="1"/>
          <p:nvPr/>
        </p:nvSpPr>
        <p:spPr>
          <a:xfrm>
            <a:off x="688848" y="1264257"/>
            <a:ext cx="7766304" cy="3631763"/>
          </a:xfrm>
          <a:prstGeom prst="rect">
            <a:avLst/>
          </a:prstGeom>
          <a:noFill/>
        </p:spPr>
        <p:txBody>
          <a:bodyPr wrap="square" rtlCol="0">
            <a:spAutoFit/>
          </a:bodyPr>
          <a:lstStyle/>
          <a:p>
            <a:r>
              <a:rPr lang="en-IN" sz="1800" dirty="0">
                <a:solidFill>
                  <a:schemeClr val="bg1"/>
                </a:solidFill>
                <a:effectLst/>
                <a:latin typeface="Calibri" panose="020F0502020204030204" pitchFamily="34" charset="0"/>
                <a:ea typeface="Calibri" panose="020F0502020204030204" pitchFamily="34" charset="0"/>
              </a:rPr>
              <a:t>	Our Java mini project group has 3 members Om Mahajan, Sahil Prasad, and Shantaram Sawant </a:t>
            </a:r>
            <a:r>
              <a:rPr lang="en-IN" sz="1800">
                <a:solidFill>
                  <a:schemeClr val="bg1"/>
                </a:solidFill>
                <a:effectLst/>
                <a:latin typeface="Calibri" panose="020F0502020204030204" pitchFamily="34" charset="0"/>
                <a:ea typeface="Calibri" panose="020F0502020204030204" pitchFamily="34" charset="0"/>
              </a:rPr>
              <a:t>under Ms. </a:t>
            </a:r>
            <a:r>
              <a:rPr lang="en-IN" sz="1800" dirty="0">
                <a:solidFill>
                  <a:schemeClr val="bg1"/>
                </a:solidFill>
                <a:effectLst/>
                <a:latin typeface="Calibri" panose="020F0502020204030204" pitchFamily="34" charset="0"/>
                <a:ea typeface="Calibri" panose="020F0502020204030204" pitchFamily="34" charset="0"/>
              </a:rPr>
              <a:t>Sharlene </a:t>
            </a:r>
            <a:r>
              <a:rPr lang="en-IN" sz="1800" dirty="0" err="1">
                <a:solidFill>
                  <a:schemeClr val="bg1"/>
                </a:solidFill>
                <a:effectLst/>
                <a:latin typeface="Calibri" panose="020F0502020204030204" pitchFamily="34" charset="0"/>
                <a:ea typeface="Calibri" panose="020F0502020204030204" pitchFamily="34" charset="0"/>
              </a:rPr>
              <a:t>Rebeiro’s</a:t>
            </a:r>
            <a:r>
              <a:rPr lang="en-IN" sz="1800" dirty="0">
                <a:solidFill>
                  <a:schemeClr val="bg1"/>
                </a:solidFill>
                <a:effectLst/>
                <a:latin typeface="Calibri" panose="020F0502020204030204" pitchFamily="34" charset="0"/>
                <a:ea typeface="Calibri" panose="020F0502020204030204" pitchFamily="34" charset="0"/>
              </a:rPr>
              <a:t> guidance. Our finalised idea for this mini project involves developing a better feature to get more accurate search results and better song recommendations. </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Any music app provides free and unlimited access to music online or download songs, but some features are not easy to work with, like when searching for an artist or a particular song, there are podcast recommendations, which are present only for more retention rate, and this was our main motivation to work on. It has enabled us to understand how popular music streaming apps work and fix those flaws that are not user-friendly. </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We aim to design a list of songs based on a user’s search that could be in the form of a table, which is much easier to work with.</a:t>
            </a:r>
          </a:p>
          <a:p>
            <a:endParaRPr lang="en-IN" dirty="0"/>
          </a:p>
        </p:txBody>
      </p:sp>
      <p:sp>
        <p:nvSpPr>
          <p:cNvPr id="5" name="Google Shape;359;p39">
            <a:extLst>
              <a:ext uri="{FF2B5EF4-FFF2-40B4-BE49-F238E27FC236}">
                <a16:creationId xmlns:a16="http://schemas.microsoft.com/office/drawing/2014/main" id="{7E708529-34C1-CC7A-A383-77CD4CE2FC77}"/>
              </a:ext>
            </a:extLst>
          </p:cNvPr>
          <p:cNvSpPr/>
          <p:nvPr/>
        </p:nvSpPr>
        <p:spPr>
          <a:xfrm>
            <a:off x="776400" y="1044529"/>
            <a:ext cx="37956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74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7701-D252-82AD-91E8-9751931D93B1}"/>
              </a:ext>
            </a:extLst>
          </p:cNvPr>
          <p:cNvSpPr>
            <a:spLocks noGrp="1"/>
          </p:cNvSpPr>
          <p:nvPr>
            <p:ph type="title"/>
          </p:nvPr>
        </p:nvSpPr>
        <p:spPr>
          <a:xfrm>
            <a:off x="579783" y="165652"/>
            <a:ext cx="9144000" cy="960783"/>
          </a:xfrm>
        </p:spPr>
        <p:txBody>
          <a:bodyPr/>
          <a:lstStyle/>
          <a:p>
            <a:r>
              <a:rPr lang="en-US" dirty="0"/>
              <a:t>Literature Survey</a:t>
            </a:r>
            <a:endParaRPr lang="en-IN" dirty="0"/>
          </a:p>
        </p:txBody>
      </p:sp>
      <p:sp>
        <p:nvSpPr>
          <p:cNvPr id="4" name="TextBox 3">
            <a:extLst>
              <a:ext uri="{FF2B5EF4-FFF2-40B4-BE49-F238E27FC236}">
                <a16:creationId xmlns:a16="http://schemas.microsoft.com/office/drawing/2014/main" id="{BAB20B55-6C2E-882C-74E6-B860345AE7B7}"/>
              </a:ext>
            </a:extLst>
          </p:cNvPr>
          <p:cNvSpPr txBox="1"/>
          <p:nvPr/>
        </p:nvSpPr>
        <p:spPr>
          <a:xfrm>
            <a:off x="579783" y="852115"/>
            <a:ext cx="7984434" cy="3900876"/>
          </a:xfrm>
          <a:prstGeom prst="rect">
            <a:avLst/>
          </a:prstGeom>
          <a:noFill/>
        </p:spPr>
        <p:txBody>
          <a:bodyPr wrap="square" rtlCol="0">
            <a:spAutoFit/>
          </a:bodyPr>
          <a:lstStyle/>
          <a:p>
            <a:pPr marL="21590" marR="125095" indent="1692910">
              <a:lnSpc>
                <a:spcPct val="112000"/>
              </a:lnSpc>
              <a:spcBef>
                <a:spcPts val="0"/>
              </a:spcBef>
              <a:spcAft>
                <a:spcPts val="815"/>
              </a:spcAft>
            </a:pPr>
            <a:br>
              <a:rPr lang="en-IN" sz="1800" b="1" dirty="0">
                <a:solidFill>
                  <a:schemeClr val="bg1"/>
                </a:solidFill>
                <a:effectLst/>
                <a:latin typeface="Calibri" panose="020F0502020204030204" pitchFamily="34" charset="0"/>
                <a:ea typeface="Calibri" panose="020F0502020204030204" pitchFamily="34" charset="0"/>
              </a:rPr>
            </a:br>
            <a:r>
              <a:rPr lang="en-IN" sz="1800" b="1" u="sng" dirty="0">
                <a:solidFill>
                  <a:schemeClr val="bg1"/>
                </a:solidFill>
                <a:effectLst/>
                <a:latin typeface="Calibri" panose="020F0502020204030204" pitchFamily="34" charset="0"/>
                <a:ea typeface="Calibri" panose="020F0502020204030204" pitchFamily="34" charset="0"/>
              </a:rPr>
              <a:t>Related Works</a:t>
            </a:r>
            <a:r>
              <a:rPr lang="en-IN" sz="1800" b="1" dirty="0">
                <a:solidFill>
                  <a:schemeClr val="bg1"/>
                </a:solidFill>
                <a:effectLst/>
                <a:latin typeface="Calibri" panose="020F0502020204030204" pitchFamily="34" charset="0"/>
                <a:ea typeface="Calibri" panose="020F0502020204030204" pitchFamily="34" charset="0"/>
              </a:rPr>
              <a:t>:</a:t>
            </a:r>
            <a:br>
              <a:rPr lang="en-IN" sz="1800" b="1" dirty="0">
                <a:solidFill>
                  <a:schemeClr val="bg1"/>
                </a:solidFill>
                <a:effectLst/>
                <a:latin typeface="Calibri" panose="020F0502020204030204" pitchFamily="34" charset="0"/>
                <a:ea typeface="Calibri" panose="020F0502020204030204" pitchFamily="34" charset="0"/>
              </a:rPr>
            </a:br>
            <a:r>
              <a:rPr lang="en-IN" sz="1800" b="1" dirty="0">
                <a:solidFill>
                  <a:schemeClr val="bg1"/>
                </a:solidFill>
                <a:effectLst/>
                <a:latin typeface="Calibri" panose="020F0502020204030204" pitchFamily="34" charset="0"/>
                <a:ea typeface="Calibri" panose="020F0502020204030204" pitchFamily="34" charset="0"/>
              </a:rPr>
              <a:t>1) Music Recommendation System Based on Genre Distance and User Preference Classification [1]:</a:t>
            </a:r>
            <a:br>
              <a:rPr lang="en-IN" sz="1800" b="1"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In this method, the system analyses the usage patterns and consumption history of the user to recommend related songs to the user. But, this may lead to a Cold Start in the system leading to irrelevant recommendations.</a:t>
            </a:r>
            <a:endParaRPr lang="en-US" sz="1800" dirty="0">
              <a:solidFill>
                <a:schemeClr val="bg1"/>
              </a:solidFill>
              <a:effectLst/>
              <a:latin typeface="Calibri" panose="020F0502020204030204" pitchFamily="34" charset="0"/>
              <a:ea typeface="Calibri" panose="020F0502020204030204" pitchFamily="34" charset="0"/>
            </a:endParaRPr>
          </a:p>
          <a:p>
            <a:pPr marL="21590" marR="125095">
              <a:lnSpc>
                <a:spcPct val="112000"/>
              </a:lnSpc>
              <a:spcBef>
                <a:spcPts val="0"/>
              </a:spcBef>
              <a:spcAft>
                <a:spcPts val="815"/>
              </a:spcAft>
            </a:pPr>
            <a:r>
              <a:rPr lang="en-IN" sz="1800" b="1" dirty="0">
                <a:solidFill>
                  <a:schemeClr val="bg1"/>
                </a:solidFill>
                <a:effectLst/>
                <a:latin typeface="Calibri" panose="020F0502020204030204" pitchFamily="34" charset="0"/>
                <a:ea typeface="Calibri" panose="020F0502020204030204" pitchFamily="34" charset="0"/>
              </a:rPr>
              <a:t>2) Music and Movie Recommendation System [2]:</a:t>
            </a:r>
            <a:br>
              <a:rPr lang="en-IN" sz="1800" b="1"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In this method, the system classifies the songs based on the emotions they portray, but this might recommend also songs of all possible genres, which the user might not like, making the system less effective.</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The system might also recommend songs that the user dislikes.</a:t>
            </a:r>
            <a:endParaRPr lang="en-US" sz="1800" dirty="0">
              <a:solidFill>
                <a:schemeClr val="bg1"/>
              </a:solidFill>
              <a:effectLst/>
              <a:latin typeface="Calibri" panose="020F0502020204030204" pitchFamily="34" charset="0"/>
              <a:ea typeface="Calibri" panose="020F0502020204030204" pitchFamily="34" charset="0"/>
            </a:endParaRPr>
          </a:p>
        </p:txBody>
      </p:sp>
      <p:sp>
        <p:nvSpPr>
          <p:cNvPr id="5" name="Google Shape;359;p39">
            <a:extLst>
              <a:ext uri="{FF2B5EF4-FFF2-40B4-BE49-F238E27FC236}">
                <a16:creationId xmlns:a16="http://schemas.microsoft.com/office/drawing/2014/main" id="{72E6BBC0-922A-3B73-F14A-D1A3CE87A426}"/>
              </a:ext>
            </a:extLst>
          </p:cNvPr>
          <p:cNvSpPr/>
          <p:nvPr/>
        </p:nvSpPr>
        <p:spPr>
          <a:xfrm>
            <a:off x="692194" y="939175"/>
            <a:ext cx="37956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86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D54B39-0D28-B603-DFB6-90609232CAF2}"/>
              </a:ext>
            </a:extLst>
          </p:cNvPr>
          <p:cNvSpPr txBox="1"/>
          <p:nvPr/>
        </p:nvSpPr>
        <p:spPr>
          <a:xfrm>
            <a:off x="563217" y="322674"/>
            <a:ext cx="8017565" cy="4521302"/>
          </a:xfrm>
          <a:prstGeom prst="rect">
            <a:avLst/>
          </a:prstGeom>
          <a:noFill/>
        </p:spPr>
        <p:txBody>
          <a:bodyPr wrap="square" rtlCol="0">
            <a:spAutoFit/>
          </a:bodyPr>
          <a:lstStyle/>
          <a:p>
            <a:pPr marL="21590" marR="125095">
              <a:lnSpc>
                <a:spcPct val="112000"/>
              </a:lnSpc>
              <a:spcBef>
                <a:spcPts val="0"/>
              </a:spcBef>
              <a:spcAft>
                <a:spcPts val="815"/>
              </a:spcAft>
            </a:pPr>
            <a:r>
              <a:rPr lang="en-IN" sz="1800" b="1" u="sng" dirty="0">
                <a:solidFill>
                  <a:schemeClr val="bg1"/>
                </a:solidFill>
                <a:effectLst/>
                <a:latin typeface="Calibri" panose="020F0502020204030204" pitchFamily="34" charset="0"/>
                <a:ea typeface="Calibri" panose="020F0502020204030204" pitchFamily="34" charset="0"/>
              </a:rPr>
              <a:t>Existing Systems</a:t>
            </a:r>
            <a:r>
              <a:rPr lang="en-IN" sz="1800" b="1" dirty="0">
                <a:solidFill>
                  <a:schemeClr val="bg1"/>
                </a:solidFill>
                <a:effectLst/>
                <a:latin typeface="Calibri" panose="020F0502020204030204" pitchFamily="34" charset="0"/>
                <a:ea typeface="Calibri" panose="020F0502020204030204" pitchFamily="34" charset="0"/>
              </a:rPr>
              <a:t>:</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We’ve researched and analysed a few existing applications for their features and functionality. It goes as follows-</a:t>
            </a:r>
            <a:br>
              <a:rPr lang="en-IN" sz="1800" dirty="0">
                <a:solidFill>
                  <a:schemeClr val="bg1"/>
                </a:solidFill>
                <a:effectLst/>
                <a:latin typeface="Calibri" panose="020F0502020204030204" pitchFamily="34" charset="0"/>
                <a:ea typeface="Calibri" panose="020F0502020204030204" pitchFamily="34" charset="0"/>
              </a:rPr>
            </a:br>
            <a:r>
              <a:rPr lang="en-IN" sz="1800" b="1" dirty="0">
                <a:solidFill>
                  <a:schemeClr val="bg1"/>
                </a:solidFill>
                <a:effectLst/>
                <a:latin typeface="Calibri" panose="020F0502020204030204" pitchFamily="34" charset="0"/>
                <a:ea typeface="Calibri" panose="020F0502020204030204" pitchFamily="34" charset="0"/>
              </a:rPr>
              <a:t>1) Music Player – Audio Player [3]:</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This music player application, developed by ‘</a:t>
            </a:r>
            <a:r>
              <a:rPr lang="en-IN" sz="1800" i="1" dirty="0">
                <a:solidFill>
                  <a:schemeClr val="bg1"/>
                </a:solidFill>
                <a:effectLst/>
                <a:latin typeface="Calibri" panose="020F0502020204030204" pitchFamily="34" charset="0"/>
                <a:ea typeface="Calibri" panose="020F0502020204030204" pitchFamily="34" charset="0"/>
              </a:rPr>
              <a:t>Mobile_V5</a:t>
            </a:r>
            <a:r>
              <a:rPr lang="en-IN" sz="1800" dirty="0">
                <a:solidFill>
                  <a:schemeClr val="bg1"/>
                </a:solidFill>
                <a:effectLst/>
                <a:latin typeface="Calibri" panose="020F0502020204030204" pitchFamily="34" charset="0"/>
                <a:ea typeface="Calibri" panose="020F0502020204030204" pitchFamily="34" charset="0"/>
              </a:rPr>
              <a:t>’, provides a great experience through its simple Graphic User Interface. It takes manual input of local files on the device and plays them according to the user’s requirement.</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a:t>
            </a:r>
            <a:r>
              <a:rPr lang="en-IN" sz="1800" u="sng" dirty="0">
                <a:solidFill>
                  <a:schemeClr val="bg1"/>
                </a:solidFill>
                <a:effectLst/>
                <a:latin typeface="Calibri" panose="020F0502020204030204" pitchFamily="34" charset="0"/>
                <a:ea typeface="Calibri" panose="020F0502020204030204" pitchFamily="34" charset="0"/>
              </a:rPr>
              <a:t>Pros</a:t>
            </a:r>
            <a:r>
              <a:rPr lang="en-IN" sz="1800" dirty="0">
                <a:solidFill>
                  <a:schemeClr val="bg1"/>
                </a:solidFill>
                <a:effectLst/>
                <a:latin typeface="Calibri" panose="020F0502020204030204" pitchFamily="34" charset="0"/>
                <a:ea typeface="Calibri" panose="020F0502020204030204" pitchFamily="34" charset="0"/>
              </a:rPr>
              <a:t>-</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1. 5 band equalizer</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2. Edit the song details</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3. Notification status support</a:t>
            </a:r>
            <a:endParaRPr lang="en-US" sz="1800" dirty="0">
              <a:solidFill>
                <a:schemeClr val="bg1"/>
              </a:solidFill>
              <a:latin typeface="Calibri" panose="020F0502020204030204" pitchFamily="34" charset="0"/>
              <a:ea typeface="Calibri" panose="020F0502020204030204" pitchFamily="34" charset="0"/>
            </a:endParaRPr>
          </a:p>
          <a:p>
            <a:pPr marL="21590" marR="125095">
              <a:lnSpc>
                <a:spcPct val="112000"/>
              </a:lnSpc>
              <a:spcBef>
                <a:spcPts val="0"/>
              </a:spcBef>
              <a:spcAft>
                <a:spcPts val="815"/>
              </a:spcAft>
            </a:pPr>
            <a:r>
              <a:rPr lang="en-IN" sz="1800" u="sng" dirty="0">
                <a:solidFill>
                  <a:schemeClr val="bg1"/>
                </a:solidFill>
                <a:effectLst/>
                <a:latin typeface="Calibri" panose="020F0502020204030204" pitchFamily="34" charset="0"/>
                <a:ea typeface="Calibri" panose="020F0502020204030204" pitchFamily="34" charset="0"/>
              </a:rPr>
              <a:t>Cons</a:t>
            </a:r>
            <a:r>
              <a:rPr lang="en-IN" sz="1800" dirty="0">
                <a:solidFill>
                  <a:schemeClr val="bg1"/>
                </a:solidFill>
                <a:effectLst/>
                <a:latin typeface="Calibri" panose="020F0502020204030204" pitchFamily="34" charset="0"/>
                <a:ea typeface="Calibri" panose="020F0502020204030204" pitchFamily="34" charset="0"/>
              </a:rPr>
              <a:t>-</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1. No recommendation system available 	</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2. Only available on android and iOS devices</a:t>
            </a:r>
            <a:endParaRPr lang="en-US" sz="18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1588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D54B39-0D28-B603-DFB6-90609232CAF2}"/>
              </a:ext>
            </a:extLst>
          </p:cNvPr>
          <p:cNvSpPr txBox="1"/>
          <p:nvPr/>
        </p:nvSpPr>
        <p:spPr>
          <a:xfrm>
            <a:off x="609600" y="505968"/>
            <a:ext cx="8017565" cy="3280450"/>
          </a:xfrm>
          <a:prstGeom prst="rect">
            <a:avLst/>
          </a:prstGeom>
          <a:noFill/>
        </p:spPr>
        <p:txBody>
          <a:bodyPr wrap="square" rtlCol="0">
            <a:spAutoFit/>
          </a:bodyPr>
          <a:lstStyle/>
          <a:p>
            <a:pPr marL="0" marR="125095">
              <a:lnSpc>
                <a:spcPct val="112000"/>
              </a:lnSpc>
              <a:spcBef>
                <a:spcPts val="0"/>
              </a:spcBef>
              <a:spcAft>
                <a:spcPts val="815"/>
              </a:spcAft>
            </a:pPr>
            <a:r>
              <a:rPr lang="en-IN" sz="1800" b="1" dirty="0">
                <a:solidFill>
                  <a:schemeClr val="bg1"/>
                </a:solidFill>
                <a:effectLst/>
                <a:latin typeface="Calibri" panose="020F0502020204030204" pitchFamily="34" charset="0"/>
                <a:ea typeface="Calibri" panose="020F0502020204030204" pitchFamily="34" charset="0"/>
              </a:rPr>
              <a:t>2) Custom Music Player [4]:</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This music player is an open-source web application, developed by Mr Abhishek Tiwari,  using scripting languages like HTML, CSS and JAVASCRIPT. Its GUI provides simple features such as Play, Pause and Skip.</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a:t>
            </a:r>
            <a:r>
              <a:rPr lang="en-IN" sz="1800" u="sng" dirty="0">
                <a:solidFill>
                  <a:schemeClr val="bg1"/>
                </a:solidFill>
                <a:effectLst/>
                <a:latin typeface="Calibri" panose="020F0502020204030204" pitchFamily="34" charset="0"/>
                <a:ea typeface="Calibri" panose="020F0502020204030204" pitchFamily="34" charset="0"/>
              </a:rPr>
              <a:t>Pros</a:t>
            </a:r>
            <a:r>
              <a:rPr lang="en-IN" sz="1800" dirty="0">
                <a:solidFill>
                  <a:schemeClr val="bg1"/>
                </a:solidFill>
                <a:effectLst/>
                <a:latin typeface="Calibri" panose="020F0502020204030204" pitchFamily="34" charset="0"/>
                <a:ea typeface="Calibri" panose="020F0502020204030204" pitchFamily="34" charset="0"/>
              </a:rPr>
              <a:t>-</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1. Simple and minimalistic GUI</a:t>
            </a:r>
            <a:endParaRPr lang="en-US" sz="1800" dirty="0">
              <a:solidFill>
                <a:schemeClr val="bg1"/>
              </a:solidFill>
              <a:effectLst/>
              <a:latin typeface="Calibri" panose="020F0502020204030204" pitchFamily="34" charset="0"/>
              <a:ea typeface="Calibri" panose="020F0502020204030204" pitchFamily="34" charset="0"/>
            </a:endParaRPr>
          </a:p>
          <a:p>
            <a:pPr marL="0" marR="125095">
              <a:lnSpc>
                <a:spcPct val="112000"/>
              </a:lnSpc>
              <a:spcBef>
                <a:spcPts val="0"/>
              </a:spcBef>
              <a:spcAft>
                <a:spcPts val="815"/>
              </a:spcAft>
            </a:pPr>
            <a:r>
              <a:rPr lang="en-IN" sz="1800" dirty="0">
                <a:solidFill>
                  <a:schemeClr val="bg1"/>
                </a:solidFill>
                <a:effectLst/>
                <a:latin typeface="Calibri" panose="020F0502020204030204" pitchFamily="34" charset="0"/>
                <a:ea typeface="Calibri" panose="020F0502020204030204" pitchFamily="34" charset="0"/>
              </a:rPr>
              <a:t> </a:t>
            </a:r>
            <a:r>
              <a:rPr lang="en-IN" sz="1800" u="sng" dirty="0">
                <a:solidFill>
                  <a:schemeClr val="bg1"/>
                </a:solidFill>
                <a:effectLst/>
                <a:latin typeface="Calibri" panose="020F0502020204030204" pitchFamily="34" charset="0"/>
                <a:ea typeface="Calibri" panose="020F0502020204030204" pitchFamily="34" charset="0"/>
              </a:rPr>
              <a:t>Cons</a:t>
            </a:r>
            <a:r>
              <a:rPr lang="en-IN" sz="1800" dirty="0">
                <a:solidFill>
                  <a:schemeClr val="bg1"/>
                </a:solidFill>
                <a:effectLst/>
                <a:latin typeface="Calibri" panose="020F0502020204030204" pitchFamily="34" charset="0"/>
                <a:ea typeface="Calibri" panose="020F0502020204030204" pitchFamily="34" charset="0"/>
              </a:rPr>
              <a:t>-</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1. Very small music database</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2. Fewer features</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rPr>
              <a:t>     3. No recommendation system available</a:t>
            </a:r>
            <a:endParaRPr lang="en-US" sz="18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4948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DD75-9678-1A62-5856-06E01A7AB34F}"/>
              </a:ext>
            </a:extLst>
          </p:cNvPr>
          <p:cNvSpPr>
            <a:spLocks noGrp="1"/>
          </p:cNvSpPr>
          <p:nvPr>
            <p:ph type="title"/>
          </p:nvPr>
        </p:nvSpPr>
        <p:spPr>
          <a:xfrm>
            <a:off x="392630" y="-80197"/>
            <a:ext cx="4435500" cy="994597"/>
          </a:xfrm>
        </p:spPr>
        <p:txBody>
          <a:bodyPr/>
          <a:lstStyle/>
          <a:p>
            <a:r>
              <a:rPr lang="en-GB" dirty="0"/>
              <a:t>Comparison:</a:t>
            </a:r>
            <a:endParaRPr lang="en-US" dirty="0"/>
          </a:p>
        </p:txBody>
      </p:sp>
      <p:sp>
        <p:nvSpPr>
          <p:cNvPr id="3" name="Subtitle 2">
            <a:extLst>
              <a:ext uri="{FF2B5EF4-FFF2-40B4-BE49-F238E27FC236}">
                <a16:creationId xmlns:a16="http://schemas.microsoft.com/office/drawing/2014/main" id="{FA221F6B-5A9F-670E-355D-D6DE708630D5}"/>
              </a:ext>
            </a:extLst>
          </p:cNvPr>
          <p:cNvSpPr>
            <a:spLocks noGrp="1"/>
          </p:cNvSpPr>
          <p:nvPr>
            <p:ph type="subTitle" idx="1"/>
          </p:nvPr>
        </p:nvSpPr>
        <p:spPr/>
        <p:txBody>
          <a:bodyPr/>
          <a:lstStyle/>
          <a:p>
            <a:endParaRPr lang="en-US" dirty="0"/>
          </a:p>
        </p:txBody>
      </p:sp>
      <p:graphicFrame>
        <p:nvGraphicFramePr>
          <p:cNvPr id="5" name="Table 4">
            <a:extLst>
              <a:ext uri="{FF2B5EF4-FFF2-40B4-BE49-F238E27FC236}">
                <a16:creationId xmlns:a16="http://schemas.microsoft.com/office/drawing/2014/main" id="{00D5F057-9C44-769C-D353-1EA42011C2C0}"/>
              </a:ext>
            </a:extLst>
          </p:cNvPr>
          <p:cNvGraphicFramePr>
            <a:graphicFrameLocks noGrp="1"/>
          </p:cNvGraphicFramePr>
          <p:nvPr>
            <p:extLst>
              <p:ext uri="{D42A27DB-BD31-4B8C-83A1-F6EECF244321}">
                <p14:modId xmlns:p14="http://schemas.microsoft.com/office/powerpoint/2010/main" val="366867201"/>
              </p:ext>
            </p:extLst>
          </p:nvPr>
        </p:nvGraphicFramePr>
        <p:xfrm>
          <a:off x="518160" y="1168400"/>
          <a:ext cx="7538720" cy="3779522"/>
        </p:xfrm>
        <a:graphic>
          <a:graphicData uri="http://schemas.openxmlformats.org/drawingml/2006/table">
            <a:tbl>
              <a:tblPr firstRow="1" firstCol="1" bandRow="1">
                <a:tableStyleId>{073A0DAA-6AF3-43AB-8588-CEC1D06C72B9}</a:tableStyleId>
              </a:tblPr>
              <a:tblGrid>
                <a:gridCol w="1533117">
                  <a:extLst>
                    <a:ext uri="{9D8B030D-6E8A-4147-A177-3AD203B41FA5}">
                      <a16:colId xmlns:a16="http://schemas.microsoft.com/office/drawing/2014/main" val="1666703490"/>
                    </a:ext>
                  </a:extLst>
                </a:gridCol>
                <a:gridCol w="815767">
                  <a:extLst>
                    <a:ext uri="{9D8B030D-6E8A-4147-A177-3AD203B41FA5}">
                      <a16:colId xmlns:a16="http://schemas.microsoft.com/office/drawing/2014/main" val="328136037"/>
                    </a:ext>
                  </a:extLst>
                </a:gridCol>
                <a:gridCol w="1176363">
                  <a:extLst>
                    <a:ext uri="{9D8B030D-6E8A-4147-A177-3AD203B41FA5}">
                      <a16:colId xmlns:a16="http://schemas.microsoft.com/office/drawing/2014/main" val="3255834239"/>
                    </a:ext>
                  </a:extLst>
                </a:gridCol>
                <a:gridCol w="2275839">
                  <a:extLst>
                    <a:ext uri="{9D8B030D-6E8A-4147-A177-3AD203B41FA5}">
                      <a16:colId xmlns:a16="http://schemas.microsoft.com/office/drawing/2014/main" val="3016462907"/>
                    </a:ext>
                  </a:extLst>
                </a:gridCol>
                <a:gridCol w="1737634">
                  <a:extLst>
                    <a:ext uri="{9D8B030D-6E8A-4147-A177-3AD203B41FA5}">
                      <a16:colId xmlns:a16="http://schemas.microsoft.com/office/drawing/2014/main" val="3385281003"/>
                    </a:ext>
                  </a:extLst>
                </a:gridCol>
              </a:tblGrid>
              <a:tr h="1180215">
                <a:tc>
                  <a:txBody>
                    <a:bodyPr/>
                    <a:lstStyle/>
                    <a:p>
                      <a:pPr marR="125095" algn="ctr">
                        <a:lnSpc>
                          <a:spcPct val="112000"/>
                        </a:lnSpc>
                        <a:spcAft>
                          <a:spcPts val="815"/>
                        </a:spcAft>
                      </a:pPr>
                      <a:br>
                        <a:rPr lang="en-IN" sz="1500" dirty="0">
                          <a:effectLst/>
                        </a:rPr>
                      </a:br>
                      <a:r>
                        <a:rPr lang="en-IN" sz="1500" dirty="0">
                          <a:effectLst/>
                        </a:rPr>
                        <a:t>Existing System</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75000"/>
                        <a:lumOff val="25000"/>
                      </a:schemeClr>
                    </a:solidFill>
                  </a:tcPr>
                </a:tc>
                <a:tc>
                  <a:txBody>
                    <a:bodyPr/>
                    <a:lstStyle/>
                    <a:p>
                      <a:pPr marR="125095" algn="ctr">
                        <a:lnSpc>
                          <a:spcPct val="112000"/>
                        </a:lnSpc>
                        <a:spcAft>
                          <a:spcPts val="815"/>
                        </a:spcAft>
                      </a:pPr>
                      <a:br>
                        <a:rPr lang="en-IN" sz="1500" dirty="0">
                          <a:effectLst/>
                        </a:rPr>
                      </a:br>
                      <a:r>
                        <a:rPr lang="en-IN" sz="1500" dirty="0">
                          <a:effectLst/>
                        </a:rPr>
                        <a:t>Year</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75000"/>
                        <a:lumOff val="25000"/>
                      </a:schemeClr>
                    </a:solidFill>
                  </a:tcPr>
                </a:tc>
                <a:tc>
                  <a:txBody>
                    <a:bodyPr/>
                    <a:lstStyle/>
                    <a:p>
                      <a:pPr marR="125095" algn="ctr">
                        <a:lnSpc>
                          <a:spcPct val="112000"/>
                        </a:lnSpc>
                        <a:spcAft>
                          <a:spcPts val="815"/>
                        </a:spcAft>
                      </a:pPr>
                      <a:br>
                        <a:rPr lang="en-IN" sz="1500" dirty="0">
                          <a:effectLst/>
                        </a:rPr>
                      </a:br>
                      <a:r>
                        <a:rPr lang="en-IN" sz="1500" dirty="0">
                          <a:effectLst/>
                        </a:rPr>
                        <a:t>Publisher</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75000"/>
                        <a:lumOff val="25000"/>
                      </a:schemeClr>
                    </a:solidFill>
                  </a:tcPr>
                </a:tc>
                <a:tc>
                  <a:txBody>
                    <a:bodyPr/>
                    <a:lstStyle/>
                    <a:p>
                      <a:pPr marR="125095" algn="ctr">
                        <a:lnSpc>
                          <a:spcPct val="112000"/>
                        </a:lnSpc>
                        <a:spcAft>
                          <a:spcPts val="815"/>
                        </a:spcAft>
                      </a:pPr>
                      <a:br>
                        <a:rPr lang="en-IN" sz="1500" dirty="0">
                          <a:effectLst/>
                        </a:rPr>
                      </a:br>
                      <a:r>
                        <a:rPr lang="en-IN" sz="1500" dirty="0">
                          <a:effectLst/>
                        </a:rPr>
                        <a:t>Limitations</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75000"/>
                        <a:lumOff val="25000"/>
                      </a:schemeClr>
                    </a:solidFill>
                  </a:tcPr>
                </a:tc>
                <a:tc>
                  <a:txBody>
                    <a:bodyPr/>
                    <a:lstStyle/>
                    <a:p>
                      <a:pPr marR="125095" algn="ctr">
                        <a:lnSpc>
                          <a:spcPct val="112000"/>
                        </a:lnSpc>
                        <a:spcAft>
                          <a:spcPts val="815"/>
                        </a:spcAft>
                      </a:pPr>
                      <a:br>
                        <a:rPr lang="en-IN" sz="1500" dirty="0">
                          <a:effectLst/>
                        </a:rPr>
                      </a:br>
                      <a:r>
                        <a:rPr lang="en-IN" sz="1500" dirty="0">
                          <a:effectLst/>
                        </a:rPr>
                        <a:t>Our advantage over the existing system</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760263067"/>
                  </a:ext>
                </a:extLst>
              </a:tr>
              <a:tr h="1180215">
                <a:tc>
                  <a:txBody>
                    <a:bodyPr/>
                    <a:lstStyle/>
                    <a:p>
                      <a:pPr marR="125095" algn="ctr">
                        <a:lnSpc>
                          <a:spcPct val="112000"/>
                        </a:lnSpc>
                        <a:spcAft>
                          <a:spcPts val="815"/>
                        </a:spcAft>
                      </a:pPr>
                      <a:r>
                        <a:rPr lang="en-IN" sz="1500" dirty="0">
                          <a:effectLst/>
                        </a:rPr>
                        <a:t>Music Player – Audio Player</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75000"/>
                        <a:lumOff val="25000"/>
                      </a:schemeClr>
                    </a:solidFill>
                  </a:tcPr>
                </a:tc>
                <a:tc>
                  <a:txBody>
                    <a:bodyPr/>
                    <a:lstStyle/>
                    <a:p>
                      <a:pPr marR="125095" algn="ctr">
                        <a:lnSpc>
                          <a:spcPct val="112000"/>
                        </a:lnSpc>
                        <a:spcAft>
                          <a:spcPts val="815"/>
                        </a:spcAft>
                      </a:pPr>
                      <a:r>
                        <a:rPr lang="en-IN" sz="1500" dirty="0">
                          <a:effectLst/>
                        </a:rPr>
                        <a:t>2013</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R="125095" algn="ctr">
                        <a:lnSpc>
                          <a:spcPct val="112000"/>
                        </a:lnSpc>
                        <a:spcAft>
                          <a:spcPts val="815"/>
                        </a:spcAft>
                      </a:pPr>
                      <a:r>
                        <a:rPr lang="en-IN" sz="1500">
                          <a:effectLst/>
                        </a:rPr>
                        <a:t>Mobile_VS</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R="125095">
                        <a:lnSpc>
                          <a:spcPct val="112000"/>
                        </a:lnSpc>
                        <a:spcAft>
                          <a:spcPts val="815"/>
                        </a:spcAft>
                      </a:pPr>
                      <a:r>
                        <a:rPr lang="en-IN" sz="1500">
                          <a:effectLst/>
                        </a:rPr>
                        <a:t>No recommendation system is available</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R="125095" algn="ctr">
                        <a:lnSpc>
                          <a:spcPct val="112000"/>
                        </a:lnSpc>
                        <a:spcAft>
                          <a:spcPts val="815"/>
                        </a:spcAft>
                      </a:pPr>
                      <a:r>
                        <a:rPr lang="en-IN" sz="1500">
                          <a:effectLst/>
                        </a:rPr>
                        <a:t>Music Recommendation based on Listening activity</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5071474"/>
                  </a:ext>
                </a:extLst>
              </a:tr>
              <a:tr h="1419092">
                <a:tc>
                  <a:txBody>
                    <a:bodyPr/>
                    <a:lstStyle/>
                    <a:p>
                      <a:pPr marR="125095" algn="ctr">
                        <a:lnSpc>
                          <a:spcPct val="112000"/>
                        </a:lnSpc>
                        <a:spcAft>
                          <a:spcPts val="815"/>
                        </a:spcAft>
                      </a:pPr>
                      <a:r>
                        <a:rPr lang="en-IN" sz="1500" dirty="0">
                          <a:effectLst/>
                        </a:rPr>
                        <a:t>Custom Music Player</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75000"/>
                        <a:lumOff val="25000"/>
                      </a:schemeClr>
                    </a:solidFill>
                  </a:tcPr>
                </a:tc>
                <a:tc>
                  <a:txBody>
                    <a:bodyPr/>
                    <a:lstStyle/>
                    <a:p>
                      <a:pPr marR="125095" algn="ctr">
                        <a:lnSpc>
                          <a:spcPct val="112000"/>
                        </a:lnSpc>
                        <a:spcAft>
                          <a:spcPts val="815"/>
                        </a:spcAft>
                      </a:pPr>
                      <a:r>
                        <a:rPr lang="en-IN" sz="1500">
                          <a:effectLst/>
                        </a:rPr>
                        <a:t>2021</a:t>
                      </a:r>
                      <a:endParaRPr lang="en-IN" sz="1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R="125095" algn="ctr">
                        <a:lnSpc>
                          <a:spcPct val="112000"/>
                        </a:lnSpc>
                        <a:spcAft>
                          <a:spcPts val="815"/>
                        </a:spcAft>
                      </a:pPr>
                      <a:r>
                        <a:rPr lang="en-IN" sz="1500">
                          <a:effectLst/>
                        </a:rPr>
                        <a:t>Abhishek Tiwari</a:t>
                      </a:r>
                      <a:endParaRPr lang="en-IN" sz="1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R="125095" algn="ctr">
                        <a:lnSpc>
                          <a:spcPct val="112000"/>
                        </a:lnSpc>
                        <a:spcAft>
                          <a:spcPts val="815"/>
                        </a:spcAft>
                      </a:pPr>
                      <a:r>
                        <a:rPr lang="en-IN" sz="1500">
                          <a:effectLst/>
                        </a:rPr>
                        <a:t>Very less features and small music data</a:t>
                      </a:r>
                      <a:br>
                        <a:rPr lang="en-IN" sz="1500">
                          <a:effectLst/>
                        </a:rPr>
                      </a:br>
                      <a:r>
                        <a:rPr lang="en-IN" sz="1500">
                          <a:effectLst/>
                        </a:rPr>
                        <a:t>Lack of recommendation system</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R="125095" algn="ctr">
                        <a:lnSpc>
                          <a:spcPct val="112000"/>
                        </a:lnSpc>
                        <a:spcAft>
                          <a:spcPts val="815"/>
                        </a:spcAft>
                      </a:pPr>
                      <a:r>
                        <a:rPr lang="en-IN" sz="1500" dirty="0">
                          <a:effectLst/>
                        </a:rPr>
                        <a:t>Searching the database for songs is possible</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18" marR="50818"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3559519"/>
                  </a:ext>
                </a:extLst>
              </a:tr>
            </a:tbl>
          </a:graphicData>
        </a:graphic>
      </p:graphicFrame>
      <p:sp>
        <p:nvSpPr>
          <p:cNvPr id="7" name="Google Shape;359;p39">
            <a:extLst>
              <a:ext uri="{FF2B5EF4-FFF2-40B4-BE49-F238E27FC236}">
                <a16:creationId xmlns:a16="http://schemas.microsoft.com/office/drawing/2014/main" id="{74464007-874C-57A1-5E0A-A7217AE27B45}"/>
              </a:ext>
            </a:extLst>
          </p:cNvPr>
          <p:cNvSpPr/>
          <p:nvPr/>
        </p:nvSpPr>
        <p:spPr>
          <a:xfrm>
            <a:off x="518160" y="775255"/>
            <a:ext cx="37956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09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A7AB4-75B2-F0F0-CD93-F08B5C0CD253}"/>
              </a:ext>
            </a:extLst>
          </p:cNvPr>
          <p:cNvSpPr txBox="1"/>
          <p:nvPr/>
        </p:nvSpPr>
        <p:spPr>
          <a:xfrm>
            <a:off x="578237" y="291129"/>
            <a:ext cx="7589520" cy="4241930"/>
          </a:xfrm>
          <a:prstGeom prst="rect">
            <a:avLst/>
          </a:prstGeom>
          <a:noFill/>
        </p:spPr>
        <p:txBody>
          <a:bodyPr wrap="square" rtlCol="0">
            <a:spAutoFit/>
          </a:bodyPr>
          <a:lstStyle/>
          <a:p>
            <a:pPr marR="125095">
              <a:lnSpc>
                <a:spcPct val="112000"/>
              </a:lnSpc>
              <a:spcAft>
                <a:spcPts val="815"/>
              </a:spcAft>
            </a:pPr>
            <a:r>
              <a:rPr lang="en-IN" sz="1800" b="1" dirty="0">
                <a:solidFill>
                  <a:schemeClr val="tx2"/>
                </a:solidFill>
                <a:effectLst/>
                <a:latin typeface="Calibri" panose="020F0502020204030204" pitchFamily="34" charset="0"/>
                <a:ea typeface="Calibri" panose="020F0502020204030204" pitchFamily="34" charset="0"/>
              </a:rPr>
              <a:t>Scope:</a:t>
            </a:r>
            <a:br>
              <a:rPr lang="en-IN" sz="1800" b="1" dirty="0">
                <a:solidFill>
                  <a:schemeClr val="tx2"/>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app can be used for recreational purposes as music can help reduce stress and improve memory</a:t>
            </a:r>
            <a:b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800" b="1" dirty="0">
              <a:solidFill>
                <a:schemeClr val="tx2"/>
              </a:solidFill>
              <a:effectLst/>
              <a:latin typeface="Calibri" panose="020F0502020204030204" pitchFamily="34" charset="0"/>
              <a:ea typeface="Calibri" panose="020F0502020204030204" pitchFamily="34" charset="0"/>
            </a:endParaRPr>
          </a:p>
          <a:p>
            <a:pPr marR="125095">
              <a:lnSpc>
                <a:spcPct val="112000"/>
              </a:lnSpc>
              <a:spcAft>
                <a:spcPts val="815"/>
              </a:spcAft>
            </a:pPr>
            <a:r>
              <a:rPr lang="en-IN" sz="1800" b="1" dirty="0">
                <a:solidFill>
                  <a:schemeClr val="tx2"/>
                </a:solidFill>
                <a:effectLst/>
                <a:latin typeface="Calibri" panose="020F0502020204030204" pitchFamily="34" charset="0"/>
                <a:ea typeface="Calibri" panose="020F0502020204030204" pitchFamily="34" charset="0"/>
              </a:rPr>
              <a:t>Objective:</a:t>
            </a:r>
            <a:br>
              <a:rPr lang="en-IN" sz="1800" dirty="0">
                <a:solidFill>
                  <a:schemeClr val="bg1"/>
                </a:solidFill>
                <a:effectLst/>
                <a:latin typeface="Calibri" panose="020F0502020204030204" pitchFamily="34" charset="0"/>
                <a:ea typeface="Calibri" panose="020F0502020204030204" pitchFamily="34" charset="0"/>
              </a:rPr>
            </a:b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 develop a "Music Player and Recommendation System" to recommend music to the user based on the type of music and the artist they’re listening to, in an organized way in tables.</a:t>
            </a:r>
          </a:p>
          <a:p>
            <a:pPr marR="125095">
              <a:lnSpc>
                <a:spcPct val="112000"/>
              </a:lnSpc>
              <a:spcAft>
                <a:spcPts val="815"/>
              </a:spcAft>
            </a:pPr>
            <a:b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chemeClr val="tx2"/>
                </a:solidFill>
                <a:effectLst/>
                <a:latin typeface="Calibri" panose="020F0502020204030204" pitchFamily="34" charset="0"/>
                <a:ea typeface="Times New Roman" panose="02020603050405020304" pitchFamily="18" charset="0"/>
              </a:rPr>
              <a:t>Problem Statement:</a:t>
            </a:r>
            <a:br>
              <a:rPr lang="en-US" sz="1800" b="1" dirty="0">
                <a:solidFill>
                  <a:schemeClr val="bg1"/>
                </a:solidFill>
                <a:effectLst/>
                <a:latin typeface="Calibri" panose="020F0502020204030204" pitchFamily="34" charset="0"/>
                <a:ea typeface="Times New Roman" panose="02020603050405020304" pitchFamily="18" charset="0"/>
              </a:rPr>
            </a:br>
            <a:r>
              <a:rPr lang="en-US" sz="1800" dirty="0">
                <a:solidFill>
                  <a:schemeClr val="bg1"/>
                </a:solidFill>
                <a:effectLst/>
                <a:latin typeface="Calibri" panose="020F0502020204030204" pitchFamily="34" charset="0"/>
                <a:ea typeface="Times New Roman" panose="02020603050405020304" pitchFamily="18" charset="0"/>
              </a:rPr>
              <a:t>To develop a feature to solve the issue of irrelevant search results and give an appropriate recommendation based on listening activity</a:t>
            </a:r>
            <a:r>
              <a:rPr lang="en-US" sz="1800" dirty="0">
                <a:solidFill>
                  <a:schemeClr val="bg1"/>
                </a:solidFill>
                <a:effectLst/>
                <a:latin typeface="Times New Roman" panose="02020603050405020304" pitchFamily="18" charset="0"/>
                <a:ea typeface="Times New Roman" panose="02020603050405020304" pitchFamily="18" charset="0"/>
              </a:rPr>
              <a:t>.</a:t>
            </a:r>
            <a:r>
              <a:rPr lang="en-IN" sz="1800" dirty="0">
                <a:solidFill>
                  <a:schemeClr val="bg1"/>
                </a:solidFill>
                <a:latin typeface="Times New Roman" panose="02020603050405020304" pitchFamily="18" charset="0"/>
                <a:ea typeface="Times New Roman" panose="02020603050405020304" pitchFamily="18" charset="0"/>
              </a:rPr>
              <a:t> </a:t>
            </a:r>
            <a:br>
              <a:rPr lang="en-IN" sz="1800" dirty="0">
                <a:solidFill>
                  <a:schemeClr val="bg1"/>
                </a:solidFill>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407809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4950F6-656D-B625-7BA0-7CA8C2CCDBF1}"/>
              </a:ext>
            </a:extLst>
          </p:cNvPr>
          <p:cNvSpPr>
            <a:spLocks noGrp="1"/>
          </p:cNvSpPr>
          <p:nvPr>
            <p:ph type="subTitle" idx="1"/>
          </p:nvPr>
        </p:nvSpPr>
        <p:spPr>
          <a:xfrm>
            <a:off x="135835" y="173321"/>
            <a:ext cx="7480852" cy="3099965"/>
          </a:xfrm>
        </p:spPr>
        <p:txBody>
          <a:bodyPr/>
          <a:lstStyle/>
          <a:p>
            <a:r>
              <a:rPr lang="en-IN" sz="1600" b="1" dirty="0">
                <a:solidFill>
                  <a:schemeClr val="tx2"/>
                </a:solidFill>
                <a:effectLst/>
                <a:latin typeface="Calibri" panose="020F0502020204030204" pitchFamily="34" charset="0"/>
                <a:ea typeface="Calibri" panose="020F0502020204030204" pitchFamily="34" charset="0"/>
              </a:rPr>
              <a:t>	</a:t>
            </a:r>
            <a:r>
              <a:rPr lang="en-IN" sz="1800" b="1" dirty="0">
                <a:solidFill>
                  <a:schemeClr val="tx2"/>
                </a:solidFill>
                <a:effectLst/>
                <a:latin typeface="Calibri" panose="020F0502020204030204" pitchFamily="34" charset="0"/>
                <a:ea typeface="Calibri" panose="020F0502020204030204" pitchFamily="34" charset="0"/>
              </a:rPr>
              <a:t>Software requirements:</a:t>
            </a:r>
            <a:br>
              <a:rPr lang="en-IN" sz="1800" b="1" dirty="0">
                <a:solidFill>
                  <a:schemeClr val="bg1"/>
                </a:solidFill>
                <a:effectLst/>
                <a:latin typeface="Calibri" panose="020F0502020204030204" pitchFamily="34" charset="0"/>
                <a:ea typeface="Calibri" panose="020F0502020204030204" pitchFamily="34" charset="0"/>
              </a:rPr>
            </a:br>
            <a:r>
              <a:rPr lang="en-IN" sz="1600" dirty="0">
                <a:solidFill>
                  <a:schemeClr val="bg1"/>
                </a:solidFill>
                <a:effectLst/>
                <a:latin typeface="Calibri" panose="020F0502020204030204" pitchFamily="34" charset="0"/>
                <a:ea typeface="Calibri" panose="020F0502020204030204" pitchFamily="34" charset="0"/>
              </a:rPr>
              <a:t>1. Front-end: HTML, CSS, </a:t>
            </a:r>
            <a:r>
              <a:rPr lang="en-IN" sz="1600" dirty="0" err="1">
                <a:solidFill>
                  <a:schemeClr val="bg1"/>
                </a:solidFill>
                <a:effectLst/>
                <a:latin typeface="Calibri" panose="020F0502020204030204" pitchFamily="34" charset="0"/>
                <a:ea typeface="Calibri" panose="020F0502020204030204" pitchFamily="34" charset="0"/>
              </a:rPr>
              <a:t>Javascript</a:t>
            </a:r>
            <a:r>
              <a:rPr lang="en-IN" sz="1600" dirty="0">
                <a:solidFill>
                  <a:schemeClr val="bg1"/>
                </a:solidFill>
                <a:effectLst/>
                <a:latin typeface="Calibri" panose="020F0502020204030204" pitchFamily="34" charset="0"/>
                <a:ea typeface="Calibri" panose="020F0502020204030204" pitchFamily="34" charset="0"/>
              </a:rPr>
              <a:t>, Frameworks (if required)</a:t>
            </a:r>
            <a:br>
              <a:rPr lang="en-IN" sz="1600" dirty="0">
                <a:solidFill>
                  <a:schemeClr val="bg1"/>
                </a:solidFill>
                <a:latin typeface="Calibri" panose="020F0502020204030204" pitchFamily="34" charset="0"/>
                <a:ea typeface="Calibri" panose="020F0502020204030204" pitchFamily="34" charset="0"/>
              </a:rPr>
            </a:br>
            <a:r>
              <a:rPr lang="en-IN" sz="1600" dirty="0">
                <a:solidFill>
                  <a:schemeClr val="bg1"/>
                </a:solidFill>
                <a:latin typeface="Calibri" panose="020F0502020204030204" pitchFamily="34" charset="0"/>
                <a:ea typeface="Calibri" panose="020F0502020204030204" pitchFamily="34" charset="0"/>
              </a:rPr>
              <a:t>2. Back-end: MySQL, Java, Java Servlet</a:t>
            </a:r>
            <a:br>
              <a:rPr lang="en-IN" sz="1600" dirty="0">
                <a:solidFill>
                  <a:schemeClr val="bg1"/>
                </a:solidFill>
                <a:latin typeface="Calibri" panose="020F0502020204030204" pitchFamily="34" charset="0"/>
                <a:ea typeface="Calibri" panose="020F0502020204030204" pitchFamily="34" charset="0"/>
              </a:rPr>
            </a:br>
            <a:r>
              <a:rPr lang="en-IN" sz="1600" dirty="0">
                <a:solidFill>
                  <a:schemeClr val="bg1"/>
                </a:solidFill>
                <a:latin typeface="Calibri" panose="020F0502020204030204" pitchFamily="34" charset="0"/>
                <a:ea typeface="Calibri" panose="020F0502020204030204" pitchFamily="34" charset="0"/>
              </a:rPr>
              <a:t>3. Other: VS Code, MS Office, SQL Server</a:t>
            </a:r>
          </a:p>
          <a:p>
            <a:br>
              <a:rPr lang="en-IN" sz="1600" dirty="0">
                <a:solidFill>
                  <a:schemeClr val="bg1"/>
                </a:solidFill>
                <a:latin typeface="Calibri" panose="020F0502020204030204" pitchFamily="34" charset="0"/>
                <a:ea typeface="Calibri" panose="020F0502020204030204" pitchFamily="34" charset="0"/>
              </a:rPr>
            </a:br>
            <a:r>
              <a:rPr lang="en-IN" sz="1800" b="1" dirty="0">
                <a:solidFill>
                  <a:schemeClr val="tx2"/>
                </a:solidFill>
                <a:effectLst/>
                <a:latin typeface="Calibri" panose="020F0502020204030204" pitchFamily="34" charset="0"/>
                <a:ea typeface="Calibri" panose="020F0502020204030204" pitchFamily="34" charset="0"/>
              </a:rPr>
              <a:t>Hardware requirements:</a:t>
            </a:r>
            <a:br>
              <a:rPr lang="en-IN" sz="1800" b="1" dirty="0">
                <a:solidFill>
                  <a:schemeClr val="bg1"/>
                </a:solidFill>
                <a:effectLst/>
                <a:latin typeface="Calibri" panose="020F0502020204030204" pitchFamily="34" charset="0"/>
                <a:ea typeface="Calibri" panose="020F0502020204030204" pitchFamily="34" charset="0"/>
              </a:rPr>
            </a:br>
            <a:r>
              <a:rPr lang="en-IN" sz="1600" dirty="0">
                <a:solidFill>
                  <a:schemeClr val="bg1"/>
                </a:solidFill>
                <a:effectLst/>
                <a:latin typeface="Calibri" panose="020F0502020204030204" pitchFamily="34" charset="0"/>
                <a:ea typeface="Calibri" panose="020F0502020204030204" pitchFamily="34" charset="0"/>
              </a:rPr>
              <a:t>1. Modern Computer </a:t>
            </a:r>
          </a:p>
          <a:p>
            <a:endParaRPr lang="en-US" dirty="0"/>
          </a:p>
        </p:txBody>
      </p:sp>
    </p:spTree>
    <p:extLst>
      <p:ext uri="{BB962C8B-B14F-4D97-AF65-F5344CB8AC3E}">
        <p14:creationId xmlns:p14="http://schemas.microsoft.com/office/powerpoint/2010/main" val="289501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1B17-4A32-6712-0E08-D5664E024589}"/>
              </a:ext>
            </a:extLst>
          </p:cNvPr>
          <p:cNvSpPr>
            <a:spLocks noGrp="1"/>
          </p:cNvSpPr>
          <p:nvPr>
            <p:ph type="title"/>
          </p:nvPr>
        </p:nvSpPr>
        <p:spPr>
          <a:xfrm>
            <a:off x="466476" y="172720"/>
            <a:ext cx="9144000" cy="782999"/>
          </a:xfrm>
        </p:spPr>
        <p:txBody>
          <a:bodyPr/>
          <a:lstStyle/>
          <a:p>
            <a:r>
              <a:rPr lang="en-US" dirty="0"/>
              <a:t>Data Flow Diagram:</a:t>
            </a:r>
            <a:endParaRPr lang="en-IN" dirty="0"/>
          </a:p>
        </p:txBody>
      </p:sp>
      <p:pic>
        <p:nvPicPr>
          <p:cNvPr id="9" name="Picture 8">
            <a:extLst>
              <a:ext uri="{FF2B5EF4-FFF2-40B4-BE49-F238E27FC236}">
                <a16:creationId xmlns:a16="http://schemas.microsoft.com/office/drawing/2014/main" id="{3E5A9129-7341-CFE4-9719-A8B93D13D578}"/>
              </a:ext>
            </a:extLst>
          </p:cNvPr>
          <p:cNvPicPr>
            <a:picLocks noChangeAspect="1"/>
          </p:cNvPicPr>
          <p:nvPr/>
        </p:nvPicPr>
        <p:blipFill>
          <a:blip r:embed="rId2"/>
          <a:stretch>
            <a:fillRect/>
          </a:stretch>
        </p:blipFill>
        <p:spPr>
          <a:xfrm>
            <a:off x="1259840" y="1076959"/>
            <a:ext cx="6291294" cy="3584575"/>
          </a:xfrm>
          <a:prstGeom prst="rect">
            <a:avLst/>
          </a:prstGeom>
        </p:spPr>
      </p:pic>
    </p:spTree>
    <p:extLst>
      <p:ext uri="{BB962C8B-B14F-4D97-AF65-F5344CB8AC3E}">
        <p14:creationId xmlns:p14="http://schemas.microsoft.com/office/powerpoint/2010/main" val="55484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mputer Science &amp; Mathematics Major for College: Data Management Technology by Slidesgo">
  <a:themeElements>
    <a:clrScheme name="Simple Light">
      <a:dk1>
        <a:srgbClr val="161616"/>
      </a:dk1>
      <a:lt1>
        <a:srgbClr val="FFFFFF"/>
      </a:lt1>
      <a:dk2>
        <a:srgbClr val="0D008E"/>
      </a:dk2>
      <a:lt2>
        <a:srgbClr val="0FE0E0"/>
      </a:lt2>
      <a:accent1>
        <a:srgbClr val="2C4ED7"/>
      </a:accent1>
      <a:accent2>
        <a:srgbClr val="50FFB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889</Words>
  <Application>Microsoft Office PowerPoint</Application>
  <PresentationFormat>On-screen Show (16:9)</PresentationFormat>
  <Paragraphs>40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Bebas Neue</vt:lpstr>
      <vt:lpstr>Calibri</vt:lpstr>
      <vt:lpstr>Catamaran</vt:lpstr>
      <vt:lpstr>Quantico</vt:lpstr>
      <vt:lpstr>Roboto Condensed Light</vt:lpstr>
      <vt:lpstr>Times New Roman</vt:lpstr>
      <vt:lpstr>Computer Science &amp; Mathematics Major for College: Data Management Technology by Slidesgo</vt:lpstr>
      <vt:lpstr>Java Mini Project (MP 1A)</vt:lpstr>
      <vt:lpstr>Introduction</vt:lpstr>
      <vt:lpstr>Literature Survey</vt:lpstr>
      <vt:lpstr>PowerPoint Presentation</vt:lpstr>
      <vt:lpstr>PowerPoint Presentation</vt:lpstr>
      <vt:lpstr>Comparison:</vt:lpstr>
      <vt:lpstr>PowerPoint Presentation</vt:lpstr>
      <vt:lpstr>PowerPoint Presentation</vt:lpstr>
      <vt:lpstr>Data Flow Diagram:</vt:lpstr>
      <vt:lpstr>Flow Chart: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Mini Project (MP 1A)</dc:title>
  <dc:creator>Om Mahajan</dc:creator>
  <cp:lastModifiedBy>sahil prasad</cp:lastModifiedBy>
  <cp:revision>7</cp:revision>
  <dcterms:modified xsi:type="dcterms:W3CDTF">2022-09-10T05:31:20Z</dcterms:modified>
</cp:coreProperties>
</file>