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81" d="100"/>
          <a:sy n="81" d="100"/>
        </p:scale>
        <p:origin x="2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925" y="1083174"/>
            <a:ext cx="7747634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925" y="3562849"/>
            <a:ext cx="77476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71925" y="6356348"/>
            <a:ext cx="1579108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07986" y="6383333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9838" y="6356350"/>
            <a:ext cx="158972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05A5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925" y="1686295"/>
            <a:ext cx="7747634" cy="82257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Bootstrap Method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925" y="3562848"/>
            <a:ext cx="7747634" cy="216105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Saima</a:t>
            </a:r>
            <a:r>
              <a:rPr lang="en-US" dirty="0" smtClean="0"/>
              <a:t> Khan</a:t>
            </a:r>
          </a:p>
          <a:p>
            <a:r>
              <a:rPr lang="en-US" b="1" dirty="0" smtClean="0"/>
              <a:t>ID: 181-35-2392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Presented To:</a:t>
            </a:r>
          </a:p>
          <a:p>
            <a:r>
              <a:rPr lang="en-US" dirty="0" err="1" smtClean="0"/>
              <a:t>Musabbir</a:t>
            </a:r>
            <a:r>
              <a:rPr lang="en-US" dirty="0" smtClean="0"/>
              <a:t> Hasan </a:t>
            </a:r>
            <a:r>
              <a:rPr lang="en-US" dirty="0" err="1" smtClean="0"/>
              <a:t>Sammak</a:t>
            </a:r>
            <a:endParaRPr lang="en-US" dirty="0" smtClean="0"/>
          </a:p>
          <a:p>
            <a:r>
              <a:rPr lang="en-US" dirty="0" smtClean="0"/>
              <a:t>Lecturer, Daffodil International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smtClean="0"/>
              <a:t>brief, the </a:t>
            </a:r>
            <a:r>
              <a:rPr lang="en-US" dirty="0"/>
              <a:t>idea of the bootstrap method is to generate new data from a population by repeated sampling </a:t>
            </a:r>
            <a:r>
              <a:rPr lang="en-US" dirty="0" smtClean="0"/>
              <a:t>from the </a:t>
            </a:r>
            <a:r>
              <a:rPr lang="en-US" dirty="0"/>
              <a:t>original dataset with replacement – in contrast, the repeated holdout method can be understood </a:t>
            </a:r>
            <a:r>
              <a:rPr lang="en-US" dirty="0" smtClean="0"/>
              <a:t>as sampling </a:t>
            </a:r>
            <a:r>
              <a:rPr lang="en-US" dirty="0"/>
              <a:t>without replacement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order to exploit </a:t>
            </a:r>
            <a:r>
              <a:rPr lang="en-US" dirty="0" smtClean="0"/>
              <a:t>the </a:t>
            </a:r>
            <a:r>
              <a:rPr lang="en-US" dirty="0"/>
              <a:t>method for the evaluation </a:t>
            </a:r>
            <a:r>
              <a:rPr lang="en-US" dirty="0" smtClean="0"/>
              <a:t>of predictive </a:t>
            </a:r>
            <a:r>
              <a:rPr lang="en-US" dirty="0"/>
              <a:t>models, such as hypotheses for classification and regression, we may prefer a </a:t>
            </a:r>
            <a:r>
              <a:rPr lang="en-US" dirty="0" smtClean="0"/>
              <a:t>slightly different </a:t>
            </a:r>
            <a:r>
              <a:rPr lang="en-US" dirty="0"/>
              <a:t>approach to bootstrapping using the so-called Leave-One-Out Bootstrap (LOOB) technique.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384" y="1003576"/>
            <a:ext cx="8623663" cy="43873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E2E201-9550-43D9-AA3B-26570C5D2379}"/>
              </a:ext>
            </a:extLst>
          </p:cNvPr>
          <p:cNvGrpSpPr/>
          <p:nvPr/>
        </p:nvGrpSpPr>
        <p:grpSpPr>
          <a:xfrm>
            <a:off x="5628904" y="2185060"/>
            <a:ext cx="4132613" cy="2755075"/>
            <a:chOff x="4477067" y="3197243"/>
            <a:chExt cx="1130986" cy="8196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F5B5FD5-25F2-4AB8-A265-4B31E8FEC56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11" name="Connector: Elbow 55">
                <a:extLst>
                  <a:ext uri="{FF2B5EF4-FFF2-40B4-BE49-F238E27FC236}">
                    <a16:creationId xmlns:a16="http://schemas.microsoft.com/office/drawing/2014/main" id="{9602D157-3064-448A-9777-A554129D2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56">
                <a:extLst>
                  <a:ext uri="{FF2B5EF4-FFF2-40B4-BE49-F238E27FC236}">
                    <a16:creationId xmlns:a16="http://schemas.microsoft.com/office/drawing/2014/main" id="{7FDF3E4C-AC8F-445C-9A51-D4C7A2CEF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4E09D94-2719-4EFC-992F-D97AE07AAAD8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5F1057-AC29-4963-9B88-AA467070A7C8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9" name="Connector: Elbow 53">
                <a:extLst>
                  <a:ext uri="{FF2B5EF4-FFF2-40B4-BE49-F238E27FC236}">
                    <a16:creationId xmlns:a16="http://schemas.microsoft.com/office/drawing/2014/main" id="{EC6327C7-FAEF-41D9-9673-D83AD12942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Elbow 54">
                <a:extLst>
                  <a:ext uri="{FF2B5EF4-FFF2-40B4-BE49-F238E27FC236}">
                    <a16:creationId xmlns:a16="http://schemas.microsoft.com/office/drawing/2014/main" id="{3A197383-40B3-412E-A3F2-5CFB6B85A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83EA2F85-141C-4C26-A857-39D3A47B88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88701" y="2796204"/>
            <a:ext cx="125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</a:t>
            </a: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469060" y="3179193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751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Bootstrap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32" y="2612572"/>
            <a:ext cx="7691407" cy="2315688"/>
          </a:xfr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Bootstrap Method?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148" y="2244436"/>
            <a:ext cx="5795159" cy="3669476"/>
          </a:xfrm>
        </p:spPr>
      </p:pic>
    </p:spTree>
    <p:extLst>
      <p:ext uri="{BB962C8B-B14F-4D97-AF65-F5344CB8AC3E}">
        <p14:creationId xmlns:p14="http://schemas.microsoft.com/office/powerpoint/2010/main" val="30503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3210" y="1841862"/>
            <a:ext cx="8596350" cy="438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bootstrap method is a resampling technique for estimating a sampling distribution, and in </a:t>
            </a:r>
            <a:r>
              <a:rPr lang="en-US" dirty="0" smtClean="0"/>
              <a:t>the context </a:t>
            </a:r>
            <a:r>
              <a:rPr lang="en-US" dirty="0"/>
              <a:t>of this article, we are particularly interested in estimating the uncertainty of a </a:t>
            </a:r>
            <a:r>
              <a:rPr lang="en-US" dirty="0" smtClean="0"/>
              <a:t>performance estimate </a:t>
            </a:r>
            <a:r>
              <a:rPr lang="en-US" dirty="0"/>
              <a:t>– the prediction accuracy or error.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bootstrap method was introduced by Bradley </a:t>
            </a:r>
            <a:r>
              <a:rPr lang="en-US" dirty="0" err="1" smtClean="0"/>
              <a:t>Efron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1979 [</a:t>
            </a:r>
            <a:r>
              <a:rPr lang="en-US" dirty="0" err="1"/>
              <a:t>Efron</a:t>
            </a:r>
            <a:r>
              <a:rPr lang="en-US" dirty="0"/>
              <a:t>, 1992].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In statistics, Bootstrap Sampling is a method that involves drawing of sample data repeatedly with replacement from a data source to estimate a population parameter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3 key points - 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0D271BF9-713B-41D0-90E0-5CC8311DE6E4}"/>
              </a:ext>
            </a:extLst>
          </p:cNvPr>
          <p:cNvSpPr/>
          <p:nvPr/>
        </p:nvSpPr>
        <p:spPr>
          <a:xfrm>
            <a:off x="5951790" y="4510108"/>
            <a:ext cx="2042102" cy="893484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bg1"/>
                </a:solidFill>
              </a:rPr>
              <a:t>Sampling with replacement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01E0273A-B459-4CD0-8435-5CF254BFE226}"/>
              </a:ext>
            </a:extLst>
          </p:cNvPr>
          <p:cNvSpPr/>
          <p:nvPr/>
        </p:nvSpPr>
        <p:spPr>
          <a:xfrm>
            <a:off x="7993892" y="4063366"/>
            <a:ext cx="2042102" cy="893484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Parameter estimation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29863FB2-BB9F-4CEE-A775-3AF41CCCB421}"/>
              </a:ext>
            </a:extLst>
          </p:cNvPr>
          <p:cNvSpPr/>
          <p:nvPr/>
        </p:nvSpPr>
        <p:spPr>
          <a:xfrm>
            <a:off x="3909688" y="4956850"/>
            <a:ext cx="2042102" cy="89348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Sampling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Do We Need Bootstrap Sampling?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say we want to find the mean height of all the students in a school (which has a total population of 1,000). So, how can we perform this task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97" y="3550722"/>
            <a:ext cx="8959278" cy="2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smtClean="0"/>
              <a:t>This is where Bootstrap Sampling comes into play!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03" y="2286729"/>
            <a:ext cx="8623300" cy="2537127"/>
          </a:xfrm>
        </p:spPr>
      </p:pic>
      <p:sp>
        <p:nvSpPr>
          <p:cNvPr id="8" name="TextBox 7"/>
          <p:cNvSpPr txBox="1"/>
          <p:nvPr/>
        </p:nvSpPr>
        <p:spPr>
          <a:xfrm>
            <a:off x="3301340" y="5367647"/>
            <a:ext cx="852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Hence, when we have to estimate a parameter of a large population, we can take the help of Bootstrap Sampling.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Bootstrap Sampling in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06" y="2322119"/>
            <a:ext cx="5182323" cy="2381582"/>
          </a:xfrm>
        </p:spPr>
      </p:pic>
      <p:sp>
        <p:nvSpPr>
          <p:cNvPr id="5" name="TextBox 4"/>
          <p:cNvSpPr txBox="1"/>
          <p:nvPr/>
        </p:nvSpPr>
        <p:spPr>
          <a:xfrm>
            <a:off x="3664206" y="5118264"/>
            <a:ext cx="8055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Gaussian distribution (population) of 10,000 elements </a:t>
            </a:r>
            <a:r>
              <a:rPr lang="en-US" dirty="0" smtClean="0"/>
              <a:t>is created with </a:t>
            </a:r>
            <a:r>
              <a:rPr lang="en-US" dirty="0"/>
              <a:t>the population mean being </a:t>
            </a:r>
            <a:r>
              <a:rPr lang="en-US" dirty="0" smtClean="0"/>
              <a:t>500.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78" y="2545142"/>
            <a:ext cx="4191585" cy="2553056"/>
          </a:xfrm>
        </p:spPr>
      </p:pic>
      <p:sp>
        <p:nvSpPr>
          <p:cNvPr id="5" name="TextBox 4"/>
          <p:cNvSpPr txBox="1"/>
          <p:nvPr/>
        </p:nvSpPr>
        <p:spPr>
          <a:xfrm>
            <a:off x="3340178" y="1508166"/>
            <a:ext cx="817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40 </a:t>
            </a:r>
            <a:r>
              <a:rPr lang="en-US" dirty="0"/>
              <a:t>samples of size 5 from the distribution (</a:t>
            </a:r>
            <a:r>
              <a:rPr lang="en-US" dirty="0" smtClean="0"/>
              <a:t>population)</a:t>
            </a:r>
            <a:r>
              <a:rPr lang="en-US" dirty="0"/>
              <a:t> </a:t>
            </a:r>
            <a:r>
              <a:rPr lang="en-US" dirty="0" smtClean="0"/>
              <a:t>is drawn </a:t>
            </a:r>
            <a:r>
              <a:rPr lang="en-US" dirty="0"/>
              <a:t>and </a:t>
            </a:r>
            <a:r>
              <a:rPr lang="en-US" dirty="0" smtClean="0"/>
              <a:t>computed </a:t>
            </a:r>
            <a:r>
              <a:rPr lang="en-US" dirty="0"/>
              <a:t>the mean for every sample: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0178" y="5486400"/>
            <a:ext cx="8170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url:</a:t>
            </a:r>
          </a:p>
          <a:p>
            <a:r>
              <a:rPr lang="en-US" dirty="0"/>
              <a:t>https://colab.research.google.com/drive/1sTLFiWkmvZ1lE7GBePPjJ6rea_-E7Knv#scrollTo=Vpus1mVpW7J8</a:t>
            </a:r>
          </a:p>
        </p:txBody>
      </p:sp>
    </p:spTree>
    <p:extLst>
      <p:ext uri="{BB962C8B-B14F-4D97-AF65-F5344CB8AC3E}">
        <p14:creationId xmlns:p14="http://schemas.microsoft.com/office/powerpoint/2010/main" val="29941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095501B-602B-4CE4-8AA0-C5385B74771B}" vid="{DC64E541-33C3-44F4-A251-0B49B22D8A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Machine-Learning-PowePoint-Template</Template>
  <TotalTime>231</TotalTime>
  <Words>331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HY그래픽M</vt:lpstr>
      <vt:lpstr>Trebuchet MS</vt:lpstr>
      <vt:lpstr>Office Theme</vt:lpstr>
      <vt:lpstr>The Bootstrap Method</vt:lpstr>
      <vt:lpstr>The Bootstrap Method</vt:lpstr>
      <vt:lpstr>What is Bootstrap Method?</vt:lpstr>
      <vt:lpstr>PowerPoint Presentation</vt:lpstr>
      <vt:lpstr>PowerPoint Presentation</vt:lpstr>
      <vt:lpstr>Why Do We Need Bootstrap Sampling?</vt:lpstr>
      <vt:lpstr>This is where Bootstrap Sampling comes into play!</vt:lpstr>
      <vt:lpstr>Implement Bootstrap Sampling in Python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Bootstrap Method and Cross Validation</dc:title>
  <dc:creator>DCL</dc:creator>
  <cp:lastModifiedBy>DCL</cp:lastModifiedBy>
  <cp:revision>10</cp:revision>
  <dcterms:created xsi:type="dcterms:W3CDTF">2021-08-22T08:20:14Z</dcterms:created>
  <dcterms:modified xsi:type="dcterms:W3CDTF">2021-08-22T12:11:34Z</dcterms:modified>
</cp:coreProperties>
</file>