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fe53549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7fe53549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2cc51d9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2cc51d9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7fe5354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7fe5354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7fe5354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7fe5354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7fe5354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7fe5354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7fe5354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7fe5354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7fe53549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7fe53549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7fe53549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7fe5354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2e7a66e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2e7a66e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65525"/>
            <a:ext cx="8520600" cy="2749500"/>
          </a:xfrm>
          <a:prstGeom prst="rect">
            <a:avLst/>
          </a:prstGeom>
          <a:solidFill>
            <a:srgbClr val="0000FF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Kalderos  </a:t>
            </a:r>
            <a:br>
              <a:rPr lang="en-GB"/>
            </a:br>
            <a:r>
              <a:rPr lang="en-GB"/>
              <a:t>Platform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94375"/>
            <a:ext cx="8520600" cy="792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Analyst: Sai Madhuri Kandula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 title="Screenshot 2025-08-25 at 4.02.3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75" y="47525"/>
            <a:ext cx="8813148" cy="509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20"/>
              <a:t>Agenda</a:t>
            </a:r>
            <a:endParaRPr b="1"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Nose Dive into C</a:t>
            </a:r>
            <a:r>
              <a:rPr lang="en-GB">
                <a:solidFill>
                  <a:srgbClr val="000000"/>
                </a:solidFill>
              </a:rPr>
              <a:t>urrent Situation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Appointment Crisis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Understanding our Users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1" lang="en-GB" sz="1800">
                <a:solidFill>
                  <a:srgbClr val="000000"/>
                </a:solidFill>
              </a:rPr>
              <a:t>By Age</a:t>
            </a:r>
            <a:endParaRPr i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1" lang="en-GB" sz="1800">
                <a:solidFill>
                  <a:srgbClr val="000000"/>
                </a:solidFill>
              </a:rPr>
              <a:t>By Region</a:t>
            </a:r>
            <a:endParaRPr i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1" lang="en-GB" sz="1800">
                <a:solidFill>
                  <a:srgbClr val="000000"/>
                </a:solidFill>
              </a:rPr>
              <a:t>Through Diagnosis</a:t>
            </a:r>
            <a:endParaRPr i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Final Thoughts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20">
                <a:solidFill>
                  <a:srgbClr val="000000"/>
                </a:solidFill>
              </a:rPr>
              <a:t>Present State</a:t>
            </a:r>
            <a:endParaRPr b="1" sz="2820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83500"/>
            <a:ext cx="85206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000000"/>
                </a:solidFill>
              </a:rPr>
              <a:t>Customer Behavior</a:t>
            </a:r>
            <a:r>
              <a:rPr b="1" lang="en-GB" sz="2000">
                <a:solidFill>
                  <a:srgbClr val="000000"/>
                </a:solidFill>
              </a:rPr>
              <a:t>:</a:t>
            </a:r>
            <a:br>
              <a:rPr lang="en-GB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  <a:highlight>
                  <a:srgbClr val="38761D"/>
                </a:highlight>
              </a:rPr>
              <a:t>80%</a:t>
            </a:r>
            <a:r>
              <a:rPr lang="en-GB">
                <a:solidFill>
                  <a:srgbClr val="000000"/>
                </a:solidFill>
              </a:rPr>
              <a:t> of all the registered patients are engaging with the platform. 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Patients are using the educational content on the platform - “CREATE MORE”</a:t>
            </a:r>
            <a:br>
              <a:rPr lang="en-GB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We need more “DATA” to find patterns and predict behavior.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The Appointment Crisis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4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chemeClr val="dk1"/>
                </a:solidFill>
              </a:rPr>
              <a:t>The Cost of No-Shows: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300">
                <a:solidFill>
                  <a:schemeClr val="dk1"/>
                </a:solidFill>
              </a:rPr>
              <a:t>Idle capacity, lost revenue:</a:t>
            </a:r>
            <a:r>
              <a:rPr lang="en-GB" sz="1300">
                <a:solidFill>
                  <a:schemeClr val="dk1"/>
                </a:solidFill>
              </a:rPr>
              <a:t> Provider time and clinic slots go unused.</a:t>
            </a:r>
            <a:endParaRPr sz="13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Clinical risk:</a:t>
            </a:r>
            <a:r>
              <a:rPr lang="en-GB" sz="1300">
                <a:solidFill>
                  <a:schemeClr val="dk1"/>
                </a:solidFill>
              </a:rPr>
              <a:t> Delayed specialty care increases complications and downstream costs.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00">
                <a:solidFill>
                  <a:srgbClr val="000000"/>
                </a:solidFill>
              </a:rPr>
              <a:t>Recommendations:</a:t>
            </a:r>
            <a:endParaRPr sz="16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Make Specialist no-shows a top priority for immediate intervention.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Launch a targeted improvement program (navigator call at T-24h)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74" name="Google Shape;74;p16" title="Screenshot 2025-08-26 at 9.53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500" y="1170125"/>
            <a:ext cx="4076099" cy="262332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5485775" y="3945575"/>
            <a:ext cx="313800" cy="256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85775" y="4392700"/>
            <a:ext cx="313800" cy="256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970650" y="3879025"/>
            <a:ext cx="25386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Relative patients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970650" y="4288300"/>
            <a:ext cx="23292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Percentage no-shows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Age Demographics Challenge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17725"/>
            <a:ext cx="51171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n-GB" sz="1600">
                <a:solidFill>
                  <a:srgbClr val="000000"/>
                </a:solidFill>
              </a:rPr>
              <a:t>“Engaged but not Showing up”</a:t>
            </a:r>
            <a:br>
              <a:rPr lang="en-GB" sz="1600">
                <a:solidFill>
                  <a:srgbClr val="000000"/>
                </a:solidFill>
              </a:rPr>
            </a:br>
            <a:br>
              <a:rPr lang="en-GB" sz="1255">
                <a:solidFill>
                  <a:srgbClr val="000000"/>
                </a:solidFill>
              </a:rPr>
            </a:br>
            <a:br>
              <a:rPr lang="en-GB" sz="1255">
                <a:solidFill>
                  <a:srgbClr val="000000"/>
                </a:solidFill>
              </a:rPr>
            </a:br>
            <a:r>
              <a:rPr lang="en-GB" sz="1600">
                <a:solidFill>
                  <a:srgbClr val="000000"/>
                </a:solidFill>
              </a:rPr>
              <a:t>Reality:</a:t>
            </a:r>
            <a:endParaRPr sz="16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rgbClr val="000000"/>
                </a:solidFill>
              </a:rPr>
              <a:t>18–29 miss ~50% of appointments despite frequent logins and checking.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rgbClr val="000000"/>
                </a:solidFill>
              </a:rPr>
              <a:t>30-59 often show-up and follow through with future appointments.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-GB" sz="1600">
                <a:solidFill>
                  <a:srgbClr val="000000"/>
                </a:solidFill>
              </a:rPr>
              <a:t>Recommendations:</a:t>
            </a:r>
            <a:endParaRPr sz="16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rgbClr val="000000"/>
                </a:solidFill>
              </a:rPr>
              <a:t>Prioritize 18–29 with mobile-first, 1-tap confirm or reschedule, and flexible slots.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 sz="1300">
                <a:solidFill>
                  <a:srgbClr val="000000"/>
                </a:solidFill>
              </a:rPr>
              <a:t>Replace one-size outreach with age-specific journeys.</a:t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85" name="Google Shape;85;p17" title="Screenshot 2025-08-26 at 9.54.5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700" y="1245900"/>
            <a:ext cx="3096600" cy="27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0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Regional Performance Insights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875100"/>
            <a:ext cx="5174100" cy="4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GB" sz="1620">
                <a:solidFill>
                  <a:schemeClr val="dk1"/>
                </a:solidFill>
              </a:rPr>
              <a:t>Regional Reality:</a:t>
            </a:r>
            <a:endParaRPr sz="1620">
              <a:solidFill>
                <a:schemeClr val="dk1"/>
              </a:solidFill>
            </a:endParaRPr>
          </a:p>
          <a:p>
            <a:pPr indent="-31877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North: 100% engaged, 50% no-shows → most engaged, least reliable.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South: 25% engaged, 0% no-shows → opposite problem.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East &amp; West: solid engagement, ~33% no-shows.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620">
                <a:solidFill>
                  <a:schemeClr val="dk1"/>
                </a:solidFill>
              </a:rPr>
              <a:t>Recommendations</a:t>
            </a:r>
            <a:r>
              <a:rPr lang="en-GB" sz="1620">
                <a:solidFill>
                  <a:schemeClr val="dk1"/>
                </a:solidFill>
              </a:rPr>
              <a:t>: </a:t>
            </a:r>
            <a:endParaRPr sz="1620">
              <a:solidFill>
                <a:schemeClr val="dk1"/>
              </a:solidFill>
            </a:endParaRPr>
          </a:p>
          <a:p>
            <a:pPr indent="-31877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Regions need customized intervention strategies, not standardized approaches.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North needs retention programs, South needs engagement activation.</a:t>
            </a:r>
            <a:endParaRPr sz="1420">
              <a:solidFill>
                <a:schemeClr val="dk1"/>
              </a:solidFill>
            </a:endParaRPr>
          </a:p>
        </p:txBody>
      </p:sp>
      <p:pic>
        <p:nvPicPr>
          <p:cNvPr id="92" name="Google Shape;92;p18" title="Screenshot 2025-08-26 at 9.56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565" y="1512375"/>
            <a:ext cx="3491459" cy="22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Health Risk Factor Analysis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983900" cy="3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</a:rPr>
              <a:t>Lab Result Analysis: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100% of LDL results were elevated, indicating increased cardiovascular risk.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33% of HbA1c results were flashing, indicating elevated diabetes risk.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Patients tested positive interact with articles, videos and messages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420">
                <a:solidFill>
                  <a:schemeClr val="dk1"/>
                </a:solidFill>
              </a:rPr>
              <a:t>Recommendations: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High-risk conditions require consistent monitoring and medication adjustments.</a:t>
            </a:r>
            <a:endParaRPr sz="1420">
              <a:solidFill>
                <a:schemeClr val="dk1"/>
              </a:solidFill>
            </a:endParaRPr>
          </a:p>
          <a:p>
            <a:pPr indent="-3187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"/>
              <a:buChar char="●"/>
            </a:pPr>
            <a:r>
              <a:rPr lang="en-GB" sz="1420">
                <a:solidFill>
                  <a:schemeClr val="dk1"/>
                </a:solidFill>
              </a:rPr>
              <a:t>Dedicated strategy and outreach programs for positively tested patients.</a:t>
            </a:r>
            <a:endParaRPr sz="14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420">
              <a:solidFill>
                <a:schemeClr val="dk1"/>
              </a:solidFill>
            </a:endParaRPr>
          </a:p>
        </p:txBody>
      </p:sp>
      <p:pic>
        <p:nvPicPr>
          <p:cNvPr id="99" name="Google Shape;99;p19" title="Screenshot 2025-08-26 at 9.56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00" y="1170125"/>
            <a:ext cx="3543600" cy="257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820"/>
              <a:t>Final Thoughts</a:t>
            </a:r>
            <a:endParaRPr b="1" sz="282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2319800"/>
            <a:ext cx="4660800" cy="22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</a:rPr>
              <a:t>Multiple Charts  </a:t>
            </a:r>
            <a:endParaRPr b="1" sz="2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2286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</a:rPr>
              <a:t>Same story</a:t>
            </a:r>
            <a:br>
              <a:rPr b="1" lang="en-GB" sz="2300"/>
            </a:br>
            <a:br>
              <a:rPr b="1" lang="en-GB" sz="2300"/>
            </a:br>
            <a:endParaRPr b="1" sz="2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06" name="Google Shape;106;p20"/>
          <p:cNvSpPr/>
          <p:nvPr/>
        </p:nvSpPr>
        <p:spPr>
          <a:xfrm>
            <a:off x="6056275" y="910900"/>
            <a:ext cx="2157900" cy="1768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Better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Engagement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5985025" y="2966450"/>
            <a:ext cx="2300400" cy="1768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Less No-Shows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010475" y="1625850"/>
            <a:ext cx="1045800" cy="1891800"/>
          </a:xfrm>
          <a:prstGeom prst="curvedRightArrow">
            <a:avLst>
              <a:gd fmla="val 16264" name="adj1"/>
              <a:gd fmla="val 29821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2215225" y="2728625"/>
            <a:ext cx="636900" cy="46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rgbClr val="0000FF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