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1" r:id="rId6"/>
    <p:sldId id="266" r:id="rId7"/>
    <p:sldId id="262" r:id="rId8"/>
    <p:sldId id="276" r:id="rId9"/>
    <p:sldId id="270" r:id="rId10"/>
    <p:sldId id="271" r:id="rId11"/>
    <p:sldId id="273" r:id="rId12"/>
    <p:sldId id="274" r:id="rId13"/>
    <p:sldId id="279" r:id="rId14"/>
    <p:sldId id="280" r:id="rId15"/>
    <p:sldId id="281" r:id="rId16"/>
    <p:sldId id="275"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F3D61-7ED2-4221-9114-46388471FCA9}" v="288" dt="2023-12-08T09:34:47.255"/>
    <p1510:client id="{683B286F-A25E-4B70-BF09-794C5E7157AA}" v="251" dt="2023-12-08T13:06:20.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12/8/2023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12/8/2023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12/8/2023</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12/8/2023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12/8/2023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12/8/2023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12/8/2023</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address.name/"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2291" y="1322023"/>
            <a:ext cx="10993549" cy="1200839"/>
          </a:xfrm>
        </p:spPr>
        <p:txBody>
          <a:bodyPr>
            <a:normAutofit/>
          </a:bodyPr>
          <a:lstStyle/>
          <a:p>
            <a:r>
              <a:rPr lang="en-US"/>
              <a:t>                            </a:t>
            </a:r>
            <a:r>
              <a:rPr lang="en-US" sz="4000"/>
              <a:t>ADDRESS HANDBOOK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8F92-193A-A21D-A1EE-95419829E4B0}"/>
              </a:ext>
            </a:extLst>
          </p:cNvPr>
          <p:cNvSpPr>
            <a:spLocks noGrp="1"/>
          </p:cNvSpPr>
          <p:nvPr>
            <p:ph type="title"/>
          </p:nvPr>
        </p:nvSpPr>
        <p:spPr/>
        <p:txBody>
          <a:bodyPr/>
          <a:lstStyle/>
          <a:p>
            <a:r>
              <a:rPr lang="en-US"/>
              <a:t>CODE:</a:t>
            </a:r>
          </a:p>
        </p:txBody>
      </p:sp>
      <p:sp>
        <p:nvSpPr>
          <p:cNvPr id="3" name="Content Placeholder 2">
            <a:extLst>
              <a:ext uri="{FF2B5EF4-FFF2-40B4-BE49-F238E27FC236}">
                <a16:creationId xmlns:a16="http://schemas.microsoft.com/office/drawing/2014/main" id="{36D8E213-DB14-45A3-FD9F-A227FD6EE9BB}"/>
              </a:ext>
            </a:extLst>
          </p:cNvPr>
          <p:cNvSpPr>
            <a:spLocks noGrp="1"/>
          </p:cNvSpPr>
          <p:nvPr>
            <p:ph sz="half" idx="1"/>
          </p:nvPr>
        </p:nvSpPr>
        <p:spPr>
          <a:xfrm>
            <a:off x="581193" y="1723911"/>
            <a:ext cx="5194767" cy="4817077"/>
          </a:xfrm>
        </p:spPr>
        <p:txBody>
          <a:bodyPr>
            <a:normAutofit fontScale="92500" lnSpcReduction="20000"/>
          </a:bodyPr>
          <a:lstStyle/>
          <a:p>
            <a:pPr marL="305435" indent="-305435">
              <a:buNone/>
            </a:pPr>
            <a:r>
              <a:rPr lang="en-US">
                <a:solidFill>
                  <a:srgbClr val="222222"/>
                </a:solidFill>
                <a:latin typeface="Arial"/>
                <a:cs typeface="Arial"/>
              </a:rPr>
              <a:t>#include &lt;iostream&gt;</a:t>
            </a:r>
            <a:endParaRPr lang="en-US"/>
          </a:p>
          <a:p>
            <a:pPr marL="305435" indent="-305435">
              <a:buNone/>
            </a:pPr>
            <a:r>
              <a:rPr lang="en-US">
                <a:solidFill>
                  <a:srgbClr val="222222"/>
                </a:solidFill>
                <a:latin typeface="Arial"/>
                <a:cs typeface="Arial"/>
              </a:rPr>
              <a:t>#include &lt;string&gt;</a:t>
            </a:r>
            <a:endParaRPr lang="en-US"/>
          </a:p>
          <a:p>
            <a:pPr marL="305435" indent="-305435">
              <a:buNone/>
            </a:pPr>
            <a:r>
              <a:rPr lang="en-US">
                <a:solidFill>
                  <a:srgbClr val="222222"/>
                </a:solidFill>
                <a:latin typeface="Arial"/>
                <a:cs typeface="Arial"/>
              </a:rPr>
              <a:t>#include &lt;vector&gt;</a:t>
            </a:r>
            <a:endParaRPr lang="en-US"/>
          </a:p>
          <a:p>
            <a:pPr marL="305435" indent="-305435">
              <a:buNone/>
            </a:pPr>
            <a:r>
              <a:rPr lang="en-US">
                <a:solidFill>
                  <a:srgbClr val="222222"/>
                </a:solidFill>
                <a:latin typeface="Arial"/>
                <a:cs typeface="Arial"/>
              </a:rPr>
              <a:t>struct Address {</a:t>
            </a:r>
            <a:endParaRPr lang="en-US">
              <a:solidFill>
                <a:srgbClr val="404040"/>
              </a:solidFill>
              <a:latin typeface="Franklin Gothic Book" panose="020B0502020104020203"/>
              <a:cs typeface="Arial"/>
            </a:endParaRPr>
          </a:p>
          <a:p>
            <a:pPr marL="305435" indent="-305435">
              <a:buNone/>
            </a:pPr>
            <a:r>
              <a:rPr lang="en-US">
                <a:solidFill>
                  <a:srgbClr val="222222"/>
                </a:solidFill>
                <a:latin typeface="Arial"/>
                <a:cs typeface="Arial"/>
              </a:rPr>
              <a:t>    std::string name;</a:t>
            </a:r>
            <a:endParaRPr lang="en-US"/>
          </a:p>
          <a:p>
            <a:pPr marL="305435" indent="-305435">
              <a:buNone/>
            </a:pPr>
            <a:r>
              <a:rPr lang="en-US">
                <a:solidFill>
                  <a:srgbClr val="222222"/>
                </a:solidFill>
                <a:latin typeface="Arial"/>
                <a:cs typeface="Arial"/>
              </a:rPr>
              <a:t>    std::string street;</a:t>
            </a:r>
            <a:endParaRPr lang="en-US"/>
          </a:p>
          <a:p>
            <a:pPr marL="305435" indent="-305435">
              <a:buNone/>
            </a:pPr>
            <a:r>
              <a:rPr lang="en-US">
                <a:solidFill>
                  <a:srgbClr val="222222"/>
                </a:solidFill>
                <a:latin typeface="Arial"/>
                <a:cs typeface="Arial"/>
              </a:rPr>
              <a:t>    std::string city;</a:t>
            </a:r>
            <a:endParaRPr lang="en-US"/>
          </a:p>
          <a:p>
            <a:pPr marL="305435" indent="-305435">
              <a:buNone/>
            </a:pPr>
            <a:r>
              <a:rPr lang="en-US">
                <a:solidFill>
                  <a:srgbClr val="222222"/>
                </a:solidFill>
                <a:latin typeface="Arial"/>
                <a:cs typeface="Arial"/>
              </a:rPr>
              <a:t>    std::string state;</a:t>
            </a:r>
            <a:endParaRPr lang="en-US"/>
          </a:p>
          <a:p>
            <a:pPr marL="305435" indent="-305435">
              <a:buNone/>
            </a:pPr>
            <a:r>
              <a:rPr lang="en-US">
                <a:solidFill>
                  <a:srgbClr val="222222"/>
                </a:solidFill>
                <a:latin typeface="Arial"/>
                <a:cs typeface="Arial"/>
              </a:rPr>
              <a:t>    std::string zip;</a:t>
            </a:r>
            <a:endParaRPr lang="en-US"/>
          </a:p>
          <a:p>
            <a:pPr marL="305435" indent="-305435">
              <a:buNone/>
            </a:pPr>
            <a:r>
              <a:rPr lang="en-US">
                <a:solidFill>
                  <a:srgbClr val="222222"/>
                </a:solidFill>
                <a:latin typeface="Arial"/>
                <a:cs typeface="Arial"/>
              </a:rPr>
              <a:t>};</a:t>
            </a:r>
            <a:endParaRPr lang="en-US"/>
          </a:p>
          <a:p>
            <a:pPr marL="0" indent="0">
              <a:buNone/>
            </a:pPr>
            <a:endParaRPr lang="en-US">
              <a:solidFill>
                <a:srgbClr val="222222"/>
              </a:solidFill>
              <a:latin typeface="Arial"/>
              <a:cs typeface="Arial"/>
            </a:endParaRPr>
          </a:p>
        </p:txBody>
      </p:sp>
      <p:sp>
        <p:nvSpPr>
          <p:cNvPr id="4" name="Content Placeholder 3">
            <a:extLst>
              <a:ext uri="{FF2B5EF4-FFF2-40B4-BE49-F238E27FC236}">
                <a16:creationId xmlns:a16="http://schemas.microsoft.com/office/drawing/2014/main" id="{C132B820-540F-FB6B-8580-1A1238DC95F9}"/>
              </a:ext>
            </a:extLst>
          </p:cNvPr>
          <p:cNvSpPr>
            <a:spLocks noGrp="1"/>
          </p:cNvSpPr>
          <p:nvPr>
            <p:ph sz="half" idx="2"/>
          </p:nvPr>
        </p:nvSpPr>
        <p:spPr>
          <a:xfrm>
            <a:off x="5982286" y="786066"/>
            <a:ext cx="5616799" cy="5661137"/>
          </a:xfrm>
        </p:spPr>
        <p:txBody>
          <a:bodyPr>
            <a:normAutofit fontScale="92500" lnSpcReduction="20000"/>
          </a:bodyPr>
          <a:lstStyle/>
          <a:p>
            <a:pPr marL="0" indent="0">
              <a:buNone/>
            </a:pPr>
            <a:r>
              <a:rPr lang="en-US">
                <a:solidFill>
                  <a:srgbClr val="222222"/>
                </a:solidFill>
                <a:latin typeface="Arial"/>
                <a:cs typeface="Arial"/>
              </a:rPr>
              <a:t>// Function to add a new address to the address book</a:t>
            </a:r>
            <a:endParaRPr lang="en-US"/>
          </a:p>
          <a:p>
            <a:pPr marL="0" indent="0">
              <a:buNone/>
            </a:pPr>
            <a:r>
              <a:rPr lang="en-US">
                <a:solidFill>
                  <a:srgbClr val="222222"/>
                </a:solidFill>
                <a:latin typeface="Arial"/>
                <a:cs typeface="Arial"/>
              </a:rPr>
              <a:t>void </a:t>
            </a:r>
            <a:r>
              <a:rPr lang="en-US" err="1">
                <a:solidFill>
                  <a:srgbClr val="222222"/>
                </a:solidFill>
                <a:latin typeface="Arial"/>
                <a:cs typeface="Arial"/>
              </a:rPr>
              <a:t>addAddress</a:t>
            </a:r>
            <a:r>
              <a:rPr lang="en-US">
                <a:solidFill>
                  <a:srgbClr val="222222"/>
                </a:solidFill>
                <a:latin typeface="Arial"/>
                <a:cs typeface="Arial"/>
              </a:rPr>
              <a:t>(std::vector&lt;Address&gt;&amp; </a:t>
            </a:r>
            <a:r>
              <a:rPr lang="en-US" err="1">
                <a:solidFill>
                  <a:srgbClr val="222222"/>
                </a:solidFill>
                <a:latin typeface="Arial"/>
                <a:cs typeface="Arial"/>
              </a:rPr>
              <a:t>addressBook</a:t>
            </a:r>
            <a:r>
              <a:rPr lang="en-US">
                <a:solidFill>
                  <a:srgbClr val="222222"/>
                </a:solidFill>
                <a:latin typeface="Arial"/>
                <a:cs typeface="Arial"/>
              </a:rPr>
              <a:t>) {</a:t>
            </a:r>
            <a:endParaRPr lang="en-US"/>
          </a:p>
          <a:p>
            <a:pPr marL="0" indent="0">
              <a:buNone/>
            </a:pPr>
            <a:r>
              <a:rPr lang="en-US">
                <a:solidFill>
                  <a:srgbClr val="222222"/>
                </a:solidFill>
                <a:latin typeface="Arial"/>
                <a:cs typeface="Arial"/>
              </a:rPr>
              <a:t>    Address </a:t>
            </a:r>
            <a:r>
              <a:rPr lang="en-US" err="1">
                <a:solidFill>
                  <a:srgbClr val="222222"/>
                </a:solidFill>
                <a:latin typeface="Arial"/>
                <a:cs typeface="Arial"/>
              </a:rPr>
              <a:t>newAddress</a:t>
            </a:r>
            <a:r>
              <a:rPr lang="en-US">
                <a:solidFill>
                  <a:srgbClr val="222222"/>
                </a:solidFill>
                <a:latin typeface="Arial"/>
                <a:cs typeface="Arial"/>
              </a:rPr>
              <a:t>;</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cout</a:t>
            </a:r>
            <a:r>
              <a:rPr lang="en-US">
                <a:solidFill>
                  <a:srgbClr val="222222"/>
                </a:solidFill>
                <a:latin typeface="Arial"/>
                <a:cs typeface="Arial"/>
              </a:rPr>
              <a:t> &lt;&lt; "Enter name: ";</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cin.ignore</a:t>
            </a:r>
            <a:r>
              <a:rPr lang="en-US">
                <a:solidFill>
                  <a:srgbClr val="222222"/>
                </a:solidFill>
                <a:latin typeface="Arial"/>
                <a:cs typeface="Arial"/>
              </a:rPr>
              <a:t>();</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getline</a:t>
            </a:r>
            <a:r>
              <a:rPr lang="en-US">
                <a:solidFill>
                  <a:srgbClr val="222222"/>
                </a:solidFill>
                <a:latin typeface="Arial"/>
                <a:cs typeface="Arial"/>
              </a:rPr>
              <a:t>(std::</a:t>
            </a:r>
            <a:r>
              <a:rPr lang="en-US" err="1">
                <a:solidFill>
                  <a:srgbClr val="222222"/>
                </a:solidFill>
                <a:latin typeface="Arial"/>
                <a:cs typeface="Arial"/>
              </a:rPr>
              <a:t>cin</a:t>
            </a:r>
            <a:r>
              <a:rPr lang="en-US">
                <a:solidFill>
                  <a:srgbClr val="222222"/>
                </a:solidFill>
                <a:latin typeface="Arial"/>
                <a:cs typeface="Arial"/>
              </a:rPr>
              <a:t>, newAddress.name);</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cout</a:t>
            </a:r>
            <a:r>
              <a:rPr lang="en-US">
                <a:solidFill>
                  <a:srgbClr val="222222"/>
                </a:solidFill>
                <a:latin typeface="Arial"/>
                <a:cs typeface="Arial"/>
              </a:rPr>
              <a:t> &lt;&lt; "Enter street: ";</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getline</a:t>
            </a:r>
            <a:r>
              <a:rPr lang="en-US">
                <a:solidFill>
                  <a:srgbClr val="222222"/>
                </a:solidFill>
                <a:latin typeface="Arial"/>
                <a:cs typeface="Arial"/>
              </a:rPr>
              <a:t>(std::</a:t>
            </a:r>
            <a:r>
              <a:rPr lang="en-US" err="1">
                <a:solidFill>
                  <a:srgbClr val="222222"/>
                </a:solidFill>
                <a:latin typeface="Arial"/>
                <a:cs typeface="Arial"/>
              </a:rPr>
              <a:t>cin</a:t>
            </a:r>
            <a:r>
              <a:rPr lang="en-US">
                <a:solidFill>
                  <a:srgbClr val="222222"/>
                </a:solidFill>
                <a:latin typeface="Arial"/>
                <a:cs typeface="Arial"/>
              </a:rPr>
              <a:t>, </a:t>
            </a:r>
            <a:r>
              <a:rPr lang="en-US" err="1">
                <a:solidFill>
                  <a:srgbClr val="222222"/>
                </a:solidFill>
                <a:latin typeface="Arial"/>
                <a:cs typeface="Arial"/>
              </a:rPr>
              <a:t>newAddress.street</a:t>
            </a:r>
            <a:r>
              <a:rPr lang="en-US">
                <a:solidFill>
                  <a:srgbClr val="222222"/>
                </a:solidFill>
                <a:latin typeface="Arial"/>
                <a:cs typeface="Arial"/>
              </a:rPr>
              <a:t>);</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cout</a:t>
            </a:r>
            <a:r>
              <a:rPr lang="en-US">
                <a:solidFill>
                  <a:srgbClr val="222222"/>
                </a:solidFill>
                <a:latin typeface="Arial"/>
                <a:cs typeface="Arial"/>
              </a:rPr>
              <a:t> &lt;&lt; "Enter city: ";</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getline</a:t>
            </a:r>
            <a:r>
              <a:rPr lang="en-US">
                <a:solidFill>
                  <a:srgbClr val="222222"/>
                </a:solidFill>
                <a:latin typeface="Arial"/>
                <a:cs typeface="Arial"/>
              </a:rPr>
              <a:t>(std::</a:t>
            </a:r>
            <a:r>
              <a:rPr lang="en-US" err="1">
                <a:solidFill>
                  <a:srgbClr val="222222"/>
                </a:solidFill>
                <a:latin typeface="Arial"/>
                <a:cs typeface="Arial"/>
              </a:rPr>
              <a:t>cin</a:t>
            </a:r>
            <a:r>
              <a:rPr lang="en-US">
                <a:solidFill>
                  <a:srgbClr val="222222"/>
                </a:solidFill>
                <a:latin typeface="Arial"/>
                <a:cs typeface="Arial"/>
              </a:rPr>
              <a:t>, </a:t>
            </a:r>
            <a:r>
              <a:rPr lang="en-US" err="1">
                <a:solidFill>
                  <a:srgbClr val="222222"/>
                </a:solidFill>
                <a:latin typeface="Arial"/>
                <a:cs typeface="Arial"/>
              </a:rPr>
              <a:t>newAddress.city</a:t>
            </a:r>
            <a:r>
              <a:rPr lang="en-US">
                <a:solidFill>
                  <a:srgbClr val="222222"/>
                </a:solidFill>
                <a:latin typeface="Arial"/>
                <a:cs typeface="Arial"/>
              </a:rPr>
              <a:t>);</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cout</a:t>
            </a:r>
            <a:r>
              <a:rPr lang="en-US">
                <a:solidFill>
                  <a:srgbClr val="222222"/>
                </a:solidFill>
                <a:latin typeface="Arial"/>
                <a:cs typeface="Arial"/>
              </a:rPr>
              <a:t> &lt;&lt; "Enter state: ";</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getline</a:t>
            </a:r>
            <a:r>
              <a:rPr lang="en-US">
                <a:solidFill>
                  <a:srgbClr val="222222"/>
                </a:solidFill>
                <a:latin typeface="Arial"/>
                <a:cs typeface="Arial"/>
              </a:rPr>
              <a:t>(std::</a:t>
            </a:r>
            <a:r>
              <a:rPr lang="en-US" err="1">
                <a:solidFill>
                  <a:srgbClr val="222222"/>
                </a:solidFill>
                <a:latin typeface="Arial"/>
                <a:cs typeface="Arial"/>
              </a:rPr>
              <a:t>cin</a:t>
            </a:r>
            <a:r>
              <a:rPr lang="en-US">
                <a:solidFill>
                  <a:srgbClr val="222222"/>
                </a:solidFill>
                <a:latin typeface="Arial"/>
                <a:cs typeface="Arial"/>
              </a:rPr>
              <a:t>, </a:t>
            </a:r>
            <a:r>
              <a:rPr lang="en-US" err="1">
                <a:solidFill>
                  <a:srgbClr val="222222"/>
                </a:solidFill>
                <a:latin typeface="Arial"/>
                <a:cs typeface="Arial"/>
              </a:rPr>
              <a:t>newAddress.state</a:t>
            </a:r>
            <a:r>
              <a:rPr lang="en-US">
                <a:solidFill>
                  <a:srgbClr val="222222"/>
                </a:solidFill>
                <a:latin typeface="Arial"/>
                <a:cs typeface="Arial"/>
              </a:rPr>
              <a:t>);</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cout</a:t>
            </a:r>
            <a:r>
              <a:rPr lang="en-US">
                <a:solidFill>
                  <a:srgbClr val="222222"/>
                </a:solidFill>
                <a:latin typeface="Arial"/>
                <a:cs typeface="Arial"/>
              </a:rPr>
              <a:t> &lt;&lt; "Enter ZIP code: ";</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getline</a:t>
            </a:r>
            <a:r>
              <a:rPr lang="en-US">
                <a:solidFill>
                  <a:srgbClr val="222222"/>
                </a:solidFill>
                <a:latin typeface="Arial"/>
                <a:cs typeface="Arial"/>
              </a:rPr>
              <a:t>(std::</a:t>
            </a:r>
            <a:r>
              <a:rPr lang="en-US" err="1">
                <a:solidFill>
                  <a:srgbClr val="222222"/>
                </a:solidFill>
                <a:latin typeface="Arial"/>
                <a:cs typeface="Arial"/>
              </a:rPr>
              <a:t>cin</a:t>
            </a:r>
            <a:r>
              <a:rPr lang="en-US">
                <a:solidFill>
                  <a:srgbClr val="222222"/>
                </a:solidFill>
                <a:latin typeface="Arial"/>
                <a:cs typeface="Arial"/>
              </a:rPr>
              <a:t>, newAddress.zip);</a:t>
            </a:r>
            <a:endParaRPr lang="en-US"/>
          </a:p>
          <a:p>
            <a:pPr marL="0" indent="0">
              <a:buNone/>
            </a:pPr>
            <a:r>
              <a:rPr lang="en-US">
                <a:solidFill>
                  <a:srgbClr val="222222"/>
                </a:solidFill>
                <a:latin typeface="Arial"/>
                <a:cs typeface="Arial"/>
              </a:rPr>
              <a:t>    </a:t>
            </a:r>
            <a:r>
              <a:rPr lang="en-US" err="1">
                <a:solidFill>
                  <a:srgbClr val="222222"/>
                </a:solidFill>
                <a:latin typeface="Arial"/>
                <a:cs typeface="Arial"/>
              </a:rPr>
              <a:t>addressBook.push_back</a:t>
            </a:r>
            <a:r>
              <a:rPr lang="en-US">
                <a:solidFill>
                  <a:srgbClr val="222222"/>
                </a:solidFill>
                <a:latin typeface="Arial"/>
                <a:cs typeface="Arial"/>
              </a:rPr>
              <a:t>(</a:t>
            </a:r>
            <a:r>
              <a:rPr lang="en-US" err="1">
                <a:solidFill>
                  <a:srgbClr val="222222"/>
                </a:solidFill>
                <a:latin typeface="Arial"/>
                <a:cs typeface="Arial"/>
              </a:rPr>
              <a:t>newAddress</a:t>
            </a:r>
            <a:r>
              <a:rPr lang="en-US">
                <a:solidFill>
                  <a:srgbClr val="222222"/>
                </a:solidFill>
                <a:latin typeface="Arial"/>
                <a:cs typeface="Arial"/>
              </a:rPr>
              <a:t>);</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cout</a:t>
            </a:r>
            <a:r>
              <a:rPr lang="en-US">
                <a:solidFill>
                  <a:srgbClr val="222222"/>
                </a:solidFill>
                <a:latin typeface="Arial"/>
                <a:cs typeface="Arial"/>
              </a:rPr>
              <a:t> &lt;&lt; "Address added successfully!" &lt;&lt; std::</a:t>
            </a:r>
            <a:r>
              <a:rPr lang="en-US" err="1">
                <a:solidFill>
                  <a:srgbClr val="222222"/>
                </a:solidFill>
                <a:latin typeface="Arial"/>
                <a:cs typeface="Arial"/>
              </a:rPr>
              <a:t>endl</a:t>
            </a:r>
            <a:r>
              <a:rPr lang="en-US">
                <a:solidFill>
                  <a:srgbClr val="222222"/>
                </a:solidFill>
                <a:latin typeface="Arial"/>
                <a:cs typeface="Arial"/>
              </a:rPr>
              <a:t>;</a:t>
            </a:r>
            <a:endParaRPr lang="en-US"/>
          </a:p>
          <a:p>
            <a:pPr marL="0" indent="0">
              <a:buNone/>
            </a:pPr>
            <a:endParaRPr lang="en-US"/>
          </a:p>
        </p:txBody>
      </p:sp>
    </p:spTree>
    <p:extLst>
      <p:ext uri="{BB962C8B-B14F-4D97-AF65-F5344CB8AC3E}">
        <p14:creationId xmlns:p14="http://schemas.microsoft.com/office/powerpoint/2010/main" val="285466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164C1-96DF-AE06-7A5C-D91BEEC52379}"/>
              </a:ext>
            </a:extLst>
          </p:cNvPr>
          <p:cNvSpPr>
            <a:spLocks noGrp="1"/>
          </p:cNvSpPr>
          <p:nvPr>
            <p:ph sz="half" idx="1"/>
          </p:nvPr>
        </p:nvSpPr>
        <p:spPr>
          <a:xfrm>
            <a:off x="452239" y="1712188"/>
            <a:ext cx="5194767" cy="5074985"/>
          </a:xfrm>
        </p:spPr>
        <p:txBody>
          <a:bodyPr vert="horz" lIns="91440" tIns="45720" rIns="91440" bIns="45720" rtlCol="0" anchor="ctr">
            <a:noAutofit/>
          </a:bodyPr>
          <a:lstStyle/>
          <a:p>
            <a:pPr marL="0" indent="0">
              <a:buNone/>
            </a:pPr>
            <a:r>
              <a:rPr lang="en-US" sz="1600">
                <a:solidFill>
                  <a:srgbClr val="222222"/>
                </a:solidFill>
                <a:latin typeface="Arial"/>
                <a:cs typeface="Arial"/>
              </a:rPr>
              <a:t>// Function to display all addresses in the address book</a:t>
            </a:r>
            <a:endParaRPr lang="en-US" sz="1600"/>
          </a:p>
          <a:p>
            <a:pPr marL="0" indent="0">
              <a:buNone/>
            </a:pPr>
            <a:endParaRPr lang="en-US" sz="1600">
              <a:solidFill>
                <a:srgbClr val="222222"/>
              </a:solidFill>
              <a:latin typeface="Arial"/>
              <a:cs typeface="Arial"/>
            </a:endParaRPr>
          </a:p>
          <a:p>
            <a:pPr marL="0" indent="0">
              <a:buNone/>
            </a:pPr>
            <a:r>
              <a:rPr lang="en-US" sz="1600">
                <a:solidFill>
                  <a:srgbClr val="222222"/>
                </a:solidFill>
                <a:latin typeface="Arial"/>
                <a:cs typeface="Arial"/>
              </a:rPr>
              <a:t>void </a:t>
            </a:r>
            <a:r>
              <a:rPr lang="en-US" sz="1600" err="1">
                <a:solidFill>
                  <a:srgbClr val="222222"/>
                </a:solidFill>
                <a:latin typeface="Arial"/>
                <a:cs typeface="Arial"/>
              </a:rPr>
              <a:t>displayAddresses</a:t>
            </a:r>
            <a:r>
              <a:rPr lang="en-US" sz="1600">
                <a:solidFill>
                  <a:srgbClr val="222222"/>
                </a:solidFill>
                <a:latin typeface="Arial"/>
                <a:cs typeface="Arial"/>
              </a:rPr>
              <a:t>(const std::vector&lt;Address&gt;&amp; </a:t>
            </a:r>
            <a:r>
              <a:rPr lang="en-US" sz="1600" err="1">
                <a:solidFill>
                  <a:srgbClr val="222222"/>
                </a:solidFill>
                <a:latin typeface="Arial"/>
                <a:cs typeface="Arial"/>
              </a:rPr>
              <a:t>addressBook</a:t>
            </a:r>
            <a:r>
              <a:rPr lang="en-US" sz="1600">
                <a:solidFill>
                  <a:srgbClr val="222222"/>
                </a:solidFill>
                <a:latin typeface="Arial"/>
                <a:cs typeface="Arial"/>
              </a:rPr>
              <a:t>) {</a:t>
            </a:r>
            <a:endParaRPr lang="en-US" sz="1600"/>
          </a:p>
          <a:p>
            <a:pPr marL="0" indent="0">
              <a:buNone/>
            </a:pPr>
            <a:r>
              <a:rPr lang="en-US" sz="1600">
                <a:solidFill>
                  <a:srgbClr val="222222"/>
                </a:solidFill>
                <a:latin typeface="Arial"/>
                <a:cs typeface="Arial"/>
              </a:rPr>
              <a:t>    std::</a:t>
            </a:r>
            <a:r>
              <a:rPr lang="en-US" sz="1600" err="1">
                <a:solidFill>
                  <a:srgbClr val="222222"/>
                </a:solidFill>
                <a:latin typeface="Arial"/>
                <a:cs typeface="Arial"/>
              </a:rPr>
              <a:t>cout</a:t>
            </a:r>
            <a:r>
              <a:rPr lang="en-US" sz="1600">
                <a:solidFill>
                  <a:srgbClr val="222222"/>
                </a:solidFill>
                <a:latin typeface="Arial"/>
                <a:cs typeface="Arial"/>
              </a:rPr>
              <a:t> &lt;&lt; "Address Book:" &lt;&lt; std::</a:t>
            </a:r>
            <a:r>
              <a:rPr lang="en-US" sz="1600" err="1">
                <a:solidFill>
                  <a:srgbClr val="222222"/>
                </a:solidFill>
                <a:latin typeface="Arial"/>
                <a:cs typeface="Arial"/>
              </a:rPr>
              <a:t>endl</a:t>
            </a:r>
            <a:r>
              <a:rPr lang="en-US" sz="1600">
                <a:solidFill>
                  <a:srgbClr val="222222"/>
                </a:solidFill>
                <a:latin typeface="Arial"/>
                <a:cs typeface="Arial"/>
              </a:rPr>
              <a:t>;</a:t>
            </a:r>
            <a:endParaRPr lang="en-US" sz="1600"/>
          </a:p>
          <a:p>
            <a:pPr marL="0" indent="0">
              <a:buNone/>
            </a:pPr>
            <a:r>
              <a:rPr lang="en-US" sz="1600">
                <a:solidFill>
                  <a:srgbClr val="222222"/>
                </a:solidFill>
                <a:latin typeface="Arial"/>
                <a:cs typeface="Arial"/>
              </a:rPr>
              <a:t>    for (const Address&amp; address : </a:t>
            </a:r>
            <a:r>
              <a:rPr lang="en-US" sz="1600" err="1">
                <a:solidFill>
                  <a:srgbClr val="222222"/>
                </a:solidFill>
                <a:latin typeface="Arial"/>
                <a:cs typeface="Arial"/>
              </a:rPr>
              <a:t>addressBook</a:t>
            </a:r>
            <a:r>
              <a:rPr lang="en-US" sz="1600">
                <a:solidFill>
                  <a:srgbClr val="222222"/>
                </a:solidFill>
                <a:latin typeface="Arial"/>
                <a:cs typeface="Arial"/>
              </a:rPr>
              <a:t>) {</a:t>
            </a:r>
            <a:endParaRPr lang="en-US" sz="1600"/>
          </a:p>
          <a:p>
            <a:pPr marL="0" indent="0">
              <a:buNone/>
            </a:pPr>
            <a:r>
              <a:rPr lang="en-US" sz="1600">
                <a:solidFill>
                  <a:srgbClr val="222222"/>
                </a:solidFill>
                <a:latin typeface="Arial"/>
                <a:cs typeface="Arial"/>
              </a:rPr>
              <a:t>        std::</a:t>
            </a:r>
            <a:r>
              <a:rPr lang="en-US" sz="1600" err="1">
                <a:solidFill>
                  <a:srgbClr val="222222"/>
                </a:solidFill>
                <a:latin typeface="Arial"/>
                <a:cs typeface="Arial"/>
              </a:rPr>
              <a:t>cout</a:t>
            </a:r>
            <a:r>
              <a:rPr lang="en-US" sz="1600">
                <a:solidFill>
                  <a:srgbClr val="222222"/>
                </a:solidFill>
                <a:latin typeface="Arial"/>
                <a:cs typeface="Arial"/>
              </a:rPr>
              <a:t> &lt;&lt; "Name: " &lt;&lt; </a:t>
            </a:r>
            <a:r>
              <a:rPr lang="en-US" sz="1600">
                <a:solidFill>
                  <a:srgbClr val="1155CC"/>
                </a:solidFill>
                <a:latin typeface="Arial"/>
                <a:cs typeface="Arial"/>
                <a:hlinkClick r:id="rId2"/>
              </a:rPr>
              <a:t>address.name</a:t>
            </a:r>
            <a:r>
              <a:rPr lang="en-US" sz="1600">
                <a:solidFill>
                  <a:srgbClr val="222222"/>
                </a:solidFill>
                <a:latin typeface="Arial"/>
                <a:cs typeface="Arial"/>
              </a:rPr>
              <a:t> &lt;&lt; std::</a:t>
            </a:r>
            <a:r>
              <a:rPr lang="en-US" sz="1600" err="1">
                <a:solidFill>
                  <a:srgbClr val="222222"/>
                </a:solidFill>
                <a:latin typeface="Arial"/>
                <a:cs typeface="Arial"/>
              </a:rPr>
              <a:t>endl</a:t>
            </a:r>
            <a:r>
              <a:rPr lang="en-US" sz="1600">
                <a:solidFill>
                  <a:srgbClr val="222222"/>
                </a:solidFill>
                <a:latin typeface="Arial"/>
                <a:cs typeface="Arial"/>
              </a:rPr>
              <a:t>;</a:t>
            </a:r>
            <a:endParaRPr lang="en-US" sz="1600"/>
          </a:p>
          <a:p>
            <a:pPr marL="0" indent="0">
              <a:buNone/>
            </a:pPr>
            <a:r>
              <a:rPr lang="en-US" sz="1600">
                <a:solidFill>
                  <a:srgbClr val="222222"/>
                </a:solidFill>
                <a:latin typeface="Arial"/>
                <a:cs typeface="Arial"/>
              </a:rPr>
              <a:t>        std::</a:t>
            </a:r>
            <a:r>
              <a:rPr lang="en-US" sz="1600" err="1">
                <a:solidFill>
                  <a:srgbClr val="222222"/>
                </a:solidFill>
                <a:latin typeface="Arial"/>
                <a:cs typeface="Arial"/>
              </a:rPr>
              <a:t>cout</a:t>
            </a:r>
            <a:r>
              <a:rPr lang="en-US" sz="1600">
                <a:solidFill>
                  <a:srgbClr val="222222"/>
                </a:solidFill>
                <a:latin typeface="Arial"/>
                <a:cs typeface="Arial"/>
              </a:rPr>
              <a:t> &lt;&lt; "Street: " &lt;&lt; </a:t>
            </a:r>
            <a:r>
              <a:rPr lang="en-US" sz="1600" err="1">
                <a:solidFill>
                  <a:srgbClr val="222222"/>
                </a:solidFill>
                <a:latin typeface="Arial"/>
                <a:cs typeface="Arial"/>
              </a:rPr>
              <a:t>address.street</a:t>
            </a:r>
            <a:r>
              <a:rPr lang="en-US" sz="1600">
                <a:solidFill>
                  <a:srgbClr val="222222"/>
                </a:solidFill>
                <a:latin typeface="Arial"/>
                <a:cs typeface="Arial"/>
              </a:rPr>
              <a:t> &lt;&lt; std::</a:t>
            </a:r>
            <a:r>
              <a:rPr lang="en-US" sz="1600" err="1">
                <a:solidFill>
                  <a:srgbClr val="222222"/>
                </a:solidFill>
                <a:latin typeface="Arial"/>
                <a:cs typeface="Arial"/>
              </a:rPr>
              <a:t>endl</a:t>
            </a:r>
            <a:r>
              <a:rPr lang="en-US" sz="1600">
                <a:solidFill>
                  <a:srgbClr val="222222"/>
                </a:solidFill>
                <a:latin typeface="Arial"/>
                <a:cs typeface="Arial"/>
              </a:rPr>
              <a:t>;</a:t>
            </a:r>
            <a:endParaRPr lang="en-US" sz="1600"/>
          </a:p>
          <a:p>
            <a:pPr marL="0" indent="0">
              <a:buNone/>
            </a:pPr>
            <a:r>
              <a:rPr lang="en-US" sz="1600">
                <a:solidFill>
                  <a:srgbClr val="222222"/>
                </a:solidFill>
                <a:latin typeface="Arial"/>
                <a:cs typeface="Arial"/>
              </a:rPr>
              <a:t>        std::</a:t>
            </a:r>
            <a:r>
              <a:rPr lang="en-US" sz="1600" err="1">
                <a:solidFill>
                  <a:srgbClr val="222222"/>
                </a:solidFill>
                <a:latin typeface="Arial"/>
                <a:cs typeface="Arial"/>
              </a:rPr>
              <a:t>cout</a:t>
            </a:r>
            <a:r>
              <a:rPr lang="en-US" sz="1600">
                <a:solidFill>
                  <a:srgbClr val="222222"/>
                </a:solidFill>
                <a:latin typeface="Arial"/>
                <a:cs typeface="Arial"/>
              </a:rPr>
              <a:t> &lt;&lt; "City: " &lt;&lt; </a:t>
            </a:r>
            <a:r>
              <a:rPr lang="en-US" sz="1600" err="1">
                <a:solidFill>
                  <a:srgbClr val="222222"/>
                </a:solidFill>
                <a:latin typeface="Arial"/>
                <a:cs typeface="Arial"/>
              </a:rPr>
              <a:t>address.city</a:t>
            </a:r>
            <a:r>
              <a:rPr lang="en-US" sz="1600">
                <a:solidFill>
                  <a:srgbClr val="222222"/>
                </a:solidFill>
                <a:latin typeface="Arial"/>
                <a:cs typeface="Arial"/>
              </a:rPr>
              <a:t> &lt;&lt; std::</a:t>
            </a:r>
            <a:r>
              <a:rPr lang="en-US" sz="1600" err="1">
                <a:solidFill>
                  <a:srgbClr val="222222"/>
                </a:solidFill>
                <a:latin typeface="Arial"/>
                <a:cs typeface="Arial"/>
              </a:rPr>
              <a:t>endl</a:t>
            </a:r>
            <a:r>
              <a:rPr lang="en-US" sz="1600">
                <a:solidFill>
                  <a:srgbClr val="222222"/>
                </a:solidFill>
                <a:latin typeface="Arial"/>
                <a:cs typeface="Arial"/>
              </a:rPr>
              <a:t>;</a:t>
            </a:r>
            <a:endParaRPr lang="en-US" sz="1600"/>
          </a:p>
          <a:p>
            <a:pPr marL="0" indent="0">
              <a:buNone/>
            </a:pPr>
            <a:r>
              <a:rPr lang="en-US" sz="1600">
                <a:solidFill>
                  <a:srgbClr val="222222"/>
                </a:solidFill>
                <a:latin typeface="Arial"/>
                <a:cs typeface="Arial"/>
              </a:rPr>
              <a:t>        std::</a:t>
            </a:r>
            <a:r>
              <a:rPr lang="en-US" sz="1600" err="1">
                <a:solidFill>
                  <a:srgbClr val="222222"/>
                </a:solidFill>
                <a:latin typeface="Arial"/>
                <a:cs typeface="Arial"/>
              </a:rPr>
              <a:t>cout</a:t>
            </a:r>
            <a:r>
              <a:rPr lang="en-US" sz="1600">
                <a:solidFill>
                  <a:srgbClr val="222222"/>
                </a:solidFill>
                <a:latin typeface="Arial"/>
                <a:cs typeface="Arial"/>
              </a:rPr>
              <a:t> &lt;&lt; "State: " &lt;&lt; </a:t>
            </a:r>
            <a:r>
              <a:rPr lang="en-US" sz="1600" err="1">
                <a:solidFill>
                  <a:srgbClr val="222222"/>
                </a:solidFill>
                <a:latin typeface="Arial"/>
                <a:cs typeface="Arial"/>
              </a:rPr>
              <a:t>address.state</a:t>
            </a:r>
            <a:r>
              <a:rPr lang="en-US" sz="1600">
                <a:solidFill>
                  <a:srgbClr val="222222"/>
                </a:solidFill>
                <a:latin typeface="Arial"/>
                <a:cs typeface="Arial"/>
              </a:rPr>
              <a:t> &lt;&lt; std::</a:t>
            </a:r>
            <a:r>
              <a:rPr lang="en-US" sz="1600" err="1">
                <a:solidFill>
                  <a:srgbClr val="222222"/>
                </a:solidFill>
                <a:latin typeface="Arial"/>
                <a:cs typeface="Arial"/>
              </a:rPr>
              <a:t>endl</a:t>
            </a:r>
            <a:r>
              <a:rPr lang="en-US" sz="1600">
                <a:solidFill>
                  <a:srgbClr val="222222"/>
                </a:solidFill>
                <a:latin typeface="Arial"/>
                <a:cs typeface="Arial"/>
              </a:rPr>
              <a:t>;</a:t>
            </a:r>
            <a:endParaRPr lang="en-US" sz="1600"/>
          </a:p>
          <a:p>
            <a:pPr marL="0" indent="0">
              <a:buNone/>
            </a:pPr>
            <a:r>
              <a:rPr lang="en-US" sz="1600">
                <a:solidFill>
                  <a:srgbClr val="222222"/>
                </a:solidFill>
                <a:latin typeface="Arial"/>
                <a:cs typeface="Arial"/>
              </a:rPr>
              <a:t>        std::</a:t>
            </a:r>
            <a:r>
              <a:rPr lang="en-US" sz="1600" err="1">
                <a:solidFill>
                  <a:srgbClr val="222222"/>
                </a:solidFill>
                <a:latin typeface="Arial"/>
                <a:cs typeface="Arial"/>
              </a:rPr>
              <a:t>cout</a:t>
            </a:r>
            <a:r>
              <a:rPr lang="en-US" sz="1600">
                <a:solidFill>
                  <a:srgbClr val="222222"/>
                </a:solidFill>
                <a:latin typeface="Arial"/>
                <a:cs typeface="Arial"/>
              </a:rPr>
              <a:t> &lt;&lt; "ZIP: " &lt;&lt; address.zip &lt;&lt; std::</a:t>
            </a:r>
            <a:r>
              <a:rPr lang="en-US" sz="1600" err="1">
                <a:solidFill>
                  <a:srgbClr val="222222"/>
                </a:solidFill>
                <a:latin typeface="Arial"/>
                <a:cs typeface="Arial"/>
              </a:rPr>
              <a:t>endl</a:t>
            </a:r>
            <a:r>
              <a:rPr lang="en-US" sz="1600">
                <a:solidFill>
                  <a:srgbClr val="222222"/>
                </a:solidFill>
                <a:latin typeface="Arial"/>
                <a:cs typeface="Arial"/>
              </a:rPr>
              <a:t>;</a:t>
            </a:r>
            <a:endParaRPr lang="en-US" sz="1600"/>
          </a:p>
          <a:p>
            <a:pPr marL="0" indent="0">
              <a:buNone/>
            </a:pPr>
            <a:r>
              <a:rPr lang="en-US" sz="1600">
                <a:solidFill>
                  <a:srgbClr val="222222"/>
                </a:solidFill>
                <a:latin typeface="Arial"/>
                <a:cs typeface="Arial"/>
              </a:rPr>
              <a:t>        std::</a:t>
            </a:r>
            <a:r>
              <a:rPr lang="en-US" sz="1600" err="1">
                <a:solidFill>
                  <a:srgbClr val="222222"/>
                </a:solidFill>
                <a:latin typeface="Arial"/>
                <a:cs typeface="Arial"/>
              </a:rPr>
              <a:t>cout</a:t>
            </a:r>
            <a:r>
              <a:rPr lang="en-US" sz="1600">
                <a:solidFill>
                  <a:srgbClr val="222222"/>
                </a:solidFill>
                <a:latin typeface="Arial"/>
                <a:cs typeface="Arial"/>
              </a:rPr>
              <a:t> &lt;&lt; "-----------------------" &lt;&lt; std::</a:t>
            </a:r>
            <a:r>
              <a:rPr lang="en-US" sz="1600" err="1">
                <a:solidFill>
                  <a:srgbClr val="222222"/>
                </a:solidFill>
                <a:latin typeface="Arial"/>
                <a:cs typeface="Arial"/>
              </a:rPr>
              <a:t>endl</a:t>
            </a:r>
            <a:r>
              <a:rPr lang="en-US" sz="1600">
                <a:solidFill>
                  <a:srgbClr val="222222"/>
                </a:solidFill>
                <a:latin typeface="Arial"/>
                <a:cs typeface="Arial"/>
              </a:rPr>
              <a:t>;</a:t>
            </a:r>
            <a:endParaRPr lang="en-US" sz="1600"/>
          </a:p>
          <a:p>
            <a:pPr marL="0" indent="0">
              <a:buNone/>
            </a:pPr>
            <a:r>
              <a:rPr lang="en-US" sz="1600">
                <a:solidFill>
                  <a:srgbClr val="222222"/>
                </a:solidFill>
                <a:latin typeface="Arial"/>
                <a:cs typeface="Arial"/>
              </a:rPr>
              <a:t>    }</a:t>
            </a:r>
            <a:endParaRPr lang="en-US" sz="1600"/>
          </a:p>
          <a:p>
            <a:pPr marL="0" indent="0">
              <a:buNone/>
            </a:pPr>
            <a:r>
              <a:rPr lang="en-US" sz="1600">
                <a:solidFill>
                  <a:srgbClr val="222222"/>
                </a:solidFill>
                <a:latin typeface="Arial"/>
                <a:cs typeface="Arial"/>
              </a:rPr>
              <a:t>}</a:t>
            </a:r>
            <a:endParaRPr lang="en-US" sz="1600"/>
          </a:p>
          <a:p>
            <a:pPr marL="305435" indent="-305435"/>
            <a:endParaRPr lang="en-US" sz="1600"/>
          </a:p>
          <a:p>
            <a:pPr marL="0" indent="0">
              <a:buNone/>
            </a:pPr>
            <a:endParaRPr lang="en-US">
              <a:solidFill>
                <a:srgbClr val="222222"/>
              </a:solidFill>
              <a:latin typeface="Arial"/>
              <a:cs typeface="Arial"/>
            </a:endParaRPr>
          </a:p>
        </p:txBody>
      </p:sp>
    </p:spTree>
    <p:extLst>
      <p:ext uri="{BB962C8B-B14F-4D97-AF65-F5344CB8AC3E}">
        <p14:creationId xmlns:p14="http://schemas.microsoft.com/office/powerpoint/2010/main" val="281970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263BE-AF34-969E-EA1F-AB4F1E6CAE50}"/>
              </a:ext>
            </a:extLst>
          </p:cNvPr>
          <p:cNvSpPr>
            <a:spLocks noGrp="1"/>
          </p:cNvSpPr>
          <p:nvPr>
            <p:ph sz="half" idx="1"/>
          </p:nvPr>
        </p:nvSpPr>
        <p:spPr>
          <a:xfrm>
            <a:off x="581193" y="762619"/>
            <a:ext cx="5194767" cy="5708031"/>
          </a:xfrm>
        </p:spPr>
        <p:txBody>
          <a:bodyPr>
            <a:normAutofit fontScale="85000" lnSpcReduction="20000"/>
          </a:bodyPr>
          <a:lstStyle/>
          <a:p>
            <a:pPr marL="0" indent="0">
              <a:buNone/>
            </a:pPr>
            <a:r>
              <a:rPr lang="en-US">
                <a:solidFill>
                  <a:srgbClr val="222222"/>
                </a:solidFill>
                <a:latin typeface="Arial"/>
                <a:cs typeface="Arial"/>
              </a:rPr>
              <a:t>int main() {</a:t>
            </a:r>
            <a:endParaRPr lang="en-US"/>
          </a:p>
          <a:p>
            <a:pPr marL="0" indent="0">
              <a:buNone/>
            </a:pPr>
            <a:r>
              <a:rPr lang="en-US">
                <a:solidFill>
                  <a:srgbClr val="222222"/>
                </a:solidFill>
                <a:latin typeface="Arial"/>
                <a:cs typeface="Arial"/>
              </a:rPr>
              <a:t>    std::vector&lt;Address&gt; </a:t>
            </a:r>
            <a:r>
              <a:rPr lang="en-US" err="1">
                <a:solidFill>
                  <a:srgbClr val="222222"/>
                </a:solidFill>
                <a:latin typeface="Arial"/>
                <a:cs typeface="Arial"/>
              </a:rPr>
              <a:t>addressBook</a:t>
            </a:r>
            <a:r>
              <a:rPr lang="en-US">
                <a:solidFill>
                  <a:srgbClr val="222222"/>
                </a:solidFill>
                <a:latin typeface="Arial"/>
                <a:cs typeface="Arial"/>
              </a:rPr>
              <a:t>;</a:t>
            </a:r>
            <a:endParaRPr lang="en-US"/>
          </a:p>
          <a:p>
            <a:pPr marL="0" indent="0">
              <a:buNone/>
            </a:pPr>
            <a:r>
              <a:rPr lang="en-US">
                <a:solidFill>
                  <a:srgbClr val="222222"/>
                </a:solidFill>
                <a:latin typeface="Arial"/>
                <a:cs typeface="Arial"/>
              </a:rPr>
              <a:t>    while (true) {</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cout</a:t>
            </a:r>
            <a:r>
              <a:rPr lang="en-US">
                <a:solidFill>
                  <a:srgbClr val="222222"/>
                </a:solidFill>
                <a:latin typeface="Arial"/>
                <a:cs typeface="Arial"/>
              </a:rPr>
              <a:t> &lt;&lt; "Address Handbook" &lt;&lt; std::</a:t>
            </a:r>
            <a:r>
              <a:rPr lang="en-US" err="1">
                <a:solidFill>
                  <a:srgbClr val="222222"/>
                </a:solidFill>
                <a:latin typeface="Arial"/>
                <a:cs typeface="Arial"/>
              </a:rPr>
              <a:t>endl</a:t>
            </a:r>
            <a:r>
              <a:rPr lang="en-US">
                <a:solidFill>
                  <a:srgbClr val="222222"/>
                </a:solidFill>
                <a:latin typeface="Arial"/>
                <a:cs typeface="Arial"/>
              </a:rPr>
              <a:t>;</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cout</a:t>
            </a:r>
            <a:r>
              <a:rPr lang="en-US">
                <a:solidFill>
                  <a:srgbClr val="222222"/>
                </a:solidFill>
                <a:latin typeface="Arial"/>
                <a:cs typeface="Arial"/>
              </a:rPr>
              <a:t> &lt;&lt; "1. Add Address" &lt;&lt; std::</a:t>
            </a:r>
            <a:r>
              <a:rPr lang="en-US" err="1">
                <a:solidFill>
                  <a:srgbClr val="222222"/>
                </a:solidFill>
                <a:latin typeface="Arial"/>
                <a:cs typeface="Arial"/>
              </a:rPr>
              <a:t>endl</a:t>
            </a:r>
            <a:r>
              <a:rPr lang="en-US">
                <a:solidFill>
                  <a:srgbClr val="222222"/>
                </a:solidFill>
                <a:latin typeface="Arial"/>
                <a:cs typeface="Arial"/>
              </a:rPr>
              <a:t>;</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cout</a:t>
            </a:r>
            <a:r>
              <a:rPr lang="en-US">
                <a:solidFill>
                  <a:srgbClr val="222222"/>
                </a:solidFill>
                <a:latin typeface="Arial"/>
                <a:cs typeface="Arial"/>
              </a:rPr>
              <a:t> &lt;&lt; "2. Display Addresses" &lt;&lt; std::</a:t>
            </a:r>
            <a:r>
              <a:rPr lang="en-US" err="1">
                <a:solidFill>
                  <a:srgbClr val="222222"/>
                </a:solidFill>
                <a:latin typeface="Arial"/>
                <a:cs typeface="Arial"/>
              </a:rPr>
              <a:t>endl</a:t>
            </a:r>
            <a:r>
              <a:rPr lang="en-US">
                <a:solidFill>
                  <a:srgbClr val="222222"/>
                </a:solidFill>
                <a:latin typeface="Arial"/>
                <a:cs typeface="Arial"/>
              </a:rPr>
              <a:t>;</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cout</a:t>
            </a:r>
            <a:r>
              <a:rPr lang="en-US">
                <a:solidFill>
                  <a:srgbClr val="222222"/>
                </a:solidFill>
                <a:latin typeface="Arial"/>
                <a:cs typeface="Arial"/>
              </a:rPr>
              <a:t> &lt;&lt; "3. Exit" &lt;&lt; std::</a:t>
            </a:r>
            <a:r>
              <a:rPr lang="en-US" err="1">
                <a:solidFill>
                  <a:srgbClr val="222222"/>
                </a:solidFill>
                <a:latin typeface="Arial"/>
                <a:cs typeface="Arial"/>
              </a:rPr>
              <a:t>endl</a:t>
            </a:r>
            <a:r>
              <a:rPr lang="en-US">
                <a:solidFill>
                  <a:srgbClr val="222222"/>
                </a:solidFill>
                <a:latin typeface="Arial"/>
                <a:cs typeface="Arial"/>
              </a:rPr>
              <a:t>;</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cout</a:t>
            </a:r>
            <a:r>
              <a:rPr lang="en-US">
                <a:solidFill>
                  <a:srgbClr val="222222"/>
                </a:solidFill>
                <a:latin typeface="Arial"/>
                <a:cs typeface="Arial"/>
              </a:rPr>
              <a:t> &lt;&lt; "Enter your choice: ";</a:t>
            </a:r>
            <a:endParaRPr lang="en-US"/>
          </a:p>
          <a:p>
            <a:pPr marL="0" indent="0">
              <a:buNone/>
            </a:pPr>
            <a:r>
              <a:rPr lang="en-US">
                <a:solidFill>
                  <a:srgbClr val="222222"/>
                </a:solidFill>
                <a:latin typeface="Arial"/>
                <a:cs typeface="Arial"/>
              </a:rPr>
              <a:t>        int choice;</a:t>
            </a:r>
            <a:endParaRPr lang="en-US"/>
          </a:p>
          <a:p>
            <a:pPr marL="0" indent="0">
              <a:buNone/>
            </a:pPr>
            <a:r>
              <a:rPr lang="en-US">
                <a:solidFill>
                  <a:srgbClr val="222222"/>
                </a:solidFill>
                <a:latin typeface="Arial"/>
                <a:cs typeface="Arial"/>
              </a:rPr>
              <a:t>        std::</a:t>
            </a:r>
            <a:r>
              <a:rPr lang="en-US" err="1">
                <a:solidFill>
                  <a:srgbClr val="222222"/>
                </a:solidFill>
                <a:latin typeface="Arial"/>
                <a:cs typeface="Arial"/>
              </a:rPr>
              <a:t>cin</a:t>
            </a:r>
            <a:r>
              <a:rPr lang="en-US">
                <a:solidFill>
                  <a:srgbClr val="222222"/>
                </a:solidFill>
                <a:latin typeface="Arial"/>
                <a:cs typeface="Arial"/>
              </a:rPr>
              <a:t> &gt;&gt; choice;</a:t>
            </a:r>
            <a:endParaRPr lang="en-US"/>
          </a:p>
          <a:p>
            <a:pPr marL="0" indent="0">
              <a:buNone/>
            </a:pPr>
            <a:endParaRPr lang="en-US"/>
          </a:p>
        </p:txBody>
      </p:sp>
      <p:sp>
        <p:nvSpPr>
          <p:cNvPr id="4" name="Content Placeholder 3">
            <a:extLst>
              <a:ext uri="{FF2B5EF4-FFF2-40B4-BE49-F238E27FC236}">
                <a16:creationId xmlns:a16="http://schemas.microsoft.com/office/drawing/2014/main" id="{707400F8-B093-1490-CB61-3D3704EEF3CE}"/>
              </a:ext>
            </a:extLst>
          </p:cNvPr>
          <p:cNvSpPr>
            <a:spLocks noGrp="1"/>
          </p:cNvSpPr>
          <p:nvPr>
            <p:ph sz="half" idx="2"/>
          </p:nvPr>
        </p:nvSpPr>
        <p:spPr>
          <a:xfrm>
            <a:off x="6416039" y="1172926"/>
            <a:ext cx="5194769" cy="5426677"/>
          </a:xfrm>
        </p:spPr>
        <p:txBody>
          <a:bodyPr vert="horz" lIns="91440" tIns="45720" rIns="91440" bIns="45720" rtlCol="0" anchor="ctr">
            <a:noAutofit/>
          </a:bodyPr>
          <a:lstStyle/>
          <a:p>
            <a:pPr marL="0" indent="0">
              <a:buNone/>
            </a:pPr>
            <a:r>
              <a:rPr lang="en-US" sz="1400">
                <a:solidFill>
                  <a:srgbClr val="222222"/>
                </a:solidFill>
                <a:latin typeface="Arial"/>
                <a:cs typeface="Arial"/>
              </a:rPr>
              <a:t>switch (choice) {</a:t>
            </a:r>
            <a:endParaRPr lang="en-US" sz="1400"/>
          </a:p>
          <a:p>
            <a:pPr marL="0" indent="0">
              <a:buNone/>
            </a:pPr>
            <a:r>
              <a:rPr lang="en-US" sz="1400">
                <a:solidFill>
                  <a:srgbClr val="222222"/>
                </a:solidFill>
                <a:latin typeface="Arial"/>
                <a:cs typeface="Arial"/>
              </a:rPr>
              <a:t>            case 1:</a:t>
            </a:r>
            <a:endParaRPr lang="en-US" sz="1400"/>
          </a:p>
          <a:p>
            <a:pPr marL="0" indent="0">
              <a:buNone/>
            </a:pPr>
            <a:r>
              <a:rPr lang="en-US" sz="1400">
                <a:solidFill>
                  <a:srgbClr val="222222"/>
                </a:solidFill>
                <a:latin typeface="Arial"/>
                <a:cs typeface="Arial"/>
              </a:rPr>
              <a:t>                </a:t>
            </a:r>
            <a:r>
              <a:rPr lang="en-US" sz="1400" err="1">
                <a:solidFill>
                  <a:srgbClr val="222222"/>
                </a:solidFill>
                <a:latin typeface="Arial"/>
                <a:cs typeface="Arial"/>
              </a:rPr>
              <a:t>addAddress</a:t>
            </a:r>
            <a:r>
              <a:rPr lang="en-US" sz="1400">
                <a:solidFill>
                  <a:srgbClr val="222222"/>
                </a:solidFill>
                <a:latin typeface="Arial"/>
                <a:cs typeface="Arial"/>
              </a:rPr>
              <a:t>(</a:t>
            </a:r>
            <a:r>
              <a:rPr lang="en-US" sz="1400" err="1">
                <a:solidFill>
                  <a:srgbClr val="222222"/>
                </a:solidFill>
                <a:latin typeface="Arial"/>
                <a:cs typeface="Arial"/>
              </a:rPr>
              <a:t>addressBook</a:t>
            </a:r>
            <a:r>
              <a:rPr lang="en-US" sz="1400">
                <a:solidFill>
                  <a:srgbClr val="222222"/>
                </a:solidFill>
                <a:latin typeface="Arial"/>
                <a:cs typeface="Arial"/>
              </a:rPr>
              <a:t>);</a:t>
            </a:r>
            <a:endParaRPr lang="en-US" sz="1400"/>
          </a:p>
          <a:p>
            <a:pPr marL="0" indent="0">
              <a:buNone/>
            </a:pPr>
            <a:r>
              <a:rPr lang="en-US" sz="1400">
                <a:solidFill>
                  <a:srgbClr val="222222"/>
                </a:solidFill>
                <a:latin typeface="Arial"/>
                <a:cs typeface="Arial"/>
              </a:rPr>
              <a:t>                break;</a:t>
            </a:r>
            <a:endParaRPr lang="en-US" sz="1400"/>
          </a:p>
          <a:p>
            <a:pPr marL="0" indent="0">
              <a:buNone/>
            </a:pPr>
            <a:r>
              <a:rPr lang="en-US" sz="1400">
                <a:solidFill>
                  <a:srgbClr val="222222"/>
                </a:solidFill>
                <a:latin typeface="Arial"/>
                <a:cs typeface="Arial"/>
              </a:rPr>
              <a:t>            case 2:</a:t>
            </a:r>
            <a:endParaRPr lang="en-US" sz="1400"/>
          </a:p>
          <a:p>
            <a:pPr marL="0" indent="0">
              <a:buNone/>
            </a:pPr>
            <a:r>
              <a:rPr lang="en-US" sz="1400">
                <a:solidFill>
                  <a:srgbClr val="222222"/>
                </a:solidFill>
                <a:latin typeface="Arial"/>
                <a:cs typeface="Arial"/>
              </a:rPr>
              <a:t>                </a:t>
            </a:r>
            <a:r>
              <a:rPr lang="en-US" sz="1400" err="1">
                <a:solidFill>
                  <a:srgbClr val="222222"/>
                </a:solidFill>
                <a:latin typeface="Arial"/>
                <a:cs typeface="Arial"/>
              </a:rPr>
              <a:t>displayAddresses</a:t>
            </a:r>
            <a:r>
              <a:rPr lang="en-US" sz="1400">
                <a:solidFill>
                  <a:srgbClr val="222222"/>
                </a:solidFill>
                <a:latin typeface="Arial"/>
                <a:cs typeface="Arial"/>
              </a:rPr>
              <a:t>(</a:t>
            </a:r>
            <a:r>
              <a:rPr lang="en-US" sz="1400" err="1">
                <a:solidFill>
                  <a:srgbClr val="222222"/>
                </a:solidFill>
                <a:latin typeface="Arial"/>
                <a:cs typeface="Arial"/>
              </a:rPr>
              <a:t>addressBook</a:t>
            </a:r>
            <a:r>
              <a:rPr lang="en-US" sz="1400">
                <a:solidFill>
                  <a:srgbClr val="222222"/>
                </a:solidFill>
                <a:latin typeface="Arial"/>
                <a:cs typeface="Arial"/>
              </a:rPr>
              <a:t>);</a:t>
            </a:r>
            <a:endParaRPr lang="en-US" sz="1400"/>
          </a:p>
          <a:p>
            <a:pPr marL="0" indent="0">
              <a:buNone/>
            </a:pPr>
            <a:r>
              <a:rPr lang="en-US" sz="1400">
                <a:solidFill>
                  <a:srgbClr val="222222"/>
                </a:solidFill>
                <a:latin typeface="Arial"/>
                <a:cs typeface="Arial"/>
              </a:rPr>
              <a:t>                break;</a:t>
            </a:r>
            <a:endParaRPr lang="en-US" sz="1400"/>
          </a:p>
          <a:p>
            <a:pPr marL="0" indent="0">
              <a:buNone/>
            </a:pPr>
            <a:r>
              <a:rPr lang="en-US" sz="1400">
                <a:solidFill>
                  <a:srgbClr val="222222"/>
                </a:solidFill>
                <a:latin typeface="Arial"/>
                <a:cs typeface="Arial"/>
              </a:rPr>
              <a:t>            case 3:</a:t>
            </a:r>
            <a:endParaRPr lang="en-US" sz="1400"/>
          </a:p>
          <a:p>
            <a:pPr marL="0" indent="0">
              <a:buNone/>
            </a:pPr>
            <a:r>
              <a:rPr lang="en-US" sz="1400">
                <a:solidFill>
                  <a:srgbClr val="222222"/>
                </a:solidFill>
                <a:latin typeface="Arial"/>
                <a:cs typeface="Arial"/>
              </a:rPr>
              <a:t>                std::</a:t>
            </a:r>
            <a:r>
              <a:rPr lang="en-US" sz="1400" err="1">
                <a:solidFill>
                  <a:srgbClr val="222222"/>
                </a:solidFill>
                <a:latin typeface="Arial"/>
                <a:cs typeface="Arial"/>
              </a:rPr>
              <a:t>cout</a:t>
            </a:r>
            <a:r>
              <a:rPr lang="en-US" sz="1400">
                <a:solidFill>
                  <a:srgbClr val="222222"/>
                </a:solidFill>
                <a:latin typeface="Arial"/>
                <a:cs typeface="Arial"/>
              </a:rPr>
              <a:t> &lt;&lt; "Exiting the program." &lt;&lt; std::</a:t>
            </a:r>
            <a:r>
              <a:rPr lang="en-US" sz="1400" err="1">
                <a:solidFill>
                  <a:srgbClr val="222222"/>
                </a:solidFill>
                <a:latin typeface="Arial"/>
                <a:cs typeface="Arial"/>
              </a:rPr>
              <a:t>endl</a:t>
            </a:r>
            <a:r>
              <a:rPr lang="en-US" sz="1400">
                <a:solidFill>
                  <a:srgbClr val="222222"/>
                </a:solidFill>
                <a:latin typeface="Arial"/>
                <a:cs typeface="Arial"/>
              </a:rPr>
              <a:t>;</a:t>
            </a:r>
            <a:endParaRPr lang="en-US" sz="1400"/>
          </a:p>
          <a:p>
            <a:pPr marL="0" indent="0">
              <a:buNone/>
            </a:pPr>
            <a:r>
              <a:rPr lang="en-US" sz="1400">
                <a:solidFill>
                  <a:srgbClr val="222222"/>
                </a:solidFill>
                <a:latin typeface="Arial"/>
                <a:cs typeface="Arial"/>
              </a:rPr>
              <a:t>                return 0;</a:t>
            </a:r>
            <a:endParaRPr lang="en-US" sz="1400"/>
          </a:p>
          <a:p>
            <a:pPr marL="0" indent="0">
              <a:buNone/>
            </a:pPr>
            <a:r>
              <a:rPr lang="en-US" sz="1400">
                <a:solidFill>
                  <a:srgbClr val="222222"/>
                </a:solidFill>
                <a:latin typeface="Arial"/>
                <a:cs typeface="Arial"/>
              </a:rPr>
              <a:t>            default:</a:t>
            </a:r>
            <a:endParaRPr lang="en-US" sz="1400"/>
          </a:p>
          <a:p>
            <a:pPr marL="0" indent="0">
              <a:buNone/>
            </a:pPr>
            <a:r>
              <a:rPr lang="en-US" sz="1400">
                <a:solidFill>
                  <a:srgbClr val="222222"/>
                </a:solidFill>
                <a:latin typeface="Arial"/>
                <a:cs typeface="Arial"/>
              </a:rPr>
              <a:t>                std::</a:t>
            </a:r>
            <a:r>
              <a:rPr lang="en-US" sz="1400" err="1">
                <a:solidFill>
                  <a:srgbClr val="222222"/>
                </a:solidFill>
                <a:latin typeface="Arial"/>
                <a:cs typeface="Arial"/>
              </a:rPr>
              <a:t>cout</a:t>
            </a:r>
            <a:r>
              <a:rPr lang="en-US" sz="1400">
                <a:solidFill>
                  <a:srgbClr val="222222"/>
                </a:solidFill>
                <a:latin typeface="Arial"/>
                <a:cs typeface="Arial"/>
              </a:rPr>
              <a:t> &lt;&lt; "Invalid choice. Please try again." &lt;&lt; std::</a:t>
            </a:r>
            <a:r>
              <a:rPr lang="en-US" sz="1400" err="1">
                <a:solidFill>
                  <a:srgbClr val="222222"/>
                </a:solidFill>
                <a:latin typeface="Arial"/>
                <a:cs typeface="Arial"/>
              </a:rPr>
              <a:t>endl</a:t>
            </a:r>
            <a:r>
              <a:rPr lang="en-US" sz="1400">
                <a:solidFill>
                  <a:srgbClr val="222222"/>
                </a:solidFill>
                <a:latin typeface="Arial"/>
                <a:cs typeface="Arial"/>
              </a:rPr>
              <a:t>;</a:t>
            </a:r>
            <a:endParaRPr lang="en-US" sz="1400"/>
          </a:p>
          <a:p>
            <a:pPr marL="0" indent="0">
              <a:buNone/>
            </a:pPr>
            <a:r>
              <a:rPr lang="en-US" sz="1400">
                <a:solidFill>
                  <a:srgbClr val="222222"/>
                </a:solidFill>
                <a:latin typeface="Arial"/>
                <a:cs typeface="Arial"/>
              </a:rPr>
              <a:t>                break;</a:t>
            </a:r>
            <a:endParaRPr lang="en-US" sz="1400"/>
          </a:p>
          <a:p>
            <a:pPr marL="0" indent="0">
              <a:buNone/>
            </a:pPr>
            <a:r>
              <a:rPr lang="en-US" sz="1400">
                <a:solidFill>
                  <a:srgbClr val="222222"/>
                </a:solidFill>
                <a:latin typeface="Arial"/>
                <a:cs typeface="Arial"/>
              </a:rPr>
              <a:t>        }</a:t>
            </a:r>
            <a:endParaRPr lang="en-US" sz="1400"/>
          </a:p>
          <a:p>
            <a:pPr marL="0" indent="0">
              <a:buNone/>
            </a:pPr>
            <a:r>
              <a:rPr lang="en-US" sz="1400">
                <a:solidFill>
                  <a:srgbClr val="222222"/>
                </a:solidFill>
                <a:latin typeface="Arial"/>
                <a:cs typeface="Arial"/>
              </a:rPr>
              <a:t>    }</a:t>
            </a:r>
            <a:endParaRPr lang="en-US" sz="1400"/>
          </a:p>
          <a:p>
            <a:pPr marL="0" indent="0">
              <a:buNone/>
            </a:pPr>
            <a:r>
              <a:rPr lang="en-US" sz="1400">
                <a:solidFill>
                  <a:srgbClr val="222222"/>
                </a:solidFill>
                <a:latin typeface="Arial"/>
                <a:cs typeface="Arial"/>
              </a:rPr>
              <a:t>    return 0;</a:t>
            </a:r>
            <a:endParaRPr lang="en-US" sz="1400"/>
          </a:p>
          <a:p>
            <a:pPr marL="0" indent="0">
              <a:buNone/>
            </a:pPr>
            <a:r>
              <a:rPr lang="en-US" sz="1400">
                <a:solidFill>
                  <a:srgbClr val="222222"/>
                </a:solidFill>
                <a:latin typeface="Arial"/>
                <a:cs typeface="Arial"/>
              </a:rPr>
              <a:t>}</a:t>
            </a:r>
            <a:endParaRPr lang="en-US" sz="1400"/>
          </a:p>
          <a:p>
            <a:pPr marL="305435" indent="-305435"/>
            <a:endParaRPr lang="en-US" sz="1400"/>
          </a:p>
        </p:txBody>
      </p:sp>
    </p:spTree>
    <p:extLst>
      <p:ext uri="{BB962C8B-B14F-4D97-AF65-F5344CB8AC3E}">
        <p14:creationId xmlns:p14="http://schemas.microsoft.com/office/powerpoint/2010/main" val="406230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86B316-EE12-B96E-7233-1FD5C9DE1579}"/>
              </a:ext>
            </a:extLst>
          </p:cNvPr>
          <p:cNvSpPr txBox="1"/>
          <p:nvPr/>
        </p:nvSpPr>
        <p:spPr>
          <a:xfrm>
            <a:off x="2715491" y="2516909"/>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0CF44A6D-EC9B-D23C-356D-D0273B62488E}"/>
              </a:ext>
            </a:extLst>
          </p:cNvPr>
          <p:cNvSpPr txBox="1"/>
          <p:nvPr/>
        </p:nvSpPr>
        <p:spPr>
          <a:xfrm>
            <a:off x="1012723" y="2181517"/>
            <a:ext cx="8131277" cy="2369880"/>
          </a:xfrm>
          <a:prstGeom prst="rect">
            <a:avLst/>
          </a:prstGeom>
          <a:noFill/>
        </p:spPr>
        <p:txBody>
          <a:bodyPr wrap="square">
            <a:spAutoFit/>
          </a:bodyPr>
          <a:lstStyle/>
          <a:p>
            <a:pPr marL="305435" indent="-305435"/>
            <a:endParaRPr lang="en-US">
              <a:latin typeface="Lucida Handwriting"/>
            </a:endParaRPr>
          </a:p>
          <a:p>
            <a:pPr marL="305435" indent="-305435"/>
            <a:endParaRPr lang="en-US">
              <a:latin typeface="Lucida Handwriting"/>
            </a:endParaRPr>
          </a:p>
          <a:p>
            <a:pPr marL="0" indent="0">
              <a:buNone/>
            </a:pPr>
            <a:r>
              <a:rPr lang="en-US">
                <a:latin typeface="Lucida Handwriting"/>
              </a:rPr>
              <a:t>  </a:t>
            </a:r>
            <a:r>
              <a:rPr lang="en-US">
                <a:latin typeface="Lucida Console" panose="020B0609040504020204" pitchFamily="49" charset="0"/>
              </a:rPr>
              <a:t> </a:t>
            </a:r>
            <a:r>
              <a:rPr lang="en-US" sz="2800">
                <a:latin typeface="Lucida Console" panose="020B0609040504020204" pitchFamily="49" charset="0"/>
              </a:rPr>
              <a:t>A.Naga Visalakshmi – AP22110010917</a:t>
            </a:r>
          </a:p>
          <a:p>
            <a:pPr marL="0" indent="0">
              <a:buNone/>
            </a:pPr>
            <a:r>
              <a:rPr lang="en-US" sz="2800">
                <a:latin typeface="Lucida Console" panose="020B0609040504020204" pitchFamily="49" charset="0"/>
              </a:rPr>
              <a:t>   L.Manvitha – AP22110010939</a:t>
            </a:r>
          </a:p>
          <a:p>
            <a:pPr marL="0" indent="0">
              <a:buNone/>
            </a:pPr>
            <a:r>
              <a:rPr lang="en-US" sz="2800">
                <a:latin typeface="Lucida Console" panose="020B0609040504020204" pitchFamily="49" charset="0"/>
              </a:rPr>
              <a:t>   K.Meghana – AP22110010968</a:t>
            </a:r>
          </a:p>
          <a:p>
            <a:pPr marL="0" indent="0">
              <a:buNone/>
            </a:pPr>
            <a:r>
              <a:rPr lang="en-US" sz="2800">
                <a:latin typeface="Lucida Console" panose="020B0609040504020204" pitchFamily="49" charset="0"/>
              </a:rPr>
              <a:t>   V.Manasa – AP22110010977</a:t>
            </a:r>
          </a:p>
        </p:txBody>
      </p:sp>
      <p:sp>
        <p:nvSpPr>
          <p:cNvPr id="6" name="TextBox 5">
            <a:extLst>
              <a:ext uri="{FF2B5EF4-FFF2-40B4-BE49-F238E27FC236}">
                <a16:creationId xmlns:a16="http://schemas.microsoft.com/office/drawing/2014/main" id="{30E7F3E9-BC99-DAF0-095A-2CC622AAB358}"/>
              </a:ext>
            </a:extLst>
          </p:cNvPr>
          <p:cNvSpPr txBox="1"/>
          <p:nvPr/>
        </p:nvSpPr>
        <p:spPr>
          <a:xfrm>
            <a:off x="3944523" y="964218"/>
            <a:ext cx="6096000" cy="923330"/>
          </a:xfrm>
          <a:prstGeom prst="rect">
            <a:avLst/>
          </a:prstGeom>
          <a:noFill/>
        </p:spPr>
        <p:txBody>
          <a:bodyPr wrap="square">
            <a:spAutoFit/>
          </a:bodyPr>
          <a:lstStyle/>
          <a:p>
            <a:pPr marL="305435" indent="-305435"/>
            <a:r>
              <a:rPr lang="en-US" sz="5400">
                <a:latin typeface="Lucida Bright" panose="02040602050505020304" pitchFamily="18" charset="0"/>
              </a:rPr>
              <a:t>OUR TEAM</a:t>
            </a:r>
          </a:p>
        </p:txBody>
      </p:sp>
    </p:spTree>
    <p:extLst>
      <p:ext uri="{BB962C8B-B14F-4D97-AF65-F5344CB8AC3E}">
        <p14:creationId xmlns:p14="http://schemas.microsoft.com/office/powerpoint/2010/main" val="339031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5519-F8CB-17D0-6C23-A18E387083C2}"/>
              </a:ext>
            </a:extLst>
          </p:cNvPr>
          <p:cNvSpPr>
            <a:spLocks noGrp="1"/>
          </p:cNvSpPr>
          <p:nvPr>
            <p:ph type="title"/>
          </p:nvPr>
        </p:nvSpPr>
        <p:spPr>
          <a:xfrm>
            <a:off x="1592038" y="665350"/>
            <a:ext cx="9716170" cy="2000851"/>
          </a:xfrm>
        </p:spPr>
        <p:txBody>
          <a:bodyPr/>
          <a:lstStyle/>
          <a:p>
            <a:r>
              <a:rPr lang="en-US" sz="7200">
                <a:latin typeface="Lucida Handwriting"/>
              </a:rPr>
              <a:t>     Thank you</a:t>
            </a:r>
          </a:p>
        </p:txBody>
      </p:sp>
      <p:pic>
        <p:nvPicPr>
          <p:cNvPr id="9" name="Content Placeholder 8" descr="A cutout of white rectangles forming a line">
            <a:extLst>
              <a:ext uri="{FF2B5EF4-FFF2-40B4-BE49-F238E27FC236}">
                <a16:creationId xmlns:a16="http://schemas.microsoft.com/office/drawing/2014/main" id="{28E783EF-A636-5FE6-D3ED-D24312C9A426}"/>
              </a:ext>
            </a:extLst>
          </p:cNvPr>
          <p:cNvPicPr>
            <a:picLocks noGrp="1" noChangeAspect="1"/>
          </p:cNvPicPr>
          <p:nvPr>
            <p:ph idx="1"/>
          </p:nvPr>
        </p:nvPicPr>
        <p:blipFill>
          <a:blip r:embed="rId2"/>
          <a:stretch>
            <a:fillRect/>
          </a:stretch>
        </p:blipFill>
        <p:spPr>
          <a:xfrm>
            <a:off x="5235341" y="3575050"/>
            <a:ext cx="1919756" cy="1279525"/>
          </a:xfrm>
        </p:spPr>
      </p:pic>
    </p:spTree>
    <p:extLst>
      <p:ext uri="{BB962C8B-B14F-4D97-AF65-F5344CB8AC3E}">
        <p14:creationId xmlns:p14="http://schemas.microsoft.com/office/powerpoint/2010/main" val="206043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5C26-79D4-740F-73FA-5F2DE2EAF133}"/>
              </a:ext>
            </a:extLst>
          </p:cNvPr>
          <p:cNvSpPr>
            <a:spLocks noGrp="1"/>
          </p:cNvSpPr>
          <p:nvPr>
            <p:ph type="title"/>
          </p:nvPr>
        </p:nvSpPr>
        <p:spPr>
          <a:xfrm>
            <a:off x="581192" y="680122"/>
            <a:ext cx="11029616" cy="1188720"/>
          </a:xfrm>
        </p:spPr>
        <p:txBody>
          <a:bodyPr/>
          <a:lstStyle/>
          <a:p>
            <a:r>
              <a:rPr lang="en-US"/>
              <a:t>Abstract :            </a:t>
            </a:r>
            <a:br>
              <a:rPr lang="en-US"/>
            </a:br>
            <a:r>
              <a:rPr lang="en-US"/>
              <a:t>               </a:t>
            </a:r>
            <a:endParaRPr lang="en-IN"/>
          </a:p>
        </p:txBody>
      </p:sp>
      <p:sp>
        <p:nvSpPr>
          <p:cNvPr id="11" name="Content Placeholder 10">
            <a:extLst>
              <a:ext uri="{FF2B5EF4-FFF2-40B4-BE49-F238E27FC236}">
                <a16:creationId xmlns:a16="http://schemas.microsoft.com/office/drawing/2014/main" id="{69CBB287-76E9-4D8A-4A0F-BC621897DF7C}"/>
              </a:ext>
            </a:extLst>
          </p:cNvPr>
          <p:cNvSpPr>
            <a:spLocks noGrp="1"/>
          </p:cNvSpPr>
          <p:nvPr>
            <p:ph idx="1"/>
          </p:nvPr>
        </p:nvSpPr>
        <p:spPr>
          <a:xfrm>
            <a:off x="256352" y="1935507"/>
            <a:ext cx="11029615" cy="3485356"/>
          </a:xfrm>
        </p:spPr>
        <p:txBody>
          <a:bodyPr>
            <a:normAutofit/>
          </a:bodyPr>
          <a:lstStyle/>
          <a:p>
            <a:r>
              <a:rPr lang="en-US" sz="1800"/>
              <a:t>The Address Handbook in C++ is a software application designed to efficiently organize and manage contact information. This program provides a user-friendly interface for users to input, search, update, and delete contact details, making it a valuable tool for personal and professional use.</a:t>
            </a:r>
          </a:p>
          <a:p>
            <a:r>
              <a:rPr lang="en-US" sz="1800"/>
              <a:t>The add Address function takes a reference to a vector of Address objects and allows the user to input a new address. It prompts the user to input the name, street, city, state, and ZIP code for the address and stores it in a new Address structure. The new address is then added to the vector using push back.</a:t>
            </a:r>
          </a:p>
          <a:p>
            <a:r>
              <a:rPr lang="en-US" sz="1800"/>
              <a:t>The display Addresses function takes a reference to a constant vector of Address objects and displays the addresses stored in the vector. It iterates through the vector and prints each address's name, street, city, state, and ZIP code.</a:t>
            </a:r>
          </a:p>
          <a:p>
            <a:endParaRPr lang="en-IN"/>
          </a:p>
        </p:txBody>
      </p:sp>
    </p:spTree>
    <p:extLst>
      <p:ext uri="{BB962C8B-B14F-4D97-AF65-F5344CB8AC3E}">
        <p14:creationId xmlns:p14="http://schemas.microsoft.com/office/powerpoint/2010/main" val="3341122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28044-8CB2-89F8-43B3-2712743D0606}"/>
              </a:ext>
            </a:extLst>
          </p:cNvPr>
          <p:cNvSpPr>
            <a:spLocks noGrp="1"/>
          </p:cNvSpPr>
          <p:nvPr>
            <p:ph idx="1"/>
          </p:nvPr>
        </p:nvSpPr>
        <p:spPr>
          <a:xfrm>
            <a:off x="581192" y="1327759"/>
            <a:ext cx="11029615" cy="4647591"/>
          </a:xfrm>
        </p:spPr>
        <p:txBody>
          <a:bodyPr>
            <a:normAutofit/>
          </a:bodyPr>
          <a:lstStyle/>
          <a:p>
            <a:r>
              <a:rPr lang="en-US" sz="1800"/>
              <a:t>In the main function, an empty vector called address Book is created to store multiple addresses. The program then enters an infinite loop, displaying a simple menu for the user to choose from.</a:t>
            </a:r>
          </a:p>
          <a:p>
            <a:r>
              <a:rPr lang="en-US" sz="1800"/>
              <a:t>The menu in the main function allows the user to perform the following actions:</a:t>
            </a:r>
          </a:p>
          <a:p>
            <a:r>
              <a:rPr lang="en-US" sz="1800"/>
              <a:t>1: Add a new address by calling the add Address function. </a:t>
            </a:r>
          </a:p>
          <a:p>
            <a:r>
              <a:rPr lang="en-US" sz="1800"/>
              <a:t>2: Display all addresses in the address Book by calling the display Addresses function.</a:t>
            </a:r>
          </a:p>
          <a:p>
            <a:r>
              <a:rPr lang="en-US" sz="1800"/>
              <a:t>3: Exit the program. The program reads the user's choice and uses a switch statement to execute the corresponding action based on the choice. If the choice is invalid, it informs the user and allows them to try again</a:t>
            </a:r>
            <a:endParaRPr lang="en-IN" sz="1800"/>
          </a:p>
        </p:txBody>
      </p:sp>
    </p:spTree>
    <p:extLst>
      <p:ext uri="{BB962C8B-B14F-4D97-AF65-F5344CB8AC3E}">
        <p14:creationId xmlns:p14="http://schemas.microsoft.com/office/powerpoint/2010/main" val="82412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7670-4335-3475-27A1-3297CF857E92}"/>
              </a:ext>
            </a:extLst>
          </p:cNvPr>
          <p:cNvSpPr>
            <a:spLocks noGrp="1"/>
          </p:cNvSpPr>
          <p:nvPr>
            <p:ph type="title"/>
          </p:nvPr>
        </p:nvSpPr>
        <p:spPr/>
        <p:txBody>
          <a:bodyPr/>
          <a:lstStyle/>
          <a:p>
            <a:r>
              <a:rPr lang="en-US"/>
              <a:t>INTRODUCTION:</a:t>
            </a:r>
            <a:br>
              <a:rPr lang="en-US"/>
            </a:br>
            <a:endParaRPr lang="en-IN"/>
          </a:p>
        </p:txBody>
      </p:sp>
      <p:sp>
        <p:nvSpPr>
          <p:cNvPr id="3" name="Content Placeholder 2">
            <a:extLst>
              <a:ext uri="{FF2B5EF4-FFF2-40B4-BE49-F238E27FC236}">
                <a16:creationId xmlns:a16="http://schemas.microsoft.com/office/drawing/2014/main" id="{376B5AD3-BE22-A49E-F743-C3F2FE0C63F4}"/>
              </a:ext>
            </a:extLst>
          </p:cNvPr>
          <p:cNvSpPr>
            <a:spLocks noGrp="1"/>
          </p:cNvSpPr>
          <p:nvPr>
            <p:ph idx="1"/>
          </p:nvPr>
        </p:nvSpPr>
        <p:spPr>
          <a:xfrm>
            <a:off x="1068636" y="1773715"/>
            <a:ext cx="10542171" cy="3899971"/>
          </a:xfrm>
        </p:spPr>
        <p:txBody>
          <a:bodyPr>
            <a:noAutofit/>
          </a:bodyPr>
          <a:lstStyle/>
          <a:p>
            <a:pPr marL="0" indent="0">
              <a:buNone/>
            </a:pPr>
            <a:r>
              <a:rPr lang="en-US" sz="1800"/>
              <a:t>A basic console application that lets a user manage an address book is written in C++. The following features are offered by the program .It specifies an address structure with fields for the name, street, city, state, and ZIP code of an individual. This structure represents an individual's address. Two functions are defined in the code: add Address: To add a new address to the address book, use this function. When a new address is entered, the user is prompted, and the information is stored in the address book vector. Display Addresses: All of the addresses that are presently kept in the address Book vector are shown by this function. In the primary role: To hold addresses, it first initializes an empty vector called Address Book. It then starts a while loop that lasts until the user decides to end it. A prompt asks the user to enter their selection. Depending on the option selected by the user, the application either exits if option 3 is chosen or runs the associated function, such as display Addresses to display the addresses or add Address to add an address. The user can add more addresses and have them shown while the software keeps running in a loop until they decide to stop by choosing option 3. This code is a basic illustration of how to use standard input/output and C++ to create and maintain a basic address book. In addition to adding addresses, users can browse the stored addresses and stop the program.</a:t>
            </a:r>
            <a:endParaRPr lang="en-IN" sz="1800"/>
          </a:p>
        </p:txBody>
      </p:sp>
    </p:spTree>
    <p:extLst>
      <p:ext uri="{BB962C8B-B14F-4D97-AF65-F5344CB8AC3E}">
        <p14:creationId xmlns:p14="http://schemas.microsoft.com/office/powerpoint/2010/main" val="50690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8172-4321-71FA-8575-B89615963208}"/>
              </a:ext>
            </a:extLst>
          </p:cNvPr>
          <p:cNvSpPr>
            <a:spLocks noGrp="1"/>
          </p:cNvSpPr>
          <p:nvPr>
            <p:ph type="title"/>
          </p:nvPr>
        </p:nvSpPr>
        <p:spPr/>
        <p:txBody>
          <a:bodyPr/>
          <a:lstStyle/>
          <a:p>
            <a:r>
              <a:rPr lang="en-US"/>
              <a:t>DFD:</a:t>
            </a:r>
            <a:endParaRPr lang="en-IN"/>
          </a:p>
        </p:txBody>
      </p:sp>
      <p:pic>
        <p:nvPicPr>
          <p:cNvPr id="6" name="Content Placeholder 5">
            <a:extLst>
              <a:ext uri="{FF2B5EF4-FFF2-40B4-BE49-F238E27FC236}">
                <a16:creationId xmlns:a16="http://schemas.microsoft.com/office/drawing/2014/main" id="{F65283F2-2803-8358-45BD-4A8A0862D009}"/>
              </a:ext>
            </a:extLst>
          </p:cNvPr>
          <p:cNvPicPr>
            <a:picLocks noGrp="1" noChangeAspect="1"/>
          </p:cNvPicPr>
          <p:nvPr>
            <p:ph sz="half" idx="2"/>
          </p:nvPr>
        </p:nvPicPr>
        <p:blipFill>
          <a:blip r:embed="rId2"/>
          <a:stretch>
            <a:fillRect/>
          </a:stretch>
        </p:blipFill>
        <p:spPr>
          <a:xfrm>
            <a:off x="1567542" y="1045028"/>
            <a:ext cx="9440884" cy="5177641"/>
          </a:xfrm>
        </p:spPr>
      </p:pic>
    </p:spTree>
    <p:extLst>
      <p:ext uri="{BB962C8B-B14F-4D97-AF65-F5344CB8AC3E}">
        <p14:creationId xmlns:p14="http://schemas.microsoft.com/office/powerpoint/2010/main" val="48296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5953-5750-D88F-586A-A5FDC2DF882D}"/>
              </a:ext>
            </a:extLst>
          </p:cNvPr>
          <p:cNvSpPr>
            <a:spLocks noGrp="1"/>
          </p:cNvSpPr>
          <p:nvPr>
            <p:ph type="title"/>
          </p:nvPr>
        </p:nvSpPr>
        <p:spPr/>
        <p:txBody>
          <a:bodyPr/>
          <a:lstStyle/>
          <a:p>
            <a:r>
              <a:rPr lang="en-US"/>
              <a:t>Flow chart:</a:t>
            </a:r>
            <a:endParaRPr lang="en-IN"/>
          </a:p>
        </p:txBody>
      </p:sp>
      <p:sp>
        <p:nvSpPr>
          <p:cNvPr id="3" name="Content Placeholder 2">
            <a:extLst>
              <a:ext uri="{FF2B5EF4-FFF2-40B4-BE49-F238E27FC236}">
                <a16:creationId xmlns:a16="http://schemas.microsoft.com/office/drawing/2014/main" id="{2B03A0DD-F62F-963E-D28B-241ADA8E6CE2}"/>
              </a:ext>
            </a:extLst>
          </p:cNvPr>
          <p:cNvSpPr>
            <a:spLocks noGrp="1"/>
          </p:cNvSpPr>
          <p:nvPr>
            <p:ph idx="1"/>
          </p:nvPr>
        </p:nvSpPr>
        <p:spPr>
          <a:xfrm>
            <a:off x="1410159" y="1890876"/>
            <a:ext cx="10200648" cy="4084474"/>
          </a:xfrm>
        </p:spPr>
        <p:txBody>
          <a:bodyPr>
            <a:normAutofit fontScale="92500" lnSpcReduction="20000"/>
          </a:bodyPr>
          <a:lstStyle/>
          <a:p>
            <a:r>
              <a:rPr lang="en-US" sz="1800"/>
              <a:t>Start</a:t>
            </a:r>
          </a:p>
          <a:p>
            <a:r>
              <a:rPr lang="en-US" sz="1800"/>
              <a:t>-&gt; Initialize address Book vector</a:t>
            </a:r>
          </a:p>
          <a:p>
            <a:r>
              <a:rPr lang="en-US" sz="1800"/>
              <a:t>-&gt; Display menu</a:t>
            </a:r>
          </a:p>
          <a:p>
            <a:r>
              <a:rPr lang="en-US" sz="1800"/>
              <a:t>-&gt; Get user choice</a:t>
            </a:r>
          </a:p>
          <a:p>
            <a:r>
              <a:rPr lang="en-US" sz="1800"/>
              <a:t>-&gt; Switch on user choice   </a:t>
            </a:r>
          </a:p>
          <a:p>
            <a:r>
              <a:rPr lang="en-US" sz="1800"/>
              <a:t> -&gt; Case 1: Add address       </a:t>
            </a:r>
          </a:p>
          <a:p>
            <a:r>
              <a:rPr lang="en-US" sz="1800"/>
              <a:t> -&gt; Create a new Address object      </a:t>
            </a:r>
          </a:p>
          <a:p>
            <a:r>
              <a:rPr lang="en-US" sz="1800"/>
              <a:t> -&gt; Get user input for all fields        </a:t>
            </a:r>
          </a:p>
          <a:p>
            <a:r>
              <a:rPr lang="en-US" sz="1800"/>
              <a:t>-&gt; Add the new Address object to the address Book vector     </a:t>
            </a:r>
          </a:p>
          <a:p>
            <a:r>
              <a:rPr lang="en-US" sz="1800"/>
              <a:t>   -&gt; Display message "Address added successfully!"  </a:t>
            </a:r>
          </a:p>
          <a:p>
            <a:r>
              <a:rPr lang="en-US" sz="1800"/>
              <a:t>  -&gt; Case 2: Display addresses        </a:t>
            </a:r>
          </a:p>
        </p:txBody>
      </p:sp>
    </p:spTree>
    <p:extLst>
      <p:ext uri="{BB962C8B-B14F-4D97-AF65-F5344CB8AC3E}">
        <p14:creationId xmlns:p14="http://schemas.microsoft.com/office/powerpoint/2010/main" val="43492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30736-1A67-15C7-B892-44E4C6711934}"/>
              </a:ext>
            </a:extLst>
          </p:cNvPr>
          <p:cNvSpPr>
            <a:spLocks noGrp="1"/>
          </p:cNvSpPr>
          <p:nvPr>
            <p:ph idx="1"/>
          </p:nvPr>
        </p:nvSpPr>
        <p:spPr>
          <a:xfrm>
            <a:off x="581192" y="1377108"/>
            <a:ext cx="11029615" cy="4598242"/>
          </a:xfrm>
        </p:spPr>
        <p:txBody>
          <a:bodyPr>
            <a:normAutofit/>
          </a:bodyPr>
          <a:lstStyle/>
          <a:p>
            <a:r>
              <a:rPr lang="en-US" sz="1800"/>
              <a:t>-&gt; Case 2: Display addresses        </a:t>
            </a:r>
          </a:p>
          <a:p>
            <a:r>
              <a:rPr lang="en-US" sz="1800"/>
              <a:t>-&gt; Iterate over the address Book vector    </a:t>
            </a:r>
          </a:p>
          <a:p>
            <a:pPr marL="305435" indent="-305435"/>
            <a:r>
              <a:rPr lang="en-US" sz="1800"/>
              <a:t>-&gt; For each address, display the name, street, city, state, and ZIP code  </a:t>
            </a:r>
          </a:p>
          <a:p>
            <a:pPr marL="305435" indent="-305435"/>
            <a:r>
              <a:rPr lang="en-US" sz="1800"/>
              <a:t>-&gt; Case 3: Exit     </a:t>
            </a:r>
          </a:p>
          <a:p>
            <a:pPr marL="305435" indent="-305435">
              <a:buFont typeface="Wingdings" panose="05020102010507070707" pitchFamily="18" charset="2"/>
              <a:buChar char="§"/>
            </a:pPr>
            <a:r>
              <a:rPr lang="en-US" sz="1800"/>
              <a:t>-&gt; Display message "Exiting the program."     </a:t>
            </a:r>
          </a:p>
          <a:p>
            <a:pPr marL="305435" indent="-305435"/>
            <a:r>
              <a:rPr lang="en-US" sz="1800"/>
              <a:t>-&gt; Return from the program    </a:t>
            </a:r>
          </a:p>
          <a:p>
            <a:r>
              <a:rPr lang="en-US" sz="1800"/>
              <a:t>-&gt; Default: Display message "Invalid choice. Please try again.“</a:t>
            </a:r>
          </a:p>
          <a:p>
            <a:r>
              <a:rPr lang="en-US" sz="1800"/>
              <a:t>-&gt; End switch</a:t>
            </a:r>
          </a:p>
          <a:p>
            <a:r>
              <a:rPr lang="en-US" sz="1800"/>
              <a:t>-&gt; Go to step 2EndFlowchart</a:t>
            </a:r>
            <a:endParaRPr lang="en-IN" sz="1800"/>
          </a:p>
          <a:p>
            <a:endParaRPr lang="en-IN" sz="1800"/>
          </a:p>
        </p:txBody>
      </p:sp>
    </p:spTree>
    <p:extLst>
      <p:ext uri="{BB962C8B-B14F-4D97-AF65-F5344CB8AC3E}">
        <p14:creationId xmlns:p14="http://schemas.microsoft.com/office/powerpoint/2010/main" val="62526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5AD8-7CA4-A636-FB44-8332D04C08C4}"/>
              </a:ext>
            </a:extLst>
          </p:cNvPr>
          <p:cNvSpPr>
            <a:spLocks noGrp="1"/>
          </p:cNvSpPr>
          <p:nvPr>
            <p:ph type="title"/>
          </p:nvPr>
        </p:nvSpPr>
        <p:spPr/>
        <p:txBody>
          <a:bodyPr/>
          <a:lstStyle/>
          <a:p>
            <a:r>
              <a:rPr lang="en-US"/>
              <a:t>Methodology:</a:t>
            </a:r>
            <a:endParaRPr lang="en-IN"/>
          </a:p>
        </p:txBody>
      </p:sp>
      <p:sp>
        <p:nvSpPr>
          <p:cNvPr id="3" name="Content Placeholder 2">
            <a:extLst>
              <a:ext uri="{FF2B5EF4-FFF2-40B4-BE49-F238E27FC236}">
                <a16:creationId xmlns:a16="http://schemas.microsoft.com/office/drawing/2014/main" id="{8F2C1D38-5326-4BAA-6E00-E3A106710424}"/>
              </a:ext>
            </a:extLst>
          </p:cNvPr>
          <p:cNvSpPr>
            <a:spLocks noGrp="1"/>
          </p:cNvSpPr>
          <p:nvPr>
            <p:ph idx="1"/>
          </p:nvPr>
        </p:nvSpPr>
        <p:spPr>
          <a:xfrm>
            <a:off x="1465243" y="2093205"/>
            <a:ext cx="10145564" cy="3882145"/>
          </a:xfrm>
        </p:spPr>
        <p:txBody>
          <a:bodyPr/>
          <a:lstStyle/>
          <a:p>
            <a:r>
              <a:rPr lang="en-US"/>
              <a:t>Object-oriented programming (OOP): The program uses OOP concepts such as classes and objects to represent addresses. This makes the code more modular and reusable . Top-down design: The program is designed in a top-down manner, starting with the main function and then breaking it down into smaller subroutines. This makes the code easier to understand and maintain . Structured programming: The program uses structured programming techniques such as loops, conditional statements, and functions. This makes the code more readable and efficient.</a:t>
            </a:r>
          </a:p>
          <a:p>
            <a:r>
              <a:rPr lang="en-US"/>
              <a:t>Top-down design: Top-down design is a software design methodology that breaks down a complex problem into smaller and more manageable subproblems. The subproblems are then further broken down until they are simple enough to be solved individually .</a:t>
            </a:r>
            <a:endParaRPr lang="en-IN"/>
          </a:p>
        </p:txBody>
      </p:sp>
    </p:spTree>
    <p:extLst>
      <p:ext uri="{BB962C8B-B14F-4D97-AF65-F5344CB8AC3E}">
        <p14:creationId xmlns:p14="http://schemas.microsoft.com/office/powerpoint/2010/main" val="173844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20B0C-6C8B-28D5-1799-897EED00ADC2}"/>
              </a:ext>
            </a:extLst>
          </p:cNvPr>
          <p:cNvSpPr>
            <a:spLocks noGrp="1"/>
          </p:cNvSpPr>
          <p:nvPr>
            <p:ph idx="1"/>
          </p:nvPr>
        </p:nvSpPr>
        <p:spPr>
          <a:xfrm>
            <a:off x="683045" y="1090671"/>
            <a:ext cx="10927929" cy="4792336"/>
          </a:xfrm>
        </p:spPr>
        <p:txBody>
          <a:bodyPr/>
          <a:lstStyle/>
          <a:p>
            <a:r>
              <a:rPr lang="en-US"/>
              <a:t>   In the address book program, the main function represents the top-level problem. The main function calls two subroutines: add Address() and display Addresses(). The add Address() subroutine adds a new address to the address book, and the display Addresses() subroutine displays all addresses in the address book.</a:t>
            </a:r>
          </a:p>
          <a:p>
            <a:r>
              <a:rPr lang="en-US"/>
              <a:t>  Structured programming: Structured programming is a programming paradigm that emphasizes the use of control structures such as loops, conditional statements, and functions. Control structures allow programmers to organize their code in a clear and concise manner . In the address book program, the add Address() subroutine uses a loop to get user input for the address information. The display Addresses() subroutine uses a loop to iterate over the address book and display the address information for each address . Overall, the address book program is well-written and uses a variety of programming methodologies to make it modular, reusable, readable, and efficient.</a:t>
            </a:r>
          </a:p>
        </p:txBody>
      </p:sp>
    </p:spTree>
    <p:extLst>
      <p:ext uri="{BB962C8B-B14F-4D97-AF65-F5344CB8AC3E}">
        <p14:creationId xmlns:p14="http://schemas.microsoft.com/office/powerpoint/2010/main" val="1880066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71af3243-3dd4-4a8d-8c0d-dd76da1f02a5"/>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{53FED62E-7BD0-47A8-838A-8B421416FD3C}tf33552983_win32</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                            ADDRESS HANDBOOK</vt:lpstr>
      <vt:lpstr>Abstract :                            </vt:lpstr>
      <vt:lpstr>PowerPoint Presentation</vt:lpstr>
      <vt:lpstr>INTRODUCTION: </vt:lpstr>
      <vt:lpstr>DFD:</vt:lpstr>
      <vt:lpstr>Flow chart:</vt:lpstr>
      <vt:lpstr>PowerPoint Presentation</vt:lpstr>
      <vt:lpstr>Methodology:</vt:lpstr>
      <vt:lpstr>PowerPoint Presentation</vt:lpstr>
      <vt:lpstr>CODE:</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ADDRESS HANDBOOK</dc:title>
  <dc:creator>Pranitha Saripudi</dc:creator>
  <cp:revision>3</cp:revision>
  <dcterms:created xsi:type="dcterms:W3CDTF">2023-10-30T04:41:52Z</dcterms:created>
  <dcterms:modified xsi:type="dcterms:W3CDTF">2023-12-08T13:12:20Z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