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entury Gothic Paneuropean Bold" charset="1" panose="020B0702020202020204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  <p:embeddedFont>
      <p:font typeface="Lazydog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0770" y="1814615"/>
            <a:ext cx="14192317" cy="2752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6"/>
              </a:lnSpc>
            </a:pPr>
            <a:r>
              <a:rPr lang="en-US" b="true" sz="7890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AUTOMATED RESUME SCREENING SYSTEM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401684" y="4824019"/>
            <a:ext cx="11090489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Under the supervision 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883B0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</a:t>
            </a: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Prof. Pradeep Kandula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35809" y="1967015"/>
            <a:ext cx="7060951" cy="3176485"/>
          </a:xfrm>
          <a:custGeom>
            <a:avLst/>
            <a:gdLst/>
            <a:ahLst/>
            <a:cxnLst/>
            <a:rect r="r" b="b" t="t" l="l"/>
            <a:pathLst>
              <a:path h="3176485" w="7060951">
                <a:moveTo>
                  <a:pt x="0" y="0"/>
                </a:moveTo>
                <a:lnTo>
                  <a:pt x="7060952" y="0"/>
                </a:lnTo>
                <a:lnTo>
                  <a:pt x="7060952" y="3176485"/>
                </a:lnTo>
                <a:lnTo>
                  <a:pt x="0" y="3176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22" r="0" b="-5222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144000" y="1763098"/>
            <a:ext cx="7423372" cy="4622231"/>
            <a:chOff x="0" y="0"/>
            <a:chExt cx="15827013" cy="98548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827012" cy="9753235"/>
            </a:xfrm>
            <a:custGeom>
              <a:avLst/>
              <a:gdLst/>
              <a:ahLst/>
              <a:cxnLst/>
              <a:rect r="r" b="b" t="t" l="l"/>
              <a:pathLst>
                <a:path h="9753235" w="15827012">
                  <a:moveTo>
                    <a:pt x="0" y="0"/>
                  </a:moveTo>
                  <a:lnTo>
                    <a:pt x="15827012" y="0"/>
                  </a:lnTo>
                  <a:lnTo>
                    <a:pt x="15827012" y="9753235"/>
                  </a:lnTo>
                  <a:lnTo>
                    <a:pt x="0" y="9753235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827012" cy="9854835"/>
            </a:xfrm>
            <a:custGeom>
              <a:avLst/>
              <a:gdLst/>
              <a:ahLst/>
              <a:cxnLst/>
              <a:rect r="r" b="b" t="t" l="l"/>
              <a:pathLst>
                <a:path h="9854835" w="15827012">
                  <a:moveTo>
                    <a:pt x="0" y="9753235"/>
                  </a:moveTo>
                  <a:lnTo>
                    <a:pt x="15827012" y="9753235"/>
                  </a:lnTo>
                  <a:lnTo>
                    <a:pt x="15700012" y="9854835"/>
                  </a:lnTo>
                  <a:cubicBezTo>
                    <a:pt x="15700012" y="9854835"/>
                    <a:pt x="14709412" y="9778635"/>
                    <a:pt x="14607812" y="9778635"/>
                  </a:cubicBezTo>
                  <a:lnTo>
                    <a:pt x="1219200" y="9778635"/>
                  </a:lnTo>
                  <a:cubicBezTo>
                    <a:pt x="1117600" y="9778635"/>
                    <a:pt x="127000" y="9854835"/>
                    <a:pt x="127000" y="9854835"/>
                  </a:cubicBezTo>
                  <a:lnTo>
                    <a:pt x="0" y="9753235"/>
                  </a:lnTo>
                  <a:lnTo>
                    <a:pt x="0" y="0"/>
                  </a:lnTo>
                  <a:lnTo>
                    <a:pt x="15827012" y="0"/>
                  </a:lnTo>
                  <a:lnTo>
                    <a:pt x="15827012" y="9753235"/>
                  </a:lnTo>
                  <a:lnTo>
                    <a:pt x="12700" y="9753235"/>
                  </a:lnTo>
                  <a:lnTo>
                    <a:pt x="12700" y="9740535"/>
                  </a:lnTo>
                  <a:lnTo>
                    <a:pt x="15814312" y="9740535"/>
                  </a:lnTo>
                  <a:lnTo>
                    <a:pt x="15814312" y="12700"/>
                  </a:lnTo>
                  <a:lnTo>
                    <a:pt x="12700" y="12700"/>
                  </a:lnTo>
                  <a:lnTo>
                    <a:pt x="12700" y="9753235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5827013" cy="9781810"/>
            </a:xfrm>
            <a:prstGeom prst="rect">
              <a:avLst/>
            </a:prstGeom>
          </p:spPr>
          <p:txBody>
            <a:bodyPr anchor="t" rtlCol="false" tIns="127076" lIns="127076" bIns="127076" rIns="127076"/>
            <a:lstStyle/>
            <a:p>
              <a:pPr algn="l">
                <a:lnSpc>
                  <a:spcPts val="1848"/>
                </a:lnSpc>
              </a:pPr>
              <a:r>
                <a:rPr lang="en-US" sz="1320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Backend Tech Stack for Resume Evaluator</a:t>
              </a:r>
            </a:p>
            <a:p>
              <a:pPr algn="l">
                <a:lnSpc>
                  <a:spcPts val="1848"/>
                </a:lnSpc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📦 Middlewares &amp; Tools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Multer – for handling file uploads (PDF resumes)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child_process.spawn – to run Python ML scripts from Node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uuid – for unique file names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dotenv – for environment configs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fs / path – file system utilities for handling resumes</a:t>
              </a:r>
            </a:p>
            <a:p>
              <a:pPr algn="l">
                <a:lnSpc>
                  <a:spcPts val="1848"/>
                </a:lnSpc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🧪 Database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Supabase (PostgreSQL) – hosted DB &amp; Storage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resumes table – stores uploaded resume info, job desc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reports table – stores evaluation scores, summaries, rankings</a:t>
              </a:r>
            </a:p>
            <a:p>
              <a:pPr algn="l">
                <a:lnSpc>
                  <a:spcPts val="1848"/>
                </a:lnSpc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☁️ Storage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Supabase Storage – to store and retrieve PDF files</a:t>
              </a:r>
            </a:p>
            <a:p>
              <a:pPr algn="l">
                <a:lnSpc>
                  <a:spcPts val="1848"/>
                </a:lnSpc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🌐 API Routes (Defined using Express Router)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POST /upload – Upload resume, call ML, store result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GET /job/:jobId – Get job/resume details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GET /reports/:jobId – Get all reports for ranking</a:t>
              </a:r>
            </a:p>
            <a:p>
              <a:pPr algn="l" marL="285067" indent="-142534" lvl="1">
                <a:lnSpc>
                  <a:spcPts val="1848"/>
                </a:lnSpc>
                <a:buFont typeface="Arial"/>
                <a:buChar char="•"/>
              </a:pPr>
              <a:r>
                <a:rPr lang="en-US" sz="1320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PATCH /rank/:id/:direction – Manually adjust ranks (optional)</a:t>
              </a:r>
            </a:p>
            <a:p>
              <a:pPr algn="l">
                <a:lnSpc>
                  <a:spcPts val="1848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5320676"/>
            <a:ext cx="7440797" cy="4305992"/>
            <a:chOff x="0" y="0"/>
            <a:chExt cx="1959716" cy="11340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59716" cy="1134088"/>
            </a:xfrm>
            <a:custGeom>
              <a:avLst/>
              <a:gdLst/>
              <a:ahLst/>
              <a:cxnLst/>
              <a:rect r="r" b="b" t="t" l="l"/>
              <a:pathLst>
                <a:path h="1134088" w="1959716">
                  <a:moveTo>
                    <a:pt x="0" y="0"/>
                  </a:moveTo>
                  <a:lnTo>
                    <a:pt x="1959716" y="0"/>
                  </a:lnTo>
                  <a:lnTo>
                    <a:pt x="1959716" y="1134088"/>
                  </a:lnTo>
                  <a:lnTo>
                    <a:pt x="0" y="1134088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959716" cy="1172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9144000" y="6533849"/>
            <a:ext cx="7574943" cy="3092819"/>
          </a:xfrm>
          <a:custGeom>
            <a:avLst/>
            <a:gdLst/>
            <a:ahLst/>
            <a:cxnLst/>
            <a:rect r="r" b="b" t="t" l="l"/>
            <a:pathLst>
              <a:path h="3092819" w="7574943">
                <a:moveTo>
                  <a:pt x="0" y="0"/>
                </a:moveTo>
                <a:lnTo>
                  <a:pt x="7574943" y="0"/>
                </a:lnTo>
                <a:lnTo>
                  <a:pt x="7574943" y="3092819"/>
                </a:lnTo>
                <a:lnTo>
                  <a:pt x="0" y="30928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021" r="0" b="-11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875411" y="499649"/>
            <a:ext cx="8537178" cy="95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9"/>
              </a:lnSpc>
            </a:pPr>
            <a:r>
              <a:rPr lang="en-US" b="true" sz="55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WEBSITE DEVELOPMENT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317203" y="9891587"/>
            <a:ext cx="140382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ISHA DURGE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5809" y="5364037"/>
            <a:ext cx="7060951" cy="485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 b="true">
                <a:solidFill>
                  <a:srgbClr val="883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 Tech Stack for Resume Evaluator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⚙️ Framework &amp; Tooling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React.js – for building the UI (component-based architecture)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Vite – super fast dev server &amp; build tool (alternative to CRA)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🎨 Styling &amp; UI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Tailwind CSS – for utility-first, responsive styling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shadcn/ui – for beautiful pre-built UI components (uses Tailwind under the hood)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Framer Motion – for animations and transitions (smooth UX)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Lucide Icons – open-source modern icon set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🌐 State &amp; API Handling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React Query (TanStack Query) – for data fetching, caching, mutations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Axios or Fetch – for API calls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React Router – for routing (e.g., /upload, /ranking, /resume/:id)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🌑 Optional Add-ons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Dark Mode support (using Tailwind's dark: variants)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Toast notifications (e.g., sonner or react-hot-toast)</a:t>
            </a:r>
          </a:p>
          <a:p>
            <a:pPr algn="just" marL="302262" indent="-151131" lvl="1">
              <a:lnSpc>
                <a:spcPts val="1960"/>
              </a:lnSpc>
              <a:buFont typeface="Arial"/>
              <a:buChar char="•"/>
            </a:pPr>
            <a:r>
              <a:rPr lang="en-US" sz="1400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Zustand (if state management grows complex later)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1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7753" y="-123825"/>
            <a:ext cx="8563964" cy="107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9"/>
              </a:lnSpc>
            </a:pPr>
            <a:r>
              <a:rPr lang="en-US" b="true" sz="62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84305" y="1208219"/>
            <a:ext cx="7127697" cy="4171256"/>
            <a:chOff x="0" y="0"/>
            <a:chExt cx="7913255" cy="46309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913255" cy="4529379"/>
            </a:xfrm>
            <a:custGeom>
              <a:avLst/>
              <a:gdLst/>
              <a:ahLst/>
              <a:cxnLst/>
              <a:rect r="r" b="b" t="t" l="l"/>
              <a:pathLst>
                <a:path h="4529379" w="7913255">
                  <a:moveTo>
                    <a:pt x="0" y="0"/>
                  </a:moveTo>
                  <a:lnTo>
                    <a:pt x="7913255" y="0"/>
                  </a:lnTo>
                  <a:lnTo>
                    <a:pt x="7913255" y="4529379"/>
                  </a:lnTo>
                  <a:lnTo>
                    <a:pt x="0" y="4529379"/>
                  </a:lnTo>
                  <a:close/>
                </a:path>
              </a:pathLst>
            </a:custGeom>
            <a:solidFill>
              <a:srgbClr val="CAC1A3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13255" cy="4630979"/>
            </a:xfrm>
            <a:custGeom>
              <a:avLst/>
              <a:gdLst/>
              <a:ahLst/>
              <a:cxnLst/>
              <a:rect r="r" b="b" t="t" l="l"/>
              <a:pathLst>
                <a:path h="4630979" w="7913255">
                  <a:moveTo>
                    <a:pt x="0" y="4529379"/>
                  </a:moveTo>
                  <a:lnTo>
                    <a:pt x="7913255" y="4529379"/>
                  </a:lnTo>
                  <a:lnTo>
                    <a:pt x="7786255" y="4630979"/>
                  </a:lnTo>
                  <a:cubicBezTo>
                    <a:pt x="7786255" y="4630979"/>
                    <a:pt x="6795655" y="4554779"/>
                    <a:pt x="6694055" y="4554779"/>
                  </a:cubicBezTo>
                  <a:lnTo>
                    <a:pt x="1219200" y="4554779"/>
                  </a:lnTo>
                  <a:cubicBezTo>
                    <a:pt x="1117600" y="4554779"/>
                    <a:pt x="127000" y="4630979"/>
                    <a:pt x="127000" y="4630979"/>
                  </a:cubicBezTo>
                  <a:lnTo>
                    <a:pt x="0" y="4529379"/>
                  </a:lnTo>
                  <a:lnTo>
                    <a:pt x="0" y="0"/>
                  </a:lnTo>
                  <a:lnTo>
                    <a:pt x="7913255" y="0"/>
                  </a:lnTo>
                  <a:lnTo>
                    <a:pt x="7913255" y="4529379"/>
                  </a:lnTo>
                  <a:lnTo>
                    <a:pt x="12700" y="4529379"/>
                  </a:lnTo>
                  <a:lnTo>
                    <a:pt x="12700" y="4516679"/>
                  </a:lnTo>
                  <a:lnTo>
                    <a:pt x="7900555" y="4516679"/>
                  </a:lnTo>
                  <a:lnTo>
                    <a:pt x="7900555" y="12700"/>
                  </a:lnTo>
                  <a:lnTo>
                    <a:pt x="12700" y="12700"/>
                  </a:lnTo>
                  <a:lnTo>
                    <a:pt x="12700" y="4529379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913255" cy="4110279"/>
            </a:xfrm>
            <a:prstGeom prst="rect">
              <a:avLst/>
            </a:prstGeom>
          </p:spPr>
          <p:txBody>
            <a:bodyPr anchor="t" rtlCol="false" tIns="244037" lIns="244037" bIns="244037" rIns="244037"/>
            <a:lstStyle/>
            <a:p>
              <a:pPr algn="l">
                <a:lnSpc>
                  <a:spcPts val="3194"/>
                </a:lnSpc>
              </a:pPr>
              <a:r>
                <a:rPr lang="en-US" sz="2281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Core Features</a:t>
              </a:r>
            </a:p>
            <a:p>
              <a:pPr algn="l" marL="492650" indent="-246325" lvl="1">
                <a:lnSpc>
                  <a:spcPts val="3194"/>
                </a:lnSpc>
                <a:buFont typeface="Arial"/>
                <a:buChar char="•"/>
              </a:pPr>
              <a:r>
                <a:rPr lang="en-US" sz="228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AI-Powered Resume Parsing (PDF + OCR)</a:t>
              </a:r>
            </a:p>
            <a:p>
              <a:pPr algn="l" marL="492650" indent="-246325" lvl="1">
                <a:lnSpc>
                  <a:spcPts val="3194"/>
                </a:lnSpc>
                <a:buFont typeface="Arial"/>
                <a:buChar char="•"/>
              </a:pPr>
              <a:r>
                <a:rPr lang="en-US" sz="228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Skill Matching &amp; Experience Quantification</a:t>
              </a:r>
            </a:p>
            <a:p>
              <a:pPr algn="l" marL="492650" indent="-246325" lvl="1">
                <a:lnSpc>
                  <a:spcPts val="3194"/>
                </a:lnSpc>
                <a:buFont typeface="Arial"/>
                <a:buChar char="•"/>
              </a:pPr>
              <a:r>
                <a:rPr lang="en-US" sz="228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Dynamic Scoring (60% Skills + 40% Experience)</a:t>
              </a:r>
            </a:p>
            <a:p>
              <a:pPr algn="l" marL="492650" indent="-246325" lvl="1">
                <a:lnSpc>
                  <a:spcPts val="3194"/>
                </a:lnSpc>
                <a:buFont typeface="Arial"/>
                <a:buChar char="•"/>
              </a:pPr>
              <a:r>
                <a:rPr lang="en-US" sz="2281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Auto-Summarization &amp; Top 5 Ranking</a:t>
              </a:r>
            </a:p>
            <a:p>
              <a:pPr algn="l">
                <a:lnSpc>
                  <a:spcPts val="319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12001" y="1208219"/>
            <a:ext cx="6465707" cy="4171256"/>
            <a:chOff x="0" y="0"/>
            <a:chExt cx="7930663" cy="51163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30663" cy="5014750"/>
            </a:xfrm>
            <a:custGeom>
              <a:avLst/>
              <a:gdLst/>
              <a:ahLst/>
              <a:cxnLst/>
              <a:rect r="r" b="b" t="t" l="l"/>
              <a:pathLst>
                <a:path h="5014750" w="7930663">
                  <a:moveTo>
                    <a:pt x="0" y="0"/>
                  </a:moveTo>
                  <a:lnTo>
                    <a:pt x="7930663" y="0"/>
                  </a:lnTo>
                  <a:lnTo>
                    <a:pt x="7930663" y="5014750"/>
                  </a:lnTo>
                  <a:lnTo>
                    <a:pt x="0" y="5014750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30663" cy="5116350"/>
            </a:xfrm>
            <a:custGeom>
              <a:avLst/>
              <a:gdLst/>
              <a:ahLst/>
              <a:cxnLst/>
              <a:rect r="r" b="b" t="t" l="l"/>
              <a:pathLst>
                <a:path h="5116350" w="7930663">
                  <a:moveTo>
                    <a:pt x="0" y="5014750"/>
                  </a:moveTo>
                  <a:lnTo>
                    <a:pt x="7930663" y="5014750"/>
                  </a:lnTo>
                  <a:lnTo>
                    <a:pt x="7803663" y="5116350"/>
                  </a:lnTo>
                  <a:cubicBezTo>
                    <a:pt x="7803663" y="5116350"/>
                    <a:pt x="6813063" y="5040150"/>
                    <a:pt x="6711463" y="5040150"/>
                  </a:cubicBezTo>
                  <a:lnTo>
                    <a:pt x="1219200" y="5040150"/>
                  </a:lnTo>
                  <a:cubicBezTo>
                    <a:pt x="1117600" y="5040150"/>
                    <a:pt x="127000" y="5116350"/>
                    <a:pt x="127000" y="5116350"/>
                  </a:cubicBezTo>
                  <a:lnTo>
                    <a:pt x="0" y="5014750"/>
                  </a:lnTo>
                  <a:lnTo>
                    <a:pt x="0" y="0"/>
                  </a:lnTo>
                  <a:lnTo>
                    <a:pt x="7930663" y="0"/>
                  </a:lnTo>
                  <a:lnTo>
                    <a:pt x="7930663" y="5014750"/>
                  </a:lnTo>
                  <a:lnTo>
                    <a:pt x="12700" y="5014750"/>
                  </a:lnTo>
                  <a:lnTo>
                    <a:pt x="12700" y="5002050"/>
                  </a:lnTo>
                  <a:lnTo>
                    <a:pt x="7917963" y="5002050"/>
                  </a:lnTo>
                  <a:lnTo>
                    <a:pt x="7917963" y="12700"/>
                  </a:lnTo>
                  <a:lnTo>
                    <a:pt x="12700" y="12700"/>
                  </a:lnTo>
                  <a:lnTo>
                    <a:pt x="12700" y="501475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7930663" cy="4586125"/>
            </a:xfrm>
            <a:prstGeom prst="rect">
              <a:avLst/>
            </a:prstGeom>
          </p:spPr>
          <p:txBody>
            <a:bodyPr anchor="t" rtlCol="false" tIns="220886" lIns="220886" bIns="220886" rIns="220886"/>
            <a:lstStyle/>
            <a:p>
              <a:pPr algn="l">
                <a:lnSpc>
                  <a:spcPts val="2891"/>
                </a:lnSpc>
              </a:pPr>
              <a:r>
                <a:rPr lang="en-US" sz="2065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Technical Edge</a:t>
              </a:r>
            </a:p>
            <a:p>
              <a:pPr algn="l" marL="445914" indent="-222957" lvl="1">
                <a:lnSpc>
                  <a:spcPts val="2891"/>
                </a:lnSpc>
                <a:buFont typeface="Arial"/>
                <a:buChar char="•"/>
              </a:pPr>
              <a:r>
                <a:rPr lang="en-US" sz="206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Transformers (BERT, DistilBERT, T5) + NLP</a:t>
              </a:r>
            </a:p>
            <a:p>
              <a:pPr algn="l" marL="445914" indent="-222957" lvl="1">
                <a:lnSpc>
                  <a:spcPts val="2891"/>
                </a:lnSpc>
                <a:buFont typeface="Arial"/>
                <a:buChar char="•"/>
              </a:pPr>
              <a:r>
                <a:rPr lang="en-US" sz="206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Bias-Reduced Semantic Analysis</a:t>
              </a:r>
            </a:p>
            <a:p>
              <a:pPr algn="l" marL="445914" indent="-222957" lvl="1">
                <a:lnSpc>
                  <a:spcPts val="2891"/>
                </a:lnSpc>
                <a:buFont typeface="Arial"/>
                <a:buChar char="•"/>
              </a:pPr>
              <a:r>
                <a:rPr lang="en-US" sz="206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Modular &amp; Scalable Architecture</a:t>
              </a:r>
            </a:p>
            <a:p>
              <a:pPr algn="l">
                <a:lnSpc>
                  <a:spcPts val="289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284305" y="5143500"/>
            <a:ext cx="7127697" cy="4114800"/>
            <a:chOff x="0" y="0"/>
            <a:chExt cx="9184652" cy="53022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84652" cy="5200675"/>
            </a:xfrm>
            <a:custGeom>
              <a:avLst/>
              <a:gdLst/>
              <a:ahLst/>
              <a:cxnLst/>
              <a:rect r="r" b="b" t="t" l="l"/>
              <a:pathLst>
                <a:path h="5200675" w="9184652">
                  <a:moveTo>
                    <a:pt x="0" y="0"/>
                  </a:moveTo>
                  <a:lnTo>
                    <a:pt x="9184652" y="0"/>
                  </a:lnTo>
                  <a:lnTo>
                    <a:pt x="9184652" y="5200675"/>
                  </a:lnTo>
                  <a:lnTo>
                    <a:pt x="0" y="5200675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84652" cy="5302275"/>
            </a:xfrm>
            <a:custGeom>
              <a:avLst/>
              <a:gdLst/>
              <a:ahLst/>
              <a:cxnLst/>
              <a:rect r="r" b="b" t="t" l="l"/>
              <a:pathLst>
                <a:path h="5302275" w="9184652">
                  <a:moveTo>
                    <a:pt x="0" y="5200675"/>
                  </a:moveTo>
                  <a:lnTo>
                    <a:pt x="9184652" y="5200675"/>
                  </a:lnTo>
                  <a:lnTo>
                    <a:pt x="9057652" y="5302275"/>
                  </a:lnTo>
                  <a:cubicBezTo>
                    <a:pt x="9057652" y="5302275"/>
                    <a:pt x="8067052" y="5226075"/>
                    <a:pt x="7965452" y="5226075"/>
                  </a:cubicBezTo>
                  <a:lnTo>
                    <a:pt x="1219200" y="5226075"/>
                  </a:lnTo>
                  <a:cubicBezTo>
                    <a:pt x="1117600" y="5226075"/>
                    <a:pt x="127000" y="5302275"/>
                    <a:pt x="127000" y="5302275"/>
                  </a:cubicBezTo>
                  <a:lnTo>
                    <a:pt x="0" y="5200675"/>
                  </a:lnTo>
                  <a:lnTo>
                    <a:pt x="0" y="0"/>
                  </a:lnTo>
                  <a:lnTo>
                    <a:pt x="9184652" y="0"/>
                  </a:lnTo>
                  <a:lnTo>
                    <a:pt x="9184652" y="5200675"/>
                  </a:lnTo>
                  <a:lnTo>
                    <a:pt x="12700" y="5200675"/>
                  </a:lnTo>
                  <a:lnTo>
                    <a:pt x="12700" y="5187975"/>
                  </a:lnTo>
                  <a:lnTo>
                    <a:pt x="9171952" y="5187975"/>
                  </a:lnTo>
                  <a:lnTo>
                    <a:pt x="9171952" y="12700"/>
                  </a:lnTo>
                  <a:lnTo>
                    <a:pt x="12700" y="12700"/>
                  </a:lnTo>
                  <a:lnTo>
                    <a:pt x="12700" y="5200675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9184652" cy="4781575"/>
            </a:xfrm>
            <a:prstGeom prst="rect">
              <a:avLst/>
            </a:prstGeom>
          </p:spPr>
          <p:txBody>
            <a:bodyPr anchor="t" rtlCol="false" tIns="210256" lIns="210256" bIns="210256" rIns="210256"/>
            <a:lstStyle/>
            <a:p>
              <a:pPr algn="l">
                <a:lnSpc>
                  <a:spcPts val="3088"/>
                </a:lnSpc>
              </a:pPr>
              <a:r>
                <a:rPr lang="en-US" sz="2206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Impact</a:t>
              </a:r>
            </a:p>
            <a:p>
              <a:pPr algn="l">
                <a:lnSpc>
                  <a:spcPts val="2752"/>
                </a:lnSpc>
              </a:pPr>
            </a:p>
            <a:p>
              <a:pPr algn="l" marL="424454" indent="-212227" lvl="1">
                <a:lnSpc>
                  <a:spcPts val="2752"/>
                </a:lnSpc>
                <a:buFont typeface="Arial"/>
                <a:buChar char="•"/>
              </a:pPr>
              <a:r>
                <a:rPr lang="en-US" sz="196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70% Faster Screening | 92% Accuracy</a:t>
              </a:r>
            </a:p>
            <a:p>
              <a:pPr algn="l" marL="424454" indent="-212227" lvl="1">
                <a:lnSpc>
                  <a:spcPts val="2752"/>
                </a:lnSpc>
                <a:buFont typeface="Arial"/>
                <a:buChar char="•"/>
              </a:pPr>
              <a:r>
                <a:rPr lang="en-US" sz="196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Standardized Evaluation | 100+ Resumes/Hour</a:t>
              </a:r>
            </a:p>
            <a:p>
              <a:pPr algn="l" marL="424454" indent="-212227" lvl="1">
                <a:lnSpc>
                  <a:spcPts val="2752"/>
                </a:lnSpc>
                <a:buFont typeface="Arial"/>
                <a:buChar char="•"/>
              </a:pPr>
              <a:r>
                <a:rPr lang="en-US" sz="196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Transparent Candidate Feedback</a:t>
              </a:r>
            </a:p>
            <a:p>
              <a:pPr algn="l">
                <a:lnSpc>
                  <a:spcPts val="2752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402476" y="5212111"/>
            <a:ext cx="6465707" cy="4046189"/>
            <a:chOff x="0" y="0"/>
            <a:chExt cx="8620943" cy="53949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620943" cy="5293318"/>
            </a:xfrm>
            <a:custGeom>
              <a:avLst/>
              <a:gdLst/>
              <a:ahLst/>
              <a:cxnLst/>
              <a:rect r="r" b="b" t="t" l="l"/>
              <a:pathLst>
                <a:path h="5293318" w="8620943">
                  <a:moveTo>
                    <a:pt x="0" y="0"/>
                  </a:moveTo>
                  <a:lnTo>
                    <a:pt x="8620943" y="0"/>
                  </a:lnTo>
                  <a:lnTo>
                    <a:pt x="8620943" y="5293318"/>
                  </a:lnTo>
                  <a:lnTo>
                    <a:pt x="0" y="5293318"/>
                  </a:lnTo>
                  <a:close/>
                </a:path>
              </a:pathLst>
            </a:custGeom>
            <a:solidFill>
              <a:srgbClr val="CAC1A3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620943" cy="5394918"/>
            </a:xfrm>
            <a:custGeom>
              <a:avLst/>
              <a:gdLst/>
              <a:ahLst/>
              <a:cxnLst/>
              <a:rect r="r" b="b" t="t" l="l"/>
              <a:pathLst>
                <a:path h="5394918" w="8620943">
                  <a:moveTo>
                    <a:pt x="0" y="5293318"/>
                  </a:moveTo>
                  <a:lnTo>
                    <a:pt x="8620943" y="5293318"/>
                  </a:lnTo>
                  <a:lnTo>
                    <a:pt x="8493943" y="5394918"/>
                  </a:lnTo>
                  <a:cubicBezTo>
                    <a:pt x="8493943" y="5394918"/>
                    <a:pt x="7503343" y="5318718"/>
                    <a:pt x="7401743" y="5318718"/>
                  </a:cubicBezTo>
                  <a:lnTo>
                    <a:pt x="1219200" y="5318718"/>
                  </a:lnTo>
                  <a:cubicBezTo>
                    <a:pt x="1117600" y="5318718"/>
                    <a:pt x="127000" y="5394918"/>
                    <a:pt x="127000" y="5394918"/>
                  </a:cubicBezTo>
                  <a:lnTo>
                    <a:pt x="0" y="5293318"/>
                  </a:lnTo>
                  <a:lnTo>
                    <a:pt x="0" y="0"/>
                  </a:lnTo>
                  <a:lnTo>
                    <a:pt x="8620943" y="0"/>
                  </a:lnTo>
                  <a:lnTo>
                    <a:pt x="8620943" y="5293318"/>
                  </a:lnTo>
                  <a:lnTo>
                    <a:pt x="12700" y="5293318"/>
                  </a:lnTo>
                  <a:lnTo>
                    <a:pt x="12700" y="5280618"/>
                  </a:lnTo>
                  <a:lnTo>
                    <a:pt x="8608243" y="5280618"/>
                  </a:lnTo>
                  <a:lnTo>
                    <a:pt x="8608243" y="12700"/>
                  </a:lnTo>
                  <a:lnTo>
                    <a:pt x="12700" y="12700"/>
                  </a:lnTo>
                  <a:lnTo>
                    <a:pt x="12700" y="5293318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620943" cy="4874219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2659"/>
                </a:lnSpc>
              </a:pPr>
              <a:r>
                <a:rPr lang="en-US" sz="18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Future Vision</a:t>
              </a:r>
            </a:p>
            <a:p>
              <a:pPr algn="l">
                <a:lnSpc>
                  <a:spcPts val="2659"/>
                </a:lnSpc>
              </a:pP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JD-Based Auto-Weighting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GDPR-Compliant Analytics</a:t>
              </a:r>
            </a:p>
            <a:p>
              <a:pPr algn="l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Mobile Integration &amp; Team Analytics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745719" y="2435335"/>
            <a:ext cx="9295918" cy="6822965"/>
          </a:xfrm>
          <a:custGeom>
            <a:avLst/>
            <a:gdLst/>
            <a:ahLst/>
            <a:cxnLst/>
            <a:rect r="r" b="b" t="t" l="l"/>
            <a:pathLst>
              <a:path h="6822965" w="9295918">
                <a:moveTo>
                  <a:pt x="0" y="0"/>
                </a:moveTo>
                <a:lnTo>
                  <a:pt x="9295918" y="0"/>
                </a:lnTo>
                <a:lnTo>
                  <a:pt x="9295918" y="6822965"/>
                </a:lnTo>
                <a:lnTo>
                  <a:pt x="0" y="68229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50481" y="-64689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19956" y="2775963"/>
            <a:ext cx="10098986" cy="573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54"/>
              </a:lnSpc>
            </a:pPr>
          </a:p>
          <a:p>
            <a:pPr algn="just">
              <a:lnSpc>
                <a:spcPts val="5954"/>
              </a:lnSpc>
            </a:pPr>
            <a:r>
              <a:rPr lang="en-US" sz="4253">
                <a:solidFill>
                  <a:srgbClr val="3F3F3F"/>
                </a:solidFill>
                <a:latin typeface="Lazydog"/>
                <a:ea typeface="Lazydog"/>
                <a:cs typeface="Lazydog"/>
                <a:sym typeface="Lazydog"/>
              </a:rPr>
              <a:t>   </a:t>
            </a:r>
          </a:p>
          <a:p>
            <a:pPr algn="just">
              <a:lnSpc>
                <a:spcPts val="5954"/>
              </a:lnSpc>
            </a:pPr>
            <a:r>
              <a:rPr lang="en-US" sz="4253">
                <a:solidFill>
                  <a:srgbClr val="3F3F3F"/>
                </a:solidFill>
                <a:latin typeface="Lazydog"/>
                <a:ea typeface="Lazydog"/>
                <a:cs typeface="Lazydog"/>
                <a:sym typeface="Lazydog"/>
              </a:rPr>
              <a:t>SHREYA ALLUPATI</a:t>
            </a:r>
          </a:p>
          <a:p>
            <a:pPr algn="just">
              <a:lnSpc>
                <a:spcPts val="5560"/>
              </a:lnSpc>
            </a:pPr>
            <a:r>
              <a:rPr lang="en-US" sz="3971">
                <a:solidFill>
                  <a:srgbClr val="3F3F3F"/>
                </a:solidFill>
                <a:latin typeface="Lazydog"/>
                <a:ea typeface="Lazydog"/>
                <a:cs typeface="Lazydog"/>
                <a:sym typeface="Lazydog"/>
              </a:rPr>
              <a:t>ISHA SUNIL DURGE</a:t>
            </a:r>
          </a:p>
          <a:p>
            <a:pPr algn="just">
              <a:lnSpc>
                <a:spcPts val="5560"/>
              </a:lnSpc>
            </a:pPr>
            <a:r>
              <a:rPr lang="en-US" sz="3971">
                <a:solidFill>
                  <a:srgbClr val="3F3F3F"/>
                </a:solidFill>
                <a:latin typeface="Lazydog"/>
                <a:ea typeface="Lazydog"/>
                <a:cs typeface="Lazydog"/>
                <a:sym typeface="Lazydog"/>
              </a:rPr>
              <a:t>KUNJAL GROVER</a:t>
            </a:r>
          </a:p>
          <a:p>
            <a:pPr algn="just">
              <a:lnSpc>
                <a:spcPts val="5560"/>
              </a:lnSpc>
            </a:pPr>
            <a:r>
              <a:rPr lang="en-US" sz="3971">
                <a:solidFill>
                  <a:srgbClr val="3F3F3F"/>
                </a:solidFill>
                <a:latin typeface="Lazydog"/>
                <a:ea typeface="Lazydog"/>
                <a:cs typeface="Lazydog"/>
                <a:sym typeface="Lazydog"/>
              </a:rPr>
              <a:t>SAI MANIKANTA PATRO</a:t>
            </a:r>
          </a:p>
          <a:p>
            <a:pPr algn="just">
              <a:lnSpc>
                <a:spcPts val="5560"/>
              </a:lnSpc>
            </a:pPr>
            <a:r>
              <a:rPr lang="en-US" sz="3971">
                <a:solidFill>
                  <a:srgbClr val="3F3F3F"/>
                </a:solidFill>
                <a:latin typeface="Lazydog"/>
                <a:ea typeface="Lazydog"/>
                <a:cs typeface="Lazydog"/>
                <a:sym typeface="Lazydog"/>
              </a:rPr>
              <a:t>HRUDAY VIKAS ARIKATHOTA</a:t>
            </a:r>
          </a:p>
          <a:p>
            <a:pPr algn="just">
              <a:lnSpc>
                <a:spcPts val="5560"/>
              </a:lnSpc>
              <a:spcBef>
                <a:spcPct val="0"/>
              </a:spcBef>
            </a:pPr>
            <a:r>
              <a:rPr lang="en-US" sz="3971">
                <a:solidFill>
                  <a:srgbClr val="3F3F3F"/>
                </a:solidFill>
                <a:latin typeface="Lazydog"/>
                <a:ea typeface="Lazydog"/>
                <a:cs typeface="Lazydog"/>
                <a:sym typeface="Lazydog"/>
              </a:rPr>
              <a:t>GURU SAI ESHWAR REDDY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25612" y="2922644"/>
            <a:ext cx="5695280" cy="104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79"/>
              </a:lnSpc>
            </a:pPr>
            <a:r>
              <a:rPr lang="en-US" sz="6128">
                <a:solidFill>
                  <a:srgbClr val="883B03"/>
                </a:solidFill>
                <a:latin typeface="Lazydog"/>
                <a:ea typeface="Lazydog"/>
                <a:cs typeface="Lazydog"/>
                <a:sym typeface="Lazydog"/>
              </a:rPr>
              <a:t>Team Members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80082" y="3446636"/>
            <a:ext cx="4842136" cy="2795622"/>
            <a:chOff x="0" y="0"/>
            <a:chExt cx="8284765" cy="478323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84765" cy="4681634"/>
            </a:xfrm>
            <a:custGeom>
              <a:avLst/>
              <a:gdLst/>
              <a:ahLst/>
              <a:cxnLst/>
              <a:rect r="r" b="b" t="t" l="l"/>
              <a:pathLst>
                <a:path h="4681634" w="8284765">
                  <a:moveTo>
                    <a:pt x="0" y="0"/>
                  </a:moveTo>
                  <a:lnTo>
                    <a:pt x="8284765" y="0"/>
                  </a:lnTo>
                  <a:lnTo>
                    <a:pt x="8284765" y="4681634"/>
                  </a:lnTo>
                  <a:lnTo>
                    <a:pt x="0" y="4681634"/>
                  </a:lnTo>
                  <a:close/>
                </a:path>
              </a:pathLst>
            </a:custGeom>
            <a:solidFill>
              <a:srgbClr val="E8E2C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284765" cy="4783234"/>
            </a:xfrm>
            <a:custGeom>
              <a:avLst/>
              <a:gdLst/>
              <a:ahLst/>
              <a:cxnLst/>
              <a:rect r="r" b="b" t="t" l="l"/>
              <a:pathLst>
                <a:path h="4783234" w="8284765">
                  <a:moveTo>
                    <a:pt x="0" y="4681634"/>
                  </a:moveTo>
                  <a:lnTo>
                    <a:pt x="8284765" y="4681634"/>
                  </a:lnTo>
                  <a:lnTo>
                    <a:pt x="8157765" y="4783234"/>
                  </a:lnTo>
                  <a:cubicBezTo>
                    <a:pt x="8157765" y="4783234"/>
                    <a:pt x="7167165" y="4707034"/>
                    <a:pt x="7065565" y="4707034"/>
                  </a:cubicBezTo>
                  <a:lnTo>
                    <a:pt x="1219200" y="4707034"/>
                  </a:lnTo>
                  <a:cubicBezTo>
                    <a:pt x="1117600" y="4707034"/>
                    <a:pt x="127000" y="4783234"/>
                    <a:pt x="127000" y="4783234"/>
                  </a:cubicBezTo>
                  <a:lnTo>
                    <a:pt x="0" y="4681634"/>
                  </a:lnTo>
                  <a:lnTo>
                    <a:pt x="0" y="0"/>
                  </a:lnTo>
                  <a:lnTo>
                    <a:pt x="8284765" y="0"/>
                  </a:lnTo>
                  <a:lnTo>
                    <a:pt x="8284765" y="4681634"/>
                  </a:lnTo>
                  <a:lnTo>
                    <a:pt x="12700" y="4681634"/>
                  </a:lnTo>
                  <a:lnTo>
                    <a:pt x="12700" y="4668934"/>
                  </a:lnTo>
                  <a:lnTo>
                    <a:pt x="8272065" y="4668934"/>
                  </a:lnTo>
                  <a:lnTo>
                    <a:pt x="8272065" y="12700"/>
                  </a:lnTo>
                  <a:lnTo>
                    <a:pt x="12700" y="12700"/>
                  </a:lnTo>
                  <a:lnTo>
                    <a:pt x="12700" y="4681634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284765" cy="4719734"/>
            </a:xfrm>
            <a:prstGeom prst="rect">
              <a:avLst/>
            </a:prstGeom>
          </p:spPr>
          <p:txBody>
            <a:bodyPr anchor="t" rtlCol="false" tIns="158350" lIns="158350" bIns="158350" rIns="158350"/>
            <a:lstStyle/>
            <a:p>
              <a:pPr algn="l">
                <a:lnSpc>
                  <a:spcPts val="2212"/>
                </a:lnSpc>
              </a:pPr>
              <a:r>
                <a:rPr lang="en-US" sz="1580">
                  <a:solidFill>
                    <a:srgbClr val="883B03"/>
                  </a:solidFill>
                  <a:latin typeface="Canva Sans"/>
                  <a:ea typeface="Canva Sans"/>
                  <a:cs typeface="Canva Sans"/>
                  <a:sym typeface="Canva Sans"/>
                </a:rPr>
                <a:t>🧠 </a:t>
              </a:r>
              <a:r>
                <a:rPr lang="en-US" sz="158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What is it?</a:t>
              </a:r>
            </a:p>
            <a:p>
              <a:pPr algn="l">
                <a:lnSpc>
                  <a:spcPts val="2212"/>
                </a:lnSpc>
              </a:pPr>
              <a:r>
                <a:rPr lang="en-US" sz="1580" b="true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 full-stack web application that:</a:t>
              </a:r>
            </a:p>
            <a:p>
              <a:pPr algn="l" marL="341259" indent="-170629" lvl="1">
                <a:lnSpc>
                  <a:spcPts val="2212"/>
                </a:lnSpc>
                <a:buFont typeface="Arial"/>
                <a:buChar char="•"/>
              </a:pPr>
              <a:r>
                <a:rPr lang="en-US" b="true" sz="158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Uploads resumes in PDF format</a:t>
              </a:r>
            </a:p>
            <a:p>
              <a:pPr algn="l" marL="341259" indent="-170629" lvl="1">
                <a:lnSpc>
                  <a:spcPts val="2212"/>
                </a:lnSpc>
                <a:buFont typeface="Arial"/>
                <a:buChar char="•"/>
              </a:pPr>
              <a:r>
                <a:rPr lang="en-US" b="true" sz="158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Analyzes resumes using ML/NLP models</a:t>
              </a:r>
            </a:p>
            <a:p>
              <a:pPr algn="l" marL="341259" indent="-170629" lvl="1">
                <a:lnSpc>
                  <a:spcPts val="2212"/>
                </a:lnSpc>
                <a:buFont typeface="Arial"/>
                <a:buChar char="•"/>
              </a:pPr>
              <a:r>
                <a:rPr lang="en-US" b="true" sz="158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Generates reports based on skill match, experience, and job relevance</a:t>
              </a:r>
            </a:p>
            <a:p>
              <a:pPr algn="l" marL="341259" indent="-170629" lvl="1">
                <a:lnSpc>
                  <a:spcPts val="2212"/>
                </a:lnSpc>
                <a:buFont typeface="Arial"/>
                <a:buChar char="•"/>
              </a:pPr>
              <a:r>
                <a:rPr lang="en-US" b="true" sz="158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Ranks candidates automatically for a given job</a:t>
              </a:r>
            </a:p>
            <a:p>
              <a:pPr algn="l">
                <a:lnSpc>
                  <a:spcPts val="2072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774102" y="3446636"/>
            <a:ext cx="4720087" cy="2718000"/>
            <a:chOff x="0" y="0"/>
            <a:chExt cx="7473002" cy="430323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73002" cy="4201631"/>
            </a:xfrm>
            <a:custGeom>
              <a:avLst/>
              <a:gdLst/>
              <a:ahLst/>
              <a:cxnLst/>
              <a:rect r="r" b="b" t="t" l="l"/>
              <a:pathLst>
                <a:path h="4201631" w="7473002">
                  <a:moveTo>
                    <a:pt x="0" y="0"/>
                  </a:moveTo>
                  <a:lnTo>
                    <a:pt x="7473002" y="0"/>
                  </a:lnTo>
                  <a:lnTo>
                    <a:pt x="7473002" y="4201631"/>
                  </a:lnTo>
                  <a:lnTo>
                    <a:pt x="0" y="4201631"/>
                  </a:lnTo>
                  <a:close/>
                </a:path>
              </a:pathLst>
            </a:custGeom>
            <a:solidFill>
              <a:srgbClr val="E8E2C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473002" cy="4303231"/>
            </a:xfrm>
            <a:custGeom>
              <a:avLst/>
              <a:gdLst/>
              <a:ahLst/>
              <a:cxnLst/>
              <a:rect r="r" b="b" t="t" l="l"/>
              <a:pathLst>
                <a:path h="4303231" w="7473002">
                  <a:moveTo>
                    <a:pt x="0" y="4201631"/>
                  </a:moveTo>
                  <a:lnTo>
                    <a:pt x="7473002" y="4201631"/>
                  </a:lnTo>
                  <a:lnTo>
                    <a:pt x="7346002" y="4303231"/>
                  </a:lnTo>
                  <a:cubicBezTo>
                    <a:pt x="7346002" y="4303231"/>
                    <a:pt x="6355402" y="4227031"/>
                    <a:pt x="6253802" y="4227031"/>
                  </a:cubicBezTo>
                  <a:lnTo>
                    <a:pt x="1219200" y="4227031"/>
                  </a:lnTo>
                  <a:cubicBezTo>
                    <a:pt x="1117600" y="4227031"/>
                    <a:pt x="127000" y="4303231"/>
                    <a:pt x="127000" y="4303231"/>
                  </a:cubicBezTo>
                  <a:lnTo>
                    <a:pt x="0" y="4201631"/>
                  </a:lnTo>
                  <a:lnTo>
                    <a:pt x="0" y="0"/>
                  </a:lnTo>
                  <a:lnTo>
                    <a:pt x="7473002" y="0"/>
                  </a:lnTo>
                  <a:lnTo>
                    <a:pt x="7473002" y="4201631"/>
                  </a:lnTo>
                  <a:lnTo>
                    <a:pt x="12700" y="4201631"/>
                  </a:lnTo>
                  <a:lnTo>
                    <a:pt x="12700" y="4188931"/>
                  </a:lnTo>
                  <a:lnTo>
                    <a:pt x="7460302" y="4188931"/>
                  </a:lnTo>
                  <a:lnTo>
                    <a:pt x="7460302" y="12700"/>
                  </a:lnTo>
                  <a:lnTo>
                    <a:pt x="12700" y="12700"/>
                  </a:lnTo>
                  <a:lnTo>
                    <a:pt x="12700" y="4201631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7473002" cy="4230206"/>
            </a:xfrm>
            <a:prstGeom prst="rect">
              <a:avLst/>
            </a:prstGeom>
          </p:spPr>
          <p:txBody>
            <a:bodyPr anchor="t" rtlCol="false" tIns="171127" lIns="171127" bIns="171127" rIns="171127"/>
            <a:lstStyle/>
            <a:p>
              <a:pPr algn="l">
                <a:lnSpc>
                  <a:spcPts val="2380"/>
                </a:lnSpc>
              </a:pPr>
              <a:r>
                <a:rPr lang="en-US" sz="1700" b="true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🚀</a:t>
              </a:r>
              <a:r>
                <a:rPr lang="en-US" sz="17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Why this Project?</a:t>
              </a:r>
            </a:p>
            <a:p>
              <a:pPr algn="l" marL="367050" indent="-183525" lvl="1">
                <a:lnSpc>
                  <a:spcPts val="2380"/>
                </a:lnSpc>
                <a:buFont typeface="Arial"/>
                <a:buChar char="•"/>
              </a:pPr>
              <a:r>
                <a:rPr lang="en-US" b="true" sz="170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Manual resume screening is time-consuming &amp; subjective</a:t>
              </a:r>
            </a:p>
            <a:p>
              <a:pPr algn="l" marL="367050" indent="-183525" lvl="1">
                <a:lnSpc>
                  <a:spcPts val="2380"/>
                </a:lnSpc>
                <a:buFont typeface="Arial"/>
                <a:buChar char="•"/>
              </a:pPr>
              <a:r>
                <a:rPr lang="en-US" b="true" sz="170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Hiring teams need quick insights &amp; fair evaluation</a:t>
              </a:r>
            </a:p>
            <a:p>
              <a:pPr algn="l" marL="367050" indent="-183525" lvl="1">
                <a:lnSpc>
                  <a:spcPts val="2380"/>
                </a:lnSpc>
                <a:buFont typeface="Arial"/>
                <a:buChar char="•"/>
              </a:pPr>
              <a:r>
                <a:rPr lang="en-US" b="true" sz="170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This tool offers automated, consistent, and intelligent resume scoring at scale</a:t>
              </a:r>
            </a:p>
            <a:p>
              <a:pPr algn="l">
                <a:lnSpc>
                  <a:spcPts val="238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246574" y="3446636"/>
            <a:ext cx="4260340" cy="2718000"/>
            <a:chOff x="0" y="0"/>
            <a:chExt cx="7665869" cy="48906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65869" cy="4789051"/>
            </a:xfrm>
            <a:custGeom>
              <a:avLst/>
              <a:gdLst/>
              <a:ahLst/>
              <a:cxnLst/>
              <a:rect r="r" b="b" t="t" l="l"/>
              <a:pathLst>
                <a:path h="4789051" w="7665869">
                  <a:moveTo>
                    <a:pt x="0" y="0"/>
                  </a:moveTo>
                  <a:lnTo>
                    <a:pt x="7665869" y="0"/>
                  </a:lnTo>
                  <a:lnTo>
                    <a:pt x="7665869" y="4789051"/>
                  </a:lnTo>
                  <a:lnTo>
                    <a:pt x="0" y="4789051"/>
                  </a:lnTo>
                  <a:close/>
                </a:path>
              </a:pathLst>
            </a:custGeom>
            <a:solidFill>
              <a:srgbClr val="E8E2C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65869" cy="4890651"/>
            </a:xfrm>
            <a:custGeom>
              <a:avLst/>
              <a:gdLst/>
              <a:ahLst/>
              <a:cxnLst/>
              <a:rect r="r" b="b" t="t" l="l"/>
              <a:pathLst>
                <a:path h="4890651" w="7665869">
                  <a:moveTo>
                    <a:pt x="0" y="4789051"/>
                  </a:moveTo>
                  <a:lnTo>
                    <a:pt x="7665869" y="4789051"/>
                  </a:lnTo>
                  <a:lnTo>
                    <a:pt x="7538869" y="4890651"/>
                  </a:lnTo>
                  <a:cubicBezTo>
                    <a:pt x="7538869" y="4890651"/>
                    <a:pt x="6548269" y="4814451"/>
                    <a:pt x="6446669" y="4814451"/>
                  </a:cubicBezTo>
                  <a:lnTo>
                    <a:pt x="1219200" y="4814451"/>
                  </a:lnTo>
                  <a:cubicBezTo>
                    <a:pt x="1117600" y="4814451"/>
                    <a:pt x="127000" y="4890651"/>
                    <a:pt x="127000" y="4890651"/>
                  </a:cubicBezTo>
                  <a:lnTo>
                    <a:pt x="0" y="4789051"/>
                  </a:lnTo>
                  <a:lnTo>
                    <a:pt x="0" y="0"/>
                  </a:lnTo>
                  <a:lnTo>
                    <a:pt x="7665869" y="0"/>
                  </a:lnTo>
                  <a:lnTo>
                    <a:pt x="7665869" y="4789051"/>
                  </a:lnTo>
                  <a:lnTo>
                    <a:pt x="12700" y="4789051"/>
                  </a:lnTo>
                  <a:lnTo>
                    <a:pt x="12700" y="4776351"/>
                  </a:lnTo>
                  <a:lnTo>
                    <a:pt x="7653169" y="4776351"/>
                  </a:lnTo>
                  <a:lnTo>
                    <a:pt x="7653169" y="12700"/>
                  </a:lnTo>
                  <a:lnTo>
                    <a:pt x="12700" y="12700"/>
                  </a:lnTo>
                  <a:lnTo>
                    <a:pt x="12700" y="4789051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7665869" cy="4817626"/>
            </a:xfrm>
            <a:prstGeom prst="rect">
              <a:avLst/>
            </a:prstGeom>
          </p:spPr>
          <p:txBody>
            <a:bodyPr anchor="t" rtlCol="false" tIns="150572" lIns="150572" bIns="150572" rIns="150572"/>
            <a:lstStyle/>
            <a:p>
              <a:pPr algn="l">
                <a:lnSpc>
                  <a:spcPts val="2251"/>
                </a:lnSpc>
              </a:pPr>
              <a:r>
                <a:rPr lang="en-US" sz="1607" b="true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🔧 </a:t>
              </a:r>
              <a:r>
                <a:rPr lang="en-US" sz="1607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Tech Stack Overview</a:t>
              </a:r>
            </a:p>
            <a:p>
              <a:pPr algn="l" marL="325558" indent="-162779" lvl="1">
                <a:lnSpc>
                  <a:spcPts val="2111"/>
                </a:lnSpc>
                <a:buFont typeface="Arial"/>
                <a:buChar char="•"/>
              </a:pPr>
              <a:r>
                <a:rPr lang="en-US" b="true" sz="1507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Frontend: React.js, Tailwind CSS, ShadCN UI</a:t>
              </a:r>
            </a:p>
            <a:p>
              <a:pPr algn="l" marL="325558" indent="-162779" lvl="1">
                <a:lnSpc>
                  <a:spcPts val="2111"/>
                </a:lnSpc>
                <a:buFont typeface="Arial"/>
                <a:buChar char="•"/>
              </a:pPr>
              <a:r>
                <a:rPr lang="en-US" b="true" sz="1507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Backend: Node.js, Express.js, Supabase</a:t>
              </a:r>
            </a:p>
            <a:p>
              <a:pPr algn="l" marL="325558" indent="-162779" lvl="1">
                <a:lnSpc>
                  <a:spcPts val="2111"/>
                </a:lnSpc>
                <a:buFont typeface="Arial"/>
                <a:buChar char="•"/>
              </a:pPr>
              <a:r>
                <a:rPr lang="en-US" b="true" sz="1507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ML Engine: Python (spaCy, Transformers, OCR, etc.)</a:t>
              </a:r>
            </a:p>
            <a:p>
              <a:pPr algn="l" marL="325558" indent="-162779" lvl="1">
                <a:lnSpc>
                  <a:spcPts val="2111"/>
                </a:lnSpc>
                <a:buFont typeface="Arial"/>
                <a:buChar char="•"/>
              </a:pPr>
              <a:r>
                <a:rPr lang="en-US" b="true" sz="1507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Storage: Supabase Storage (PDFs), PostgreSQL (Data)</a:t>
              </a:r>
            </a:p>
            <a:p>
              <a:pPr algn="l">
                <a:lnSpc>
                  <a:spcPts val="1971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564104" y="6388024"/>
            <a:ext cx="5476365" cy="3066764"/>
          </a:xfrm>
          <a:custGeom>
            <a:avLst/>
            <a:gdLst/>
            <a:ahLst/>
            <a:cxnLst/>
            <a:rect r="r" b="b" t="t" l="l"/>
            <a:pathLst>
              <a:path h="3066764" w="5476365">
                <a:moveTo>
                  <a:pt x="0" y="0"/>
                </a:moveTo>
                <a:lnTo>
                  <a:pt x="5476365" y="0"/>
                </a:lnTo>
                <a:lnTo>
                  <a:pt x="5476365" y="3066764"/>
                </a:lnTo>
                <a:lnTo>
                  <a:pt x="0" y="30667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795736" y="6441249"/>
            <a:ext cx="4448559" cy="2960314"/>
          </a:xfrm>
          <a:custGeom>
            <a:avLst/>
            <a:gdLst/>
            <a:ahLst/>
            <a:cxnLst/>
            <a:rect r="r" b="b" t="t" l="l"/>
            <a:pathLst>
              <a:path h="2960314" w="4448559">
                <a:moveTo>
                  <a:pt x="0" y="0"/>
                </a:moveTo>
                <a:lnTo>
                  <a:pt x="4448559" y="0"/>
                </a:lnTo>
                <a:lnTo>
                  <a:pt x="4448559" y="2960313"/>
                </a:lnTo>
                <a:lnTo>
                  <a:pt x="0" y="29603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875411" y="336272"/>
            <a:ext cx="8537178" cy="139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2043286"/>
            <a:ext cx="15920163" cy="127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ML-Powered Resume Evaluator</a:t>
            </a:r>
          </a:p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Revolutionizing candidate screening with automated resume parsing, scoring, and ranking using Machine Learning.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9826" y="2511087"/>
            <a:ext cx="4667433" cy="2031878"/>
            <a:chOff x="0" y="0"/>
            <a:chExt cx="1229283" cy="5351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9283" cy="535145"/>
            </a:xfrm>
            <a:custGeom>
              <a:avLst/>
              <a:gdLst/>
              <a:ahLst/>
              <a:cxnLst/>
              <a:rect r="r" b="b" t="t" l="l"/>
              <a:pathLst>
                <a:path h="535145" w="1229283">
                  <a:moveTo>
                    <a:pt x="0" y="0"/>
                  </a:moveTo>
                  <a:lnTo>
                    <a:pt x="1229283" y="0"/>
                  </a:lnTo>
                  <a:lnTo>
                    <a:pt x="1229283" y="535145"/>
                  </a:lnTo>
                  <a:lnTo>
                    <a:pt x="0" y="535145"/>
                  </a:lnTo>
                  <a:close/>
                </a:path>
              </a:pathLst>
            </a:custGeom>
            <a:solidFill>
              <a:srgbClr val="883B03">
                <a:alpha val="40000"/>
              </a:srgbClr>
            </a:solidFill>
            <a:ln w="95250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29283" cy="592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90166" y="2511087"/>
            <a:ext cx="4667433" cy="2031878"/>
            <a:chOff x="0" y="0"/>
            <a:chExt cx="1229283" cy="5351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9283" cy="535145"/>
            </a:xfrm>
            <a:custGeom>
              <a:avLst/>
              <a:gdLst/>
              <a:ahLst/>
              <a:cxnLst/>
              <a:rect r="r" b="b" t="t" l="l"/>
              <a:pathLst>
                <a:path h="535145" w="1229283">
                  <a:moveTo>
                    <a:pt x="0" y="0"/>
                  </a:moveTo>
                  <a:lnTo>
                    <a:pt x="1229283" y="0"/>
                  </a:lnTo>
                  <a:lnTo>
                    <a:pt x="1229283" y="535145"/>
                  </a:lnTo>
                  <a:lnTo>
                    <a:pt x="0" y="535145"/>
                  </a:lnTo>
                  <a:close/>
                </a:path>
              </a:pathLst>
            </a:custGeom>
            <a:solidFill>
              <a:srgbClr val="FAE7BC">
                <a:alpha val="49804"/>
              </a:srgbClr>
            </a:solidFill>
            <a:ln w="95250" cap="sq">
              <a:solidFill>
                <a:srgbClr val="000000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29283" cy="573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4233">
            <a:off x="13069837" y="2513721"/>
            <a:ext cx="4667433" cy="2031878"/>
            <a:chOff x="0" y="0"/>
            <a:chExt cx="1229283" cy="5351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9283" cy="535145"/>
            </a:xfrm>
            <a:custGeom>
              <a:avLst/>
              <a:gdLst/>
              <a:ahLst/>
              <a:cxnLst/>
              <a:rect r="r" b="b" t="t" l="l"/>
              <a:pathLst>
                <a:path h="535145" w="1229283">
                  <a:moveTo>
                    <a:pt x="0" y="0"/>
                  </a:moveTo>
                  <a:lnTo>
                    <a:pt x="1229283" y="0"/>
                  </a:lnTo>
                  <a:lnTo>
                    <a:pt x="1229283" y="535145"/>
                  </a:lnTo>
                  <a:lnTo>
                    <a:pt x="0" y="535145"/>
                  </a:lnTo>
                  <a:close/>
                </a:path>
              </a:pathLst>
            </a:custGeom>
            <a:solidFill>
              <a:srgbClr val="883B03">
                <a:alpha val="40000"/>
              </a:srgbClr>
            </a:solidFill>
            <a:ln w="95250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29283" cy="573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4233">
            <a:off x="1324354" y="6208760"/>
            <a:ext cx="4667433" cy="2031878"/>
            <a:chOff x="0" y="0"/>
            <a:chExt cx="1229283" cy="5351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29283" cy="535145"/>
            </a:xfrm>
            <a:custGeom>
              <a:avLst/>
              <a:gdLst/>
              <a:ahLst/>
              <a:cxnLst/>
              <a:rect r="r" b="b" t="t" l="l"/>
              <a:pathLst>
                <a:path h="535145" w="1229283">
                  <a:moveTo>
                    <a:pt x="0" y="0"/>
                  </a:moveTo>
                  <a:lnTo>
                    <a:pt x="1229283" y="0"/>
                  </a:lnTo>
                  <a:lnTo>
                    <a:pt x="1229283" y="535145"/>
                  </a:lnTo>
                  <a:lnTo>
                    <a:pt x="0" y="535145"/>
                  </a:lnTo>
                  <a:close/>
                </a:path>
              </a:pathLst>
            </a:custGeom>
            <a:solidFill>
              <a:srgbClr val="FAE7BC">
                <a:alpha val="49804"/>
              </a:srgbClr>
            </a:solidFill>
            <a:ln w="95250" cap="sq">
              <a:solidFill>
                <a:srgbClr val="000000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29283" cy="573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190166" y="6157465"/>
            <a:ext cx="4667433" cy="2031878"/>
            <a:chOff x="0" y="0"/>
            <a:chExt cx="1229283" cy="5351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29283" cy="535145"/>
            </a:xfrm>
            <a:custGeom>
              <a:avLst/>
              <a:gdLst/>
              <a:ahLst/>
              <a:cxnLst/>
              <a:rect r="r" b="b" t="t" l="l"/>
              <a:pathLst>
                <a:path h="535145" w="1229283">
                  <a:moveTo>
                    <a:pt x="0" y="0"/>
                  </a:moveTo>
                  <a:lnTo>
                    <a:pt x="1229283" y="0"/>
                  </a:lnTo>
                  <a:lnTo>
                    <a:pt x="1229283" y="535145"/>
                  </a:lnTo>
                  <a:lnTo>
                    <a:pt x="0" y="535145"/>
                  </a:lnTo>
                  <a:close/>
                </a:path>
              </a:pathLst>
            </a:custGeom>
            <a:solidFill>
              <a:srgbClr val="883B03">
                <a:alpha val="40000"/>
              </a:srgbClr>
            </a:solidFill>
            <a:ln w="95250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29283" cy="573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070506" y="6157465"/>
            <a:ext cx="4667433" cy="2031878"/>
            <a:chOff x="0" y="0"/>
            <a:chExt cx="1229283" cy="5351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29283" cy="535145"/>
            </a:xfrm>
            <a:custGeom>
              <a:avLst/>
              <a:gdLst/>
              <a:ahLst/>
              <a:cxnLst/>
              <a:rect r="r" b="b" t="t" l="l"/>
              <a:pathLst>
                <a:path h="535145" w="1229283">
                  <a:moveTo>
                    <a:pt x="0" y="0"/>
                  </a:moveTo>
                  <a:lnTo>
                    <a:pt x="1229283" y="0"/>
                  </a:lnTo>
                  <a:lnTo>
                    <a:pt x="1229283" y="535145"/>
                  </a:lnTo>
                  <a:lnTo>
                    <a:pt x="0" y="535145"/>
                  </a:lnTo>
                  <a:close/>
                </a:path>
              </a:pathLst>
            </a:custGeom>
            <a:solidFill>
              <a:srgbClr val="FAE7BC">
                <a:alpha val="40000"/>
              </a:srgbClr>
            </a:solidFill>
            <a:ln w="95250" cap="sq">
              <a:solidFill>
                <a:srgbClr val="000000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29283" cy="5732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13058" y="6313878"/>
            <a:ext cx="4667433" cy="166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Experience Quantification and Matching Score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70506" y="6443118"/>
            <a:ext cx="4667433" cy="138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 Summarization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5897880" y="3562622"/>
            <a:ext cx="12922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>
            <a:off x="11778220" y="3507976"/>
            <a:ext cx="12922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>
            <a:off x="5897880" y="7154354"/>
            <a:ext cx="12922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>
            <a:off x="11857599" y="7192454"/>
            <a:ext cx="121290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0" y="0"/>
            <a:ext cx="18288000" cy="9803843"/>
            <a:chOff x="0" y="0"/>
            <a:chExt cx="4816593" cy="258208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816592" cy="2582082"/>
            </a:xfrm>
            <a:custGeom>
              <a:avLst/>
              <a:gdLst/>
              <a:ahLst/>
              <a:cxnLst/>
              <a:rect r="r" b="b" t="t" l="l"/>
              <a:pathLst>
                <a:path h="2582082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560492"/>
                  </a:lnTo>
                  <a:cubicBezTo>
                    <a:pt x="4816592" y="2572416"/>
                    <a:pt x="4806926" y="2582082"/>
                    <a:pt x="4795002" y="2582082"/>
                  </a:cubicBezTo>
                  <a:lnTo>
                    <a:pt x="21590" y="2582082"/>
                  </a:lnTo>
                  <a:cubicBezTo>
                    <a:pt x="9666" y="2582082"/>
                    <a:pt x="0" y="2572416"/>
                    <a:pt x="0" y="2560492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AE7BC">
                <a:alpha val="20784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816593" cy="2620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726323" y="254936"/>
            <a:ext cx="8537178" cy="1395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WORKFLOW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0678" y="2948505"/>
            <a:ext cx="4385729" cy="109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Upload Resume &amp; Job Description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05134" y="3165729"/>
            <a:ext cx="4037498" cy="679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 Parsing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263501" y="2965051"/>
            <a:ext cx="4230587" cy="1099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Skill Extraction and Matching Score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190166" y="6313878"/>
            <a:ext cx="4667433" cy="166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Weighted Cosine Similarity for Final Score calculation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63352" y="1028700"/>
          <a:ext cx="16961296" cy="8386880"/>
        </p:xfrm>
        <a:graphic>
          <a:graphicData uri="http://schemas.openxmlformats.org/drawingml/2006/table">
            <a:tbl>
              <a:tblPr/>
              <a:tblGrid>
                <a:gridCol w="1902762"/>
                <a:gridCol w="2590701"/>
                <a:gridCol w="2508839"/>
                <a:gridCol w="4352166"/>
                <a:gridCol w="2485218"/>
                <a:gridCol w="3121610"/>
              </a:tblGrid>
              <a:tr h="69292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Component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Technique Used (Final)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Alternative Techniques Not Used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Reasons Not Chosen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Pros (Final Technique)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Cons (Final Technique)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C1A3"/>
                    </a:solidFill>
                  </a:tcPr>
                </a:tc>
              </a:tr>
              <a:tr h="16027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Resume Parsing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SpaCy NER + Regex + EasyOCR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YOLO (Section Classification), Only Regex, Custom NER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YOLO is good for layout detection but overkill for text-heavy resumes; Regex-only lacks contextual understanding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Lightweight, reliable for named entity detection; EasyOCR handles scanned resumes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SpaCy NER may miss context in unstructured resumes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18518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Skill Extraction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DistilBERT, XLM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Sentence-BERT (SBERT)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SBERT is semantically rich but computationally heavier for real-time scenarios; no multilingual model integration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DistilBERT is fast and accurate; XLM enables multilingual capability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Slightly less semantically rich than SBERT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147800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Experience Quantification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BERT + Regex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RoBERTa, DistilBERT alone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RoBERTa is more accurate but slower; DistilBERT lacks robustness in date/structure extraction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BERT handles sentence structure well; Regex captures fixed patterns (like dates)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Needs fine-tuning and regex crafting for best results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13411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Resume Ranking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Cosine Similarity + Weighted Scoring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Euclidean Distance, TF-IDF, TOPSIS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Euclidean not suitable for embeddings; TF-IDF lacks semantic understanding; TOPSIS adds complexity without value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Semantic scoring; easily interpretable weighted logic; works with embeddings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Requires careful weight tuning for optimal ranking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  <a:tr h="14202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Summarization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BART-Large / FLAN-T5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PEGASUS, LSTM, SpaCy NER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LSTM is outdated for summarization; PEGASUS needs more compute; SpaCy NER can't generate abstractive summaries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BART-Large is state-of-the-art for summarization; FLAN-T5 is lightweight and flexible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BART requires GPU; FLAN-T5 may lose some summary quality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7BC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34946"/>
            <a:ext cx="16230600" cy="745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9"/>
              </a:lnSpc>
            </a:pPr>
            <a:r>
              <a:rPr lang="en-US" b="true" sz="4392">
                <a:solidFill>
                  <a:srgbClr val="4D270B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COMPARISON OF TECHNIQUES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972840"/>
            <a:chOff x="0" y="0"/>
            <a:chExt cx="5095428" cy="2562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56221"/>
            </a:xfrm>
            <a:custGeom>
              <a:avLst/>
              <a:gdLst/>
              <a:ahLst/>
              <a:cxnLst/>
              <a:rect r="r" b="b" t="t" l="l"/>
              <a:pathLst>
                <a:path h="256221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235813"/>
                  </a:lnTo>
                  <a:cubicBezTo>
                    <a:pt x="5095428" y="241225"/>
                    <a:pt x="5093278" y="246416"/>
                    <a:pt x="5089451" y="250244"/>
                  </a:cubicBezTo>
                  <a:cubicBezTo>
                    <a:pt x="5085623" y="254071"/>
                    <a:pt x="5080432" y="256221"/>
                    <a:pt x="5075020" y="256221"/>
                  </a:cubicBezTo>
                  <a:lnTo>
                    <a:pt x="20409" y="256221"/>
                  </a:lnTo>
                  <a:cubicBezTo>
                    <a:pt x="14996" y="256221"/>
                    <a:pt x="9805" y="254071"/>
                    <a:pt x="5978" y="250244"/>
                  </a:cubicBezTo>
                  <a:cubicBezTo>
                    <a:pt x="2150" y="246416"/>
                    <a:pt x="0" y="241225"/>
                    <a:pt x="0" y="23581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9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883B03"/>
                  </a:solidFill>
                  <a:latin typeface="Open Sans"/>
                  <a:ea typeface="Open Sans"/>
                  <a:cs typeface="Open Sans"/>
                  <a:sym typeface="Open Sans"/>
                </a:rPr>
                <a:t>                                                                                                                                                                                                                                                  SAI MANIKANTA PATRO</a:t>
              </a: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8014" y="1878341"/>
            <a:ext cx="17705616" cy="2249903"/>
          </a:xfrm>
          <a:custGeom>
            <a:avLst/>
            <a:gdLst/>
            <a:ahLst/>
            <a:cxnLst/>
            <a:rect r="r" b="b" t="t" l="l"/>
            <a:pathLst>
              <a:path h="2249903" w="17705616">
                <a:moveTo>
                  <a:pt x="0" y="0"/>
                </a:moveTo>
                <a:lnTo>
                  <a:pt x="17705616" y="0"/>
                </a:lnTo>
                <a:lnTo>
                  <a:pt x="17705616" y="2249903"/>
                </a:lnTo>
                <a:lnTo>
                  <a:pt x="0" y="2249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21" r="0" b="-6605"/>
            </a:stretch>
          </a:blipFill>
          <a:ln w="476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68014" y="4337794"/>
            <a:ext cx="5798768" cy="5258125"/>
            <a:chOff x="0" y="0"/>
            <a:chExt cx="1527248" cy="13848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7247" cy="1384856"/>
            </a:xfrm>
            <a:custGeom>
              <a:avLst/>
              <a:gdLst/>
              <a:ahLst/>
              <a:cxnLst/>
              <a:rect r="r" b="b" t="t" l="l"/>
              <a:pathLst>
                <a:path h="1384856" w="1527247">
                  <a:moveTo>
                    <a:pt x="0" y="0"/>
                  </a:moveTo>
                  <a:lnTo>
                    <a:pt x="1527247" y="0"/>
                  </a:lnTo>
                  <a:lnTo>
                    <a:pt x="1527247" y="1384856"/>
                  </a:lnTo>
                  <a:lnTo>
                    <a:pt x="0" y="1384856"/>
                  </a:lnTo>
                  <a:close/>
                </a:path>
              </a:pathLst>
            </a:custGeom>
            <a:solidFill>
              <a:srgbClr val="FAE7BC">
                <a:alpha val="69804"/>
              </a:srgbClr>
            </a:solidFill>
            <a:ln w="95250" cap="sq">
              <a:solidFill>
                <a:srgbClr val="A0977F">
                  <a:alpha val="6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27248" cy="1422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75411" y="336272"/>
            <a:ext cx="8537178" cy="1395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RESUME PARSING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5993" y="4520214"/>
            <a:ext cx="5478389" cy="97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Text Extraction Using PyMuPDF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7467" y="9557818"/>
            <a:ext cx="17353065" cy="32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6321438" y="4337794"/>
            <a:ext cx="5798768" cy="5258125"/>
            <a:chOff x="0" y="0"/>
            <a:chExt cx="1527248" cy="13848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27247" cy="1384856"/>
            </a:xfrm>
            <a:custGeom>
              <a:avLst/>
              <a:gdLst/>
              <a:ahLst/>
              <a:cxnLst/>
              <a:rect r="r" b="b" t="t" l="l"/>
              <a:pathLst>
                <a:path h="1384856" w="1527247">
                  <a:moveTo>
                    <a:pt x="0" y="0"/>
                  </a:moveTo>
                  <a:lnTo>
                    <a:pt x="1527247" y="0"/>
                  </a:lnTo>
                  <a:lnTo>
                    <a:pt x="1527247" y="1384856"/>
                  </a:lnTo>
                  <a:lnTo>
                    <a:pt x="0" y="1384856"/>
                  </a:lnTo>
                  <a:close/>
                </a:path>
              </a:pathLst>
            </a:custGeom>
            <a:solidFill>
              <a:srgbClr val="FAE7BC">
                <a:alpha val="69804"/>
              </a:srgbClr>
            </a:solidFill>
            <a:ln w="95250" cap="sq">
              <a:solidFill>
                <a:srgbClr val="A0977F">
                  <a:alpha val="69804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27248" cy="1422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274862" y="4337794"/>
            <a:ext cx="5798768" cy="5258125"/>
            <a:chOff x="0" y="0"/>
            <a:chExt cx="1527248" cy="13848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27247" cy="1384856"/>
            </a:xfrm>
            <a:custGeom>
              <a:avLst/>
              <a:gdLst/>
              <a:ahLst/>
              <a:cxnLst/>
              <a:rect r="r" b="b" t="t" l="l"/>
              <a:pathLst>
                <a:path h="1384856" w="1527247">
                  <a:moveTo>
                    <a:pt x="0" y="0"/>
                  </a:moveTo>
                  <a:lnTo>
                    <a:pt x="1527247" y="0"/>
                  </a:lnTo>
                  <a:lnTo>
                    <a:pt x="1527247" y="1384856"/>
                  </a:lnTo>
                  <a:lnTo>
                    <a:pt x="0" y="1384856"/>
                  </a:lnTo>
                  <a:close/>
                </a:path>
              </a:pathLst>
            </a:custGeom>
            <a:solidFill>
              <a:srgbClr val="FAE7BC">
                <a:alpha val="69804"/>
              </a:srgbClr>
            </a:solidFill>
            <a:ln w="95250" cap="sq">
              <a:solidFill>
                <a:srgbClr val="A0977F">
                  <a:alpha val="69804"/>
                </a:srgbClr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527248" cy="1422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68014" y="5735166"/>
            <a:ext cx="5627422" cy="3660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883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 accurately extract text from both digital and scanned resumes.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883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PyMuPDF is fast and precise for digital PDFs, while EasyOCR handles image-based resumes with high accuracy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2605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166782" y="4520214"/>
            <a:ext cx="5997674" cy="97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Section Identification using Regex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11129" y="5735166"/>
            <a:ext cx="5619386" cy="358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883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Resumes have varied formats, but common section headers like “Education” or “Skills” are predictable.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883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Regex dynamically identifies these headers to organize raw text into structured sections.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469256" y="4520214"/>
            <a:ext cx="5648624" cy="976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Named Entity Recognition using SpaCy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52737" y="5735166"/>
            <a:ext cx="5843018" cy="367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883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 extract meaningful details like organizations, degrees, skills, dates, and names.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883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SpaCy’s large English model helps in understanding context and identifying key information with high accuracy.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ctr">
              <a:lnSpc>
                <a:spcPts val="2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8000" cy="9803843"/>
            <a:chOff x="0" y="0"/>
            <a:chExt cx="4816593" cy="25820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582082"/>
            </a:xfrm>
            <a:custGeom>
              <a:avLst/>
              <a:gdLst/>
              <a:ahLst/>
              <a:cxnLst/>
              <a:rect r="r" b="b" t="t" l="l"/>
              <a:pathLst>
                <a:path h="258208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582082"/>
                  </a:lnTo>
                  <a:lnTo>
                    <a:pt x="0" y="2582082"/>
                  </a:lnTo>
                  <a:close/>
                </a:path>
              </a:pathLst>
            </a:custGeom>
            <a:solidFill>
              <a:srgbClr val="FAE7BC">
                <a:alpha val="2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2620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445551" y="21407"/>
            <a:ext cx="1735242" cy="1735242"/>
          </a:xfrm>
          <a:prstGeom prst="rect">
            <a:avLst/>
          </a:prstGeom>
        </p:spPr>
      </p:pic>
      <p:sp>
        <p:nvSpPr>
          <p:cNvPr name="Freeform 9" id="9"/>
          <p:cNvSpPr/>
          <p:nvPr/>
        </p:nvSpPr>
        <p:spPr>
          <a:xfrm flipH="false" flipV="false" rot="0">
            <a:off x="0" y="3353623"/>
            <a:ext cx="9312054" cy="5390277"/>
          </a:xfrm>
          <a:custGeom>
            <a:avLst/>
            <a:gdLst/>
            <a:ahLst/>
            <a:cxnLst/>
            <a:rect r="r" b="b" t="t" l="l"/>
            <a:pathLst>
              <a:path h="5390277" w="9312054">
                <a:moveTo>
                  <a:pt x="0" y="0"/>
                </a:moveTo>
                <a:lnTo>
                  <a:pt x="9312054" y="0"/>
                </a:lnTo>
                <a:lnTo>
                  <a:pt x="9312054" y="5390277"/>
                </a:lnTo>
                <a:lnTo>
                  <a:pt x="0" y="5390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494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428521" y="1612046"/>
            <a:ext cx="3099894" cy="1741577"/>
          </a:xfrm>
          <a:custGeom>
            <a:avLst/>
            <a:gdLst/>
            <a:ahLst/>
            <a:cxnLst/>
            <a:rect r="r" b="b" t="t" l="l"/>
            <a:pathLst>
              <a:path h="1741577" w="3099894">
                <a:moveTo>
                  <a:pt x="3099894" y="0"/>
                </a:moveTo>
                <a:lnTo>
                  <a:pt x="0" y="0"/>
                </a:lnTo>
                <a:lnTo>
                  <a:pt x="0" y="1741577"/>
                </a:lnTo>
                <a:lnTo>
                  <a:pt x="3099894" y="1741577"/>
                </a:lnTo>
                <a:lnTo>
                  <a:pt x="30998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894352" y="2075182"/>
            <a:ext cx="8141839" cy="7158257"/>
            <a:chOff x="0" y="0"/>
            <a:chExt cx="2144353" cy="18853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44353" cy="1885302"/>
            </a:xfrm>
            <a:custGeom>
              <a:avLst/>
              <a:gdLst/>
              <a:ahLst/>
              <a:cxnLst/>
              <a:rect r="r" b="b" t="t" l="l"/>
              <a:pathLst>
                <a:path h="1885302" w="2144353">
                  <a:moveTo>
                    <a:pt x="0" y="0"/>
                  </a:moveTo>
                  <a:lnTo>
                    <a:pt x="2144353" y="0"/>
                  </a:lnTo>
                  <a:lnTo>
                    <a:pt x="2144353" y="1885302"/>
                  </a:lnTo>
                  <a:lnTo>
                    <a:pt x="0" y="1885302"/>
                  </a:lnTo>
                  <a:close/>
                </a:path>
              </a:pathLst>
            </a:custGeom>
            <a:solidFill>
              <a:srgbClr val="C6A55C">
                <a:alpha val="28627"/>
              </a:srgbClr>
            </a:solidFill>
            <a:ln w="142875" cap="sq">
              <a:solidFill>
                <a:srgbClr val="000000">
                  <a:alpha val="28627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44353" cy="1923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401695" y="9891587"/>
            <a:ext cx="263449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SAI MANIKANTA PATRO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02692" y="131952"/>
            <a:ext cx="9618725" cy="129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b="true" sz="7599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SKILL EXTRACTION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80891" y="3932991"/>
            <a:ext cx="4750272" cy="8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Spacy+Regex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00883" y="5557607"/>
            <a:ext cx="5197535" cy="8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Mini-LM Model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78468" y="7321811"/>
            <a:ext cx="4750272" cy="8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Distil-BERT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8521" y="1970407"/>
            <a:ext cx="3297921" cy="92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78873" y="2387585"/>
            <a:ext cx="3047716" cy="8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745264" y="3523839"/>
            <a:ext cx="8124444" cy="546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9703" indent="-359852" lvl="1">
              <a:lnSpc>
                <a:spcPts val="4666"/>
              </a:lnSpc>
              <a:buFont typeface="Arial"/>
              <a:buChar char="•"/>
            </a:pPr>
            <a:r>
              <a:rPr lang="en-US" b="true" sz="3333">
                <a:solidFill>
                  <a:srgbClr val="85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Skill Extraction using NLP + Regex</a:t>
            </a:r>
          </a:p>
          <a:p>
            <a:pPr algn="l" marL="719703" indent="-359852" lvl="1">
              <a:lnSpc>
                <a:spcPts val="4666"/>
              </a:lnSpc>
              <a:buFont typeface="Arial"/>
              <a:buChar char="•"/>
            </a:pPr>
            <a:r>
              <a:rPr lang="en-US" b="true" sz="3333">
                <a:solidFill>
                  <a:srgbClr val="85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Semantic Matching using Sentence Embeddings.</a:t>
            </a:r>
          </a:p>
          <a:p>
            <a:pPr algn="l" marL="719703" indent="-359852" lvl="1">
              <a:lnSpc>
                <a:spcPts val="4666"/>
              </a:lnSpc>
              <a:buFont typeface="Arial"/>
              <a:buChar char="•"/>
            </a:pPr>
            <a:r>
              <a:rPr lang="en-US" b="true" sz="3333">
                <a:solidFill>
                  <a:srgbClr val="85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IDF Weightage for Skills</a:t>
            </a:r>
          </a:p>
          <a:p>
            <a:pPr algn="l" marL="719703" indent="-359852" lvl="1">
              <a:lnSpc>
                <a:spcPts val="4666"/>
              </a:lnSpc>
              <a:buFont typeface="Arial"/>
              <a:buChar char="•"/>
            </a:pPr>
            <a:r>
              <a:rPr lang="en-US" b="true" sz="3333">
                <a:solidFill>
                  <a:srgbClr val="85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Regression-Based Fit Scoring using DistilBERT.</a:t>
            </a:r>
          </a:p>
          <a:p>
            <a:pPr algn="l" marL="719703" indent="-359852" lvl="1">
              <a:lnSpc>
                <a:spcPts val="4666"/>
              </a:lnSpc>
              <a:buFont typeface="Arial"/>
              <a:buChar char="•"/>
            </a:pPr>
            <a:r>
              <a:rPr lang="en-US" b="true" sz="3333">
                <a:solidFill>
                  <a:srgbClr val="85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 Matching Score </a:t>
            </a:r>
          </a:p>
          <a:p>
            <a:pPr algn="l">
              <a:lnSpc>
                <a:spcPts val="4666"/>
              </a:lnSpc>
              <a:spcBef>
                <a:spcPct val="0"/>
              </a:spcBef>
            </a:pPr>
          </a:p>
          <a:p>
            <a:pPr algn="l">
              <a:lnSpc>
                <a:spcPts val="2989"/>
              </a:lnSpc>
              <a:spcBef>
                <a:spcPct val="0"/>
              </a:spcBef>
            </a:pPr>
          </a:p>
          <a:p>
            <a:pPr algn="ctr">
              <a:lnSpc>
                <a:spcPts val="29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0"/>
            <a:ext cx="18288000" cy="9803843"/>
            <a:chOff x="0" y="0"/>
            <a:chExt cx="4816593" cy="25820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2582082"/>
            </a:xfrm>
            <a:custGeom>
              <a:avLst/>
              <a:gdLst/>
              <a:ahLst/>
              <a:cxnLst/>
              <a:rect r="r" b="b" t="t" l="l"/>
              <a:pathLst>
                <a:path h="258208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582082"/>
                  </a:lnTo>
                  <a:lnTo>
                    <a:pt x="0" y="2582082"/>
                  </a:lnTo>
                  <a:close/>
                </a:path>
              </a:pathLst>
            </a:custGeom>
            <a:solidFill>
              <a:srgbClr val="FAE7BC">
                <a:alpha val="16863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816593" cy="2620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670179" y="1495151"/>
            <a:ext cx="13111048" cy="3559954"/>
          </a:xfrm>
          <a:custGeom>
            <a:avLst/>
            <a:gdLst/>
            <a:ahLst/>
            <a:cxnLst/>
            <a:rect r="r" b="b" t="t" l="l"/>
            <a:pathLst>
              <a:path h="3559954" w="13111048">
                <a:moveTo>
                  <a:pt x="0" y="0"/>
                </a:moveTo>
                <a:lnTo>
                  <a:pt x="13111048" y="0"/>
                </a:lnTo>
                <a:lnTo>
                  <a:pt x="13111048" y="3559954"/>
                </a:lnTo>
                <a:lnTo>
                  <a:pt x="0" y="35599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56748" y="5558690"/>
            <a:ext cx="5187288" cy="3615004"/>
            <a:chOff x="0" y="0"/>
            <a:chExt cx="8875311" cy="61851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875311" cy="6083575"/>
            </a:xfrm>
            <a:custGeom>
              <a:avLst/>
              <a:gdLst/>
              <a:ahLst/>
              <a:cxnLst/>
              <a:rect r="r" b="b" t="t" l="l"/>
              <a:pathLst>
                <a:path h="6083575" w="8875311">
                  <a:moveTo>
                    <a:pt x="0" y="0"/>
                  </a:moveTo>
                  <a:lnTo>
                    <a:pt x="8875311" y="0"/>
                  </a:lnTo>
                  <a:lnTo>
                    <a:pt x="8875311" y="6083575"/>
                  </a:lnTo>
                  <a:lnTo>
                    <a:pt x="0" y="6083575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875311" cy="6185175"/>
            </a:xfrm>
            <a:custGeom>
              <a:avLst/>
              <a:gdLst/>
              <a:ahLst/>
              <a:cxnLst/>
              <a:rect r="r" b="b" t="t" l="l"/>
              <a:pathLst>
                <a:path h="6185175" w="8875311">
                  <a:moveTo>
                    <a:pt x="0" y="6083575"/>
                  </a:moveTo>
                  <a:lnTo>
                    <a:pt x="8875311" y="6083575"/>
                  </a:lnTo>
                  <a:lnTo>
                    <a:pt x="8748311" y="6185175"/>
                  </a:lnTo>
                  <a:cubicBezTo>
                    <a:pt x="8748311" y="6185175"/>
                    <a:pt x="7757711" y="6108975"/>
                    <a:pt x="7656111" y="6108975"/>
                  </a:cubicBezTo>
                  <a:lnTo>
                    <a:pt x="1219200" y="6108975"/>
                  </a:lnTo>
                  <a:cubicBezTo>
                    <a:pt x="1117600" y="6108975"/>
                    <a:pt x="127000" y="6185175"/>
                    <a:pt x="127000" y="6185175"/>
                  </a:cubicBezTo>
                  <a:lnTo>
                    <a:pt x="0" y="6083575"/>
                  </a:lnTo>
                  <a:lnTo>
                    <a:pt x="0" y="0"/>
                  </a:lnTo>
                  <a:lnTo>
                    <a:pt x="8875311" y="0"/>
                  </a:lnTo>
                  <a:lnTo>
                    <a:pt x="8875311" y="6083575"/>
                  </a:lnTo>
                  <a:lnTo>
                    <a:pt x="12700" y="6083575"/>
                  </a:lnTo>
                  <a:lnTo>
                    <a:pt x="12700" y="6070875"/>
                  </a:lnTo>
                  <a:lnTo>
                    <a:pt x="8862611" y="6070875"/>
                  </a:lnTo>
                  <a:lnTo>
                    <a:pt x="8862611" y="12700"/>
                  </a:lnTo>
                  <a:lnTo>
                    <a:pt x="12700" y="12700"/>
                  </a:lnTo>
                  <a:lnTo>
                    <a:pt x="12700" y="6083575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8875311" cy="5664475"/>
            </a:xfrm>
            <a:prstGeom prst="rect">
              <a:avLst/>
            </a:prstGeom>
          </p:spPr>
          <p:txBody>
            <a:bodyPr anchor="t" rtlCol="false" tIns="158350" lIns="158350" bIns="158350" rIns="158350"/>
            <a:lstStyle/>
            <a:p>
              <a:pPr algn="l">
                <a:lnSpc>
                  <a:spcPts val="2212"/>
                </a:lnSpc>
              </a:pPr>
              <a:r>
                <a:rPr lang="en-US" sz="1580" b="true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Hybrid Approach for Experience Extraction</a:t>
              </a:r>
            </a:p>
            <a:p>
              <a:pPr algn="l">
                <a:lnSpc>
                  <a:spcPts val="2212"/>
                </a:lnSpc>
              </a:pPr>
            </a:p>
            <a:p>
              <a:pPr algn="l" marL="341259" indent="-170629" lvl="1">
                <a:lnSpc>
                  <a:spcPts val="2212"/>
                </a:lnSpc>
                <a:buFont typeface="Arial"/>
                <a:buChar char="•"/>
              </a:pPr>
              <a:r>
                <a:rPr lang="en-US" b="true" sz="158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Combined BERT embeddings with custom regex patterns to identify both explicit (e.g., "3 years of experience") and implicit (e.g., "worked on X since 2020") experience mentions.</a:t>
              </a:r>
            </a:p>
            <a:p>
              <a:pPr algn="l" marL="341259" indent="-170629" lvl="1">
                <a:lnSpc>
                  <a:spcPts val="2212"/>
                </a:lnSpc>
                <a:buFont typeface="Arial"/>
                <a:buChar char="•"/>
              </a:pPr>
              <a:r>
                <a:rPr lang="en-US" b="true" sz="158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Regex was used to capture date ranges and experience keywords, while BERT helped understand contextual clues around job roles.</a:t>
              </a:r>
            </a:p>
            <a:p>
              <a:pPr algn="l">
                <a:lnSpc>
                  <a:spcPts val="2072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093919" y="5602828"/>
            <a:ext cx="4841905" cy="3481025"/>
            <a:chOff x="0" y="0"/>
            <a:chExt cx="7665869" cy="55112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65869" cy="5409678"/>
            </a:xfrm>
            <a:custGeom>
              <a:avLst/>
              <a:gdLst/>
              <a:ahLst/>
              <a:cxnLst/>
              <a:rect r="r" b="b" t="t" l="l"/>
              <a:pathLst>
                <a:path h="5409678" w="7665869">
                  <a:moveTo>
                    <a:pt x="0" y="0"/>
                  </a:moveTo>
                  <a:lnTo>
                    <a:pt x="7665869" y="0"/>
                  </a:lnTo>
                  <a:lnTo>
                    <a:pt x="7665869" y="5409678"/>
                  </a:lnTo>
                  <a:lnTo>
                    <a:pt x="0" y="5409678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665869" cy="5511278"/>
            </a:xfrm>
            <a:custGeom>
              <a:avLst/>
              <a:gdLst/>
              <a:ahLst/>
              <a:cxnLst/>
              <a:rect r="r" b="b" t="t" l="l"/>
              <a:pathLst>
                <a:path h="5511278" w="7665869">
                  <a:moveTo>
                    <a:pt x="0" y="5409678"/>
                  </a:moveTo>
                  <a:lnTo>
                    <a:pt x="7665869" y="5409678"/>
                  </a:lnTo>
                  <a:lnTo>
                    <a:pt x="7538869" y="5511278"/>
                  </a:lnTo>
                  <a:cubicBezTo>
                    <a:pt x="7538869" y="5511278"/>
                    <a:pt x="6548269" y="5435078"/>
                    <a:pt x="6446669" y="5435078"/>
                  </a:cubicBezTo>
                  <a:lnTo>
                    <a:pt x="1219200" y="5435078"/>
                  </a:lnTo>
                  <a:cubicBezTo>
                    <a:pt x="1117600" y="5435078"/>
                    <a:pt x="127000" y="5511278"/>
                    <a:pt x="127000" y="5511278"/>
                  </a:cubicBezTo>
                  <a:lnTo>
                    <a:pt x="0" y="5409678"/>
                  </a:lnTo>
                  <a:lnTo>
                    <a:pt x="0" y="0"/>
                  </a:lnTo>
                  <a:lnTo>
                    <a:pt x="7665869" y="0"/>
                  </a:lnTo>
                  <a:lnTo>
                    <a:pt x="7665869" y="5409678"/>
                  </a:lnTo>
                  <a:lnTo>
                    <a:pt x="12700" y="5409678"/>
                  </a:lnTo>
                  <a:lnTo>
                    <a:pt x="12700" y="5396978"/>
                  </a:lnTo>
                  <a:lnTo>
                    <a:pt x="7653169" y="5396978"/>
                  </a:lnTo>
                  <a:lnTo>
                    <a:pt x="7653169" y="12700"/>
                  </a:lnTo>
                  <a:lnTo>
                    <a:pt x="12700" y="12700"/>
                  </a:lnTo>
                  <a:lnTo>
                    <a:pt x="12700" y="5409678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7665869" cy="4981053"/>
            </a:xfrm>
            <a:prstGeom prst="rect">
              <a:avLst/>
            </a:prstGeom>
          </p:spPr>
          <p:txBody>
            <a:bodyPr anchor="t" rtlCol="false" tIns="171127" lIns="171127" bIns="171127" rIns="171127"/>
            <a:lstStyle/>
            <a:p>
              <a:pPr algn="l">
                <a:lnSpc>
                  <a:spcPts val="2380"/>
                </a:lnSpc>
              </a:pPr>
              <a:r>
                <a:rPr lang="en-US" sz="1700" b="true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Context-Aware Experience Scoring</a:t>
              </a:r>
            </a:p>
            <a:p>
              <a:pPr algn="l">
                <a:lnSpc>
                  <a:spcPts val="2380"/>
                </a:lnSpc>
              </a:pPr>
            </a:p>
            <a:p>
              <a:pPr algn="l" marL="367050" indent="-183525" lvl="1">
                <a:lnSpc>
                  <a:spcPts val="2380"/>
                </a:lnSpc>
                <a:buFont typeface="Arial"/>
                <a:buChar char="•"/>
              </a:pPr>
              <a:r>
                <a:rPr lang="en-US" b="true" sz="170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Used BERT to assign weighted relevance to experience based on proximity to job-specific terms.</a:t>
              </a:r>
            </a:p>
            <a:p>
              <a:pPr algn="l" marL="367050" indent="-183525" lvl="1">
                <a:lnSpc>
                  <a:spcPts val="2380"/>
                </a:lnSpc>
                <a:buFont typeface="Arial"/>
                <a:buChar char="•"/>
              </a:pPr>
              <a:r>
                <a:rPr lang="en-US" b="true" sz="1700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Example: "Worked on ML models at XYZ Corp for 2 years" scores higher for ML Engineer roles than generic experience</a:t>
              </a:r>
              <a:r>
                <a:rPr lang="en-US" sz="1700">
                  <a:solidFill>
                    <a:srgbClr val="883B03"/>
                  </a:solidFill>
                  <a:latin typeface="Canva Sans"/>
                  <a:ea typeface="Canva Sans"/>
                  <a:cs typeface="Canva Sans"/>
                  <a:sym typeface="Canva Sans"/>
                </a:rPr>
                <a:t>.</a:t>
              </a:r>
            </a:p>
            <a:p>
              <a:pPr algn="l">
                <a:lnSpc>
                  <a:spcPts val="224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688299" y="5602828"/>
            <a:ext cx="4571001" cy="3480539"/>
            <a:chOff x="0" y="0"/>
            <a:chExt cx="7888069" cy="600628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888069" cy="5904684"/>
            </a:xfrm>
            <a:custGeom>
              <a:avLst/>
              <a:gdLst/>
              <a:ahLst/>
              <a:cxnLst/>
              <a:rect r="r" b="b" t="t" l="l"/>
              <a:pathLst>
                <a:path h="5904684" w="7888069">
                  <a:moveTo>
                    <a:pt x="0" y="0"/>
                  </a:moveTo>
                  <a:lnTo>
                    <a:pt x="7888069" y="0"/>
                  </a:lnTo>
                  <a:lnTo>
                    <a:pt x="7888069" y="5904684"/>
                  </a:lnTo>
                  <a:lnTo>
                    <a:pt x="0" y="5904684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888069" cy="6006284"/>
            </a:xfrm>
            <a:custGeom>
              <a:avLst/>
              <a:gdLst/>
              <a:ahLst/>
              <a:cxnLst/>
              <a:rect r="r" b="b" t="t" l="l"/>
              <a:pathLst>
                <a:path h="6006284" w="7888069">
                  <a:moveTo>
                    <a:pt x="0" y="5904684"/>
                  </a:moveTo>
                  <a:lnTo>
                    <a:pt x="7888069" y="5904684"/>
                  </a:lnTo>
                  <a:lnTo>
                    <a:pt x="7761069" y="6006284"/>
                  </a:lnTo>
                  <a:cubicBezTo>
                    <a:pt x="7761069" y="6006284"/>
                    <a:pt x="6770469" y="5930084"/>
                    <a:pt x="6668869" y="5930084"/>
                  </a:cubicBezTo>
                  <a:lnTo>
                    <a:pt x="1219200" y="5930084"/>
                  </a:lnTo>
                  <a:cubicBezTo>
                    <a:pt x="1117600" y="5930084"/>
                    <a:pt x="127000" y="6006284"/>
                    <a:pt x="127000" y="6006284"/>
                  </a:cubicBezTo>
                  <a:lnTo>
                    <a:pt x="0" y="5904684"/>
                  </a:lnTo>
                  <a:lnTo>
                    <a:pt x="0" y="0"/>
                  </a:lnTo>
                  <a:lnTo>
                    <a:pt x="7888069" y="0"/>
                  </a:lnTo>
                  <a:lnTo>
                    <a:pt x="7888069" y="5904684"/>
                  </a:lnTo>
                  <a:lnTo>
                    <a:pt x="12700" y="5904684"/>
                  </a:lnTo>
                  <a:lnTo>
                    <a:pt x="12700" y="5891984"/>
                  </a:lnTo>
                  <a:lnTo>
                    <a:pt x="7875369" y="5891984"/>
                  </a:lnTo>
                  <a:lnTo>
                    <a:pt x="7875369" y="12700"/>
                  </a:lnTo>
                  <a:lnTo>
                    <a:pt x="12700" y="12700"/>
                  </a:lnTo>
                  <a:lnTo>
                    <a:pt x="12700" y="5904684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7888069" cy="5485584"/>
            </a:xfrm>
            <a:prstGeom prst="rect">
              <a:avLst/>
            </a:prstGeom>
          </p:spPr>
          <p:txBody>
            <a:bodyPr anchor="t" rtlCol="false" tIns="157001" lIns="157001" bIns="157001" rIns="157001"/>
            <a:lstStyle/>
            <a:p>
              <a:pPr algn="l">
                <a:lnSpc>
                  <a:spcPts val="2201"/>
                </a:lnSpc>
              </a:pPr>
              <a:r>
                <a:rPr lang="en-US" sz="1572" b="true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Normalization and Aggregation</a:t>
              </a:r>
            </a:p>
            <a:p>
              <a:pPr algn="l">
                <a:lnSpc>
                  <a:spcPts val="2201"/>
                </a:lnSpc>
              </a:pPr>
            </a:p>
            <a:p>
              <a:pPr algn="l" marL="339458" indent="-169729" lvl="1">
                <a:lnSpc>
                  <a:spcPts val="2201"/>
                </a:lnSpc>
                <a:buFont typeface="Arial"/>
                <a:buChar char="•"/>
              </a:pPr>
              <a:r>
                <a:rPr lang="en-US" b="true" sz="1572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Regex helped normalize durations (e.g., "two years", "since Jan 2021") into a standard format.</a:t>
              </a:r>
            </a:p>
            <a:p>
              <a:pPr algn="l" marL="339458" indent="-169729" lvl="1">
                <a:lnSpc>
                  <a:spcPts val="2201"/>
                </a:lnSpc>
                <a:buFont typeface="Arial"/>
                <a:buChar char="•"/>
              </a:pPr>
              <a:r>
                <a:rPr lang="en-US" b="true" sz="1572">
                  <a:solidFill>
                    <a:srgbClr val="883B0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Experience scores were aggregated per role, allowing the system to differentiate total experience from relevant experience for a specific job posting.</a:t>
              </a:r>
            </a:p>
            <a:p>
              <a:pPr algn="l">
                <a:lnSpc>
                  <a:spcPts val="2055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32124" y="5445630"/>
            <a:ext cx="5453628" cy="3728064"/>
            <a:chOff x="0" y="0"/>
            <a:chExt cx="1436346" cy="9818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36346" cy="981877"/>
            </a:xfrm>
            <a:custGeom>
              <a:avLst/>
              <a:gdLst/>
              <a:ahLst/>
              <a:cxnLst/>
              <a:rect r="r" b="b" t="t" l="l"/>
              <a:pathLst>
                <a:path h="981877" w="1436346">
                  <a:moveTo>
                    <a:pt x="0" y="0"/>
                  </a:moveTo>
                  <a:lnTo>
                    <a:pt x="1436346" y="0"/>
                  </a:lnTo>
                  <a:lnTo>
                    <a:pt x="1436346" y="981877"/>
                  </a:lnTo>
                  <a:lnTo>
                    <a:pt x="0" y="981877"/>
                  </a:lnTo>
                  <a:close/>
                </a:path>
              </a:pathLst>
            </a:custGeom>
            <a:solidFill>
              <a:srgbClr val="A0977F">
                <a:alpha val="16863"/>
              </a:srgbClr>
            </a:solidFill>
            <a:ln w="95250" cap="sq">
              <a:solidFill>
                <a:srgbClr val="000000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36346" cy="1019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961111" y="5445630"/>
            <a:ext cx="5119021" cy="3728064"/>
            <a:chOff x="0" y="0"/>
            <a:chExt cx="1348220" cy="98187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348220" cy="981877"/>
            </a:xfrm>
            <a:custGeom>
              <a:avLst/>
              <a:gdLst/>
              <a:ahLst/>
              <a:cxnLst/>
              <a:rect r="r" b="b" t="t" l="l"/>
              <a:pathLst>
                <a:path h="981877" w="1348220">
                  <a:moveTo>
                    <a:pt x="0" y="0"/>
                  </a:moveTo>
                  <a:lnTo>
                    <a:pt x="1348220" y="0"/>
                  </a:lnTo>
                  <a:lnTo>
                    <a:pt x="1348220" y="981877"/>
                  </a:lnTo>
                  <a:lnTo>
                    <a:pt x="0" y="981877"/>
                  </a:lnTo>
                  <a:close/>
                </a:path>
              </a:pathLst>
            </a:custGeom>
            <a:solidFill>
              <a:srgbClr val="A0977F">
                <a:alpha val="16863"/>
              </a:srgbClr>
            </a:solidFill>
            <a:ln w="95250" cap="sq">
              <a:solidFill>
                <a:srgbClr val="000000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348220" cy="1019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556382" y="5445630"/>
            <a:ext cx="4856603" cy="3728064"/>
            <a:chOff x="0" y="0"/>
            <a:chExt cx="1279105" cy="98187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279105" cy="981877"/>
            </a:xfrm>
            <a:custGeom>
              <a:avLst/>
              <a:gdLst/>
              <a:ahLst/>
              <a:cxnLst/>
              <a:rect r="r" b="b" t="t" l="l"/>
              <a:pathLst>
                <a:path h="981877" w="1279105">
                  <a:moveTo>
                    <a:pt x="0" y="0"/>
                  </a:moveTo>
                  <a:lnTo>
                    <a:pt x="1279105" y="0"/>
                  </a:lnTo>
                  <a:lnTo>
                    <a:pt x="1279105" y="981877"/>
                  </a:lnTo>
                  <a:lnTo>
                    <a:pt x="0" y="981877"/>
                  </a:lnTo>
                  <a:close/>
                </a:path>
              </a:pathLst>
            </a:custGeom>
            <a:solidFill>
              <a:srgbClr val="A0977F">
                <a:alpha val="16863"/>
              </a:srgbClr>
            </a:solidFill>
            <a:ln w="95250" cap="sq">
              <a:solidFill>
                <a:srgbClr val="000000">
                  <a:alpha val="16863"/>
                </a:srgbClr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279105" cy="10199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4941957" y="9891587"/>
            <a:ext cx="319111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ARIKATHOTA HRUDAY VIKAS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234486" y="402947"/>
            <a:ext cx="13546742" cy="705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9"/>
              </a:lnSpc>
            </a:pPr>
            <a:r>
              <a:rPr lang="en-US" b="true" sz="40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EXPERIENCE QUANTIFICATION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00407" y="1181649"/>
            <a:ext cx="12038870" cy="3856201"/>
          </a:xfrm>
          <a:custGeom>
            <a:avLst/>
            <a:gdLst/>
            <a:ahLst/>
            <a:cxnLst/>
            <a:rect r="r" b="b" t="t" l="l"/>
            <a:pathLst>
              <a:path h="3856201" w="12038870">
                <a:moveTo>
                  <a:pt x="0" y="0"/>
                </a:moveTo>
                <a:lnTo>
                  <a:pt x="12038870" y="0"/>
                </a:lnTo>
                <a:lnTo>
                  <a:pt x="12038870" y="3856200"/>
                </a:lnTo>
                <a:lnTo>
                  <a:pt x="0" y="3856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1489" y="5143500"/>
            <a:ext cx="6496657" cy="4305992"/>
            <a:chOff x="0" y="0"/>
            <a:chExt cx="1711054" cy="11340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11054" cy="1134088"/>
            </a:xfrm>
            <a:custGeom>
              <a:avLst/>
              <a:gdLst/>
              <a:ahLst/>
              <a:cxnLst/>
              <a:rect r="r" b="b" t="t" l="l"/>
              <a:pathLst>
                <a:path h="1134088" w="1711054">
                  <a:moveTo>
                    <a:pt x="0" y="0"/>
                  </a:moveTo>
                  <a:lnTo>
                    <a:pt x="1711054" y="0"/>
                  </a:lnTo>
                  <a:lnTo>
                    <a:pt x="1711054" y="1134088"/>
                  </a:lnTo>
                  <a:lnTo>
                    <a:pt x="0" y="1134088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711054" cy="1162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323850" indent="-161925" lvl="1">
                <a:lnSpc>
                  <a:spcPts val="2100"/>
                </a:lnSpc>
                <a:buFont typeface="Arial"/>
                <a:buChar char="•"/>
              </a:pPr>
              <a:r>
                <a:rPr lang="en-US" b="true" sz="1500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Final Score (F): Weighted combination of both similarity scores.</a:t>
              </a:r>
            </a:p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            F = w1.s + w2.E where w1 + w2 = 1</a:t>
              </a:r>
            </a:p>
            <a:p>
              <a:pPr algn="l" marL="647700" indent="-215900" lvl="2">
                <a:lnSpc>
                  <a:spcPts val="2100"/>
                </a:lnSpc>
                <a:buFont typeface="Arial"/>
                <a:buChar char="⚬"/>
              </a:pPr>
              <a:r>
                <a:rPr lang="en-US" b="true" sz="1500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Typical weights: w1=0.6w_1 = 0.6w1​=0.6 (skills), </a:t>
              </a:r>
            </a:p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            </a:t>
              </a:r>
              <a:r>
                <a:rPr lang="en-US" sz="1500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w2=0.4w_2 = 0.4w2​=0.4 (experience).</a:t>
              </a:r>
            </a:p>
            <a:p>
              <a:pPr algn="l" marL="647700" indent="-215900" lvl="2">
                <a:lnSpc>
                  <a:spcPts val="2100"/>
                </a:lnSpc>
                <a:buFont typeface="Arial"/>
                <a:buChar char="⚬"/>
              </a:pPr>
              <a:r>
                <a:rPr lang="en-US" b="true" sz="1500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Output scaled to 0–100% match score.</a:t>
              </a:r>
            </a:p>
            <a:p>
              <a:pPr algn="l">
                <a:lnSpc>
                  <a:spcPts val="2100"/>
                </a:lnSpc>
              </a:pPr>
            </a:p>
            <a:p>
              <a:pPr algn="l">
                <a:lnSpc>
                  <a:spcPts val="2100"/>
                </a:lnSpc>
              </a:pPr>
              <a:r>
                <a:rPr lang="en-US" sz="1500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Key Takeaways:</a:t>
              </a:r>
            </a:p>
            <a:p>
              <a:pPr algn="l" marL="323850" indent="-161925" lvl="1">
                <a:lnSpc>
                  <a:spcPts val="2100"/>
                </a:lnSpc>
                <a:buFont typeface="Arial"/>
                <a:buChar char="•"/>
              </a:pPr>
              <a:r>
                <a:rPr lang="en-US" b="true" sz="1500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Cosine similarity enables accurate comparison of multi-dimensional vectors.</a:t>
              </a:r>
            </a:p>
            <a:p>
              <a:pPr algn="l" marL="323850" indent="-161925" lvl="1">
                <a:lnSpc>
                  <a:spcPts val="2100"/>
                </a:lnSpc>
                <a:buFont typeface="Arial"/>
                <a:buChar char="•"/>
              </a:pPr>
              <a:r>
                <a:rPr lang="en-US" b="true" sz="1500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Adjustable weights allow role-specific tuning (e.g., skill-focused for tech roles).</a:t>
              </a:r>
            </a:p>
            <a:p>
              <a:pPr algn="l" marL="323850" indent="-161925" lvl="1">
                <a:lnSpc>
                  <a:spcPts val="2100"/>
                </a:lnSpc>
                <a:buFont typeface="Arial"/>
                <a:buChar char="•"/>
              </a:pPr>
              <a:r>
                <a:rPr lang="en-US" b="true" sz="1500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Final score supports objective, explainable candidate ranking.</a:t>
              </a:r>
            </a:p>
            <a:p>
              <a:pPr algn="l" marL="323850" indent="-161925" lvl="1">
                <a:lnSpc>
                  <a:spcPts val="2100"/>
                </a:lnSpc>
                <a:buFont typeface="Arial"/>
                <a:buChar char="•"/>
              </a:pPr>
              <a:r>
                <a:rPr lang="en-US" b="true" sz="1500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Score distributions visualized for transparency and insight generation.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875411" y="402947"/>
            <a:ext cx="8537178" cy="77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b="true" sz="45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WEIGHTED COSINE SIMILARITY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49566" y="9891587"/>
            <a:ext cx="202156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SHREYA ALLUPATI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606486" y="5143500"/>
            <a:ext cx="6835321" cy="4321448"/>
            <a:chOff x="0" y="0"/>
            <a:chExt cx="12660834" cy="800447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660833" cy="7902872"/>
            </a:xfrm>
            <a:custGeom>
              <a:avLst/>
              <a:gdLst/>
              <a:ahLst/>
              <a:cxnLst/>
              <a:rect r="r" b="b" t="t" l="l"/>
              <a:pathLst>
                <a:path h="7902872" w="12660833">
                  <a:moveTo>
                    <a:pt x="0" y="0"/>
                  </a:moveTo>
                  <a:lnTo>
                    <a:pt x="12660833" y="0"/>
                  </a:lnTo>
                  <a:lnTo>
                    <a:pt x="12660833" y="7902872"/>
                  </a:lnTo>
                  <a:lnTo>
                    <a:pt x="0" y="7902872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660833" cy="8004472"/>
            </a:xfrm>
            <a:custGeom>
              <a:avLst/>
              <a:gdLst/>
              <a:ahLst/>
              <a:cxnLst/>
              <a:rect r="r" b="b" t="t" l="l"/>
              <a:pathLst>
                <a:path h="8004472" w="12660833">
                  <a:moveTo>
                    <a:pt x="0" y="7902872"/>
                  </a:moveTo>
                  <a:lnTo>
                    <a:pt x="12660833" y="7902872"/>
                  </a:lnTo>
                  <a:lnTo>
                    <a:pt x="12533833" y="8004472"/>
                  </a:lnTo>
                  <a:cubicBezTo>
                    <a:pt x="12533833" y="8004472"/>
                    <a:pt x="11543233" y="7928272"/>
                    <a:pt x="11441633" y="7928272"/>
                  </a:cubicBezTo>
                  <a:lnTo>
                    <a:pt x="1219200" y="7928272"/>
                  </a:lnTo>
                  <a:cubicBezTo>
                    <a:pt x="1117600" y="7928272"/>
                    <a:pt x="127000" y="8004472"/>
                    <a:pt x="127000" y="8004472"/>
                  </a:cubicBezTo>
                  <a:lnTo>
                    <a:pt x="0" y="7902872"/>
                  </a:lnTo>
                  <a:lnTo>
                    <a:pt x="0" y="0"/>
                  </a:lnTo>
                  <a:lnTo>
                    <a:pt x="12660833" y="0"/>
                  </a:lnTo>
                  <a:lnTo>
                    <a:pt x="12660833" y="7902872"/>
                  </a:lnTo>
                  <a:lnTo>
                    <a:pt x="12700" y="7902872"/>
                  </a:lnTo>
                  <a:lnTo>
                    <a:pt x="12700" y="7890172"/>
                  </a:lnTo>
                  <a:lnTo>
                    <a:pt x="12648133" y="7890172"/>
                  </a:lnTo>
                  <a:lnTo>
                    <a:pt x="12648133" y="12700"/>
                  </a:lnTo>
                  <a:lnTo>
                    <a:pt x="12700" y="12700"/>
                  </a:lnTo>
                  <a:lnTo>
                    <a:pt x="12700" y="7902872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2660834" cy="7931447"/>
            </a:xfrm>
            <a:prstGeom prst="rect">
              <a:avLst/>
            </a:prstGeom>
          </p:spPr>
          <p:txBody>
            <a:bodyPr anchor="t" rtlCol="false" tIns="146271" lIns="146271" bIns="146271" rIns="146271"/>
            <a:lstStyle/>
            <a:p>
              <a:pPr algn="l">
                <a:lnSpc>
                  <a:spcPts val="2127"/>
                </a:lnSpc>
              </a:pPr>
              <a:r>
                <a:rPr lang="en-US" sz="1519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Objective:</a:t>
              </a:r>
            </a:p>
            <a:p>
              <a:pPr algn="l">
                <a:lnSpc>
                  <a:spcPts val="2127"/>
                </a:lnSpc>
              </a:pPr>
              <a:r>
                <a:rPr lang="en-US" sz="1519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Design a unified candidate scoring system that quantifies alignment with job requirements by combining skill and experience similarity metrics.</a:t>
              </a:r>
            </a:p>
            <a:p>
              <a:pPr algn="l">
                <a:lnSpc>
                  <a:spcPts val="2127"/>
                </a:lnSpc>
              </a:pPr>
              <a:r>
                <a:rPr lang="en-US" sz="1519" b="true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Methodology:</a:t>
              </a:r>
            </a:p>
            <a:p>
              <a:pPr algn="l" marL="328128" indent="-164064" lvl="1">
                <a:lnSpc>
                  <a:spcPts val="2127"/>
                </a:lnSpc>
                <a:buFont typeface="Arial"/>
                <a:buChar char="•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Vectorization:</a:t>
              </a:r>
            </a:p>
            <a:p>
              <a:pPr algn="l" marL="656256" indent="-218752" lvl="2">
                <a:lnSpc>
                  <a:spcPts val="2127"/>
                </a:lnSpc>
                <a:buFont typeface="Arial"/>
                <a:buChar char="⚬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Resumes and job descriptions converted into feature vectors.</a:t>
              </a:r>
            </a:p>
            <a:p>
              <a:pPr algn="l" marL="656256" indent="-218752" lvl="2">
                <a:lnSpc>
                  <a:spcPts val="2127"/>
                </a:lnSpc>
                <a:buFont typeface="Arial"/>
                <a:buChar char="⚬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Skills: Binary vector (1 = skill present, 0 = absent).</a:t>
              </a:r>
            </a:p>
            <a:p>
              <a:pPr algn="l" marL="656256" indent="-218752" lvl="2">
                <a:lnSpc>
                  <a:spcPts val="2127"/>
                </a:lnSpc>
                <a:buFont typeface="Arial"/>
                <a:buChar char="⚬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Experience: Normalized scalar (e.g., months/120).</a:t>
              </a:r>
            </a:p>
            <a:p>
              <a:pPr algn="l" marL="328128" indent="-164064" lvl="1">
                <a:lnSpc>
                  <a:spcPts val="2127"/>
                </a:lnSpc>
                <a:buFont typeface="Arial"/>
                <a:buChar char="•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Similarity Calculation:</a:t>
              </a:r>
            </a:p>
            <a:p>
              <a:pPr algn="l" marL="656256" indent="-218752" lvl="2">
                <a:lnSpc>
                  <a:spcPts val="2127"/>
                </a:lnSpc>
                <a:buFont typeface="Arial"/>
                <a:buChar char="⚬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Skill Similarity (S): Cosine similarity between skill vectors.</a:t>
              </a:r>
            </a:p>
            <a:p>
              <a:pPr algn="l" marL="656256" indent="-218752" lvl="2">
                <a:lnSpc>
                  <a:spcPts val="2127"/>
                </a:lnSpc>
                <a:buFont typeface="Arial"/>
                <a:buChar char="⚬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Experience Similarity (E): Cosine similarity between experience vectors.</a:t>
              </a:r>
            </a:p>
            <a:p>
              <a:pPr algn="l" marL="656256" indent="-218752" lvl="2">
                <a:lnSpc>
                  <a:spcPts val="2127"/>
                </a:lnSpc>
                <a:buFont typeface="Arial"/>
                <a:buChar char="⚬"/>
              </a:pPr>
              <a:r>
                <a:rPr lang="en-US" b="true" sz="1519">
                  <a:solidFill>
                    <a:srgbClr val="883B03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cos(θ) = (A · B) / (||A|| × ||B||)</a:t>
              </a:r>
            </a:p>
            <a:p>
              <a:pPr algn="l">
                <a:lnSpc>
                  <a:spcPts val="2127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06699" y="4101834"/>
            <a:ext cx="4986573" cy="3037642"/>
          </a:xfrm>
          <a:custGeom>
            <a:avLst/>
            <a:gdLst/>
            <a:ahLst/>
            <a:cxnLst/>
            <a:rect r="r" b="b" t="t" l="l"/>
            <a:pathLst>
              <a:path h="3037642" w="4986573">
                <a:moveTo>
                  <a:pt x="0" y="0"/>
                </a:moveTo>
                <a:lnTo>
                  <a:pt x="4986573" y="0"/>
                </a:lnTo>
                <a:lnTo>
                  <a:pt x="4986573" y="3037641"/>
                </a:lnTo>
                <a:lnTo>
                  <a:pt x="0" y="30376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685" r="0" b="-4685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706699" y="1967015"/>
            <a:ext cx="14878027" cy="2134819"/>
            <a:chOff x="0" y="0"/>
            <a:chExt cx="3918493" cy="5622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18493" cy="562257"/>
            </a:xfrm>
            <a:custGeom>
              <a:avLst/>
              <a:gdLst/>
              <a:ahLst/>
              <a:cxnLst/>
              <a:rect r="r" b="b" t="t" l="l"/>
              <a:pathLst>
                <a:path h="562257" w="3918493">
                  <a:moveTo>
                    <a:pt x="0" y="0"/>
                  </a:moveTo>
                  <a:lnTo>
                    <a:pt x="3918493" y="0"/>
                  </a:lnTo>
                  <a:lnTo>
                    <a:pt x="3918493" y="562257"/>
                  </a:lnTo>
                  <a:lnTo>
                    <a:pt x="0" y="562257"/>
                  </a:lnTo>
                  <a:close/>
                </a:path>
              </a:pathLst>
            </a:custGeom>
            <a:solidFill>
              <a:srgbClr val="C6A55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918493" cy="600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Text summarization is the process of automatically generating a concise and coherent version of a longer text while preserving its key information. For resume summarization, key details like top skills, experience, and certifications were highlighted. </a:t>
              </a:r>
            </a:p>
            <a:p>
              <a:pPr algn="just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The model used was FLAN-T5 Small (google/flan-t5-small) due to  following reasons:</a:t>
              </a:r>
            </a:p>
            <a:p>
              <a:pPr algn="just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 Lightweight, efficient</a:t>
              </a:r>
            </a:p>
            <a:p>
              <a:pPr algn="just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 Great for CPU-based inference</a:t>
              </a:r>
            </a:p>
            <a:p>
              <a:pPr algn="just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- Fine-tuned on instruction-following tasks (ideal for summarization)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69057" y="6856459"/>
            <a:ext cx="6470303" cy="2650776"/>
            <a:chOff x="0" y="0"/>
            <a:chExt cx="1704113" cy="6981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04113" cy="698147"/>
            </a:xfrm>
            <a:custGeom>
              <a:avLst/>
              <a:gdLst/>
              <a:ahLst/>
              <a:cxnLst/>
              <a:rect r="r" b="b" t="t" l="l"/>
              <a:pathLst>
                <a:path h="698147" w="1704113">
                  <a:moveTo>
                    <a:pt x="0" y="0"/>
                  </a:moveTo>
                  <a:lnTo>
                    <a:pt x="1704113" y="0"/>
                  </a:lnTo>
                  <a:lnTo>
                    <a:pt x="1704113" y="698147"/>
                  </a:lnTo>
                  <a:lnTo>
                    <a:pt x="0" y="698147"/>
                  </a:lnTo>
                  <a:close/>
                </a:path>
              </a:pathLst>
            </a:custGeom>
            <a:solidFill>
              <a:srgbClr val="C6A55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04113" cy="736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Steps for Text Summarization: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Preprocessing Resumes (text cleaning, trimming)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Loading (e.g., FLAN-T5 from Hugging Face)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Tokenizing and Encoding text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Training or Fine-tuning</a:t>
              </a:r>
            </a:p>
            <a:p>
              <a:pPr algn="just" marL="410209" indent="-205105" lvl="1">
                <a:lnSpc>
                  <a:spcPts val="2659"/>
                </a:lnSpc>
                <a:buFont typeface="Arial"/>
                <a:buChar char="•"/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Generating Summaries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888710" y="4542840"/>
            <a:ext cx="7521240" cy="4964395"/>
          </a:xfrm>
          <a:custGeom>
            <a:avLst/>
            <a:gdLst/>
            <a:ahLst/>
            <a:cxnLst/>
            <a:rect r="r" b="b" t="t" l="l"/>
            <a:pathLst>
              <a:path h="4964395" w="7521240">
                <a:moveTo>
                  <a:pt x="0" y="0"/>
                </a:moveTo>
                <a:lnTo>
                  <a:pt x="7521240" y="0"/>
                </a:lnTo>
                <a:lnTo>
                  <a:pt x="7521240" y="4964395"/>
                </a:lnTo>
                <a:lnTo>
                  <a:pt x="0" y="49643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69" r="0" b="-469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875411" y="383897"/>
            <a:ext cx="8537178" cy="95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9"/>
              </a:lnSpc>
            </a:pPr>
            <a:r>
              <a:rPr lang="en-US" b="true" sz="5592">
                <a:solidFill>
                  <a:srgbClr val="883B03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TEXT SUMMARIZATION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094001" y="9891587"/>
            <a:ext cx="18502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883B03"/>
                </a:solidFill>
                <a:latin typeface="Open Sans"/>
                <a:ea typeface="Open Sans"/>
                <a:cs typeface="Open Sans"/>
                <a:sym typeface="Open Sans"/>
              </a:rPr>
              <a:t>KUNJAL GROVER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DAGjkY7Ue9E</dc:identifier>
  <dcterms:modified xsi:type="dcterms:W3CDTF">2011-08-01T06:04:30Z</dcterms:modified>
  <cp:revision>1</cp:revision>
  <dc:title>Experience Quantification</dc:title>
</cp:coreProperties>
</file>