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1" Target="ppt/presentation.xml" Type="http://schemas.openxmlformats.org/officeDocument/2006/relationships/officeDocument"/><Relationship Id="rId2"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
      <p:font typeface="Pacifico"/>
      <p:regular r:id="rId34"/>
    </p:embeddedFont>
    <p:embeddedFont>
      <p:font typeface="Roboto Mon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RobotoMono-regular.fntdata"/><Relationship Id="rId12" Type="http://schemas.openxmlformats.org/officeDocument/2006/relationships/slide" Target="slides/slide7.xml"/><Relationship Id="rId34" Type="http://schemas.openxmlformats.org/officeDocument/2006/relationships/font" Target="fonts/Pacifico-regular.fntdata"/><Relationship Id="rId15" Type="http://schemas.openxmlformats.org/officeDocument/2006/relationships/slide" Target="slides/slide10.xml"/><Relationship Id="rId37" Type="http://schemas.openxmlformats.org/officeDocument/2006/relationships/font" Target="fonts/RobotoMono-italic.fntdata"/><Relationship Id="rId14" Type="http://schemas.openxmlformats.org/officeDocument/2006/relationships/slide" Target="slides/slide9.xml"/><Relationship Id="rId36" Type="http://schemas.openxmlformats.org/officeDocument/2006/relationships/font" Target="fonts/RobotoMon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Mon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ec1153c77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ec1153c7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ec1153c77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ec1153c77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f87997393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f87997393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ec1153c77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ec1153c77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ec226b82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ec226b82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ec1153c77f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ec1153c77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ec1153c77f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ec1153c77f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ec1153c77f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ec1153c77f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ec303b71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ec303b71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ec1153c77f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ec1153c77f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ec1153c77f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ec1153c77f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ec1153c7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ec1153c7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f8799739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f8799739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f8799739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f8799739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f87997393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f87997393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f96f5393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f96f5393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f87997393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f87997393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 Id="rId2" Target="../media/image14.jpeg" Type="http://schemas.openxmlformats.org/officeDocument/2006/relationships/image"/><Relationship Id="rId3" Target="../media/image13.jpeg" Type="http://schemas.openxmlformats.org/officeDocument/2006/relationships/image"/></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arget="../slideMasters/slideMaster1.xml" Type="http://schemas.openxmlformats.org/officeDocument/2006/relationships/slideMaster"/><Relationship Id="rId2" Target="../media/image12.jpeg" Type="http://schemas.openxmlformats.org/officeDocument/2006/relationships/image"/></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itle slide" type="title">
  <p:cSld name="TITLE">
    <p:spTree>
      <p:nvGrpSpPr>
        <p:cNvPr id="9" name="Shape 9"/>
        <p:cNvGrpSpPr/>
        <p:nvPr/>
      </p:nvGrpSpPr>
      <p:grpSpPr>
        <a:xfrm>
          <a:off x="0" y="0"/>
          <a:ext cx="0" cy="0"/>
          <a:chOff x="0" y="0"/>
          <a:chExt cx="0" cy="0"/>
        </a:xfrm>
      </p:grpSpPr>
      <p:pic>
        <p:nvPicPr>
          <p:cNvPr descr="offset_comp_406605.jpg" id="10" name="Google Shape;10;p2"/>
          <p:cNvPicPr preferRelativeResize="0"/>
          <p:nvPr/>
        </p:nvPicPr>
        <p:blipFill rotWithShape="1">
          <a:blip r:embed="rId2">
            <a:alphaModFix amt="66000"/>
          </a:blip>
          <a:srcRect b="57" l="80" r="82" t="87"/>
          <a:stretch/>
        </p:blipFill>
        <p:spPr>
          <a:xfrm>
            <a:off x="0" y="0"/>
            <a:ext cx="5157900" cy="5143500"/>
          </a:xfrm>
          <a:prstGeom prst="rtTriangle">
            <a:avLst/>
          </a:prstGeom>
          <a:noFill/>
          <a:ln>
            <a:noFill/>
          </a:ln>
        </p:spPr>
      </p:pic>
      <p:pic>
        <p:nvPicPr>
          <p:cNvPr descr="offset_comp_342327_edtied.jpg" id="11" name="Google Shape;11;p2"/>
          <p:cNvPicPr preferRelativeResize="0"/>
          <p:nvPr/>
        </p:nvPicPr>
        <p:blipFill rotWithShape="1">
          <a:blip r:embed="rId3">
            <a:alphaModFix amt="31000"/>
          </a:blip>
          <a:srcRect b="82" l="21" r="21" t="87"/>
          <a:stretch/>
        </p:blipFill>
        <p:spPr>
          <a:xfrm rot="10800000">
            <a:off x="6976800" y="-25"/>
            <a:ext cx="2167200" cy="2012700"/>
          </a:xfrm>
          <a:prstGeom prst="rtTriangle">
            <a:avLst/>
          </a:prstGeom>
          <a:noFill/>
          <a:ln>
            <a:noFill/>
          </a:ln>
        </p:spPr>
      </p:pic>
      <p:sp>
        <p:nvSpPr>
          <p:cNvPr id="12" name="Google Shape;12;p2"/>
          <p:cNvSpPr txBox="1"/>
          <p:nvPr>
            <p:ph type="ctrTitle"/>
          </p:nvPr>
        </p:nvSpPr>
        <p:spPr>
          <a:xfrm>
            <a:off x="3537150" y="1578400"/>
            <a:ext cx="5017500" cy="1578900"/>
          </a:xfrm>
          <a:prstGeom prst="rect">
            <a:avLst/>
          </a:prstGeom>
        </p:spPr>
        <p:txBody>
          <a:bodyPr anchor="t" anchorCtr="0" bIns="91425" lIns="91425" rIns="91425" spcFirstLastPara="1" tIns="91425" wrap="square">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3" name="Google Shape;13;p2"/>
          <p:cNvSpPr txBox="1"/>
          <p:nvPr>
            <p:ph idx="1" type="subTitle"/>
          </p:nvPr>
        </p:nvSpPr>
        <p:spPr>
          <a:xfrm>
            <a:off x="5083950" y="3924925"/>
            <a:ext cx="3470700" cy="506100"/>
          </a:xfrm>
          <a:prstGeom prst="rect">
            <a:avLst/>
          </a:prstGeom>
        </p:spPr>
        <p:txBody>
          <a:bodyPr anchor="t" anchorCtr="0" bIns="91425" lIns="91425" rIns="91425" spcFirstLastPara="1" tIns="91425" wrap="square">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4" name="Google Shape;14;p2"/>
          <p:cNvSpPr txBox="1"/>
          <p:nvPr>
            <p:ph idx="12" type="sldNum"/>
          </p:nvPr>
        </p:nvSpPr>
        <p:spPr>
          <a:xfrm>
            <a:off x="8472458" y="4663217"/>
            <a:ext cx="548700" cy="393600"/>
          </a:xfrm>
          <a:prstGeom prst="rect">
            <a:avLst/>
          </a:prstGeom>
        </p:spPr>
        <p:txBody>
          <a:bodyPr anchor="ctr" anchorCtr="0" bIns="91425" lIns="91425" rIns="91425" spcFirstLastPara="1" tIns="91425" wrap="squar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indent="0" lvl="0" marL="0" rtl="0">
              <a:spcBef>
                <a:spcPts val="0"/>
              </a:spcBef>
              <a:spcAft>
                <a:spcPts val="0"/>
              </a:spcAft>
              <a:buNone/>
            </a:pPr>
            <a:fld id="{00000000-1234-1234-1234-123412341234}" type="slidenum">
              <a:rPr lang="en-GB"/>
              <a:t>‹#›</a:t>
            </a:fld>
            <a:endParaRPr/>
          </a:p>
        </p:txBody>
      </p:sp>
      <p:sp>
        <p:nvSpPr>
          <p:cNvPr id="15" name="Google Shape;15;p2"/>
          <p:cNvSpPr/>
          <p:nvPr/>
        </p:nvSpPr>
        <p:spPr>
          <a:xfrm rot="-5400000">
            <a:off x="5846" y="-4836"/>
            <a:ext cx="2291400" cy="2300100"/>
          </a:xfrm>
          <a:prstGeom prst="diagStripe">
            <a:avLst>
              <a:gd fmla="val 50000" name="adj"/>
            </a:avLst>
          </a:prstGeom>
          <a:solidFill>
            <a:schemeClr val="accent1"/>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16" name="Google Shape;16;p2"/>
          <p:cNvSpPr/>
          <p:nvPr/>
        </p:nvSpPr>
        <p:spPr>
          <a:xfrm flipH="1">
            <a:off x="652821" y="576768"/>
            <a:ext cx="2300100" cy="2291400"/>
          </a:xfrm>
          <a:prstGeom prst="diagStripe">
            <a:avLst>
              <a:gd fmla="val 50000" name="adj"/>
            </a:avLst>
          </a:prstGeom>
          <a:solidFill>
            <a:schemeClr val="lt2"/>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5" name="Shape 135"/>
        <p:cNvGrpSpPr/>
        <p:nvPr/>
      </p:nvGrpSpPr>
      <p:grpSpPr>
        <a:xfrm>
          <a:off x="0" y="0"/>
          <a:ext cx="0" cy="0"/>
          <a:chOff x="0" y="0"/>
          <a:chExt cx="0" cy="0"/>
        </a:xfrm>
      </p:grpSpPr>
      <p:sp>
        <p:nvSpPr>
          <p:cNvPr id="136" name="Google Shape;136;p11">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11"/>
          <p:cNvGrpSpPr/>
          <p:nvPr/>
        </p:nvGrpSpPr>
        <p:grpSpPr>
          <a:xfrm>
            <a:off x="4406400" y="0"/>
            <a:ext cx="4737600" cy="5143500"/>
            <a:chOff x="4406400" y="0"/>
            <a:chExt cx="4737600" cy="5143500"/>
          </a:xfrm>
        </p:grpSpPr>
        <p:sp>
          <p:nvSpPr>
            <p:cNvPr id="141" name="Google Shape;141;p1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11"/>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0" name="Google Shape;1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1" name="Shape 161"/>
        <p:cNvGrpSpPr/>
        <p:nvPr/>
      </p:nvGrpSpPr>
      <p:grpSpPr>
        <a:xfrm>
          <a:off x="0" y="0"/>
          <a:ext cx="0" cy="0"/>
          <a:chOff x="0" y="0"/>
          <a:chExt cx="0" cy="0"/>
        </a:xfrm>
      </p:grpSpPr>
      <p:sp>
        <p:nvSpPr>
          <p:cNvPr id="162" name="Google Shape;162;p12">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12"/>
          <p:cNvGrpSpPr/>
          <p:nvPr/>
        </p:nvGrpSpPr>
        <p:grpSpPr>
          <a:xfrm>
            <a:off x="0" y="381001"/>
            <a:ext cx="1037850" cy="1016287"/>
            <a:chOff x="0" y="381001"/>
            <a:chExt cx="1037850" cy="1016287"/>
          </a:xfrm>
        </p:grpSpPr>
        <p:sp>
          <p:nvSpPr>
            <p:cNvPr id="167" name="Google Shape;167;p1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12"/>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70" name="Google Shape;170;p12"/>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71" name="Google Shape;171;p12"/>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72" name="Google Shape;17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grpSp>
        <p:nvGrpSpPr>
          <p:cNvPr id="174" name="Google Shape;174;p13"/>
          <p:cNvGrpSpPr/>
          <p:nvPr/>
        </p:nvGrpSpPr>
        <p:grpSpPr>
          <a:xfrm>
            <a:off x="0" y="4128572"/>
            <a:ext cx="698925" cy="684657"/>
            <a:chOff x="0" y="3785672"/>
            <a:chExt cx="698925" cy="684657"/>
          </a:xfrm>
        </p:grpSpPr>
        <p:sp>
          <p:nvSpPr>
            <p:cNvPr id="175" name="Google Shape;175;p13"/>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13"/>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78" name="Google Shape;17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79" name="Google Shape;179;p13">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3" name="Shape 183"/>
        <p:cNvGrpSpPr/>
        <p:nvPr/>
      </p:nvGrpSpPr>
      <p:grpSpPr>
        <a:xfrm>
          <a:off x="0" y="0"/>
          <a:ext cx="0" cy="0"/>
          <a:chOff x="0" y="0"/>
          <a:chExt cx="0" cy="0"/>
        </a:xfrm>
      </p:grpSpPr>
      <p:grpSp>
        <p:nvGrpSpPr>
          <p:cNvPr id="184" name="Google Shape;184;p14"/>
          <p:cNvGrpSpPr/>
          <p:nvPr/>
        </p:nvGrpSpPr>
        <p:grpSpPr>
          <a:xfrm>
            <a:off x="4406400" y="0"/>
            <a:ext cx="4737600" cy="5143065"/>
            <a:chOff x="4406400" y="0"/>
            <a:chExt cx="4737600" cy="5143065"/>
          </a:xfrm>
        </p:grpSpPr>
        <p:sp>
          <p:nvSpPr>
            <p:cNvPr id="185" name="Google Shape;185;p1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14"/>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204" name="Google Shape;204;p14"/>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05" name="Google Shape;20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206" name="Google Shape;206;p14">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0" name="Shape 210"/>
        <p:cNvGrpSpPr/>
        <p:nvPr/>
      </p:nvGrpSpPr>
      <p:grpSpPr>
        <a:xfrm>
          <a:off x="0" y="0"/>
          <a:ext cx="0" cy="0"/>
          <a:chOff x="0" y="0"/>
          <a:chExt cx="0" cy="0"/>
        </a:xfrm>
      </p:grpSpPr>
      <p:sp>
        <p:nvSpPr>
          <p:cNvPr id="211" name="Google Shape;21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itle and body_alt3">
  <p:cSld name="TITLE_AND_BODY_1">
    <p:spTree>
      <p:nvGrpSpPr>
        <p:cNvPr id="212" name="Shape 212"/>
        <p:cNvGrpSpPr/>
        <p:nvPr/>
      </p:nvGrpSpPr>
      <p:grpSpPr>
        <a:xfrm>
          <a:off x="0" y="0"/>
          <a:ext cx="0" cy="0"/>
          <a:chOff x="0" y="0"/>
          <a:chExt cx="0" cy="0"/>
        </a:xfrm>
      </p:grpSpPr>
      <p:pic>
        <p:nvPicPr>
          <p:cNvPr descr="offset_comp_343059.jpg" id="213" name="Google Shape;213;p16"/>
          <p:cNvPicPr preferRelativeResize="0"/>
          <p:nvPr/>
        </p:nvPicPr>
        <p:blipFill rotWithShape="1">
          <a:blip r:embed="rId2">
            <a:alphaModFix amt="80000"/>
          </a:blip>
          <a:srcRect b="49" l="87" r="87" t="39"/>
          <a:stretch/>
        </p:blipFill>
        <p:spPr>
          <a:xfrm rot="-5400000">
            <a:off x="113630" y="-105700"/>
            <a:ext cx="5142300" cy="5364300"/>
          </a:xfrm>
          <a:prstGeom prst="diagStripe">
            <a:avLst>
              <a:gd fmla="val 50343" name="adj"/>
            </a:avLst>
          </a:prstGeom>
          <a:noFill/>
          <a:ln>
            <a:noFill/>
          </a:ln>
        </p:spPr>
      </p:pic>
      <p:sp>
        <p:nvSpPr>
          <p:cNvPr id="214" name="Google Shape;214;p16"/>
          <p:cNvSpPr txBox="1"/>
          <p:nvPr>
            <p:ph type="title"/>
          </p:nvPr>
        </p:nvSpPr>
        <p:spPr>
          <a:xfrm>
            <a:off x="1297500" y="393750"/>
            <a:ext cx="7038900" cy="914100"/>
          </a:xfrm>
          <a:prstGeom prst="rect">
            <a:avLst/>
          </a:prstGeom>
        </p:spPr>
        <p:txBody>
          <a:bodyPr anchor="t" anchorCtr="0" bIns="91425" lIns="91425" rIns="91425" spcFirstLastPara="1" tIns="91425" wrap="square">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5" name="Google Shape;215;p16"/>
          <p:cNvSpPr txBox="1"/>
          <p:nvPr>
            <p:ph idx="1" type="body"/>
          </p:nvPr>
        </p:nvSpPr>
        <p:spPr>
          <a:xfrm>
            <a:off x="4018025" y="1567550"/>
            <a:ext cx="4318500" cy="1766700"/>
          </a:xfrm>
          <a:prstGeom prst="rect">
            <a:avLst/>
          </a:prstGeom>
        </p:spPr>
        <p:txBody>
          <a:bodyPr anchor="t" anchorCtr="0" bIns="91425" lIns="91425" rIns="91425" spcFirstLastPara="1" tIns="91425" wrap="square">
            <a:no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1600"/>
              </a:spcBef>
              <a:spcAft>
                <a:spcPts val="0"/>
              </a:spcAft>
              <a:buClr>
                <a:schemeClr val="dk2"/>
              </a:buClr>
              <a:buSzPts val="1100"/>
              <a:buChar char="○"/>
              <a:defRPr>
                <a:solidFill>
                  <a:schemeClr val="dk2"/>
                </a:solidFill>
              </a:defRPr>
            </a:lvl2pPr>
            <a:lvl3pPr indent="-298450" lvl="2" marL="1371600" rtl="0">
              <a:spcBef>
                <a:spcPts val="1600"/>
              </a:spcBef>
              <a:spcAft>
                <a:spcPts val="0"/>
              </a:spcAft>
              <a:buClr>
                <a:schemeClr val="dk2"/>
              </a:buClr>
              <a:buSzPts val="1100"/>
              <a:buChar char="■"/>
              <a:defRPr>
                <a:solidFill>
                  <a:schemeClr val="dk2"/>
                </a:solidFill>
              </a:defRPr>
            </a:lvl3pPr>
            <a:lvl4pPr indent="-298450" lvl="3" marL="1828800" rtl="0">
              <a:spcBef>
                <a:spcPts val="1600"/>
              </a:spcBef>
              <a:spcAft>
                <a:spcPts val="0"/>
              </a:spcAft>
              <a:buClr>
                <a:schemeClr val="dk2"/>
              </a:buClr>
              <a:buSzPts val="1100"/>
              <a:buChar char="●"/>
              <a:defRPr>
                <a:solidFill>
                  <a:schemeClr val="dk2"/>
                </a:solidFill>
              </a:defRPr>
            </a:lvl4pPr>
            <a:lvl5pPr indent="-298450" lvl="4" marL="2286000" rtl="0">
              <a:spcBef>
                <a:spcPts val="1600"/>
              </a:spcBef>
              <a:spcAft>
                <a:spcPts val="0"/>
              </a:spcAft>
              <a:buClr>
                <a:schemeClr val="dk2"/>
              </a:buClr>
              <a:buSzPts val="1100"/>
              <a:buChar char="○"/>
              <a:defRPr>
                <a:solidFill>
                  <a:schemeClr val="dk2"/>
                </a:solidFill>
              </a:defRPr>
            </a:lvl5pPr>
            <a:lvl6pPr indent="-298450" lvl="5" marL="2743200" rtl="0">
              <a:spcBef>
                <a:spcPts val="1600"/>
              </a:spcBef>
              <a:spcAft>
                <a:spcPts val="0"/>
              </a:spcAft>
              <a:buClr>
                <a:schemeClr val="dk2"/>
              </a:buClr>
              <a:buSzPts val="1100"/>
              <a:buChar char="■"/>
              <a:defRPr>
                <a:solidFill>
                  <a:schemeClr val="dk2"/>
                </a:solidFill>
              </a:defRPr>
            </a:lvl6pPr>
            <a:lvl7pPr indent="-298450" lvl="6" marL="3200400" rtl="0">
              <a:spcBef>
                <a:spcPts val="1600"/>
              </a:spcBef>
              <a:spcAft>
                <a:spcPts val="0"/>
              </a:spcAft>
              <a:buClr>
                <a:schemeClr val="dk2"/>
              </a:buClr>
              <a:buSzPts val="1100"/>
              <a:buChar char="●"/>
              <a:defRPr>
                <a:solidFill>
                  <a:schemeClr val="dk2"/>
                </a:solidFill>
              </a:defRPr>
            </a:lvl7pPr>
            <a:lvl8pPr indent="-298450" lvl="7" marL="3657600" rtl="0">
              <a:spcBef>
                <a:spcPts val="1600"/>
              </a:spcBef>
              <a:spcAft>
                <a:spcPts val="0"/>
              </a:spcAft>
              <a:buClr>
                <a:schemeClr val="dk2"/>
              </a:buClr>
              <a:buSzPts val="1100"/>
              <a:buChar char="○"/>
              <a:defRPr>
                <a:solidFill>
                  <a:schemeClr val="dk2"/>
                </a:solidFill>
              </a:defRPr>
            </a:lvl8pPr>
            <a:lvl9pPr indent="-298450" lvl="8" marL="4114800" rtl="0">
              <a:spcBef>
                <a:spcPts val="1600"/>
              </a:spcBef>
              <a:spcAft>
                <a:spcPts val="1600"/>
              </a:spcAft>
              <a:buClr>
                <a:schemeClr val="dk2"/>
              </a:buClr>
              <a:buSzPts val="1100"/>
              <a:buChar char="■"/>
              <a:defRPr>
                <a:solidFill>
                  <a:schemeClr val="dk2"/>
                </a:solidFill>
              </a:defRPr>
            </a:lvl9pPr>
          </a:lstStyle>
          <a:p/>
        </p:txBody>
      </p:sp>
      <p:sp>
        <p:nvSpPr>
          <p:cNvPr id="216" name="Google Shape;216;p16"/>
          <p:cNvSpPr txBox="1"/>
          <p:nvPr>
            <p:ph idx="12" type="sldNum"/>
          </p:nvPr>
        </p:nvSpPr>
        <p:spPr>
          <a:xfrm>
            <a:off x="8472458" y="4663217"/>
            <a:ext cx="548700" cy="393600"/>
          </a:xfrm>
          <a:prstGeom prst="rect">
            <a:avLst/>
          </a:prstGeom>
        </p:spPr>
        <p:txBody>
          <a:bodyPr anchor="ctr" anchorCtr="0" bIns="91425" lIns="91425" rIns="91425" spcFirstLastPara="1" tIns="91425" wrap="square">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indent="0" lvl="0" marL="0" rtl="0">
              <a:spcBef>
                <a:spcPts val="0"/>
              </a:spcBef>
              <a:spcAft>
                <a:spcPts val="0"/>
              </a:spcAft>
              <a:buNone/>
            </a:pPr>
            <a:fld id="{00000000-1234-1234-1234-123412341234}" type="slidenum">
              <a:rPr lang="en-GB"/>
              <a:t>‹#›</a:t>
            </a:fld>
            <a:endParaRPr/>
          </a:p>
        </p:txBody>
      </p:sp>
      <p:sp>
        <p:nvSpPr>
          <p:cNvPr id="217" name="Google Shape;217;p16">
            <a:hlinkClick/>
          </p:cNvPr>
          <p:cNvSpPr/>
          <p:nvPr/>
        </p:nvSpPr>
        <p:spPr>
          <a:xfrm>
            <a:off x="0" y="0"/>
            <a:ext cx="632700" cy="588600"/>
          </a:xfrm>
          <a:prstGeom prst="rect">
            <a:avLst/>
          </a:prstGeom>
          <a:solidFill>
            <a:srgbClr val="1B212C"/>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218" name="Google Shape;218;p16">
            <a:hlinkClick/>
          </p:cNvPr>
          <p:cNvSpPr/>
          <p:nvPr/>
        </p:nvSpPr>
        <p:spPr>
          <a:xfrm>
            <a:off x="212050" y="221751"/>
            <a:ext cx="219600" cy="18900"/>
          </a:xfrm>
          <a:prstGeom prst="rect">
            <a:avLst/>
          </a:prstGeom>
          <a:solidFill>
            <a:srgbClr val="55688B">
              <a:alpha val="35980"/>
            </a:srgbClr>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219" name="Google Shape;219;p16">
            <a:hlinkClick/>
          </p:cNvPr>
          <p:cNvSpPr/>
          <p:nvPr/>
        </p:nvSpPr>
        <p:spPr>
          <a:xfrm>
            <a:off x="212050" y="284225"/>
            <a:ext cx="219600" cy="18900"/>
          </a:xfrm>
          <a:prstGeom prst="rect">
            <a:avLst/>
          </a:prstGeom>
          <a:solidFill>
            <a:srgbClr val="55688B">
              <a:alpha val="35980"/>
            </a:srgbClr>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220" name="Google Shape;220;p16">
            <a:hlinkClick/>
          </p:cNvPr>
          <p:cNvSpPr/>
          <p:nvPr/>
        </p:nvSpPr>
        <p:spPr>
          <a:xfrm>
            <a:off x="212050" y="346699"/>
            <a:ext cx="219600" cy="18900"/>
          </a:xfrm>
          <a:prstGeom prst="rect">
            <a:avLst/>
          </a:prstGeom>
          <a:solidFill>
            <a:srgbClr val="55688B">
              <a:alpha val="35980"/>
            </a:srgbClr>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nvGrpSpPr>
          <p:cNvPr id="221" name="Google Shape;221;p16"/>
          <p:cNvGrpSpPr/>
          <p:nvPr/>
        </p:nvGrpSpPr>
        <p:grpSpPr>
          <a:xfrm>
            <a:off x="0" y="381001"/>
            <a:ext cx="1037850" cy="1016287"/>
            <a:chOff x="0" y="381001"/>
            <a:chExt cx="1037850" cy="1016287"/>
          </a:xfrm>
        </p:grpSpPr>
        <p:sp>
          <p:nvSpPr>
            <p:cNvPr id="222" name="Google Shape;222;p16"/>
            <p:cNvSpPr/>
            <p:nvPr/>
          </p:nvSpPr>
          <p:spPr>
            <a:xfrm rot="-5400000">
              <a:off x="0" y="381001"/>
              <a:ext cx="808800" cy="808800"/>
            </a:xfrm>
            <a:prstGeom prst="diagStripe">
              <a:avLst>
                <a:gd fmla="val 50000" name="adj"/>
              </a:avLst>
            </a:prstGeom>
            <a:solidFill>
              <a:schemeClr val="accent1"/>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223" name="Google Shape;223;p16"/>
            <p:cNvSpPr/>
            <p:nvPr/>
          </p:nvSpPr>
          <p:spPr>
            <a:xfrm flipH="1">
              <a:off x="229050" y="588489"/>
              <a:ext cx="808800" cy="808800"/>
            </a:xfrm>
            <a:prstGeom prst="diagStripe">
              <a:avLst>
                <a:gd fmla="val 50000" name="adj"/>
              </a:avLst>
            </a:prstGeom>
            <a:solidFill>
              <a:schemeClr val="lt2"/>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4406400" y="0"/>
            <a:ext cx="4737600" cy="5143065"/>
            <a:chOff x="4406400" y="0"/>
            <a:chExt cx="4737600" cy="5143065"/>
          </a:xfrm>
        </p:grpSpPr>
        <p:sp>
          <p:nvSpPr>
            <p:cNvPr id="19" name="Google Shape;19;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 name="Google Shape;3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39" name="Google Shape;39;p3">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43" name="Shape 43"/>
        <p:cNvGrpSpPr/>
        <p:nvPr/>
      </p:nvGrpSpPr>
      <p:grpSpPr>
        <a:xfrm>
          <a:off x="0" y="0"/>
          <a:ext cx="0" cy="0"/>
          <a:chOff x="0" y="0"/>
          <a:chExt cx="0" cy="0"/>
        </a:xfrm>
      </p:grpSpPr>
      <p:grpSp>
        <p:nvGrpSpPr>
          <p:cNvPr id="44" name="Google Shape;44;p4"/>
          <p:cNvGrpSpPr/>
          <p:nvPr/>
        </p:nvGrpSpPr>
        <p:grpSpPr>
          <a:xfrm>
            <a:off x="4406400" y="0"/>
            <a:ext cx="4737600" cy="5143065"/>
            <a:chOff x="4406400" y="0"/>
            <a:chExt cx="4737600" cy="5143065"/>
          </a:xfrm>
        </p:grpSpPr>
        <p:sp>
          <p:nvSpPr>
            <p:cNvPr id="45" name="Google Shape;45;p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64" name="Google Shape;64;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5">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5"/>
          <p:cNvGrpSpPr/>
          <p:nvPr/>
        </p:nvGrpSpPr>
        <p:grpSpPr>
          <a:xfrm>
            <a:off x="0" y="381001"/>
            <a:ext cx="1037850" cy="1016287"/>
            <a:chOff x="0" y="381001"/>
            <a:chExt cx="1037850" cy="1016287"/>
          </a:xfrm>
        </p:grpSpPr>
        <p:sp>
          <p:nvSpPr>
            <p:cNvPr id="71" name="Google Shape;71;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4" name="Google Shape;74;p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5" name="Google Shape;7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76" name="Shape 76"/>
        <p:cNvGrpSpPr/>
        <p:nvPr/>
      </p:nvGrpSpPr>
      <p:grpSpPr>
        <a:xfrm>
          <a:off x="0" y="0"/>
          <a:ext cx="0" cy="0"/>
          <a:chOff x="0" y="0"/>
          <a:chExt cx="0" cy="0"/>
        </a:xfrm>
      </p:grpSpPr>
      <p:sp>
        <p:nvSpPr>
          <p:cNvPr id="77" name="Google Shape;77;p6"/>
          <p:cNvSpPr txBox="1"/>
          <p:nvPr>
            <p:ph type="title"/>
          </p:nvPr>
        </p:nvSpPr>
        <p:spPr>
          <a:xfrm>
            <a:off x="361071" y="1924852"/>
            <a:ext cx="2304900" cy="1797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8" name="Google Shape;78;p6"/>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txBox="1"/>
          <p:nvPr>
            <p:ph idx="1" type="body"/>
          </p:nvPr>
        </p:nvSpPr>
        <p:spPr>
          <a:xfrm>
            <a:off x="6451271" y="1924850"/>
            <a:ext cx="2304900" cy="17973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1600"/>
              </a:spcBef>
              <a:spcAft>
                <a:spcPts val="0"/>
              </a:spcAft>
              <a:buClr>
                <a:schemeClr val="dk1"/>
              </a:buClr>
              <a:buSzPts val="1100"/>
              <a:buChar char="○"/>
              <a:defRPr>
                <a:solidFill>
                  <a:schemeClr val="dk1"/>
                </a:solidFill>
              </a:defRPr>
            </a:lvl2pPr>
            <a:lvl3pPr indent="-298450" lvl="2" marL="1371600" rtl="0">
              <a:spcBef>
                <a:spcPts val="1600"/>
              </a:spcBef>
              <a:spcAft>
                <a:spcPts val="0"/>
              </a:spcAft>
              <a:buClr>
                <a:schemeClr val="dk1"/>
              </a:buClr>
              <a:buSzPts val="1100"/>
              <a:buChar char="■"/>
              <a:defRPr>
                <a:solidFill>
                  <a:schemeClr val="dk1"/>
                </a:solidFill>
              </a:defRPr>
            </a:lvl3pPr>
            <a:lvl4pPr indent="-298450" lvl="3" marL="1828800" rtl="0">
              <a:spcBef>
                <a:spcPts val="1600"/>
              </a:spcBef>
              <a:spcAft>
                <a:spcPts val="0"/>
              </a:spcAft>
              <a:buClr>
                <a:schemeClr val="dk1"/>
              </a:buClr>
              <a:buSzPts val="1100"/>
              <a:buChar char="●"/>
              <a:defRPr>
                <a:solidFill>
                  <a:schemeClr val="dk1"/>
                </a:solidFill>
              </a:defRPr>
            </a:lvl4pPr>
            <a:lvl5pPr indent="-298450" lvl="4" marL="2286000" rtl="0">
              <a:spcBef>
                <a:spcPts val="1600"/>
              </a:spcBef>
              <a:spcAft>
                <a:spcPts val="0"/>
              </a:spcAft>
              <a:buClr>
                <a:schemeClr val="dk1"/>
              </a:buClr>
              <a:buSzPts val="1100"/>
              <a:buChar char="○"/>
              <a:defRPr>
                <a:solidFill>
                  <a:schemeClr val="dk1"/>
                </a:solidFill>
              </a:defRPr>
            </a:lvl5pPr>
            <a:lvl6pPr indent="-298450" lvl="5" marL="2743200" rtl="0">
              <a:spcBef>
                <a:spcPts val="1600"/>
              </a:spcBef>
              <a:spcAft>
                <a:spcPts val="0"/>
              </a:spcAft>
              <a:buClr>
                <a:schemeClr val="dk1"/>
              </a:buClr>
              <a:buSzPts val="1100"/>
              <a:buChar char="■"/>
              <a:defRPr>
                <a:solidFill>
                  <a:schemeClr val="dk1"/>
                </a:solidFill>
              </a:defRPr>
            </a:lvl6pPr>
            <a:lvl7pPr indent="-298450" lvl="6" marL="3200400" rtl="0">
              <a:spcBef>
                <a:spcPts val="1600"/>
              </a:spcBef>
              <a:spcAft>
                <a:spcPts val="0"/>
              </a:spcAft>
              <a:buClr>
                <a:schemeClr val="dk1"/>
              </a:buClr>
              <a:buSzPts val="1100"/>
              <a:buChar char="●"/>
              <a:defRPr>
                <a:solidFill>
                  <a:schemeClr val="dk1"/>
                </a:solidFill>
              </a:defRPr>
            </a:lvl7pPr>
            <a:lvl8pPr indent="-298450" lvl="7" marL="3657600" rtl="0">
              <a:spcBef>
                <a:spcPts val="1600"/>
              </a:spcBef>
              <a:spcAft>
                <a:spcPts val="0"/>
              </a:spcAft>
              <a:buClr>
                <a:schemeClr val="dk1"/>
              </a:buClr>
              <a:buSzPts val="1100"/>
              <a:buChar char="○"/>
              <a:defRPr>
                <a:solidFill>
                  <a:schemeClr val="dk1"/>
                </a:solidFill>
              </a:defRPr>
            </a:lvl8pPr>
            <a:lvl9pPr indent="-298450" lvl="8" marL="4114800" rtl="0">
              <a:spcBef>
                <a:spcPts val="1600"/>
              </a:spcBef>
              <a:spcAft>
                <a:spcPts val="1600"/>
              </a:spcAft>
              <a:buClr>
                <a:schemeClr val="dk1"/>
              </a:buClr>
              <a:buSzPts val="1100"/>
              <a:buChar char="■"/>
              <a:defRPr>
                <a:solidFill>
                  <a:schemeClr val="dk1"/>
                </a:solidFill>
              </a:defRPr>
            </a:lvl9pPr>
          </a:lstStyle>
          <a:p/>
        </p:txBody>
      </p:sp>
      <p:sp>
        <p:nvSpPr>
          <p:cNvPr id="80" name="Google Shape;80;p6">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6"/>
          <p:cNvGrpSpPr/>
          <p:nvPr/>
        </p:nvGrpSpPr>
        <p:grpSpPr>
          <a:xfrm>
            <a:off x="0" y="381001"/>
            <a:ext cx="1037850" cy="1016287"/>
            <a:chOff x="0" y="381001"/>
            <a:chExt cx="1037850" cy="1016287"/>
          </a:xfrm>
        </p:grpSpPr>
        <p:sp>
          <p:nvSpPr>
            <p:cNvPr id="85" name="Google Shape;85;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6"/>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88" name="Google Shape;8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89" name="Shape 89"/>
        <p:cNvGrpSpPr/>
        <p:nvPr/>
      </p:nvGrpSpPr>
      <p:grpSpPr>
        <a:xfrm>
          <a:off x="0" y="0"/>
          <a:ext cx="0" cy="0"/>
          <a:chOff x="0" y="0"/>
          <a:chExt cx="0" cy="0"/>
        </a:xfrm>
      </p:grpSpPr>
      <p:sp>
        <p:nvSpPr>
          <p:cNvPr id="90" name="Google Shape;90;p7"/>
          <p:cNvSpPr txBox="1"/>
          <p:nvPr>
            <p:ph type="title"/>
          </p:nvPr>
        </p:nvSpPr>
        <p:spPr>
          <a:xfrm>
            <a:off x="702850" y="1708619"/>
            <a:ext cx="3333300" cy="1470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1" name="Google Shape;91;p7"/>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7"/>
          <p:cNvGrpSpPr/>
          <p:nvPr/>
        </p:nvGrpSpPr>
        <p:grpSpPr>
          <a:xfrm>
            <a:off x="0" y="381001"/>
            <a:ext cx="1037850" cy="1016287"/>
            <a:chOff x="0" y="381001"/>
            <a:chExt cx="1037850" cy="1016287"/>
          </a:xfrm>
        </p:grpSpPr>
        <p:sp>
          <p:nvSpPr>
            <p:cNvPr id="97" name="Google Shape;97;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7"/>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00" name="Google Shape;10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01" name="Google Shape;101;p7"/>
          <p:cNvSpPr txBox="1"/>
          <p:nvPr>
            <p:ph idx="1" type="body"/>
          </p:nvPr>
        </p:nvSpPr>
        <p:spPr>
          <a:xfrm>
            <a:off x="702850" y="3625275"/>
            <a:ext cx="3333300" cy="7653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1600"/>
              </a:spcBef>
              <a:spcAft>
                <a:spcPts val="0"/>
              </a:spcAft>
              <a:buClr>
                <a:schemeClr val="dk1"/>
              </a:buClr>
              <a:buSzPts val="1100"/>
              <a:buChar char="○"/>
              <a:defRPr>
                <a:solidFill>
                  <a:schemeClr val="dk1"/>
                </a:solidFill>
              </a:defRPr>
            </a:lvl2pPr>
            <a:lvl3pPr indent="-298450" lvl="2" marL="1371600" rtl="0">
              <a:spcBef>
                <a:spcPts val="1600"/>
              </a:spcBef>
              <a:spcAft>
                <a:spcPts val="0"/>
              </a:spcAft>
              <a:buClr>
                <a:schemeClr val="dk1"/>
              </a:buClr>
              <a:buSzPts val="1100"/>
              <a:buChar char="■"/>
              <a:defRPr>
                <a:solidFill>
                  <a:schemeClr val="dk1"/>
                </a:solidFill>
              </a:defRPr>
            </a:lvl3pPr>
            <a:lvl4pPr indent="-298450" lvl="3" marL="1828800" rtl="0">
              <a:spcBef>
                <a:spcPts val="1600"/>
              </a:spcBef>
              <a:spcAft>
                <a:spcPts val="0"/>
              </a:spcAft>
              <a:buClr>
                <a:schemeClr val="dk1"/>
              </a:buClr>
              <a:buSzPts val="1100"/>
              <a:buChar char="●"/>
              <a:defRPr>
                <a:solidFill>
                  <a:schemeClr val="dk1"/>
                </a:solidFill>
              </a:defRPr>
            </a:lvl4pPr>
            <a:lvl5pPr indent="-298450" lvl="4" marL="2286000" rtl="0">
              <a:spcBef>
                <a:spcPts val="1600"/>
              </a:spcBef>
              <a:spcAft>
                <a:spcPts val="0"/>
              </a:spcAft>
              <a:buClr>
                <a:schemeClr val="dk1"/>
              </a:buClr>
              <a:buSzPts val="1100"/>
              <a:buChar char="○"/>
              <a:defRPr>
                <a:solidFill>
                  <a:schemeClr val="dk1"/>
                </a:solidFill>
              </a:defRPr>
            </a:lvl5pPr>
            <a:lvl6pPr indent="-298450" lvl="5" marL="2743200" rtl="0">
              <a:spcBef>
                <a:spcPts val="1600"/>
              </a:spcBef>
              <a:spcAft>
                <a:spcPts val="0"/>
              </a:spcAft>
              <a:buClr>
                <a:schemeClr val="dk1"/>
              </a:buClr>
              <a:buSzPts val="1100"/>
              <a:buChar char="■"/>
              <a:defRPr>
                <a:solidFill>
                  <a:schemeClr val="dk1"/>
                </a:solidFill>
              </a:defRPr>
            </a:lvl6pPr>
            <a:lvl7pPr indent="-298450" lvl="6" marL="3200400" rtl="0">
              <a:spcBef>
                <a:spcPts val="1600"/>
              </a:spcBef>
              <a:spcAft>
                <a:spcPts val="0"/>
              </a:spcAft>
              <a:buClr>
                <a:schemeClr val="dk1"/>
              </a:buClr>
              <a:buSzPts val="1100"/>
              <a:buChar char="●"/>
              <a:defRPr>
                <a:solidFill>
                  <a:schemeClr val="dk1"/>
                </a:solidFill>
              </a:defRPr>
            </a:lvl7pPr>
            <a:lvl8pPr indent="-298450" lvl="7" marL="3657600" rtl="0">
              <a:spcBef>
                <a:spcPts val="1600"/>
              </a:spcBef>
              <a:spcAft>
                <a:spcPts val="0"/>
              </a:spcAft>
              <a:buClr>
                <a:schemeClr val="dk1"/>
              </a:buClr>
              <a:buSzPts val="1100"/>
              <a:buChar char="○"/>
              <a:defRPr>
                <a:solidFill>
                  <a:schemeClr val="dk1"/>
                </a:solidFill>
              </a:defRPr>
            </a:lvl8pPr>
            <a:lvl9pPr indent="-298450" lvl="8" marL="4114800" rtl="0">
              <a:spcBef>
                <a:spcPts val="1600"/>
              </a:spcBef>
              <a:spcAft>
                <a:spcPts val="1600"/>
              </a:spcAft>
              <a:buClr>
                <a:schemeClr val="dk1"/>
              </a:buClr>
              <a:buSzPts val="1100"/>
              <a:buChar char="■"/>
              <a:defRPr>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2" name="Shape 102"/>
        <p:cNvGrpSpPr/>
        <p:nvPr/>
      </p:nvGrpSpPr>
      <p:grpSpPr>
        <a:xfrm>
          <a:off x="0" y="0"/>
          <a:ext cx="0" cy="0"/>
          <a:chOff x="0" y="0"/>
          <a:chExt cx="0" cy="0"/>
        </a:xfrm>
      </p:grpSpPr>
      <p:sp>
        <p:nvSpPr>
          <p:cNvPr id="103" name="Google Shape;103;p8">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8"/>
          <p:cNvGrpSpPr/>
          <p:nvPr/>
        </p:nvGrpSpPr>
        <p:grpSpPr>
          <a:xfrm>
            <a:off x="0" y="381001"/>
            <a:ext cx="1037850" cy="1016287"/>
            <a:chOff x="0" y="381001"/>
            <a:chExt cx="1037850" cy="1016287"/>
          </a:xfrm>
        </p:grpSpPr>
        <p:sp>
          <p:nvSpPr>
            <p:cNvPr id="108" name="Google Shape;108;p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1" name="Google Shape;111;p8"/>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2" name="Google Shape;112;p8"/>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3" name="Google Shape;11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4" name="Shape 114"/>
        <p:cNvGrpSpPr/>
        <p:nvPr/>
      </p:nvGrpSpPr>
      <p:grpSpPr>
        <a:xfrm>
          <a:off x="0" y="0"/>
          <a:ext cx="0" cy="0"/>
          <a:chOff x="0" y="0"/>
          <a:chExt cx="0" cy="0"/>
        </a:xfrm>
      </p:grpSpPr>
      <p:sp>
        <p:nvSpPr>
          <p:cNvPr id="115" name="Google Shape;115;p9">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9"/>
          <p:cNvGrpSpPr/>
          <p:nvPr/>
        </p:nvGrpSpPr>
        <p:grpSpPr>
          <a:xfrm>
            <a:off x="0" y="381001"/>
            <a:ext cx="1037850" cy="1016287"/>
            <a:chOff x="0" y="381001"/>
            <a:chExt cx="1037850" cy="1016287"/>
          </a:xfrm>
        </p:grpSpPr>
        <p:sp>
          <p:nvSpPr>
            <p:cNvPr id="120" name="Google Shape;120;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23" name="Google Shape;12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0">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0">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10"/>
          <p:cNvGrpSpPr/>
          <p:nvPr/>
        </p:nvGrpSpPr>
        <p:grpSpPr>
          <a:xfrm>
            <a:off x="0" y="381001"/>
            <a:ext cx="1037850" cy="1016287"/>
            <a:chOff x="0" y="381001"/>
            <a:chExt cx="1037850" cy="1016287"/>
          </a:xfrm>
        </p:grpSpPr>
        <p:sp>
          <p:nvSpPr>
            <p:cNvPr id="130" name="Google Shape;130;p1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10"/>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33" name="Google Shape;133;p10"/>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insightgenerator.pythonanywhere.com/" TargetMode="External"/><Relationship Id="rId4" Type="http://schemas.openxmlformats.org/officeDocument/2006/relationships/hyperlink" Target="https://insightgenerator.pythonanywhere.com/" TargetMode="External"/></Relationships>
</file>

<file path=ppt/slides/_rels/slide11.xml.rels><?xml version="1.0" encoding="UTF-8" standalone="yes" ?><Relationships xmlns="http://schemas.openxmlformats.org/package/2006/relationships"><Relationship Id="rId1" Target="../slideLayouts/slideLayout4.xml" Type="http://schemas.openxmlformats.org/officeDocument/2006/relationships/slideLayout"/><Relationship Id="rId2" Target="../notesSlides/notesSlide11.xml" Type="http://schemas.openxmlformats.org/officeDocument/2006/relationships/notesSlide"/><Relationship Id="rId3" Target="../media/image7.jpg" Type="http://schemas.openxmlformats.org/officeDocument/2006/relationships/image"/><Relationship Id="rId4" Target="../media/image5.jpeg" Type="http://schemas.openxmlformats.org/officeDocument/2006/relationships/image"/></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insightgenerator.pythonanywhere.com/" TargetMode="External"/><Relationship Id="rId4" Type="http://schemas.openxmlformats.org/officeDocument/2006/relationships/hyperlink" Target="https://insightgenerator.pythonanywher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arget="../slideLayouts/slideLayout5.xml" Type="http://schemas.openxmlformats.org/officeDocument/2006/relationships/slideLayout"/><Relationship Id="rId2" Target="../notesSlides/notesSlide19.xml" Type="http://schemas.openxmlformats.org/officeDocument/2006/relationships/notesSlide"/><Relationship Id="rId3" Target="../media/image2.png" Type="http://schemas.openxmlformats.org/officeDocument/2006/relationships/image"/><Relationship Id="rId4" Target="../media/image4.png" Type="http://schemas.openxmlformats.org/officeDocument/2006/relationships/image"/><Relationship Id="rId5" Target="../media/image6.jpeg" Type="http://schemas.openxmlformats.org/officeDocument/2006/relationships/image"/><Relationship Id="rId6" Target="../media/image1.png" Type="http://schemas.openxmlformats.org/officeDocument/2006/relationships/image"/><Relationship Id="rId7" Target="../media/image3.png" Type="http://schemas.openxmlformats.org/officeDocument/2006/relationships/image"/></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arget="../slideLayouts/slideLayout11.xml" Type="http://schemas.openxmlformats.org/officeDocument/2006/relationships/slideLayout"/><Relationship Id="rId2" Target="../notesSlides/notesSlide20.xml" Type="http://schemas.openxmlformats.org/officeDocument/2006/relationships/notesSlide"/><Relationship Id="rId3" Target="../media/image5.jpeg" Type="http://schemas.openxmlformats.org/officeDocument/2006/relationships/image"/></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www.kaggle.com/datasets/mlbysoham/adult-dataset" TargetMode="External"/></Relationships>
</file>

<file path=ppt/slides/_rels/slide6.xml.rels><?xml version="1.0" encoding="UTF-8" standalone="yes" ?><Relationships xmlns="http://schemas.openxmlformats.org/package/2006/relationships"><Relationship Id="rId1" Target="../slideLayouts/slideLayout9.xml" Type="http://schemas.openxmlformats.org/officeDocument/2006/relationships/slideLayout"/><Relationship Id="rId2" Target="../notesSlides/notesSlide6.xml" Type="http://schemas.openxmlformats.org/officeDocument/2006/relationships/notesSlide"/><Relationship Id="rId3" Target="../media/image9.jpeg" Type="http://schemas.openxmlformats.org/officeDocument/2006/relationships/image"/></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PS-12 Knowledge Representation</a:t>
            </a:r>
            <a:endParaRPr/>
          </a:p>
        </p:txBody>
      </p:sp>
      <p:sp>
        <p:nvSpPr>
          <p:cNvPr id="229" name="Google Shape;229;p17"/>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a:t>Intel Unnati Industrial Training -Domain Masters[Appl.ID:131]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6"/>
          <p:cNvSpPr txBox="1"/>
          <p:nvPr/>
        </p:nvSpPr>
        <p:spPr>
          <a:xfrm>
            <a:off x="1218825" y="145850"/>
            <a:ext cx="7564800" cy="47211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1200"/>
              </a:spcBef>
              <a:spcAft>
                <a:spcPts val="0"/>
              </a:spcAft>
              <a:buNone/>
            </a:pPr>
            <a:r>
              <a:rPr b="1" lang="en-GB" sz="1200">
                <a:solidFill>
                  <a:schemeClr val="lt1"/>
                </a:solidFill>
              </a:rPr>
              <a:t>Insight Generation:</a:t>
            </a:r>
            <a:endParaRPr b="1" sz="1200">
              <a:solidFill>
                <a:schemeClr val="lt1"/>
              </a:solidFill>
            </a:endParaRPr>
          </a:p>
          <a:p>
            <a:pPr indent="-304800" lvl="1" marL="914400" rtl="0" algn="l">
              <a:lnSpc>
                <a:spcPct val="115000"/>
              </a:lnSpc>
              <a:spcBef>
                <a:spcPts val="1200"/>
              </a:spcBef>
              <a:spcAft>
                <a:spcPts val="0"/>
              </a:spcAft>
              <a:buClr>
                <a:schemeClr val="lt1"/>
              </a:buClr>
              <a:buSzPts val="1200"/>
              <a:buChar char="○"/>
            </a:pPr>
            <a:r>
              <a:rPr b="1" lang="en-GB" sz="1200">
                <a:solidFill>
                  <a:schemeClr val="lt1"/>
                </a:solidFill>
              </a:rPr>
              <a:t>Analyzing Model Outputs:</a:t>
            </a:r>
            <a:r>
              <a:rPr lang="en-GB" sz="1200">
                <a:solidFill>
                  <a:schemeClr val="lt1"/>
                </a:solidFill>
              </a:rPr>
              <a:t> Extracting actionable insights from the predictions made by various models. This involves understanding the importance of different features and their impact on the target variable.</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b="1" lang="en-GB" sz="1200">
                <a:solidFill>
                  <a:schemeClr val="lt1"/>
                </a:solidFill>
              </a:rPr>
              <a:t>Web-Based Insights:</a:t>
            </a:r>
            <a:r>
              <a:rPr lang="en-GB" sz="1200">
                <a:solidFill>
                  <a:schemeClr val="lt1"/>
                </a:solidFill>
              </a:rPr>
              <a:t>Upon CSV file upload, the web interface prompts the user to select two parameters. Based on the selected parameters, the system generates insights, including graphical representations and basic computational analyses.</a:t>
            </a:r>
            <a:endParaRPr sz="1200">
              <a:solidFill>
                <a:schemeClr val="lt1"/>
              </a:solidFill>
            </a:endParaRPr>
          </a:p>
          <a:p>
            <a:pPr indent="0" lvl="0" marL="0" rtl="0" algn="l">
              <a:lnSpc>
                <a:spcPct val="115000"/>
              </a:lnSpc>
              <a:spcBef>
                <a:spcPts val="1200"/>
              </a:spcBef>
              <a:spcAft>
                <a:spcPts val="0"/>
              </a:spcAft>
              <a:buNone/>
            </a:pPr>
            <a:r>
              <a:rPr lang="en-GB" sz="1100">
                <a:solidFill>
                  <a:schemeClr val="lt1"/>
                </a:solidFill>
              </a:rPr>
              <a:t>The website, hosted on PythonAnywhere, can be accessed at</a:t>
            </a:r>
            <a:r>
              <a:rPr lang="en-GB" sz="1100">
                <a:solidFill>
                  <a:srgbClr val="3C78D8"/>
                </a:solidFill>
                <a:uFill>
                  <a:noFill/>
                </a:uFill>
                <a:hlinkClick r:id="rId3">
                  <a:extLst>
                    <a:ext uri="{A12FA001-AC4F-418D-AE19-62706E023703}">
                      <ahyp:hlinkClr val="tx"/>
                    </a:ext>
                  </a:extLst>
                </a:hlinkClick>
              </a:rPr>
              <a:t> </a:t>
            </a:r>
            <a:r>
              <a:rPr lang="en-GB" sz="1100" u="sng">
                <a:solidFill>
                  <a:srgbClr val="FF0000"/>
                </a:solidFill>
                <a:hlinkClick r:id="rId4">
                  <a:extLst>
                    <a:ext uri="{A12FA001-AC4F-418D-AE19-62706E023703}">
                      <ahyp:hlinkClr val="tx"/>
                    </a:ext>
                  </a:extLst>
                </a:hlinkClick>
              </a:rPr>
              <a:t>insightgenerator.pythonanywhere.com</a:t>
            </a:r>
            <a:r>
              <a:rPr lang="en-GB" sz="1100">
                <a:solidFill>
                  <a:srgbClr val="FF0000"/>
                </a:solidFill>
              </a:rPr>
              <a:t>.</a:t>
            </a:r>
            <a:r>
              <a:rPr lang="en-GB" sz="1100">
                <a:solidFill>
                  <a:schemeClr val="lt1"/>
                </a:solidFill>
              </a:rPr>
              <a:t> The backend of this web application is developed using Flask, a lightweight WSGI web application framework in Python.</a:t>
            </a:r>
            <a:endParaRPr sz="1100">
              <a:solidFill>
                <a:schemeClr val="lt1"/>
              </a:solidFill>
            </a:endParaRPr>
          </a:p>
          <a:p>
            <a:pPr indent="0" lvl="0" marL="0" rtl="0" algn="l">
              <a:lnSpc>
                <a:spcPct val="115000"/>
              </a:lnSpc>
              <a:spcBef>
                <a:spcPts val="1200"/>
              </a:spcBef>
              <a:spcAft>
                <a:spcPts val="0"/>
              </a:spcAft>
              <a:buNone/>
            </a:pPr>
            <a:r>
              <a:rPr b="1" lang="en-GB" sz="1100">
                <a:solidFill>
                  <a:schemeClr val="lt1"/>
                </a:solidFill>
              </a:rPr>
              <a:t>Key Features:</a:t>
            </a:r>
            <a:endParaRPr b="1" sz="1100">
              <a:solidFill>
                <a:schemeClr val="lt1"/>
              </a:solidFill>
            </a:endParaRPr>
          </a:p>
          <a:p>
            <a:pPr indent="-298450" lvl="0" marL="457200" rtl="0" algn="l">
              <a:lnSpc>
                <a:spcPct val="115000"/>
              </a:lnSpc>
              <a:spcBef>
                <a:spcPts val="1200"/>
              </a:spcBef>
              <a:spcAft>
                <a:spcPts val="0"/>
              </a:spcAft>
              <a:buClr>
                <a:schemeClr val="lt1"/>
              </a:buClr>
              <a:buSzPts val="1100"/>
              <a:buAutoNum type="arabicPeriod"/>
            </a:pPr>
            <a:r>
              <a:rPr b="1" lang="en-GB" sz="1100">
                <a:solidFill>
                  <a:schemeClr val="lt1"/>
                </a:solidFill>
              </a:rPr>
              <a:t>CSV File Upload</a:t>
            </a:r>
            <a:r>
              <a:rPr lang="en-GB" sz="1100">
                <a:solidFill>
                  <a:schemeClr val="lt1"/>
                </a:solidFill>
              </a:rPr>
              <a:t>:</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GB" sz="1100">
                <a:solidFill>
                  <a:schemeClr val="lt1"/>
                </a:solidFill>
              </a:rPr>
              <a:t>Users can upload CSV files through a user-friendly interface.</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GB" sz="1100">
                <a:solidFill>
                  <a:schemeClr val="lt1"/>
                </a:solidFill>
              </a:rPr>
              <a:t>The application handles file parsing and data extraction to ensure smooth processing.</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b="1" lang="en-GB" sz="1100">
                <a:solidFill>
                  <a:schemeClr val="lt1"/>
                </a:solidFill>
              </a:rPr>
              <a:t>Parameter Selection</a:t>
            </a:r>
            <a:r>
              <a:rPr lang="en-GB" sz="1100">
                <a:solidFill>
                  <a:schemeClr val="lt1"/>
                </a:solidFill>
              </a:rPr>
              <a:t>:</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GB" sz="1100">
                <a:solidFill>
                  <a:schemeClr val="lt1"/>
                </a:solidFill>
              </a:rPr>
              <a:t>After uploading a CSV file, users can select specific parameters for analysis.</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GB" sz="1100">
                <a:solidFill>
                  <a:schemeClr val="lt1"/>
                </a:solidFill>
              </a:rPr>
              <a:t>The interface dynamically updates based on the data in the uploaded file, allowing for customizable insights.</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b="1" lang="en-GB" sz="1100">
                <a:solidFill>
                  <a:schemeClr val="lt1"/>
                </a:solidFill>
              </a:rPr>
              <a:t>Insight Generation</a:t>
            </a:r>
            <a:r>
              <a:rPr lang="en-GB" sz="1100">
                <a:solidFill>
                  <a:schemeClr val="lt1"/>
                </a:solidFill>
              </a:rPr>
              <a:t>:</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GB" sz="1100">
                <a:solidFill>
                  <a:schemeClr val="lt1"/>
                </a:solidFill>
              </a:rPr>
              <a:t>The application processes the selected parameters and generates insights.</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GB" sz="1100">
                <a:solidFill>
                  <a:schemeClr val="lt1"/>
                </a:solidFill>
              </a:rPr>
              <a:t>Insights are displayed in the form of graphs, making data visualization intuitive and easy to understand.</a:t>
            </a:r>
            <a:endParaRPr sz="1100">
              <a:solidFill>
                <a:schemeClr val="lt1"/>
              </a:solidFill>
            </a:endParaRPr>
          </a:p>
          <a:p>
            <a:pPr indent="0" lvl="0" marL="0" rtl="0" algn="l">
              <a:lnSpc>
                <a:spcPct val="115000"/>
              </a:lnSpc>
              <a:spcBef>
                <a:spcPts val="1200"/>
              </a:spcBef>
              <a:spcAft>
                <a:spcPts val="200"/>
              </a:spcAft>
              <a:buNone/>
            </a:pPr>
            <a:r>
              <a:rPr b="1" lang="en-GB" sz="1100"/>
              <a:t>T</a:t>
            </a:r>
            <a:endParaRPr sz="1300">
              <a:solidFill>
                <a:schemeClr val="lt1"/>
              </a:solidFill>
              <a:latin typeface="Lato"/>
              <a:ea typeface="Lato"/>
              <a:cs typeface="Lato"/>
              <a:sym typeface="Lato"/>
            </a:endParaRPr>
          </a:p>
        </p:txBody>
      </p:sp>
    </p:spTree>
  </p:cSld>
  <p:clrMapOvr>
    <a:masterClrMapping/>
  </p:clrMapOvr>
</p:sld>
</file>

<file path=ppt/slides/slide11.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281" name="Shape 281"/>
        <p:cNvGrpSpPr/>
        <p:nvPr/>
      </p:nvGrpSpPr>
      <p:grpSpPr>
        <a:xfrm>
          <a:off x="0" y="0"/>
          <a:ext cx="0" cy="0"/>
          <a:chOff x="0" y="0"/>
          <a:chExt cx="0" cy="0"/>
        </a:xfrm>
      </p:grpSpPr>
      <p:sp>
        <p:nvSpPr>
          <p:cNvPr id="282" name="Google Shape;282;p27"/>
          <p:cNvSpPr txBox="1"/>
          <p:nvPr/>
        </p:nvSpPr>
        <p:spPr>
          <a:xfrm>
            <a:off x="8563634" y="2273401"/>
            <a:ext cx="523800" cy="117600"/>
          </a:xfrm>
          <a:prstGeom prst="rect">
            <a:avLst/>
          </a:prstGeom>
          <a:noFill/>
          <a:ln>
            <a:noFill/>
          </a:ln>
        </p:spPr>
        <p:txBody>
          <a:bodyPr anchor="t" anchorCtr="0" bIns="91425" lIns="91425" rIns="91425" spcFirstLastPara="1" tIns="91425" wrap="square">
            <a:noAutofit/>
          </a:bodyPr>
          <a:lstStyle/>
          <a:p>
            <a:pPr algn="l" indent="0" lvl="0" marL="0" rtl="0">
              <a:spcBef>
                <a:spcPts val="0"/>
              </a:spcBef>
              <a:spcAft>
                <a:spcPts val="0"/>
              </a:spcAft>
              <a:buNone/>
            </a:pPr>
            <a:r>
              <a:t/>
            </a:r>
            <a:endParaRPr sz="1300">
              <a:solidFill>
                <a:schemeClr val="lt1"/>
              </a:solidFill>
              <a:latin typeface="Lato"/>
              <a:ea typeface="Lato"/>
              <a:cs typeface="Lato"/>
              <a:sym typeface="Lato"/>
            </a:endParaRPr>
          </a:p>
        </p:txBody>
      </p:sp>
      <p:sp>
        <p:nvSpPr>
          <p:cNvPr id="283" name="Google Shape;283;p27"/>
          <p:cNvSpPr txBox="1"/>
          <p:nvPr/>
        </p:nvSpPr>
        <p:spPr>
          <a:xfrm>
            <a:off x="920675" y="270075"/>
            <a:ext cx="7557000" cy="1780800"/>
          </a:xfrm>
          <a:prstGeom prst="rect">
            <a:avLst/>
          </a:prstGeom>
          <a:noFill/>
          <a:ln>
            <a:noFill/>
          </a:ln>
        </p:spPr>
        <p:txBody>
          <a:bodyPr anchor="t" anchorCtr="0" bIns="91425" lIns="91425" rIns="91425" spcFirstLastPara="1" tIns="91425" wrap="square">
            <a:noAutofit/>
          </a:bodyPr>
          <a:lstStyle/>
          <a:p>
            <a:pPr algn="l" indent="0" lvl="0" marL="0" rtl="0">
              <a:lnSpc>
                <a:spcPct val="115000"/>
              </a:lnSpc>
              <a:spcBef>
                <a:spcPts val="1200"/>
              </a:spcBef>
              <a:spcAft>
                <a:spcPts val="0"/>
              </a:spcAft>
              <a:buNone/>
            </a:pPr>
            <a:r>
              <a:rPr b="1" lang="en-GB" sz="1200">
                <a:solidFill>
                  <a:schemeClr val="lt1"/>
                </a:solidFill>
              </a:rPr>
              <a:t>T</a:t>
            </a:r>
            <a:r>
              <a:rPr b="1" lang="en-GB" sz="1200">
                <a:solidFill>
                  <a:schemeClr val="lt1"/>
                </a:solidFill>
              </a:rPr>
              <a:t>echnical Stack for the website:</a:t>
            </a:r>
            <a:endParaRPr b="1" sz="1200">
              <a:solidFill>
                <a:schemeClr val="lt1"/>
              </a:solidFill>
            </a:endParaRPr>
          </a:p>
          <a:p>
            <a:pPr algn="l" indent="-304800" lvl="0" marL="457200" rtl="0">
              <a:lnSpc>
                <a:spcPct val="115000"/>
              </a:lnSpc>
              <a:spcBef>
                <a:spcPts val="1200"/>
              </a:spcBef>
              <a:spcAft>
                <a:spcPts val="0"/>
              </a:spcAft>
              <a:buClr>
                <a:schemeClr val="lt1"/>
              </a:buClr>
              <a:buSzPts val="1200"/>
              <a:buChar char="●"/>
            </a:pPr>
            <a:r>
              <a:rPr b="1" lang="en-GB" sz="1200">
                <a:solidFill>
                  <a:schemeClr val="lt1"/>
                </a:solidFill>
              </a:rPr>
              <a:t>Backend</a:t>
            </a:r>
            <a:r>
              <a:rPr lang="en-GB" sz="1200">
                <a:solidFill>
                  <a:schemeClr val="lt1"/>
                </a:solidFill>
              </a:rPr>
              <a:t>: Flask framework is used to manage server-side logic, handle user requests, and interact with the file system.</a:t>
            </a:r>
            <a:endParaRPr sz="1200">
              <a:solidFill>
                <a:schemeClr val="lt1"/>
              </a:solidFill>
            </a:endParaRPr>
          </a:p>
          <a:p>
            <a:pPr algn="l" indent="-304800" lvl="0" marL="457200" rtl="0">
              <a:lnSpc>
                <a:spcPct val="115000"/>
              </a:lnSpc>
              <a:spcBef>
                <a:spcPts val="0"/>
              </a:spcBef>
              <a:spcAft>
                <a:spcPts val="0"/>
              </a:spcAft>
              <a:buClr>
                <a:schemeClr val="lt1"/>
              </a:buClr>
              <a:buSzPts val="1200"/>
              <a:buChar char="●"/>
            </a:pPr>
            <a:r>
              <a:rPr b="1" lang="en-GB" sz="1200">
                <a:solidFill>
                  <a:schemeClr val="lt1"/>
                </a:solidFill>
              </a:rPr>
              <a:t>Frontend</a:t>
            </a:r>
            <a:r>
              <a:rPr lang="en-GB" sz="1200">
                <a:solidFill>
                  <a:schemeClr val="lt1"/>
                </a:solidFill>
              </a:rPr>
              <a:t>: HTML, CSS, and JavaScript are used for creating a responsive and interactive user interface.</a:t>
            </a:r>
            <a:endParaRPr sz="1200">
              <a:solidFill>
                <a:schemeClr val="lt1"/>
              </a:solidFill>
            </a:endParaRPr>
          </a:p>
          <a:p>
            <a:pPr algn="l" indent="-304800" lvl="0" marL="457200" rtl="0">
              <a:lnSpc>
                <a:spcPct val="115000"/>
              </a:lnSpc>
              <a:spcBef>
                <a:spcPts val="0"/>
              </a:spcBef>
              <a:spcAft>
                <a:spcPts val="0"/>
              </a:spcAft>
              <a:buClr>
                <a:schemeClr val="lt1"/>
              </a:buClr>
              <a:buSzPts val="1200"/>
              <a:buChar char="●"/>
            </a:pPr>
            <a:r>
              <a:rPr b="1" lang="en-GB" sz="1200">
                <a:solidFill>
                  <a:schemeClr val="lt1"/>
                </a:solidFill>
              </a:rPr>
              <a:t>Hosting</a:t>
            </a:r>
            <a:r>
              <a:rPr lang="en-GB" sz="1200">
                <a:solidFill>
                  <a:schemeClr val="lt1"/>
                </a:solidFill>
              </a:rPr>
              <a:t>: The website is hosted on PythonAnywhere, a cloud-based platform that supports Python web applications.</a:t>
            </a:r>
            <a:endParaRPr sz="1200">
              <a:solidFill>
                <a:schemeClr val="lt1"/>
              </a:solidFill>
            </a:endParaRPr>
          </a:p>
          <a:p>
            <a:pPr algn="l" indent="0" lvl="0" marL="914400" rtl="0">
              <a:lnSpc>
                <a:spcPct val="115000"/>
              </a:lnSpc>
              <a:spcBef>
                <a:spcPts val="1200"/>
              </a:spcBef>
              <a:spcAft>
                <a:spcPts val="0"/>
              </a:spcAft>
              <a:buNone/>
            </a:pPr>
            <a:r>
              <a:t/>
            </a:r>
            <a:endParaRPr sz="1200">
              <a:solidFill>
                <a:schemeClr val="lt1"/>
              </a:solidFill>
            </a:endParaRPr>
          </a:p>
          <a:p>
            <a:pPr algn="l" indent="0" lvl="0" marL="914400" rtl="0">
              <a:lnSpc>
                <a:spcPct val="115000"/>
              </a:lnSpc>
              <a:spcBef>
                <a:spcPts val="1200"/>
              </a:spcBef>
              <a:spcAft>
                <a:spcPts val="0"/>
              </a:spcAft>
              <a:buNone/>
            </a:pPr>
            <a:r>
              <a:t/>
            </a:r>
            <a:endParaRPr sz="1200">
              <a:solidFill>
                <a:schemeClr val="lt1"/>
              </a:solidFill>
            </a:endParaRPr>
          </a:p>
          <a:p>
            <a:pPr algn="l" indent="0" lvl="0" marL="0" rtl="0">
              <a:spcBef>
                <a:spcPts val="1200"/>
              </a:spcBef>
              <a:spcAft>
                <a:spcPts val="0"/>
              </a:spcAft>
              <a:buNone/>
            </a:pPr>
            <a:r>
              <a:t/>
            </a:r>
            <a:endParaRPr sz="1300">
              <a:solidFill>
                <a:schemeClr val="lt1"/>
              </a:solidFill>
              <a:latin typeface="Lato"/>
              <a:ea typeface="Lato"/>
              <a:cs typeface="Lato"/>
              <a:sym typeface="Lato"/>
            </a:endParaRPr>
          </a:p>
          <a:p>
            <a:pPr algn="l" indent="0" lvl="0" marL="0" rtl="0">
              <a:spcBef>
                <a:spcPts val="0"/>
              </a:spcBef>
              <a:spcAft>
                <a:spcPts val="0"/>
              </a:spcAft>
              <a:buNone/>
            </a:pPr>
            <a:r>
              <a:t/>
            </a:r>
            <a:endParaRPr sz="1300">
              <a:solidFill>
                <a:schemeClr val="lt1"/>
              </a:solidFill>
              <a:latin typeface="Lato"/>
              <a:ea typeface="Lato"/>
              <a:cs typeface="Lato"/>
              <a:sym typeface="Lato"/>
            </a:endParaRPr>
          </a:p>
          <a:p>
            <a:pPr algn="l" indent="0" lvl="0" marL="0" rtl="0">
              <a:spcBef>
                <a:spcPts val="0"/>
              </a:spcBef>
              <a:spcAft>
                <a:spcPts val="0"/>
              </a:spcAft>
              <a:buNone/>
            </a:pPr>
            <a:r>
              <a:t/>
            </a:r>
            <a:endParaRPr sz="1300">
              <a:solidFill>
                <a:schemeClr val="lt1"/>
              </a:solidFill>
              <a:latin typeface="Lato"/>
              <a:ea typeface="Lato"/>
              <a:cs typeface="Lato"/>
              <a:sym typeface="Lato"/>
            </a:endParaRPr>
          </a:p>
          <a:p>
            <a:pPr algn="l" indent="0" lvl="0" marL="0" rtl="0">
              <a:spcBef>
                <a:spcPts val="0"/>
              </a:spcBef>
              <a:spcAft>
                <a:spcPts val="0"/>
              </a:spcAft>
              <a:buNone/>
            </a:pPr>
            <a:r>
              <a:t/>
            </a:r>
            <a:endParaRPr sz="1300">
              <a:solidFill>
                <a:schemeClr val="lt1"/>
              </a:solidFill>
              <a:latin typeface="Lato"/>
              <a:ea typeface="Lato"/>
              <a:cs typeface="Lato"/>
              <a:sym typeface="Lato"/>
            </a:endParaRPr>
          </a:p>
        </p:txBody>
      </p:sp>
      <p:grpSp>
        <p:nvGrpSpPr>
          <p:cNvPr id="284" name="Google Shape;284;p27"/>
          <p:cNvGrpSpPr/>
          <p:nvPr/>
        </p:nvGrpSpPr>
        <p:grpSpPr>
          <a:xfrm>
            <a:off x="4752718" y="2390966"/>
            <a:ext cx="2934321" cy="2279885"/>
            <a:chOff x="3553042" y="1657806"/>
            <a:chExt cx="3461100" cy="2671532"/>
          </a:xfrm>
        </p:grpSpPr>
        <p:sp>
          <p:nvSpPr>
            <p:cNvPr id="285" name="Google Shape;285;p27"/>
            <p:cNvSpPr/>
            <p:nvPr/>
          </p:nvSpPr>
          <p:spPr>
            <a:xfrm>
              <a:off x="4856024" y="3625653"/>
              <a:ext cx="944700" cy="663300"/>
            </a:xfrm>
            <a:prstGeom prst="trapezoid">
              <a:avLst>
                <a:gd fmla="val 25000" name="adj"/>
              </a:avLst>
            </a:prstGeom>
            <a:solidFill>
              <a:srgbClr val="E7E7E7"/>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286" name="Google Shape;286;p27"/>
            <p:cNvSpPr/>
            <p:nvPr/>
          </p:nvSpPr>
          <p:spPr>
            <a:xfrm rot="10800000">
              <a:off x="4953871" y="3681997"/>
              <a:ext cx="400200" cy="606600"/>
            </a:xfrm>
            <a:prstGeom prst="triangle">
              <a:avLst>
                <a:gd fmla="val 96745" name="adj"/>
              </a:avLst>
            </a:prstGeom>
            <a:solidFill>
              <a:srgbClr val="CCCCCC"/>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287" name="Google Shape;287;p27"/>
            <p:cNvSpPr/>
            <p:nvPr/>
          </p:nvSpPr>
          <p:spPr>
            <a:xfrm>
              <a:off x="4767796" y="3681816"/>
              <a:ext cx="163500" cy="606600"/>
            </a:xfrm>
            <a:prstGeom prst="triangle">
              <a:avLst>
                <a:gd fmla="val 98558" name="adj"/>
              </a:avLst>
            </a:prstGeom>
            <a:solidFill>
              <a:srgbClr val="CCCCCC"/>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288" name="Google Shape;288;p27"/>
            <p:cNvSpPr/>
            <p:nvPr/>
          </p:nvSpPr>
          <p:spPr>
            <a:xfrm rot="10800000">
              <a:off x="4678237" y="4276102"/>
              <a:ext cx="1210800" cy="45600"/>
            </a:xfrm>
            <a:prstGeom prst="roundRect">
              <a:avLst>
                <a:gd fmla="val 50000" name="adj"/>
              </a:avLst>
            </a:prstGeom>
            <a:solidFill>
              <a:srgbClr val="FFFFF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289" name="Google Shape;289;p27"/>
            <p:cNvSpPr/>
            <p:nvPr/>
          </p:nvSpPr>
          <p:spPr>
            <a:xfrm rot="10800000">
              <a:off x="4668343" y="4283738"/>
              <a:ext cx="1230600" cy="45600"/>
            </a:xfrm>
            <a:prstGeom prst="roundRect">
              <a:avLst>
                <a:gd fmla="val 50000" name="adj"/>
              </a:avLst>
            </a:prstGeom>
            <a:solidFill>
              <a:srgbClr val="D9D9D9"/>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290" name="Google Shape;290;p27"/>
            <p:cNvSpPr/>
            <p:nvPr/>
          </p:nvSpPr>
          <p:spPr>
            <a:xfrm>
              <a:off x="4926950" y="3681915"/>
              <a:ext cx="42900" cy="594300"/>
            </a:xfrm>
            <a:prstGeom prst="rect">
              <a:avLst/>
            </a:prstGeom>
            <a:solidFill>
              <a:srgbClr val="CCCCCC"/>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291" name="Google Shape;291;p27"/>
            <p:cNvSpPr/>
            <p:nvPr/>
          </p:nvSpPr>
          <p:spPr>
            <a:xfrm>
              <a:off x="3553042" y="1674645"/>
              <a:ext cx="3461100" cy="2014500"/>
            </a:xfrm>
            <a:prstGeom prst="roundRect">
              <a:avLst>
                <a:gd fmla="val 1882" name="adj"/>
              </a:avLst>
            </a:prstGeom>
            <a:solidFill>
              <a:srgbClr val="CCCCCC"/>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292" name="Google Shape;292;p27"/>
            <p:cNvSpPr/>
            <p:nvPr/>
          </p:nvSpPr>
          <p:spPr>
            <a:xfrm>
              <a:off x="3553042" y="1657806"/>
              <a:ext cx="3461100" cy="2014500"/>
            </a:xfrm>
            <a:prstGeom prst="roundRect">
              <a:avLst>
                <a:gd fmla="val 1764" name="adj"/>
              </a:avLst>
            </a:prstGeom>
            <a:solidFill>
              <a:srgbClr val="EFEFE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sp>
        <p:nvSpPr>
          <p:cNvPr id="293" name="Google Shape;293;p27"/>
          <p:cNvSpPr/>
          <p:nvPr/>
        </p:nvSpPr>
        <p:spPr>
          <a:xfrm flipH="1">
            <a:off x="4797589" y="2440513"/>
            <a:ext cx="2844300" cy="1629300"/>
          </a:xfrm>
          <a:prstGeom prst="rtTriangle">
            <a:avLst/>
          </a:prstGeom>
          <a:solidFill>
            <a:srgbClr val="000000">
              <a:alpha val="4620"/>
            </a:srgbClr>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nvGrpSpPr>
          <p:cNvPr id="294" name="Google Shape;294;p27"/>
          <p:cNvGrpSpPr/>
          <p:nvPr/>
        </p:nvGrpSpPr>
        <p:grpSpPr>
          <a:xfrm>
            <a:off x="6924723" y="3857049"/>
            <a:ext cx="483500" cy="968810"/>
            <a:chOff x="9543736" y="4486132"/>
            <a:chExt cx="570300" cy="1135235"/>
          </a:xfrm>
        </p:grpSpPr>
        <p:sp>
          <p:nvSpPr>
            <p:cNvPr id="295" name="Google Shape;295;p27"/>
            <p:cNvSpPr/>
            <p:nvPr/>
          </p:nvSpPr>
          <p:spPr>
            <a:xfrm>
              <a:off x="9543736" y="4487212"/>
              <a:ext cx="570300" cy="1132800"/>
            </a:xfrm>
            <a:prstGeom prst="roundRect">
              <a:avLst>
                <a:gd fmla="val 5402" name="adj"/>
              </a:avLst>
            </a:prstGeom>
            <a:solidFill>
              <a:srgbClr val="1B212C"/>
            </a:solidFill>
            <a:ln>
              <a:noFill/>
            </a:ln>
            <a:effectLst>
              <a:outerShdw algn="tr" blurRad="387350" dir="8100000" dist="38100" rotWithShape="0" sx="107000" sy="107000">
                <a:srgbClr val="000000">
                  <a:alpha val="49800"/>
                </a:srgbClr>
              </a:outerShdw>
            </a:effectLst>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296" name="Google Shape;296;p27"/>
            <p:cNvSpPr/>
            <p:nvPr/>
          </p:nvSpPr>
          <p:spPr>
            <a:xfrm rot="-5400000">
              <a:off x="9265568" y="4772968"/>
              <a:ext cx="1126800" cy="570000"/>
            </a:xfrm>
            <a:prstGeom prst="roundRect">
              <a:avLst>
                <a:gd fmla="val 4551" name="adj"/>
              </a:avLst>
            </a:prstGeom>
            <a:solidFill>
              <a:srgbClr val="CCCCCC"/>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297" name="Google Shape;297;p27"/>
            <p:cNvSpPr/>
            <p:nvPr/>
          </p:nvSpPr>
          <p:spPr>
            <a:xfrm rot="-5400000">
              <a:off x="9265568" y="4764532"/>
              <a:ext cx="1126800" cy="570000"/>
            </a:xfrm>
            <a:prstGeom prst="roundRect">
              <a:avLst>
                <a:gd fmla="val 4551" name="adj"/>
              </a:avLst>
            </a:prstGeom>
            <a:solidFill>
              <a:srgbClr val="EFEFE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298" name="Google Shape;298;p27"/>
            <p:cNvSpPr/>
            <p:nvPr/>
          </p:nvSpPr>
          <p:spPr>
            <a:xfrm>
              <a:off x="9736876" y="5519757"/>
              <a:ext cx="186300" cy="30300"/>
            </a:xfrm>
            <a:prstGeom prst="roundRect">
              <a:avLst>
                <a:gd fmla="val 50000" name="adj"/>
              </a:avLst>
            </a:prstGeom>
            <a:solidFill>
              <a:srgbClr val="FFFFF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pic>
        <p:nvPicPr>
          <p:cNvPr descr="offset_comp_342327_edited.jpg" id="299" name="Google Shape;299;p27"/>
          <p:cNvPicPr preferRelativeResize="0"/>
          <p:nvPr/>
        </p:nvPicPr>
        <p:blipFill rotWithShape="1">
          <a:blip r:embed="rId3">
            <a:alphaModFix/>
          </a:blip>
          <a:srcRect b="49559" l="31" r="67057" t="79"/>
          <a:stretch/>
        </p:blipFill>
        <p:spPr>
          <a:xfrm>
            <a:off x="6924275" y="3856490"/>
            <a:ext cx="483300" cy="831000"/>
          </a:xfrm>
          <a:prstGeom prst="round2SameRect">
            <a:avLst>
              <a:gd fmla="val 4129" name="adj1"/>
              <a:gd fmla="val 0" name="adj2"/>
            </a:avLst>
          </a:prstGeom>
          <a:noFill/>
          <a:ln>
            <a:noFill/>
          </a:ln>
        </p:spPr>
      </p:pic>
      <p:sp>
        <p:nvSpPr>
          <p:cNvPr id="300" name="Google Shape;300;p27"/>
          <p:cNvSpPr/>
          <p:nvPr/>
        </p:nvSpPr>
        <p:spPr>
          <a:xfrm flipH="1">
            <a:off x="6924184" y="3876259"/>
            <a:ext cx="483300" cy="811200"/>
          </a:xfrm>
          <a:prstGeom prst="rtTriangle">
            <a:avLst/>
          </a:prstGeom>
          <a:solidFill>
            <a:srgbClr val="000000">
              <a:alpha val="4620"/>
            </a:srgbClr>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nvGrpSpPr>
          <p:cNvPr id="301" name="Google Shape;301;p27"/>
          <p:cNvGrpSpPr/>
          <p:nvPr/>
        </p:nvGrpSpPr>
        <p:grpSpPr>
          <a:xfrm>
            <a:off x="8000901" y="4157467"/>
            <a:ext cx="422967" cy="647085"/>
            <a:chOff x="7384375" y="3728000"/>
            <a:chExt cx="498900" cy="758244"/>
          </a:xfrm>
        </p:grpSpPr>
        <p:sp>
          <p:nvSpPr>
            <p:cNvPr id="302" name="Google Shape;302;p27"/>
            <p:cNvSpPr/>
            <p:nvPr/>
          </p:nvSpPr>
          <p:spPr>
            <a:xfrm rot="10800000">
              <a:off x="7475552" y="4233644"/>
              <a:ext cx="316500" cy="252600"/>
            </a:xfrm>
            <a:prstGeom prst="round2SameRect">
              <a:avLst>
                <a:gd fmla="val 16667" name="adj1"/>
                <a:gd fmla="val 0" name="adj2"/>
              </a:avLst>
            </a:prstGeom>
            <a:solidFill>
              <a:srgbClr val="E7E7E7"/>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303" name="Google Shape;303;p27"/>
            <p:cNvSpPr/>
            <p:nvPr/>
          </p:nvSpPr>
          <p:spPr>
            <a:xfrm rot="5400000">
              <a:off x="7506587" y="4276887"/>
              <a:ext cx="140700" cy="201900"/>
            </a:xfrm>
            <a:prstGeom prst="triangle">
              <a:avLst>
                <a:gd fmla="val 27359" name="adj"/>
              </a:avLst>
            </a:prstGeom>
            <a:solidFill>
              <a:srgbClr val="CCCCCC"/>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304" name="Google Shape;304;p27"/>
            <p:cNvSpPr/>
            <p:nvPr/>
          </p:nvSpPr>
          <p:spPr>
            <a:xfrm>
              <a:off x="7475548" y="3728000"/>
              <a:ext cx="316500" cy="252600"/>
            </a:xfrm>
            <a:prstGeom prst="round2SameRect">
              <a:avLst>
                <a:gd fmla="val 16667" name="adj1"/>
                <a:gd fmla="val 0" name="adj2"/>
              </a:avLst>
            </a:prstGeom>
            <a:solidFill>
              <a:srgbClr val="E7E7E7"/>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305" name="Google Shape;305;p27"/>
            <p:cNvSpPr/>
            <p:nvPr/>
          </p:nvSpPr>
          <p:spPr>
            <a:xfrm>
              <a:off x="7384375" y="3860325"/>
              <a:ext cx="498900" cy="498900"/>
            </a:xfrm>
            <a:prstGeom prst="ellipse">
              <a:avLst/>
            </a:prstGeom>
            <a:solidFill>
              <a:srgbClr val="1B212C"/>
            </a:solidFill>
            <a:ln>
              <a:noFill/>
            </a:ln>
            <a:effectLst>
              <a:outerShdw algn="tr" blurRad="387350" dir="8100000" dist="38100" rotWithShape="0" sx="107000" sy="107000">
                <a:srgbClr val="000000">
                  <a:alpha val="49800"/>
                </a:srgbClr>
              </a:outerShdw>
            </a:effectLst>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grpSp>
        <p:nvGrpSpPr>
          <p:cNvPr id="306" name="Google Shape;306;p27"/>
          <p:cNvGrpSpPr/>
          <p:nvPr/>
        </p:nvGrpSpPr>
        <p:grpSpPr>
          <a:xfrm>
            <a:off x="8000931" y="4268135"/>
            <a:ext cx="443939" cy="432567"/>
            <a:chOff x="7384385" y="3857442"/>
            <a:chExt cx="523637" cy="506874"/>
          </a:xfrm>
        </p:grpSpPr>
        <p:sp>
          <p:nvSpPr>
            <p:cNvPr id="307" name="Google Shape;307;p27"/>
            <p:cNvSpPr/>
            <p:nvPr/>
          </p:nvSpPr>
          <p:spPr>
            <a:xfrm>
              <a:off x="7384385" y="3865416"/>
              <a:ext cx="498900" cy="498900"/>
            </a:xfrm>
            <a:prstGeom prst="ellipse">
              <a:avLst/>
            </a:prstGeom>
            <a:solidFill>
              <a:srgbClr val="999999"/>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nvGrpSpPr>
            <p:cNvPr id="308" name="Google Shape;308;p27"/>
            <p:cNvGrpSpPr/>
            <p:nvPr/>
          </p:nvGrpSpPr>
          <p:grpSpPr>
            <a:xfrm>
              <a:off x="7384385" y="3857442"/>
              <a:ext cx="523637" cy="498900"/>
              <a:chOff x="7384385" y="3857442"/>
              <a:chExt cx="523637" cy="498900"/>
            </a:xfrm>
          </p:grpSpPr>
          <p:sp>
            <p:nvSpPr>
              <p:cNvPr id="309" name="Google Shape;309;p27"/>
              <p:cNvSpPr/>
              <p:nvPr/>
            </p:nvSpPr>
            <p:spPr>
              <a:xfrm>
                <a:off x="7384385" y="3857442"/>
                <a:ext cx="498900" cy="498900"/>
              </a:xfrm>
              <a:prstGeom prst="ellipse">
                <a:avLst/>
              </a:prstGeom>
              <a:solidFill>
                <a:srgbClr val="D9D9D9"/>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310" name="Google Shape;310;p27"/>
              <p:cNvSpPr/>
              <p:nvPr/>
            </p:nvSpPr>
            <p:spPr>
              <a:xfrm>
                <a:off x="7856422" y="4081138"/>
                <a:ext cx="51600" cy="51600"/>
              </a:xfrm>
              <a:prstGeom prst="flowChartDelay">
                <a:avLst/>
              </a:prstGeom>
              <a:solidFill>
                <a:srgbClr val="D9D9D9"/>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grpSp>
      <p:grpSp>
        <p:nvGrpSpPr>
          <p:cNvPr id="311" name="Google Shape;311;p27"/>
          <p:cNvGrpSpPr/>
          <p:nvPr/>
        </p:nvGrpSpPr>
        <p:grpSpPr>
          <a:xfrm>
            <a:off x="8507945" y="4157467"/>
            <a:ext cx="404665" cy="647085"/>
            <a:chOff x="7982421" y="3727763"/>
            <a:chExt cx="477311" cy="758244"/>
          </a:xfrm>
        </p:grpSpPr>
        <p:sp>
          <p:nvSpPr>
            <p:cNvPr id="312" name="Google Shape;312;p27"/>
            <p:cNvSpPr/>
            <p:nvPr/>
          </p:nvSpPr>
          <p:spPr>
            <a:xfrm>
              <a:off x="8054507" y="3728825"/>
              <a:ext cx="316500" cy="756600"/>
            </a:xfrm>
            <a:prstGeom prst="roundRect">
              <a:avLst>
                <a:gd fmla="val 15418" name="adj"/>
              </a:avLst>
            </a:prstGeom>
            <a:solidFill>
              <a:srgbClr val="1B212C"/>
            </a:solidFill>
            <a:ln>
              <a:noFill/>
            </a:ln>
            <a:effectLst>
              <a:outerShdw algn="tr" blurRad="387350" dir="8100000" dist="38100" rotWithShape="0" sx="107000" sy="107000">
                <a:srgbClr val="000000">
                  <a:alpha val="49800"/>
                </a:srgbClr>
              </a:outerShdw>
            </a:effectLst>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313" name="Google Shape;313;p27"/>
            <p:cNvSpPr/>
            <p:nvPr/>
          </p:nvSpPr>
          <p:spPr>
            <a:xfrm rot="10800000">
              <a:off x="8054264" y="4233407"/>
              <a:ext cx="316500" cy="252600"/>
            </a:xfrm>
            <a:prstGeom prst="round2SameRect">
              <a:avLst>
                <a:gd fmla="val 16667" name="adj1"/>
                <a:gd fmla="val 0" name="adj2"/>
              </a:avLst>
            </a:prstGeom>
            <a:solidFill>
              <a:srgbClr val="E7E7E7"/>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314" name="Google Shape;314;p27"/>
            <p:cNvSpPr/>
            <p:nvPr/>
          </p:nvSpPr>
          <p:spPr>
            <a:xfrm rot="5400000">
              <a:off x="8085300" y="4276650"/>
              <a:ext cx="140700" cy="201900"/>
            </a:xfrm>
            <a:prstGeom prst="triangle">
              <a:avLst>
                <a:gd fmla="val 27359" name="adj"/>
              </a:avLst>
            </a:prstGeom>
            <a:solidFill>
              <a:srgbClr val="CCCCCC"/>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315" name="Google Shape;315;p27"/>
            <p:cNvSpPr/>
            <p:nvPr/>
          </p:nvSpPr>
          <p:spPr>
            <a:xfrm>
              <a:off x="8054261" y="3727763"/>
              <a:ext cx="316500" cy="252600"/>
            </a:xfrm>
            <a:prstGeom prst="round2SameRect">
              <a:avLst>
                <a:gd fmla="val 16667" name="adj1"/>
                <a:gd fmla="val 0" name="adj2"/>
              </a:avLst>
            </a:prstGeom>
            <a:solidFill>
              <a:srgbClr val="E7E7E7"/>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316" name="Google Shape;316;p27"/>
            <p:cNvSpPr/>
            <p:nvPr/>
          </p:nvSpPr>
          <p:spPr>
            <a:xfrm>
              <a:off x="7991115" y="3866003"/>
              <a:ext cx="434400" cy="486900"/>
            </a:xfrm>
            <a:prstGeom prst="roundRect">
              <a:avLst>
                <a:gd fmla="val 12273" name="adj"/>
              </a:avLst>
            </a:prstGeom>
            <a:solidFill>
              <a:srgbClr val="1B212C"/>
            </a:solidFill>
            <a:ln>
              <a:noFill/>
            </a:ln>
            <a:effectLst>
              <a:outerShdw algn="tr" blurRad="387350" dir="8100000" dist="38100" rotWithShape="0" sx="107000" sy="107000">
                <a:srgbClr val="000000">
                  <a:alpha val="49800"/>
                </a:srgbClr>
              </a:outerShdw>
            </a:effectLst>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317" name="Google Shape;317;p27"/>
            <p:cNvSpPr/>
            <p:nvPr/>
          </p:nvSpPr>
          <p:spPr>
            <a:xfrm>
              <a:off x="7982425" y="3884047"/>
              <a:ext cx="451800" cy="499800"/>
            </a:xfrm>
            <a:prstGeom prst="roundRect">
              <a:avLst>
                <a:gd fmla="val 10240" name="adj"/>
              </a:avLst>
            </a:prstGeom>
            <a:solidFill>
              <a:srgbClr val="999999"/>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318" name="Google Shape;318;p27"/>
            <p:cNvSpPr/>
            <p:nvPr/>
          </p:nvSpPr>
          <p:spPr>
            <a:xfrm>
              <a:off x="8408132" y="4081081"/>
              <a:ext cx="51600" cy="51600"/>
            </a:xfrm>
            <a:prstGeom prst="flowChartDelay">
              <a:avLst/>
            </a:prstGeom>
            <a:solidFill>
              <a:srgbClr val="D9D9D9"/>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319" name="Google Shape;319;p27"/>
            <p:cNvSpPr/>
            <p:nvPr/>
          </p:nvSpPr>
          <p:spPr>
            <a:xfrm>
              <a:off x="7982421" y="3863888"/>
              <a:ext cx="451800" cy="513900"/>
            </a:xfrm>
            <a:prstGeom prst="roundRect">
              <a:avLst>
                <a:gd fmla="val 10240" name="adj"/>
              </a:avLst>
            </a:prstGeom>
            <a:solidFill>
              <a:srgbClr val="D9D9D9"/>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pic>
        <p:nvPicPr>
          <p:cNvPr descr="offset_comp_342327_edited.jpg" id="320" name="Google Shape;320;p27"/>
          <p:cNvPicPr preferRelativeResize="0"/>
          <p:nvPr/>
        </p:nvPicPr>
        <p:blipFill rotWithShape="1">
          <a:blip r:embed="rId3">
            <a:alphaModFix/>
          </a:blip>
          <a:srcRect b="26499" l="25702" r="34332" t="32856"/>
          <a:stretch/>
        </p:blipFill>
        <p:spPr>
          <a:xfrm>
            <a:off x="8523130" y="4291111"/>
            <a:ext cx="351900" cy="402000"/>
          </a:xfrm>
          <a:prstGeom prst="roundRect">
            <a:avLst>
              <a:gd fmla="val 7794" name="adj"/>
            </a:avLst>
          </a:prstGeom>
          <a:noFill/>
          <a:ln cap="flat" cmpd="sng" w="9525">
            <a:solidFill>
              <a:srgbClr val="FFFFFF"/>
            </a:solidFill>
            <a:prstDash val="solid"/>
            <a:round/>
            <a:headEnd len="sm" type="none" w="sm"/>
            <a:tailEnd len="sm" type="none" w="sm"/>
          </a:ln>
        </p:spPr>
      </p:pic>
      <p:sp>
        <p:nvSpPr>
          <p:cNvPr id="321" name="Google Shape;321;p27"/>
          <p:cNvSpPr txBox="1"/>
          <p:nvPr/>
        </p:nvSpPr>
        <p:spPr>
          <a:xfrm>
            <a:off x="404350" y="2273400"/>
            <a:ext cx="4271400" cy="2801400"/>
          </a:xfrm>
          <a:prstGeom prst="rect">
            <a:avLst/>
          </a:prstGeom>
          <a:noFill/>
          <a:ln>
            <a:noFill/>
          </a:ln>
        </p:spPr>
        <p:txBody>
          <a:bodyPr anchor="t" anchorCtr="0" bIns="91425" lIns="91425" rIns="91425" spcFirstLastPara="1" tIns="91425" wrap="square">
            <a:spAutoFit/>
          </a:bodyPr>
          <a:lstStyle/>
          <a:p>
            <a:pPr algn="l" indent="0" lvl="0" marL="0" rtl="0">
              <a:lnSpc>
                <a:spcPct val="115000"/>
              </a:lnSpc>
              <a:spcBef>
                <a:spcPts val="1200"/>
              </a:spcBef>
              <a:spcAft>
                <a:spcPts val="0"/>
              </a:spcAft>
              <a:buNone/>
            </a:pPr>
            <a:r>
              <a:rPr b="1" lang="en-GB" sz="1200">
                <a:solidFill>
                  <a:schemeClr val="lt1"/>
                </a:solidFill>
              </a:rPr>
              <a:t>Performance Considerations:</a:t>
            </a:r>
            <a:endParaRPr b="1" sz="1200">
              <a:solidFill>
                <a:schemeClr val="lt1"/>
              </a:solidFill>
            </a:endParaRPr>
          </a:p>
          <a:p>
            <a:pPr algn="l" indent="-304800" lvl="0" marL="457200" rtl="0">
              <a:lnSpc>
                <a:spcPct val="115000"/>
              </a:lnSpc>
              <a:spcBef>
                <a:spcPts val="1200"/>
              </a:spcBef>
              <a:spcAft>
                <a:spcPts val="0"/>
              </a:spcAft>
              <a:buClr>
                <a:schemeClr val="lt1"/>
              </a:buClr>
              <a:buSzPts val="1200"/>
              <a:buChar char="●"/>
            </a:pPr>
            <a:r>
              <a:rPr b="1" lang="en-GB" sz="1200">
                <a:solidFill>
                  <a:schemeClr val="lt1"/>
                </a:solidFill>
              </a:rPr>
              <a:t>Load Time</a:t>
            </a:r>
            <a:r>
              <a:rPr lang="en-GB" sz="1200">
                <a:solidFill>
                  <a:schemeClr val="lt1"/>
                </a:solidFill>
              </a:rPr>
              <a:t>: The website might take 1-2 minutes to load initially, a common characteristic of applications hosted on shared cloud platforms like PythonAnywhere.</a:t>
            </a:r>
            <a:endParaRPr sz="1200">
              <a:solidFill>
                <a:schemeClr val="lt1"/>
              </a:solidFill>
            </a:endParaRPr>
          </a:p>
          <a:p>
            <a:pPr algn="l" indent="-304800" lvl="0" marL="457200" rtl="0">
              <a:lnSpc>
                <a:spcPct val="115000"/>
              </a:lnSpc>
              <a:spcBef>
                <a:spcPts val="0"/>
              </a:spcBef>
              <a:spcAft>
                <a:spcPts val="0"/>
              </a:spcAft>
              <a:buClr>
                <a:schemeClr val="lt1"/>
              </a:buClr>
              <a:buSzPts val="1200"/>
              <a:buChar char="●"/>
            </a:pPr>
            <a:r>
              <a:rPr b="1" lang="en-GB" sz="1200">
                <a:solidFill>
                  <a:schemeClr val="lt1"/>
                </a:solidFill>
              </a:rPr>
              <a:t>Data Handling</a:t>
            </a:r>
            <a:r>
              <a:rPr lang="en-GB" sz="1200">
                <a:solidFill>
                  <a:schemeClr val="lt1"/>
                </a:solidFill>
              </a:rPr>
              <a:t>: Efficient data handling mechanisms are in place to process CSV files and generate insights without significant delays.</a:t>
            </a:r>
            <a:endParaRPr sz="1200">
              <a:solidFill>
                <a:schemeClr val="lt1"/>
              </a:solidFill>
            </a:endParaRPr>
          </a:p>
          <a:p>
            <a:pPr algn="l" indent="0" lvl="0" marL="0" rtl="0">
              <a:lnSpc>
                <a:spcPct val="115000"/>
              </a:lnSpc>
              <a:spcBef>
                <a:spcPts val="1200"/>
              </a:spcBef>
              <a:spcAft>
                <a:spcPts val="1200"/>
              </a:spcAft>
              <a:buNone/>
            </a:pPr>
            <a:r>
              <a:rPr lang="en-GB" sz="1200">
                <a:solidFill>
                  <a:schemeClr val="lt1"/>
                </a:solidFill>
              </a:rPr>
              <a:t>This web application serves as a powerful tool for users to upload their data, customize their analysis, and visualize results seamlessly.</a:t>
            </a:r>
            <a:endParaRPr sz="1300">
              <a:solidFill>
                <a:schemeClr val="lt1"/>
              </a:solidFill>
              <a:latin typeface="Lato"/>
              <a:ea typeface="Lato"/>
              <a:cs typeface="Lato"/>
              <a:sym typeface="Lato"/>
            </a:endParaRPr>
          </a:p>
        </p:txBody>
      </p:sp>
      <p:pic>
        <p:nvPicPr>
          <p:cNvPr id="322" name="Google Shape;322;p27"/>
          <p:cNvPicPr preferRelativeResize="0"/>
          <p:nvPr/>
        </p:nvPicPr>
        <p:blipFill>
          <a:blip r:embed="rId4">
            <a:alphaModFix/>
          </a:blip>
          <a:stretch>
            <a:fillRect/>
          </a:stretch>
        </p:blipFill>
        <p:spPr>
          <a:xfrm>
            <a:off x="4752725" y="2440525"/>
            <a:ext cx="2934325" cy="1629301"/>
          </a:xfrm>
          <a:prstGeom prst="rect">
            <a:avLst/>
          </a:prstGeom>
          <a:noFill/>
          <a:ln>
            <a:noFill/>
          </a:ln>
        </p:spPr>
      </p:pic>
      <p:sp>
        <p:nvSpPr>
          <p:cNvPr id="323" name="Google Shape;323;p27"/>
          <p:cNvSpPr/>
          <p:nvPr/>
        </p:nvSpPr>
        <p:spPr>
          <a:xfrm flipH="1">
            <a:off x="7255848" y="3407422"/>
            <a:ext cx="951300" cy="1246500"/>
          </a:xfrm>
          <a:prstGeom prst="rtTriangle">
            <a:avLst/>
          </a:prstGeom>
          <a:solidFill>
            <a:srgbClr val="000000">
              <a:alpha val="4620"/>
            </a:srgbClr>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nvGrpSpPr>
          <p:cNvPr id="324" name="Google Shape;324;p27"/>
          <p:cNvGrpSpPr/>
          <p:nvPr/>
        </p:nvGrpSpPr>
        <p:grpSpPr>
          <a:xfrm>
            <a:off x="7255874" y="3318923"/>
            <a:ext cx="951232" cy="1423471"/>
            <a:chOff x="6505573" y="2745170"/>
            <a:chExt cx="1122000" cy="1668000"/>
          </a:xfrm>
        </p:grpSpPr>
        <p:sp>
          <p:nvSpPr>
            <p:cNvPr id="325" name="Google Shape;325;p27"/>
            <p:cNvSpPr/>
            <p:nvPr/>
          </p:nvSpPr>
          <p:spPr>
            <a:xfrm>
              <a:off x="6517841" y="2745170"/>
              <a:ext cx="1109700" cy="1668000"/>
            </a:xfrm>
            <a:prstGeom prst="roundRect">
              <a:avLst>
                <a:gd fmla="val 5402" name="adj"/>
              </a:avLst>
            </a:prstGeom>
            <a:solidFill>
              <a:srgbClr val="1B212C"/>
            </a:solidFill>
            <a:ln>
              <a:noFill/>
            </a:ln>
            <a:effectLst>
              <a:outerShdw algn="tr" blurRad="387350" dir="8100000" dist="38100" rotWithShape="0" sx="107000" sy="107000">
                <a:srgbClr val="000000">
                  <a:alpha val="49800"/>
                </a:srgbClr>
              </a:outerShdw>
            </a:effectLst>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326" name="Google Shape;326;p27"/>
            <p:cNvSpPr/>
            <p:nvPr/>
          </p:nvSpPr>
          <p:spPr>
            <a:xfrm rot="-5400000">
              <a:off x="6238873" y="3024453"/>
              <a:ext cx="1655400" cy="1122000"/>
            </a:xfrm>
            <a:prstGeom prst="roundRect">
              <a:avLst>
                <a:gd fmla="val 4551" name="adj"/>
              </a:avLst>
            </a:prstGeom>
            <a:solidFill>
              <a:srgbClr val="CCCCCC"/>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327" name="Google Shape;327;p27"/>
            <p:cNvSpPr/>
            <p:nvPr/>
          </p:nvSpPr>
          <p:spPr>
            <a:xfrm rot="-5400000">
              <a:off x="6238873" y="3012061"/>
              <a:ext cx="1655400" cy="1122000"/>
            </a:xfrm>
            <a:prstGeom prst="roundRect">
              <a:avLst>
                <a:gd fmla="val 4551" name="adj"/>
              </a:avLst>
            </a:prstGeom>
            <a:solidFill>
              <a:srgbClr val="EFEFE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sp>
          <p:nvSpPr>
            <p:cNvPr id="328" name="Google Shape;328;p27"/>
            <p:cNvSpPr/>
            <p:nvPr/>
          </p:nvSpPr>
          <p:spPr>
            <a:xfrm>
              <a:off x="6954127" y="4329594"/>
              <a:ext cx="224700" cy="31500"/>
            </a:xfrm>
            <a:prstGeom prst="roundRect">
              <a:avLst>
                <a:gd fmla="val 50000" name="adj"/>
              </a:avLst>
            </a:prstGeom>
            <a:solidFill>
              <a:srgbClr val="FFFFF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r>
                <a:t/>
              </a:r>
              <a:endParaRPr/>
            </a:p>
          </p:txBody>
        </p:sp>
      </p:grpSp>
      <p:pic>
        <p:nvPicPr>
          <p:cNvPr descr="offset_comp_342327_edited.jpg" id="329" name="Google Shape;329;p27"/>
          <p:cNvPicPr preferRelativeResize="0"/>
          <p:nvPr/>
        </p:nvPicPr>
        <p:blipFill rotWithShape="1">
          <a:blip r:embed="rId3">
            <a:alphaModFix/>
          </a:blip>
          <a:srcRect b="17" l="36478" r="117" t="26023"/>
          <a:stretch/>
        </p:blipFill>
        <p:spPr>
          <a:xfrm>
            <a:off x="7255850" y="3318925"/>
            <a:ext cx="951300" cy="1335000"/>
          </a:xfrm>
          <a:prstGeom prst="rect">
            <a:avLst/>
          </a:prstGeom>
          <a:noFill/>
          <a:ln>
            <a:noFill/>
          </a:ln>
        </p:spPr>
      </p:pic>
      <p:pic>
        <p:nvPicPr>
          <p:cNvPr descr="offset_comp_342327_edited.jpg" id="330" name="Google Shape;330;p27"/>
          <p:cNvPicPr preferRelativeResize="0"/>
          <p:nvPr/>
        </p:nvPicPr>
        <p:blipFill rotWithShape="1">
          <a:blip r:embed="rId3">
            <a:alphaModFix/>
          </a:blip>
          <a:srcRect b="49138" l="22365" r="34560" t="12334"/>
          <a:stretch/>
        </p:blipFill>
        <p:spPr>
          <a:xfrm>
            <a:off x="8026032" y="4294830"/>
            <a:ext cx="371700" cy="373200"/>
          </a:xfrm>
          <a:prstGeom prst="ellipse">
            <a:avLst/>
          </a:prstGeom>
          <a:noFill/>
          <a:ln cap="flat" cmpd="sng" w="9525">
            <a:solidFill>
              <a:srgbClr val="FFFFFF"/>
            </a:solidFill>
            <a:prstDash val="solid"/>
            <a:round/>
            <a:headEnd len="sm" type="none" w="sm"/>
            <a:tailEnd len="sm" type="none" w="sm"/>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8"/>
          <p:cNvSpPr txBox="1"/>
          <p:nvPr/>
        </p:nvSpPr>
        <p:spPr>
          <a:xfrm>
            <a:off x="1439675" y="629025"/>
            <a:ext cx="37404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lt1"/>
                </a:solidFill>
                <a:latin typeface="Lato"/>
                <a:ea typeface="Lato"/>
                <a:cs typeface="Lato"/>
                <a:sym typeface="Lato"/>
              </a:rPr>
              <a:t>Architecture Diagram</a:t>
            </a:r>
            <a:endParaRPr b="1" sz="1800">
              <a:solidFill>
                <a:srgbClr val="1B212C"/>
              </a:solidFill>
              <a:latin typeface="Lato"/>
              <a:ea typeface="Lato"/>
              <a:cs typeface="Lato"/>
              <a:sym typeface="Lato"/>
            </a:endParaRPr>
          </a:p>
        </p:txBody>
      </p:sp>
      <p:sp>
        <p:nvSpPr>
          <p:cNvPr id="336" name="Google Shape;336;p28"/>
          <p:cNvSpPr/>
          <p:nvPr/>
        </p:nvSpPr>
        <p:spPr>
          <a:xfrm>
            <a:off x="263850" y="1640025"/>
            <a:ext cx="2846100" cy="576600"/>
          </a:xfrm>
          <a:prstGeom prst="rect">
            <a:avLst/>
          </a:prstGeom>
          <a:solidFill>
            <a:srgbClr val="1B212C"/>
          </a:solidFill>
          <a:ln cap="flat" cmpd="sng" w="228600">
            <a:solidFill>
              <a:srgbClr val="0145A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Lato"/>
              <a:ea typeface="Lato"/>
              <a:cs typeface="Lato"/>
              <a:sym typeface="Lato"/>
            </a:endParaRPr>
          </a:p>
        </p:txBody>
      </p:sp>
      <p:sp>
        <p:nvSpPr>
          <p:cNvPr id="337" name="Google Shape;337;p28"/>
          <p:cNvSpPr/>
          <p:nvPr/>
        </p:nvSpPr>
        <p:spPr>
          <a:xfrm>
            <a:off x="1203125" y="3503475"/>
            <a:ext cx="2846100" cy="576600"/>
          </a:xfrm>
          <a:prstGeom prst="rect">
            <a:avLst/>
          </a:prstGeom>
          <a:solidFill>
            <a:srgbClr val="1B212C"/>
          </a:solidFill>
          <a:ln cap="flat" cmpd="sng" w="228600">
            <a:solidFill>
              <a:srgbClr val="0145A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latin typeface="Lato"/>
                <a:ea typeface="Lato"/>
                <a:cs typeface="Lato"/>
                <a:sym typeface="Lato"/>
              </a:rPr>
              <a:t>Correlation Analysis</a:t>
            </a:r>
            <a:endParaRPr b="1">
              <a:solidFill>
                <a:schemeClr val="lt1"/>
              </a:solidFill>
              <a:latin typeface="Lato"/>
              <a:ea typeface="Lato"/>
              <a:cs typeface="Lato"/>
              <a:sym typeface="Lato"/>
            </a:endParaRPr>
          </a:p>
        </p:txBody>
      </p:sp>
      <p:sp>
        <p:nvSpPr>
          <p:cNvPr id="338" name="Google Shape;338;p28"/>
          <p:cNvSpPr/>
          <p:nvPr/>
        </p:nvSpPr>
        <p:spPr>
          <a:xfrm>
            <a:off x="748100" y="2571750"/>
            <a:ext cx="2846100" cy="576600"/>
          </a:xfrm>
          <a:prstGeom prst="rect">
            <a:avLst/>
          </a:prstGeom>
          <a:solidFill>
            <a:srgbClr val="1B212C"/>
          </a:solidFill>
          <a:ln cap="flat" cmpd="sng" w="228600">
            <a:solidFill>
              <a:srgbClr val="0145A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latin typeface="Lato"/>
                <a:ea typeface="Lato"/>
                <a:cs typeface="Lato"/>
                <a:sym typeface="Lato"/>
              </a:rPr>
              <a:t>Data Preprocessing</a:t>
            </a:r>
            <a:endParaRPr b="1">
              <a:solidFill>
                <a:schemeClr val="lt1"/>
              </a:solidFill>
              <a:latin typeface="Lato"/>
              <a:ea typeface="Lato"/>
              <a:cs typeface="Lato"/>
              <a:sym typeface="Lato"/>
            </a:endParaRPr>
          </a:p>
        </p:txBody>
      </p:sp>
      <p:sp>
        <p:nvSpPr>
          <p:cNvPr id="339" name="Google Shape;339;p28"/>
          <p:cNvSpPr/>
          <p:nvPr/>
        </p:nvSpPr>
        <p:spPr>
          <a:xfrm flipH="1">
            <a:off x="5124175" y="3503475"/>
            <a:ext cx="2846100" cy="576600"/>
          </a:xfrm>
          <a:prstGeom prst="rect">
            <a:avLst/>
          </a:prstGeom>
          <a:solidFill>
            <a:srgbClr val="1B212C"/>
          </a:solidFill>
          <a:ln cap="flat" cmpd="sng" w="228600">
            <a:solidFill>
              <a:srgbClr val="0145A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latin typeface="Lato"/>
                <a:ea typeface="Lato"/>
                <a:cs typeface="Lato"/>
                <a:sym typeface="Lato"/>
              </a:rPr>
              <a:t>Model Training</a:t>
            </a:r>
            <a:endParaRPr b="1">
              <a:solidFill>
                <a:schemeClr val="lt1"/>
              </a:solidFill>
              <a:latin typeface="Lato"/>
              <a:ea typeface="Lato"/>
              <a:cs typeface="Lato"/>
              <a:sym typeface="Lato"/>
            </a:endParaRPr>
          </a:p>
        </p:txBody>
      </p:sp>
      <p:sp>
        <p:nvSpPr>
          <p:cNvPr id="340" name="Google Shape;340;p28"/>
          <p:cNvSpPr/>
          <p:nvPr/>
        </p:nvSpPr>
        <p:spPr>
          <a:xfrm flipH="1">
            <a:off x="6063450" y="1640025"/>
            <a:ext cx="2846100" cy="576600"/>
          </a:xfrm>
          <a:prstGeom prst="rect">
            <a:avLst/>
          </a:prstGeom>
          <a:solidFill>
            <a:srgbClr val="1B212C"/>
          </a:solidFill>
          <a:ln cap="flat" cmpd="sng" w="228600">
            <a:solidFill>
              <a:srgbClr val="0145A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latin typeface="Lato"/>
                <a:ea typeface="Lato"/>
                <a:cs typeface="Lato"/>
                <a:sym typeface="Lato"/>
              </a:rPr>
              <a:t>Insight Generation</a:t>
            </a:r>
            <a:endParaRPr b="1">
              <a:solidFill>
                <a:schemeClr val="lt1"/>
              </a:solidFill>
              <a:latin typeface="Lato"/>
              <a:ea typeface="Lato"/>
              <a:cs typeface="Lato"/>
              <a:sym typeface="Lato"/>
            </a:endParaRPr>
          </a:p>
        </p:txBody>
      </p:sp>
      <p:sp>
        <p:nvSpPr>
          <p:cNvPr id="341" name="Google Shape;341;p28"/>
          <p:cNvSpPr/>
          <p:nvPr/>
        </p:nvSpPr>
        <p:spPr>
          <a:xfrm flipH="1">
            <a:off x="5608425" y="2571750"/>
            <a:ext cx="2846100" cy="576600"/>
          </a:xfrm>
          <a:prstGeom prst="rect">
            <a:avLst/>
          </a:prstGeom>
          <a:solidFill>
            <a:srgbClr val="1B212C"/>
          </a:solidFill>
          <a:ln cap="flat" cmpd="sng" w="228600">
            <a:solidFill>
              <a:srgbClr val="0145A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latin typeface="Lato"/>
                <a:ea typeface="Lato"/>
                <a:cs typeface="Lato"/>
                <a:sym typeface="Lato"/>
              </a:rPr>
              <a:t>Model Evaluation</a:t>
            </a:r>
            <a:endParaRPr b="1">
              <a:solidFill>
                <a:schemeClr val="lt1"/>
              </a:solidFill>
              <a:latin typeface="Lato"/>
              <a:ea typeface="Lato"/>
              <a:cs typeface="Lato"/>
              <a:sym typeface="Lato"/>
            </a:endParaRPr>
          </a:p>
        </p:txBody>
      </p:sp>
      <p:sp>
        <p:nvSpPr>
          <p:cNvPr id="342" name="Google Shape;342;p28"/>
          <p:cNvSpPr txBox="1"/>
          <p:nvPr/>
        </p:nvSpPr>
        <p:spPr>
          <a:xfrm>
            <a:off x="459450" y="1714425"/>
            <a:ext cx="2650500" cy="28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500">
                <a:solidFill>
                  <a:schemeClr val="lt1"/>
                </a:solidFill>
                <a:latin typeface="Lato"/>
                <a:ea typeface="Lato"/>
                <a:cs typeface="Lato"/>
                <a:sym typeface="Lato"/>
              </a:rPr>
              <a:t>Data Ingestion</a:t>
            </a:r>
            <a:endParaRPr b="1" sz="1500">
              <a:solidFill>
                <a:schemeClr val="lt1"/>
              </a:solidFill>
              <a:latin typeface="Lato"/>
              <a:ea typeface="Lato"/>
              <a:cs typeface="Lato"/>
              <a:sym typeface="Lato"/>
            </a:endParaRPr>
          </a:p>
        </p:txBody>
      </p:sp>
      <p:sp>
        <p:nvSpPr>
          <p:cNvPr id="343" name="Google Shape;343;p28"/>
          <p:cNvSpPr/>
          <p:nvPr/>
        </p:nvSpPr>
        <p:spPr>
          <a:xfrm>
            <a:off x="8107100" y="3279175"/>
            <a:ext cx="278400" cy="5670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4" name="Google Shape;344;p28"/>
          <p:cNvSpPr/>
          <p:nvPr/>
        </p:nvSpPr>
        <p:spPr>
          <a:xfrm>
            <a:off x="8575925" y="2353750"/>
            <a:ext cx="278400" cy="5670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5" name="Google Shape;345;p28"/>
          <p:cNvSpPr/>
          <p:nvPr/>
        </p:nvSpPr>
        <p:spPr>
          <a:xfrm rot="5400000">
            <a:off x="188125" y="2471700"/>
            <a:ext cx="621000" cy="3315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6" name="Google Shape;346;p28"/>
          <p:cNvSpPr/>
          <p:nvPr/>
        </p:nvSpPr>
        <p:spPr>
          <a:xfrm rot="5400000">
            <a:off x="603200" y="3396925"/>
            <a:ext cx="621300" cy="3315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7" name="Google Shape;347;p28"/>
          <p:cNvSpPr/>
          <p:nvPr/>
        </p:nvSpPr>
        <p:spPr>
          <a:xfrm>
            <a:off x="4172950" y="3721200"/>
            <a:ext cx="828000" cy="152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9"/>
          <p:cNvSpPr txBox="1"/>
          <p:nvPr/>
        </p:nvSpPr>
        <p:spPr>
          <a:xfrm>
            <a:off x="897275" y="157650"/>
            <a:ext cx="8314200" cy="482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GB" sz="1600">
                <a:solidFill>
                  <a:schemeClr val="lt1"/>
                </a:solidFill>
              </a:rPr>
              <a:t>Architecture Diagram</a:t>
            </a:r>
            <a:endParaRPr b="1" sz="1600">
              <a:solidFill>
                <a:schemeClr val="lt1"/>
              </a:solidFill>
            </a:endParaRPr>
          </a:p>
          <a:p>
            <a:pPr indent="-317500" lvl="0" marL="457200" rtl="0" algn="l">
              <a:lnSpc>
                <a:spcPct val="115000"/>
              </a:lnSpc>
              <a:spcBef>
                <a:spcPts val="1400"/>
              </a:spcBef>
              <a:spcAft>
                <a:spcPts val="0"/>
              </a:spcAft>
              <a:buClr>
                <a:schemeClr val="lt1"/>
              </a:buClr>
              <a:buSzPts val="1400"/>
              <a:buAutoNum type="arabicPeriod"/>
            </a:pPr>
            <a:r>
              <a:rPr b="1" lang="en-GB">
                <a:solidFill>
                  <a:schemeClr val="lt1"/>
                </a:solidFill>
              </a:rPr>
              <a:t>Data Ingestion:</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GB">
                <a:solidFill>
                  <a:schemeClr val="lt1"/>
                </a:solidFill>
              </a:rPr>
              <a:t>Load the dataset using PySpark to create a distributed DataFrame, enabling scalable data processing.</a:t>
            </a:r>
            <a:endParaRPr>
              <a:solidFill>
                <a:schemeClr val="lt1"/>
              </a:solidFill>
            </a:endParaRPr>
          </a:p>
          <a:p>
            <a:pPr indent="-317500" lvl="0" marL="457200" rtl="0" algn="l">
              <a:lnSpc>
                <a:spcPct val="115000"/>
              </a:lnSpc>
              <a:spcBef>
                <a:spcPts val="0"/>
              </a:spcBef>
              <a:spcAft>
                <a:spcPts val="0"/>
              </a:spcAft>
              <a:buClr>
                <a:schemeClr val="lt1"/>
              </a:buClr>
              <a:buSzPts val="1400"/>
              <a:buAutoNum type="arabicPeriod"/>
            </a:pPr>
            <a:r>
              <a:rPr b="1" lang="en-GB">
                <a:solidFill>
                  <a:schemeClr val="lt1"/>
                </a:solidFill>
              </a:rPr>
              <a:t>Data Preprocessing:</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GB">
                <a:solidFill>
                  <a:schemeClr val="lt1"/>
                </a:solidFill>
              </a:rPr>
              <a:t>Perform data cleaning (handling missing values, removing duplicates).</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GB">
                <a:solidFill>
                  <a:schemeClr val="lt1"/>
                </a:solidFill>
              </a:rPr>
              <a:t>Normalize numerical features and encode categorical variables.</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GB">
                <a:solidFill>
                  <a:schemeClr val="lt1"/>
                </a:solidFill>
              </a:rPr>
              <a:t>Engineer new features and select relevant ones.</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GB">
                <a:solidFill>
                  <a:schemeClr val="lt1"/>
                </a:solidFill>
              </a:rPr>
              <a:t>Split the dataset into training and test sets.</a:t>
            </a:r>
            <a:endParaRPr>
              <a:solidFill>
                <a:schemeClr val="lt1"/>
              </a:solidFill>
            </a:endParaRPr>
          </a:p>
          <a:p>
            <a:pPr indent="-317500" lvl="0" marL="457200" rtl="0" algn="l">
              <a:lnSpc>
                <a:spcPct val="115000"/>
              </a:lnSpc>
              <a:spcBef>
                <a:spcPts val="0"/>
              </a:spcBef>
              <a:spcAft>
                <a:spcPts val="0"/>
              </a:spcAft>
              <a:buClr>
                <a:schemeClr val="lt1"/>
              </a:buClr>
              <a:buSzPts val="1400"/>
              <a:buAutoNum type="arabicPeriod"/>
            </a:pPr>
            <a:r>
              <a:rPr b="1" lang="en-GB">
                <a:solidFill>
                  <a:schemeClr val="lt1"/>
                </a:solidFill>
              </a:rPr>
              <a:t>Correlation Analysis:</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GB">
                <a:solidFill>
                  <a:schemeClr val="lt1"/>
                </a:solidFill>
              </a:rPr>
              <a:t>Generate initial and refined correlation heatmaps to visualize feature relationships.</a:t>
            </a:r>
            <a:endParaRPr>
              <a:solidFill>
                <a:schemeClr val="lt1"/>
              </a:solidFill>
            </a:endParaRPr>
          </a:p>
          <a:p>
            <a:pPr indent="-317500" lvl="0" marL="457200" rtl="0" algn="l">
              <a:lnSpc>
                <a:spcPct val="115000"/>
              </a:lnSpc>
              <a:spcBef>
                <a:spcPts val="0"/>
              </a:spcBef>
              <a:spcAft>
                <a:spcPts val="0"/>
              </a:spcAft>
              <a:buClr>
                <a:schemeClr val="lt1"/>
              </a:buClr>
              <a:buSzPts val="1400"/>
              <a:buAutoNum type="arabicPeriod"/>
            </a:pPr>
            <a:r>
              <a:rPr b="1" lang="en-GB">
                <a:solidFill>
                  <a:schemeClr val="lt1"/>
                </a:solidFill>
              </a:rPr>
              <a:t>Model Training:</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GB">
                <a:solidFill>
                  <a:schemeClr val="lt1"/>
                </a:solidFill>
              </a:rPr>
              <a:t>Train multiple machine learning models (Random Forest, SVM, XGBoost, Adaboost, Logistic Regression, Decision Trees).</a:t>
            </a:r>
            <a:endParaRPr>
              <a:solidFill>
                <a:schemeClr val="lt1"/>
              </a:solidFill>
            </a:endParaRPr>
          </a:p>
          <a:p>
            <a:pPr indent="-317500" lvl="0" marL="457200" rtl="0" algn="l">
              <a:lnSpc>
                <a:spcPct val="115000"/>
              </a:lnSpc>
              <a:spcBef>
                <a:spcPts val="0"/>
              </a:spcBef>
              <a:spcAft>
                <a:spcPts val="0"/>
              </a:spcAft>
              <a:buClr>
                <a:schemeClr val="lt1"/>
              </a:buClr>
              <a:buSzPts val="1400"/>
              <a:buAutoNum type="arabicPeriod"/>
            </a:pPr>
            <a:r>
              <a:rPr b="1" lang="en-GB">
                <a:solidFill>
                  <a:schemeClr val="lt1"/>
                </a:solidFill>
              </a:rPr>
              <a:t>Model Evaluation:</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GB">
                <a:solidFill>
                  <a:schemeClr val="lt1"/>
                </a:solidFill>
              </a:rPr>
              <a:t>Evaluate model performance using metrics like accuracy, precision, recall, and F1 score.</a:t>
            </a:r>
            <a:endParaRPr>
              <a:solidFill>
                <a:schemeClr val="lt1"/>
              </a:solidFill>
            </a:endParaRPr>
          </a:p>
          <a:p>
            <a:pPr indent="-317500" lvl="0" marL="457200" rtl="0" algn="l">
              <a:lnSpc>
                <a:spcPct val="115000"/>
              </a:lnSpc>
              <a:spcBef>
                <a:spcPts val="0"/>
              </a:spcBef>
              <a:spcAft>
                <a:spcPts val="0"/>
              </a:spcAft>
              <a:buClr>
                <a:schemeClr val="lt1"/>
              </a:buClr>
              <a:buSzPts val="1400"/>
              <a:buAutoNum type="arabicPeriod"/>
            </a:pPr>
            <a:r>
              <a:rPr b="1" lang="en-GB">
                <a:solidFill>
                  <a:schemeClr val="lt1"/>
                </a:solidFill>
              </a:rPr>
              <a:t>Insight Generation:</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lang="en-GB">
                <a:solidFill>
                  <a:schemeClr val="lt1"/>
                </a:solidFill>
              </a:rPr>
              <a:t>Analyze model outputs to extract actionable insights.</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0"/>
          <p:cNvSpPr txBox="1"/>
          <p:nvPr/>
        </p:nvSpPr>
        <p:spPr>
          <a:xfrm>
            <a:off x="1653925" y="1807525"/>
            <a:ext cx="5905800" cy="16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700">
                <a:solidFill>
                  <a:schemeClr val="lt1"/>
                </a:solidFill>
                <a:latin typeface="Pacifico"/>
                <a:ea typeface="Pacifico"/>
                <a:cs typeface="Pacifico"/>
                <a:sym typeface="Pacifico"/>
              </a:rPr>
              <a:t>Team Contribution</a:t>
            </a:r>
            <a:endParaRPr sz="5700">
              <a:solidFill>
                <a:schemeClr val="lt1"/>
              </a:solidFill>
              <a:latin typeface="Pacifico"/>
              <a:ea typeface="Pacifico"/>
              <a:cs typeface="Pacifico"/>
              <a:sym typeface="Pacific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1"/>
          <p:cNvSpPr txBox="1"/>
          <p:nvPr/>
        </p:nvSpPr>
        <p:spPr>
          <a:xfrm>
            <a:off x="1151850" y="0"/>
            <a:ext cx="7992300" cy="6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lt1"/>
                </a:solidFill>
                <a:latin typeface="Lato"/>
                <a:ea typeface="Lato"/>
                <a:cs typeface="Lato"/>
                <a:sym typeface="Lato"/>
              </a:rPr>
              <a:t> Name: Sai Manikanta Patro</a:t>
            </a:r>
            <a:endParaRPr b="1" sz="1700">
              <a:solidFill>
                <a:schemeClr val="lt1"/>
              </a:solidFill>
              <a:latin typeface="Lato"/>
              <a:ea typeface="Lato"/>
              <a:cs typeface="Lato"/>
              <a:sym typeface="Lato"/>
            </a:endParaRPr>
          </a:p>
          <a:p>
            <a:pPr indent="0" lvl="0" marL="0" rtl="0" algn="l">
              <a:lnSpc>
                <a:spcPct val="115000"/>
              </a:lnSpc>
              <a:spcBef>
                <a:spcPts val="1400"/>
              </a:spcBef>
              <a:spcAft>
                <a:spcPts val="0"/>
              </a:spcAft>
              <a:buNone/>
            </a:pPr>
            <a:r>
              <a:rPr b="1" lang="en-GB" sz="1000">
                <a:solidFill>
                  <a:schemeClr val="lt1"/>
                </a:solidFill>
                <a:latin typeface="Lato"/>
                <a:ea typeface="Lato"/>
                <a:cs typeface="Lato"/>
                <a:sym typeface="Lato"/>
              </a:rPr>
              <a:t>1. </a:t>
            </a:r>
            <a:r>
              <a:rPr b="1" lang="en-GB" sz="1000">
                <a:solidFill>
                  <a:schemeClr val="lt1"/>
                </a:solidFill>
              </a:rPr>
              <a:t>Data Cleaning:</a:t>
            </a:r>
            <a:endParaRPr b="1" sz="1000">
              <a:solidFill>
                <a:schemeClr val="lt1"/>
              </a:solidFill>
            </a:endParaRPr>
          </a:p>
          <a:p>
            <a:pPr indent="-298450" lvl="0" marL="457200" rtl="0" algn="l">
              <a:lnSpc>
                <a:spcPct val="115000"/>
              </a:lnSpc>
              <a:spcBef>
                <a:spcPts val="1200"/>
              </a:spcBef>
              <a:spcAft>
                <a:spcPts val="0"/>
              </a:spcAft>
              <a:buClr>
                <a:schemeClr val="lt1"/>
              </a:buClr>
              <a:buSzPts val="1100"/>
              <a:buChar char="●"/>
            </a:pPr>
            <a:r>
              <a:rPr b="1" lang="en-GB" sz="1300">
                <a:solidFill>
                  <a:schemeClr val="lt1"/>
                </a:solidFill>
              </a:rPr>
              <a:t> </a:t>
            </a:r>
            <a:r>
              <a:rPr lang="en-GB" sz="1000">
                <a:solidFill>
                  <a:schemeClr val="lt1"/>
                </a:solidFill>
              </a:rPr>
              <a:t>Handled missing values by replacing '?' with NaN</a:t>
            </a:r>
            <a:r>
              <a:rPr lang="en-GB" sz="1100">
                <a:solidFill>
                  <a:schemeClr val="lt1"/>
                </a:solidFill>
              </a:rPr>
              <a:t>.</a:t>
            </a: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lang="en-GB" sz="1000">
                <a:solidFill>
                  <a:schemeClr val="lt1"/>
                </a:solidFill>
              </a:rPr>
              <a:t>Imputed numerical features with mean and categorical features with mode/forward fill.</a:t>
            </a:r>
            <a:endParaRPr sz="1000">
              <a:solidFill>
                <a:schemeClr val="lt1"/>
              </a:solidFill>
            </a:endParaRPr>
          </a:p>
          <a:p>
            <a:pPr indent="0" lvl="0" marL="0" rtl="0" algn="l">
              <a:lnSpc>
                <a:spcPct val="115000"/>
              </a:lnSpc>
              <a:spcBef>
                <a:spcPts val="1400"/>
              </a:spcBef>
              <a:spcAft>
                <a:spcPts val="0"/>
              </a:spcAft>
              <a:buNone/>
            </a:pPr>
            <a:r>
              <a:rPr b="1" lang="en-GB" sz="1000">
                <a:solidFill>
                  <a:schemeClr val="lt1"/>
                </a:solidFill>
              </a:rPr>
              <a:t>2. Knowledge Representation:</a:t>
            </a:r>
            <a:endParaRPr b="1" sz="1000">
              <a:solidFill>
                <a:schemeClr val="lt1"/>
              </a:solidFill>
            </a:endParaRPr>
          </a:p>
          <a:p>
            <a:pPr indent="-292100" lvl="0" marL="457200" rtl="0" algn="l">
              <a:lnSpc>
                <a:spcPct val="115000"/>
              </a:lnSpc>
              <a:spcBef>
                <a:spcPts val="1200"/>
              </a:spcBef>
              <a:spcAft>
                <a:spcPts val="0"/>
              </a:spcAft>
              <a:buClr>
                <a:schemeClr val="lt1"/>
              </a:buClr>
              <a:buSzPts val="1000"/>
              <a:buChar char="●"/>
            </a:pPr>
            <a:r>
              <a:rPr lang="en-GB" sz="1000">
                <a:solidFill>
                  <a:schemeClr val="lt1"/>
                </a:solidFill>
              </a:rPr>
              <a:t>Used Matplotlib, Pandas, and Seaborn for visualizations.</a:t>
            </a:r>
            <a:endParaRPr sz="1000">
              <a:solidFill>
                <a:schemeClr val="lt1"/>
              </a:solidFill>
            </a:endParaRPr>
          </a:p>
          <a:p>
            <a:pPr indent="-292100" lvl="0" marL="457200" rtl="0" algn="l">
              <a:lnSpc>
                <a:spcPct val="115000"/>
              </a:lnSpc>
              <a:spcBef>
                <a:spcPts val="0"/>
              </a:spcBef>
              <a:spcAft>
                <a:spcPts val="0"/>
              </a:spcAft>
              <a:buClr>
                <a:schemeClr val="lt1"/>
              </a:buClr>
              <a:buSzPts val="1000"/>
              <a:buChar char="●"/>
            </a:pPr>
            <a:r>
              <a:rPr lang="en-GB" sz="1000">
                <a:solidFill>
                  <a:schemeClr val="lt1"/>
                </a:solidFill>
              </a:rPr>
              <a:t>Created scatter plots, bar graphs, box plots, histograms </a:t>
            </a:r>
            <a:r>
              <a:rPr lang="en-GB" sz="1000">
                <a:solidFill>
                  <a:schemeClr val="lt1"/>
                </a:solidFill>
              </a:rPr>
              <a:t>between</a:t>
            </a:r>
            <a:r>
              <a:rPr lang="en-GB" sz="1000">
                <a:solidFill>
                  <a:schemeClr val="lt1"/>
                </a:solidFill>
              </a:rPr>
              <a:t>  various parameters.</a:t>
            </a:r>
            <a:endParaRPr sz="1000">
              <a:solidFill>
                <a:schemeClr val="lt1"/>
              </a:solidFill>
            </a:endParaRPr>
          </a:p>
          <a:p>
            <a:pPr indent="0" lvl="0" marL="0" rtl="0" algn="l">
              <a:lnSpc>
                <a:spcPct val="115000"/>
              </a:lnSpc>
              <a:spcBef>
                <a:spcPts val="1400"/>
              </a:spcBef>
              <a:spcAft>
                <a:spcPts val="0"/>
              </a:spcAft>
              <a:buNone/>
            </a:pPr>
            <a:r>
              <a:rPr b="1" lang="en-GB" sz="1000">
                <a:solidFill>
                  <a:schemeClr val="lt1"/>
                </a:solidFill>
              </a:rPr>
              <a:t>3. Model Training &amp; Evaluation:</a:t>
            </a:r>
            <a:endParaRPr b="1" sz="1000">
              <a:solidFill>
                <a:schemeClr val="lt1"/>
              </a:solidFill>
            </a:endParaRPr>
          </a:p>
          <a:p>
            <a:pPr indent="-298450" lvl="0" marL="457200" rtl="0" algn="l">
              <a:lnSpc>
                <a:spcPct val="115000"/>
              </a:lnSpc>
              <a:spcBef>
                <a:spcPts val="1200"/>
              </a:spcBef>
              <a:spcAft>
                <a:spcPts val="0"/>
              </a:spcAft>
              <a:buClr>
                <a:schemeClr val="lt1"/>
              </a:buClr>
              <a:buSzPts val="1100"/>
              <a:buChar char="●"/>
            </a:pPr>
            <a:r>
              <a:rPr lang="en-GB" sz="1000">
                <a:solidFill>
                  <a:schemeClr val="lt1"/>
                </a:solidFill>
              </a:rPr>
              <a:t>Implemented SVM, XGBoost, and AdaBoost with hyperparameter tuning</a:t>
            </a:r>
            <a:r>
              <a:rPr lang="en-GB" sz="1100">
                <a:solidFill>
                  <a:schemeClr val="lt1"/>
                </a:solidFill>
              </a:rPr>
              <a:t>.</a:t>
            </a: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lang="en-GB" sz="1100">
                <a:solidFill>
                  <a:schemeClr val="lt1"/>
                </a:solidFill>
              </a:rPr>
              <a:t>E</a:t>
            </a:r>
            <a:r>
              <a:rPr lang="en-GB" sz="1000">
                <a:solidFill>
                  <a:schemeClr val="lt1"/>
                </a:solidFill>
              </a:rPr>
              <a:t>valuated models using accuracy, precision, recall, F1 score, and confusion matrix.</a:t>
            </a:r>
            <a:endParaRPr sz="1100">
              <a:solidFill>
                <a:schemeClr val="lt1"/>
              </a:solidFill>
            </a:endParaRPr>
          </a:p>
          <a:p>
            <a:pPr indent="0" lvl="0" marL="0" rtl="0" algn="l">
              <a:lnSpc>
                <a:spcPct val="115000"/>
              </a:lnSpc>
              <a:spcBef>
                <a:spcPts val="1400"/>
              </a:spcBef>
              <a:spcAft>
                <a:spcPts val="0"/>
              </a:spcAft>
              <a:buNone/>
            </a:pPr>
            <a:r>
              <a:rPr lang="en-GB" sz="1100">
                <a:solidFill>
                  <a:schemeClr val="lt1"/>
                </a:solidFill>
              </a:rPr>
              <a:t>4. </a:t>
            </a:r>
            <a:r>
              <a:rPr b="1" lang="en-GB" sz="1000">
                <a:solidFill>
                  <a:schemeClr val="lt1"/>
                </a:solidFill>
              </a:rPr>
              <a:t>Ensuring Scalability:</a:t>
            </a:r>
            <a:endParaRPr b="1" sz="1000">
              <a:solidFill>
                <a:schemeClr val="lt1"/>
              </a:solidFill>
            </a:endParaRPr>
          </a:p>
          <a:p>
            <a:pPr indent="-298450" lvl="0" marL="457200" rtl="0" algn="l">
              <a:lnSpc>
                <a:spcPct val="115000"/>
              </a:lnSpc>
              <a:spcBef>
                <a:spcPts val="1200"/>
              </a:spcBef>
              <a:spcAft>
                <a:spcPts val="0"/>
              </a:spcAft>
              <a:buClr>
                <a:schemeClr val="lt1"/>
              </a:buClr>
              <a:buSzPts val="1100"/>
              <a:buChar char="●"/>
            </a:pPr>
            <a:r>
              <a:rPr lang="en-GB" sz="1000">
                <a:solidFill>
                  <a:schemeClr val="lt1"/>
                </a:solidFill>
              </a:rPr>
              <a:t>Utilized PySpark for scalable data processing and analysis.</a:t>
            </a:r>
            <a:endParaRPr sz="1000">
              <a:solidFill>
                <a:schemeClr val="lt1"/>
              </a:solidFill>
            </a:endParaRPr>
          </a:p>
          <a:p>
            <a:pPr indent="-292100" lvl="0" marL="457200" rtl="0" algn="l">
              <a:lnSpc>
                <a:spcPct val="115000"/>
              </a:lnSpc>
              <a:spcBef>
                <a:spcPts val="0"/>
              </a:spcBef>
              <a:spcAft>
                <a:spcPts val="0"/>
              </a:spcAft>
              <a:buClr>
                <a:schemeClr val="lt1"/>
              </a:buClr>
              <a:buSzPts val="1000"/>
              <a:buChar char="●"/>
            </a:pPr>
            <a:r>
              <a:rPr lang="en-GB" sz="1000">
                <a:solidFill>
                  <a:schemeClr val="lt1"/>
                </a:solidFill>
              </a:rPr>
              <a:t>Converted data to Pandas for graph generation and model training.</a:t>
            </a:r>
            <a:endParaRPr sz="1000">
              <a:solidFill>
                <a:schemeClr val="lt1"/>
              </a:solidFill>
            </a:endParaRPr>
          </a:p>
          <a:p>
            <a:pPr indent="0" lvl="0" marL="0" rtl="0" algn="l">
              <a:lnSpc>
                <a:spcPct val="115000"/>
              </a:lnSpc>
              <a:spcBef>
                <a:spcPts val="1400"/>
              </a:spcBef>
              <a:spcAft>
                <a:spcPts val="0"/>
              </a:spcAft>
              <a:buNone/>
            </a:pPr>
            <a:r>
              <a:rPr b="1" lang="en-GB" sz="1000">
                <a:solidFill>
                  <a:schemeClr val="lt1"/>
                </a:solidFill>
              </a:rPr>
              <a:t>5. Web Designing:</a:t>
            </a:r>
            <a:endParaRPr b="1" sz="1000">
              <a:solidFill>
                <a:schemeClr val="lt1"/>
              </a:solidFill>
            </a:endParaRPr>
          </a:p>
          <a:p>
            <a:pPr indent="-292100" lvl="0" marL="457200" rtl="0" algn="l">
              <a:lnSpc>
                <a:spcPct val="115000"/>
              </a:lnSpc>
              <a:spcBef>
                <a:spcPts val="1200"/>
              </a:spcBef>
              <a:spcAft>
                <a:spcPts val="0"/>
              </a:spcAft>
              <a:buClr>
                <a:schemeClr val="lt1"/>
              </a:buClr>
              <a:buSzPts val="1000"/>
              <a:buChar char="●"/>
            </a:pPr>
            <a:r>
              <a:rPr lang="en-GB" sz="1000">
                <a:solidFill>
                  <a:schemeClr val="lt1"/>
                </a:solidFill>
              </a:rPr>
              <a:t>Developed a Flask app for CSV upload and insight generation.</a:t>
            </a:r>
            <a:endParaRPr sz="1000">
              <a:solidFill>
                <a:schemeClr val="lt1"/>
              </a:solidFill>
            </a:endParaRPr>
          </a:p>
          <a:p>
            <a:pPr indent="-292100" lvl="0" marL="457200" rtl="0" algn="l">
              <a:lnSpc>
                <a:spcPct val="115000"/>
              </a:lnSpc>
              <a:spcBef>
                <a:spcPts val="0"/>
              </a:spcBef>
              <a:spcAft>
                <a:spcPts val="0"/>
              </a:spcAft>
              <a:buClr>
                <a:schemeClr val="lt1"/>
              </a:buClr>
              <a:buSzPts val="1000"/>
              <a:buChar char="●"/>
            </a:pPr>
            <a:r>
              <a:rPr lang="en-GB" sz="1000">
                <a:solidFill>
                  <a:schemeClr val="lt1"/>
                </a:solidFill>
              </a:rPr>
              <a:t>Deployed the app on PythonAnywhere:</a:t>
            </a:r>
            <a:r>
              <a:rPr lang="en-GB" sz="1000">
                <a:solidFill>
                  <a:schemeClr val="lt1"/>
                </a:solidFill>
                <a:uFill>
                  <a:noFill/>
                </a:uFill>
                <a:hlinkClick r:id="rId3">
                  <a:extLst>
                    <a:ext uri="{A12FA001-AC4F-418D-AE19-62706E023703}">
                      <ahyp:hlinkClr val="tx"/>
                    </a:ext>
                  </a:extLst>
                </a:hlinkClick>
              </a:rPr>
              <a:t> </a:t>
            </a:r>
            <a:r>
              <a:rPr lang="en-GB" sz="1000" u="sng">
                <a:solidFill>
                  <a:srgbClr val="4A86E8"/>
                </a:solidFill>
                <a:hlinkClick r:id="rId4">
                  <a:extLst>
                    <a:ext uri="{A12FA001-AC4F-418D-AE19-62706E023703}">
                      <ahyp:hlinkClr val="tx"/>
                    </a:ext>
                  </a:extLst>
                </a:hlinkClick>
              </a:rPr>
              <a:t>insightgenerator.pythonanywhere.com</a:t>
            </a:r>
            <a:endParaRPr sz="1000" u="sng">
              <a:solidFill>
                <a:srgbClr val="4A86E8"/>
              </a:solidFill>
            </a:endParaRPr>
          </a:p>
          <a:p>
            <a:pPr indent="0" lvl="0" marL="0" rtl="0" algn="l">
              <a:spcBef>
                <a:spcPts val="1200"/>
              </a:spcBef>
              <a:spcAft>
                <a:spcPts val="0"/>
              </a:spcAft>
              <a:buNone/>
            </a:pPr>
            <a:r>
              <a:t/>
            </a:r>
            <a:endParaRPr b="1" sz="1700">
              <a:solidFill>
                <a:schemeClr val="lt1"/>
              </a:solidFill>
              <a:latin typeface="Lato"/>
              <a:ea typeface="Lato"/>
              <a:cs typeface="Lato"/>
              <a:sym typeface="Lato"/>
            </a:endParaRPr>
          </a:p>
        </p:txBody>
      </p:sp>
      <p:sp>
        <p:nvSpPr>
          <p:cNvPr id="363" name="Google Shape;363;p31"/>
          <p:cNvSpPr txBox="1"/>
          <p:nvPr/>
        </p:nvSpPr>
        <p:spPr>
          <a:xfrm>
            <a:off x="10194500" y="3782400"/>
            <a:ext cx="9173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2"/>
          <p:cNvSpPr txBox="1"/>
          <p:nvPr/>
        </p:nvSpPr>
        <p:spPr>
          <a:xfrm>
            <a:off x="1066850" y="459450"/>
            <a:ext cx="7468200" cy="43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500">
                <a:solidFill>
                  <a:schemeClr val="lt1"/>
                </a:solidFill>
              </a:rPr>
              <a:t>Name: Lohith Konchada</a:t>
            </a:r>
            <a:endParaRPr b="1" sz="1500">
              <a:solidFill>
                <a:schemeClr val="lt1"/>
              </a:solidFill>
            </a:endParaRPr>
          </a:p>
          <a:p>
            <a:pPr indent="0" lvl="0" marL="0" rtl="0" algn="l">
              <a:lnSpc>
                <a:spcPct val="115000"/>
              </a:lnSpc>
              <a:spcBef>
                <a:spcPts val="1200"/>
              </a:spcBef>
              <a:spcAft>
                <a:spcPts val="0"/>
              </a:spcAft>
              <a:buNone/>
            </a:pPr>
            <a:r>
              <a:rPr b="1" lang="en-GB" sz="1200">
                <a:solidFill>
                  <a:schemeClr val="lt1"/>
                </a:solidFill>
              </a:rPr>
              <a:t>1.Logistic Regression Development</a:t>
            </a:r>
            <a:endParaRPr b="1" sz="1200">
              <a:solidFill>
                <a:schemeClr val="lt1"/>
              </a:solidFill>
            </a:endParaRPr>
          </a:p>
          <a:p>
            <a:pPr indent="-304800" lvl="0" marL="457200" rtl="0" algn="l">
              <a:lnSpc>
                <a:spcPct val="115000"/>
              </a:lnSpc>
              <a:spcBef>
                <a:spcPts val="1200"/>
              </a:spcBef>
              <a:spcAft>
                <a:spcPts val="0"/>
              </a:spcAft>
              <a:buClr>
                <a:schemeClr val="lt1"/>
              </a:buClr>
              <a:buSzPts val="1200"/>
              <a:buChar char="●"/>
            </a:pPr>
            <a:r>
              <a:rPr lang="en-GB" sz="1200">
                <a:solidFill>
                  <a:schemeClr val="lt1"/>
                </a:solidFill>
              </a:rPr>
              <a:t>Developed the logistic regression model for predictive analysis within the project.</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GB" sz="1200">
                <a:solidFill>
                  <a:schemeClr val="lt1"/>
                </a:solidFill>
              </a:rPr>
              <a:t>Conducted data preprocessing and feature selection to enhance model accuracy.</a:t>
            </a:r>
            <a:endParaRPr sz="1200">
              <a:solidFill>
                <a:schemeClr val="lt1"/>
              </a:solidFill>
            </a:endParaRPr>
          </a:p>
          <a:p>
            <a:pPr indent="0" lvl="0" marL="0" rtl="0" algn="l">
              <a:lnSpc>
                <a:spcPct val="115000"/>
              </a:lnSpc>
              <a:spcBef>
                <a:spcPts val="1200"/>
              </a:spcBef>
              <a:spcAft>
                <a:spcPts val="0"/>
              </a:spcAft>
              <a:buNone/>
            </a:pPr>
            <a:r>
              <a:rPr b="1" lang="en-GB" sz="1200">
                <a:solidFill>
                  <a:schemeClr val="lt1"/>
                </a:solidFill>
              </a:rPr>
              <a:t>2. Deployment Assistance</a:t>
            </a:r>
            <a:endParaRPr b="1" sz="1200">
              <a:solidFill>
                <a:schemeClr val="lt1"/>
              </a:solidFill>
            </a:endParaRPr>
          </a:p>
          <a:p>
            <a:pPr indent="-304800" lvl="0" marL="457200" rtl="0" algn="l">
              <a:lnSpc>
                <a:spcPct val="115000"/>
              </a:lnSpc>
              <a:spcBef>
                <a:spcPts val="1200"/>
              </a:spcBef>
              <a:spcAft>
                <a:spcPts val="0"/>
              </a:spcAft>
              <a:buClr>
                <a:schemeClr val="lt1"/>
              </a:buClr>
              <a:buSzPts val="1200"/>
              <a:buChar char="●"/>
            </a:pPr>
            <a:r>
              <a:rPr lang="en-GB" sz="1200">
                <a:solidFill>
                  <a:schemeClr val="lt1"/>
                </a:solidFill>
              </a:rPr>
              <a:t>Contributed significantly to the deployment process of the web application on PythonAnywhere.</a:t>
            </a:r>
            <a:endParaRPr sz="1200">
              <a:solidFill>
                <a:schemeClr val="lt1"/>
              </a:solidFill>
            </a:endParaRPr>
          </a:p>
          <a:p>
            <a:pPr indent="0" lvl="0" marL="0" rtl="0" algn="l">
              <a:lnSpc>
                <a:spcPct val="115000"/>
              </a:lnSpc>
              <a:spcBef>
                <a:spcPts val="1200"/>
              </a:spcBef>
              <a:spcAft>
                <a:spcPts val="0"/>
              </a:spcAft>
              <a:buNone/>
            </a:pPr>
            <a:r>
              <a:rPr b="1" lang="en-GB" sz="1200">
                <a:solidFill>
                  <a:schemeClr val="lt1"/>
                </a:solidFill>
              </a:rPr>
              <a:t>3. Version Control and Documentation</a:t>
            </a:r>
            <a:endParaRPr b="1" sz="1200">
              <a:solidFill>
                <a:schemeClr val="lt1"/>
              </a:solidFill>
            </a:endParaRPr>
          </a:p>
          <a:p>
            <a:pPr indent="-304800" lvl="0" marL="457200" rtl="0" algn="l">
              <a:lnSpc>
                <a:spcPct val="115000"/>
              </a:lnSpc>
              <a:spcBef>
                <a:spcPts val="1200"/>
              </a:spcBef>
              <a:spcAft>
                <a:spcPts val="0"/>
              </a:spcAft>
              <a:buClr>
                <a:schemeClr val="lt1"/>
              </a:buClr>
              <a:buSzPts val="1200"/>
              <a:buChar char="●"/>
            </a:pPr>
            <a:r>
              <a:rPr lang="en-GB" sz="1200">
                <a:solidFill>
                  <a:schemeClr val="lt1"/>
                </a:solidFill>
              </a:rPr>
              <a:t>Assisted in pushing the project code to GitHub, ensuring proper version control and collaboration.</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GB" sz="1200">
                <a:solidFill>
                  <a:schemeClr val="lt1"/>
                </a:solidFill>
              </a:rPr>
              <a:t>Created detailed reports and PowerPoint presentations to summarize findings and methodologies.</a:t>
            </a:r>
            <a:endParaRPr sz="1200">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3"/>
          <p:cNvSpPr txBox="1"/>
          <p:nvPr>
            <p:ph idx="1" type="body"/>
          </p:nvPr>
        </p:nvSpPr>
        <p:spPr>
          <a:xfrm>
            <a:off x="1297500" y="411325"/>
            <a:ext cx="7038900" cy="43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t>Name: Shreya Allupati</a:t>
            </a:r>
            <a:endParaRPr b="1" sz="1700"/>
          </a:p>
          <a:p>
            <a:pPr indent="0" lvl="0" marL="0" rtl="0" algn="l">
              <a:spcBef>
                <a:spcPts val="1600"/>
              </a:spcBef>
              <a:spcAft>
                <a:spcPts val="0"/>
              </a:spcAft>
              <a:buNone/>
            </a:pPr>
            <a:r>
              <a:rPr b="1" lang="en-GB" sz="1200">
                <a:latin typeface="Arial"/>
                <a:ea typeface="Arial"/>
                <a:cs typeface="Arial"/>
                <a:sym typeface="Arial"/>
              </a:rPr>
              <a:t>1.  Knowledge Representation:</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GB" sz="1200">
                <a:latin typeface="Arial"/>
                <a:ea typeface="Arial"/>
                <a:cs typeface="Arial"/>
                <a:sym typeface="Arial"/>
              </a:rPr>
              <a:t>Used Matplotlib, Pandas, and Seaborn for visualizations.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GB" sz="1200">
                <a:latin typeface="Arial"/>
                <a:ea typeface="Arial"/>
                <a:cs typeface="Arial"/>
                <a:sym typeface="Arial"/>
              </a:rPr>
              <a:t>Created scatter plots, bar graphs, box plots, histograms between  various parameters.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GB" sz="1200">
                <a:latin typeface="Arial"/>
                <a:ea typeface="Arial"/>
                <a:cs typeface="Arial"/>
                <a:sym typeface="Arial"/>
              </a:rPr>
              <a:t>Summarized the generated plots manually for manual insights.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GB" sz="1200">
                <a:latin typeface="Arial"/>
                <a:ea typeface="Arial"/>
                <a:cs typeface="Arial"/>
                <a:sym typeface="Arial"/>
              </a:rPr>
              <a:t>Used Correlation analysis to discover if there is a relationship between two parameters, and how strong that relationship might be.</a:t>
            </a:r>
            <a:endParaRPr sz="1200">
              <a:latin typeface="Arial"/>
              <a:ea typeface="Arial"/>
              <a:cs typeface="Arial"/>
              <a:sym typeface="Arial"/>
            </a:endParaRPr>
          </a:p>
          <a:p>
            <a:pPr indent="0" lvl="0" marL="0" rtl="0" algn="l">
              <a:spcBef>
                <a:spcPts val="1200"/>
              </a:spcBef>
              <a:spcAft>
                <a:spcPts val="0"/>
              </a:spcAft>
              <a:buNone/>
            </a:pPr>
            <a:r>
              <a:rPr b="1" lang="en-GB" sz="1200">
                <a:latin typeface="Arial"/>
                <a:ea typeface="Arial"/>
                <a:cs typeface="Arial"/>
                <a:sym typeface="Arial"/>
              </a:rPr>
              <a:t>2. Model Training and Evaluation: </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GB" sz="1200">
                <a:latin typeface="Arial"/>
                <a:ea typeface="Arial"/>
                <a:cs typeface="Arial"/>
                <a:sym typeface="Arial"/>
              </a:rPr>
              <a:t>Implemented Random Forest Classifier and done Hyper Parameter Tuning using Grid Search CV to create the best fit Random Forest model</a:t>
            </a:r>
            <a:endParaRPr sz="1200">
              <a:latin typeface="Arial"/>
              <a:ea typeface="Arial"/>
              <a:cs typeface="Arial"/>
              <a:sym typeface="Arial"/>
            </a:endParaRPr>
          </a:p>
          <a:p>
            <a:pPr indent="-317500" lvl="0" marL="457200" rtl="0" algn="l">
              <a:spcBef>
                <a:spcPts val="0"/>
              </a:spcBef>
              <a:spcAft>
                <a:spcPts val="0"/>
              </a:spcAft>
              <a:buSzPts val="1400"/>
              <a:buFont typeface="Arial"/>
              <a:buChar char="●"/>
            </a:pPr>
            <a:r>
              <a:rPr lang="en-GB" sz="1200">
                <a:latin typeface="Arial"/>
                <a:ea typeface="Arial"/>
                <a:cs typeface="Arial"/>
                <a:sym typeface="Arial"/>
              </a:rPr>
              <a:t>Evaluated models using accuracy, precision, recall, F1 score, and confusion matrix.</a:t>
            </a:r>
            <a:endParaRPr sz="1400">
              <a:latin typeface="Arial"/>
              <a:ea typeface="Arial"/>
              <a:cs typeface="Arial"/>
              <a:sym typeface="Arial"/>
            </a:endParaRPr>
          </a:p>
          <a:p>
            <a:pPr indent="0" lvl="0" marL="0" rtl="0" algn="l">
              <a:spcBef>
                <a:spcPts val="1200"/>
              </a:spcBef>
              <a:spcAft>
                <a:spcPts val="0"/>
              </a:spcAft>
              <a:buNone/>
            </a:pPr>
            <a:r>
              <a:rPr b="1" lang="en-GB" sz="1200">
                <a:latin typeface="Arial"/>
                <a:ea typeface="Arial"/>
                <a:cs typeface="Arial"/>
                <a:sym typeface="Arial"/>
              </a:rPr>
              <a:t>3. Web Designing:</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GB" sz="1200">
                <a:solidFill>
                  <a:srgbClr val="000000"/>
                </a:solidFill>
                <a:latin typeface="Times New Roman"/>
                <a:ea typeface="Times New Roman"/>
                <a:cs typeface="Times New Roman"/>
                <a:sym typeface="Times New Roman"/>
              </a:rPr>
              <a:t> </a:t>
            </a:r>
            <a:r>
              <a:rPr lang="en-GB" sz="1200">
                <a:latin typeface="Arial"/>
                <a:ea typeface="Arial"/>
                <a:cs typeface="Arial"/>
                <a:sym typeface="Arial"/>
              </a:rPr>
              <a:t>Frontend part of the web design using HTML and CSS. The web application allows users to upload a CSV file</a:t>
            </a:r>
            <a:endParaRPr sz="1200">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4"/>
          <p:cNvSpPr txBox="1"/>
          <p:nvPr>
            <p:ph type="title"/>
          </p:nvPr>
        </p:nvSpPr>
        <p:spPr>
          <a:xfrm>
            <a:off x="1297500" y="1651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700">
                <a:latin typeface="Lato"/>
                <a:ea typeface="Lato"/>
                <a:cs typeface="Lato"/>
                <a:sym typeface="Lato"/>
              </a:rPr>
              <a:t>Name:Kunjal Grover</a:t>
            </a:r>
            <a:endParaRPr/>
          </a:p>
        </p:txBody>
      </p:sp>
      <p:sp>
        <p:nvSpPr>
          <p:cNvPr id="379" name="Google Shape;379;p34"/>
          <p:cNvSpPr txBox="1"/>
          <p:nvPr>
            <p:ph idx="1" type="body"/>
          </p:nvPr>
        </p:nvSpPr>
        <p:spPr>
          <a:xfrm>
            <a:off x="984650" y="752800"/>
            <a:ext cx="7942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1.Model Training and Evaluation</a:t>
            </a:r>
            <a:endParaRPr b="1"/>
          </a:p>
          <a:p>
            <a:pPr indent="-311150" lvl="0" marL="457200" rtl="0" algn="l">
              <a:spcBef>
                <a:spcPts val="1600"/>
              </a:spcBef>
              <a:spcAft>
                <a:spcPts val="0"/>
              </a:spcAft>
              <a:buSzPts val="1300"/>
              <a:buChar char="●"/>
            </a:pPr>
            <a:r>
              <a:rPr b="1" lang="en-GB"/>
              <a:t>The  Decision tree algorithm was used to recognize a pattern and then predict a value for a desired attribute by </a:t>
            </a:r>
            <a:r>
              <a:rPr b="1" lang="en-GB"/>
              <a:t>taking</a:t>
            </a:r>
            <a:r>
              <a:rPr b="1" lang="en-GB"/>
              <a:t> into account  other factors or  attributes.</a:t>
            </a:r>
            <a:endParaRPr b="1"/>
          </a:p>
          <a:p>
            <a:pPr indent="-311150" lvl="0" marL="457200" rtl="0" algn="l">
              <a:spcBef>
                <a:spcPts val="0"/>
              </a:spcBef>
              <a:spcAft>
                <a:spcPts val="0"/>
              </a:spcAft>
              <a:buSzPts val="1300"/>
              <a:buChar char="●"/>
            </a:pPr>
            <a:r>
              <a:rPr b="1" lang="en-GB"/>
              <a:t>M</a:t>
            </a:r>
            <a:r>
              <a:rPr b="1" lang="en-GB"/>
              <a:t>etrics such as accuracy, precision, recall, and F1 score were also calculated to evaluate the model.</a:t>
            </a:r>
            <a:endParaRPr b="1"/>
          </a:p>
          <a:p>
            <a:pPr indent="0" lvl="0" marL="0" rtl="0" algn="l">
              <a:spcBef>
                <a:spcPts val="1600"/>
              </a:spcBef>
              <a:spcAft>
                <a:spcPts val="0"/>
              </a:spcAft>
              <a:buNone/>
            </a:pPr>
            <a:r>
              <a:rPr b="1" lang="en-GB"/>
              <a:t>2.Insight Generation</a:t>
            </a:r>
            <a:endParaRPr b="1"/>
          </a:p>
          <a:p>
            <a:pPr indent="-311150" lvl="0" marL="457200" rtl="0" algn="l">
              <a:spcBef>
                <a:spcPts val="1600"/>
              </a:spcBef>
              <a:spcAft>
                <a:spcPts val="0"/>
              </a:spcAft>
              <a:buSzPts val="1300"/>
              <a:buChar char="●"/>
            </a:pPr>
            <a:r>
              <a:rPr b="1" lang="en-GB"/>
              <a:t>GPT2 model for text generation as well as  sshleifer/distilbart-cnn-12-6  for summarization was used to generate textual  insights and to explain the statistics of the data.</a:t>
            </a:r>
            <a:endParaRPr b="1"/>
          </a:p>
          <a:p>
            <a:pPr indent="-311150" lvl="0" marL="457200" rtl="0" algn="l">
              <a:spcBef>
                <a:spcPts val="0"/>
              </a:spcBef>
              <a:spcAft>
                <a:spcPts val="0"/>
              </a:spcAft>
              <a:buSzPts val="1300"/>
              <a:buChar char="●"/>
            </a:pPr>
            <a:r>
              <a:rPr b="1" lang="en-GB"/>
              <a:t>Both numerical and catagorical data was identified and insights were  generated to help explain its significance as well as understand the  data distribution, central tendencies, and variability,</a:t>
            </a:r>
            <a:endParaRPr b="1"/>
          </a:p>
          <a:p>
            <a:pPr indent="0" lvl="0" marL="0" rtl="0" algn="l">
              <a:spcBef>
                <a:spcPts val="1600"/>
              </a:spcBef>
              <a:spcAft>
                <a:spcPts val="0"/>
              </a:spcAft>
              <a:buNone/>
            </a:pPr>
            <a:r>
              <a:rPr b="1" lang="en-GB"/>
              <a:t>3.Data Preprocessing:</a:t>
            </a:r>
            <a:endParaRPr b="1"/>
          </a:p>
          <a:p>
            <a:pPr indent="-311150" lvl="0" marL="457200" rtl="0" algn="l">
              <a:spcBef>
                <a:spcPts val="1600"/>
              </a:spcBef>
              <a:spcAft>
                <a:spcPts val="0"/>
              </a:spcAft>
              <a:buSzPts val="1300"/>
              <a:buChar char="●"/>
            </a:pPr>
            <a:r>
              <a:rPr b="1" lang="en-GB"/>
              <a:t>Data normalization was performed using standard scaler, itss purpose is to  normalize features by removing the mean and scaling to unit variance. It ensures datasets of different scales are treated equally in the  ML </a:t>
            </a:r>
            <a:r>
              <a:rPr b="1" lang="en-GB"/>
              <a:t>algorithm</a:t>
            </a:r>
            <a:r>
              <a:rPr b="1" lang="en-GB"/>
              <a:t>.</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5"/>
          <p:cNvSpPr txBox="1"/>
          <p:nvPr/>
        </p:nvSpPr>
        <p:spPr>
          <a:xfrm>
            <a:off x="731625" y="112500"/>
            <a:ext cx="3753000" cy="502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GB" sz="1500">
                <a:solidFill>
                  <a:schemeClr val="lt1"/>
                </a:solidFill>
              </a:rPr>
              <a:t>Technologies Used</a:t>
            </a:r>
            <a:endParaRPr b="1" sz="1500">
              <a:solidFill>
                <a:schemeClr val="lt1"/>
              </a:solidFill>
            </a:endParaRPr>
          </a:p>
          <a:p>
            <a:pPr indent="-304800" lvl="0" marL="457200" rtl="0" algn="l">
              <a:lnSpc>
                <a:spcPct val="115000"/>
              </a:lnSpc>
              <a:spcBef>
                <a:spcPts val="1100"/>
              </a:spcBef>
              <a:spcAft>
                <a:spcPts val="0"/>
              </a:spcAft>
              <a:buClr>
                <a:schemeClr val="lt1"/>
              </a:buClr>
              <a:buSzPts val="1200"/>
              <a:buAutoNum type="arabicPeriod"/>
            </a:pPr>
            <a:r>
              <a:rPr b="1" lang="en-GB" sz="1200">
                <a:solidFill>
                  <a:schemeClr val="lt1"/>
                </a:solidFill>
              </a:rPr>
              <a:t>Pandas:</a:t>
            </a:r>
            <a:r>
              <a:rPr lang="en-GB" sz="1200">
                <a:solidFill>
                  <a:schemeClr val="lt1"/>
                </a:solidFill>
              </a:rPr>
              <a:t> For data manipulation and analysis, providing powerful data structures to handle structured data effectively.</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NumPy:</a:t>
            </a:r>
            <a:r>
              <a:rPr lang="en-GB" sz="1200">
                <a:solidFill>
                  <a:schemeClr val="lt1"/>
                </a:solidFill>
              </a:rPr>
              <a:t> For numerical operations, offering a comprehensive library for mathematical functions and operations.</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Scikit-learn:</a:t>
            </a:r>
            <a:r>
              <a:rPr lang="en-GB" sz="1200">
                <a:solidFill>
                  <a:schemeClr val="lt1"/>
                </a:solidFill>
              </a:rPr>
              <a:t> For data preprocessing (KNNImputer, StandardScaler, OneHotEncoder) and implementing machine learning models.</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Scipy:</a:t>
            </a:r>
            <a:r>
              <a:rPr lang="en-GB" sz="1200">
                <a:solidFill>
                  <a:schemeClr val="lt1"/>
                </a:solidFill>
              </a:rPr>
              <a:t> For statistical functions and operations.</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PySpark:</a:t>
            </a:r>
            <a:r>
              <a:rPr lang="en-GB" sz="1200">
                <a:solidFill>
                  <a:schemeClr val="lt1"/>
                </a:solidFill>
              </a:rPr>
              <a:t> For large-scale data processing, enabling distributed computing and efficient handling of large datasets.</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Matplotlib/Seaborn:</a:t>
            </a:r>
            <a:r>
              <a:rPr lang="en-GB" sz="1200">
                <a:solidFill>
                  <a:schemeClr val="lt1"/>
                </a:solidFill>
              </a:rPr>
              <a:t> For data visualization, helping in generating plots and heatmaps to visualize data relationships and model outputs.</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Flask</a:t>
            </a:r>
            <a:r>
              <a:rPr lang="en-GB" sz="1200">
                <a:solidFill>
                  <a:schemeClr val="lt1"/>
                </a:solidFill>
              </a:rPr>
              <a:t>:The backend part of the website is mainly built using flask.</a:t>
            </a:r>
            <a:endParaRPr sz="1200">
              <a:solidFill>
                <a:schemeClr val="lt1"/>
              </a:solidFill>
            </a:endParaRPr>
          </a:p>
        </p:txBody>
      </p:sp>
      <p:pic>
        <p:nvPicPr>
          <p:cNvPr id="385" name="Google Shape;385;p35" title="File:NumPy logo 2020.svg - Wikipedia"/>
          <p:cNvPicPr preferRelativeResize="0"/>
          <p:nvPr/>
        </p:nvPicPr>
        <p:blipFill>
          <a:blip r:embed="rId3">
            <a:alphaModFix/>
          </a:blip>
          <a:stretch>
            <a:fillRect/>
          </a:stretch>
        </p:blipFill>
        <p:spPr>
          <a:xfrm>
            <a:off x="4753400" y="0"/>
            <a:ext cx="2691149" cy="1210224"/>
          </a:xfrm>
          <a:prstGeom prst="rect">
            <a:avLst/>
          </a:prstGeom>
          <a:noFill/>
          <a:ln>
            <a:noFill/>
          </a:ln>
        </p:spPr>
      </p:pic>
      <p:pic>
        <p:nvPicPr>
          <p:cNvPr id="386" name="Google Shape;386;p35" title="Fichier:Pandas logo.png — Wikipédia"/>
          <p:cNvPicPr preferRelativeResize="0"/>
          <p:nvPr/>
        </p:nvPicPr>
        <p:blipFill>
          <a:blip r:embed="rId4">
            <a:alphaModFix/>
          </a:blip>
          <a:stretch>
            <a:fillRect/>
          </a:stretch>
        </p:blipFill>
        <p:spPr>
          <a:xfrm>
            <a:off x="4698075" y="1210225"/>
            <a:ext cx="4212969" cy="877700"/>
          </a:xfrm>
          <a:prstGeom prst="rect">
            <a:avLst/>
          </a:prstGeom>
          <a:noFill/>
          <a:ln>
            <a:noFill/>
          </a:ln>
        </p:spPr>
      </p:pic>
      <p:pic>
        <p:nvPicPr>
          <p:cNvPr id="387" name="Google Shape;387;p35" title="File:Scikit-image logo and wordmark.png - Wikipedia"/>
          <p:cNvPicPr preferRelativeResize="0"/>
          <p:nvPr/>
        </p:nvPicPr>
        <p:blipFill>
          <a:blip r:embed="rId5">
            <a:alphaModFix/>
          </a:blip>
          <a:stretch>
            <a:fillRect/>
          </a:stretch>
        </p:blipFill>
        <p:spPr>
          <a:xfrm>
            <a:off x="4932700" y="2239975"/>
            <a:ext cx="3560999" cy="877700"/>
          </a:xfrm>
          <a:prstGeom prst="rect">
            <a:avLst/>
          </a:prstGeom>
          <a:noFill/>
          <a:ln>
            <a:noFill/>
          </a:ln>
        </p:spPr>
      </p:pic>
      <p:pic>
        <p:nvPicPr>
          <p:cNvPr id="388" name="Google Shape;388;p35" title="File:Created with Matplotlib-logo.svg - Wikimedia Commons"/>
          <p:cNvPicPr preferRelativeResize="0"/>
          <p:nvPr/>
        </p:nvPicPr>
        <p:blipFill>
          <a:blip r:embed="rId6">
            <a:alphaModFix/>
          </a:blip>
          <a:stretch>
            <a:fillRect/>
          </a:stretch>
        </p:blipFill>
        <p:spPr>
          <a:xfrm>
            <a:off x="7713475" y="112500"/>
            <a:ext cx="1097723" cy="1097723"/>
          </a:xfrm>
          <a:prstGeom prst="rect">
            <a:avLst/>
          </a:prstGeom>
          <a:noFill/>
          <a:ln>
            <a:noFill/>
          </a:ln>
        </p:spPr>
      </p:pic>
      <p:pic>
        <p:nvPicPr>
          <p:cNvPr id="389" name="Google Shape;389;p35" title="Archivo:Flask-horizontal.png - Wikipedia, la enciclopedia libre"/>
          <p:cNvPicPr preferRelativeResize="0"/>
          <p:nvPr/>
        </p:nvPicPr>
        <p:blipFill>
          <a:blip r:embed="rId7">
            <a:alphaModFix/>
          </a:blip>
          <a:stretch>
            <a:fillRect/>
          </a:stretch>
        </p:blipFill>
        <p:spPr>
          <a:xfrm>
            <a:off x="4698075" y="3269725"/>
            <a:ext cx="3897000" cy="12611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nvSpPr>
        <p:spPr>
          <a:xfrm>
            <a:off x="1107150" y="493275"/>
            <a:ext cx="6929700" cy="36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900">
                <a:solidFill>
                  <a:schemeClr val="lt1"/>
                </a:solidFill>
              </a:rPr>
              <a:t>Problem Statement:</a:t>
            </a:r>
            <a:endParaRPr b="1" sz="1900">
              <a:solidFill>
                <a:schemeClr val="lt1"/>
              </a:solidFill>
            </a:endParaRPr>
          </a:p>
          <a:p>
            <a:pPr indent="0" lvl="0" marL="0" rtl="0" algn="l">
              <a:lnSpc>
                <a:spcPct val="115000"/>
              </a:lnSpc>
              <a:spcBef>
                <a:spcPts val="1200"/>
              </a:spcBef>
              <a:spcAft>
                <a:spcPts val="0"/>
              </a:spcAft>
              <a:buNone/>
            </a:pPr>
            <a:r>
              <a:rPr lang="en-GB" sz="1300">
                <a:solidFill>
                  <a:schemeClr val="lt1"/>
                </a:solidFill>
              </a:rPr>
              <a:t>Title: </a:t>
            </a:r>
            <a:r>
              <a:rPr b="1" lang="en-GB" sz="1300">
                <a:solidFill>
                  <a:schemeClr val="lt1"/>
                </a:solidFill>
              </a:rPr>
              <a:t>Knowledge Representation and Insight Generation from Structured Datasets</a:t>
            </a:r>
            <a:endParaRPr b="1" sz="1300">
              <a:solidFill>
                <a:schemeClr val="lt1"/>
              </a:solidFill>
            </a:endParaRPr>
          </a:p>
          <a:p>
            <a:pPr indent="0" lvl="0" marL="0" rtl="0" algn="l">
              <a:lnSpc>
                <a:spcPct val="115000"/>
              </a:lnSpc>
              <a:spcBef>
                <a:spcPts val="1400"/>
              </a:spcBef>
              <a:spcAft>
                <a:spcPts val="0"/>
              </a:spcAft>
              <a:buNone/>
            </a:pPr>
            <a:r>
              <a:rPr b="1" lang="en-GB" sz="1500">
                <a:solidFill>
                  <a:schemeClr val="lt1"/>
                </a:solidFill>
              </a:rPr>
              <a:t>Objective:</a:t>
            </a:r>
            <a:endParaRPr b="1" sz="1500">
              <a:solidFill>
                <a:schemeClr val="lt1"/>
              </a:solidFill>
            </a:endParaRPr>
          </a:p>
          <a:p>
            <a:pPr indent="0" lvl="0" marL="0" rtl="0" algn="l">
              <a:lnSpc>
                <a:spcPct val="115000"/>
              </a:lnSpc>
              <a:spcBef>
                <a:spcPts val="1200"/>
              </a:spcBef>
              <a:spcAft>
                <a:spcPts val="0"/>
              </a:spcAft>
              <a:buNone/>
            </a:pPr>
            <a:r>
              <a:rPr lang="en-GB" sz="1300">
                <a:solidFill>
                  <a:schemeClr val="lt1"/>
                </a:solidFill>
              </a:rPr>
              <a:t>The goal of this project is to create an AI-based solution that can process, analyze, and generate insights from structured datasets. The solution should be capable of:</a:t>
            </a:r>
            <a:endParaRPr sz="1300">
              <a:solidFill>
                <a:schemeClr val="lt1"/>
              </a:solidFill>
            </a:endParaRPr>
          </a:p>
          <a:p>
            <a:pPr indent="-311150" lvl="0" marL="457200" rtl="0" algn="l">
              <a:lnSpc>
                <a:spcPct val="115000"/>
              </a:lnSpc>
              <a:spcBef>
                <a:spcPts val="1200"/>
              </a:spcBef>
              <a:spcAft>
                <a:spcPts val="0"/>
              </a:spcAft>
              <a:buClr>
                <a:schemeClr val="lt1"/>
              </a:buClr>
              <a:buSzPts val="1300"/>
              <a:buAutoNum type="arabicPeriod"/>
            </a:pPr>
            <a:r>
              <a:rPr b="1" lang="en-GB" sz="1300">
                <a:solidFill>
                  <a:schemeClr val="lt1"/>
                </a:solidFill>
              </a:rPr>
              <a:t>Processing and Analyzing Structured Data</a:t>
            </a:r>
            <a:r>
              <a:rPr lang="en-GB" sz="1300">
                <a:solidFill>
                  <a:schemeClr val="lt1"/>
                </a:solidFill>
              </a:rPr>
              <a:t>:</a:t>
            </a:r>
            <a:endParaRPr sz="1300">
              <a:solidFill>
                <a:schemeClr val="lt1"/>
              </a:solidFill>
            </a:endParaRPr>
          </a:p>
          <a:p>
            <a:pPr indent="-311150" lvl="1" marL="914400" rtl="0" algn="l">
              <a:lnSpc>
                <a:spcPct val="115000"/>
              </a:lnSpc>
              <a:spcBef>
                <a:spcPts val="0"/>
              </a:spcBef>
              <a:spcAft>
                <a:spcPts val="0"/>
              </a:spcAft>
              <a:buClr>
                <a:schemeClr val="lt1"/>
              </a:buClr>
              <a:buSzPts val="1300"/>
              <a:buChar char="○"/>
            </a:pPr>
            <a:r>
              <a:rPr lang="en-GB" sz="1300">
                <a:solidFill>
                  <a:schemeClr val="lt1"/>
                </a:solidFill>
              </a:rPr>
              <a:t>Efficiently handling various types of structured datasets.</a:t>
            </a:r>
            <a:endParaRPr sz="1300">
              <a:solidFill>
                <a:schemeClr val="lt1"/>
              </a:solidFill>
            </a:endParaRPr>
          </a:p>
          <a:p>
            <a:pPr indent="-311150" lvl="1" marL="914400" rtl="0" algn="l">
              <a:lnSpc>
                <a:spcPct val="115000"/>
              </a:lnSpc>
              <a:spcBef>
                <a:spcPts val="0"/>
              </a:spcBef>
              <a:spcAft>
                <a:spcPts val="0"/>
              </a:spcAft>
              <a:buClr>
                <a:schemeClr val="lt1"/>
              </a:buClr>
              <a:buSzPts val="1300"/>
              <a:buChar char="○"/>
            </a:pPr>
            <a:r>
              <a:rPr lang="en-GB" sz="1300">
                <a:solidFill>
                  <a:schemeClr val="lt1"/>
                </a:solidFill>
              </a:rPr>
              <a:t>Analyzing the data to extract valuable information.</a:t>
            </a:r>
            <a:endParaRPr sz="1300">
              <a:solidFill>
                <a:schemeClr val="lt1"/>
              </a:solidFill>
            </a:endParaRPr>
          </a:p>
          <a:p>
            <a:pPr indent="-311150" lvl="0" marL="457200" rtl="0" algn="l">
              <a:lnSpc>
                <a:spcPct val="115000"/>
              </a:lnSpc>
              <a:spcBef>
                <a:spcPts val="0"/>
              </a:spcBef>
              <a:spcAft>
                <a:spcPts val="0"/>
              </a:spcAft>
              <a:buClr>
                <a:schemeClr val="lt1"/>
              </a:buClr>
              <a:buSzPts val="1300"/>
              <a:buAutoNum type="arabicPeriod"/>
            </a:pPr>
            <a:r>
              <a:rPr b="1" lang="en-GB" sz="1300">
                <a:solidFill>
                  <a:schemeClr val="lt1"/>
                </a:solidFill>
              </a:rPr>
              <a:t>Identifying Patterns</a:t>
            </a:r>
            <a:r>
              <a:rPr lang="en-GB" sz="1300">
                <a:solidFill>
                  <a:schemeClr val="lt1"/>
                </a:solidFill>
              </a:rPr>
              <a:t>:</a:t>
            </a:r>
            <a:endParaRPr sz="1300">
              <a:solidFill>
                <a:schemeClr val="lt1"/>
              </a:solidFill>
            </a:endParaRPr>
          </a:p>
          <a:p>
            <a:pPr indent="-311150" lvl="1" marL="914400" rtl="0" algn="l">
              <a:lnSpc>
                <a:spcPct val="115000"/>
              </a:lnSpc>
              <a:spcBef>
                <a:spcPts val="0"/>
              </a:spcBef>
              <a:spcAft>
                <a:spcPts val="0"/>
              </a:spcAft>
              <a:buClr>
                <a:schemeClr val="lt1"/>
              </a:buClr>
              <a:buSzPts val="1300"/>
              <a:buChar char="○"/>
            </a:pPr>
            <a:r>
              <a:rPr lang="en-GB" sz="1300">
                <a:solidFill>
                  <a:schemeClr val="lt1"/>
                </a:solidFill>
              </a:rPr>
              <a:t>Detecting patterns, trends, and correlations within the data.</a:t>
            </a:r>
            <a:endParaRPr sz="1300">
              <a:solidFill>
                <a:schemeClr val="lt1"/>
              </a:solidFill>
            </a:endParaRPr>
          </a:p>
          <a:p>
            <a:pPr indent="-311150" lvl="1" marL="914400" rtl="0" algn="l">
              <a:lnSpc>
                <a:spcPct val="115000"/>
              </a:lnSpc>
              <a:spcBef>
                <a:spcPts val="0"/>
              </a:spcBef>
              <a:spcAft>
                <a:spcPts val="0"/>
              </a:spcAft>
              <a:buClr>
                <a:schemeClr val="lt1"/>
              </a:buClr>
              <a:buSzPts val="1300"/>
              <a:buChar char="○"/>
            </a:pPr>
            <a:r>
              <a:rPr lang="en-GB" sz="1300">
                <a:solidFill>
                  <a:schemeClr val="lt1"/>
                </a:solidFill>
              </a:rPr>
              <a:t>Highlighting significant findings that are not immediately obvious.</a:t>
            </a:r>
            <a:endParaRPr sz="1300">
              <a:solidFill>
                <a:schemeClr val="lt1"/>
              </a:solidFill>
            </a:endParaRPr>
          </a:p>
          <a:p>
            <a:pPr indent="-311150" lvl="0" marL="457200" rtl="0" algn="l">
              <a:lnSpc>
                <a:spcPct val="115000"/>
              </a:lnSpc>
              <a:spcBef>
                <a:spcPts val="0"/>
              </a:spcBef>
              <a:spcAft>
                <a:spcPts val="0"/>
              </a:spcAft>
              <a:buClr>
                <a:schemeClr val="lt1"/>
              </a:buClr>
              <a:buSzPts val="1300"/>
              <a:buAutoNum type="arabicPeriod"/>
            </a:pPr>
            <a:r>
              <a:rPr b="1" lang="en-GB" sz="1300">
                <a:solidFill>
                  <a:schemeClr val="lt1"/>
                </a:solidFill>
              </a:rPr>
              <a:t>Generating Meaningful Insights</a:t>
            </a:r>
            <a:r>
              <a:rPr lang="en-GB" sz="1300">
                <a:solidFill>
                  <a:schemeClr val="lt1"/>
                </a:solidFill>
              </a:rPr>
              <a:t>:</a:t>
            </a:r>
            <a:endParaRPr sz="1300">
              <a:solidFill>
                <a:schemeClr val="lt1"/>
              </a:solidFill>
            </a:endParaRPr>
          </a:p>
          <a:p>
            <a:pPr indent="-311150" lvl="1" marL="914400" rtl="0" algn="l">
              <a:lnSpc>
                <a:spcPct val="115000"/>
              </a:lnSpc>
              <a:spcBef>
                <a:spcPts val="0"/>
              </a:spcBef>
              <a:spcAft>
                <a:spcPts val="0"/>
              </a:spcAft>
              <a:buClr>
                <a:schemeClr val="lt1"/>
              </a:buClr>
              <a:buSzPts val="1300"/>
              <a:buChar char="○"/>
            </a:pPr>
            <a:r>
              <a:rPr lang="en-GB" sz="1300">
                <a:solidFill>
                  <a:schemeClr val="lt1"/>
                </a:solidFill>
              </a:rPr>
              <a:t>Producing insights that are actionable and can inform decision-making processes.</a:t>
            </a:r>
            <a:endParaRPr sz="1300">
              <a:solidFill>
                <a:schemeClr val="lt1"/>
              </a:solidFill>
            </a:endParaRPr>
          </a:p>
          <a:p>
            <a:pPr indent="-311150" lvl="1" marL="914400" rtl="0" algn="l">
              <a:lnSpc>
                <a:spcPct val="115000"/>
              </a:lnSpc>
              <a:spcBef>
                <a:spcPts val="0"/>
              </a:spcBef>
              <a:spcAft>
                <a:spcPts val="0"/>
              </a:spcAft>
              <a:buClr>
                <a:schemeClr val="lt1"/>
              </a:buClr>
              <a:buSzPts val="1300"/>
              <a:buChar char="○"/>
            </a:pPr>
            <a:r>
              <a:rPr lang="en-GB" sz="1300">
                <a:solidFill>
                  <a:schemeClr val="lt1"/>
                </a:solidFill>
              </a:rPr>
              <a:t>Presenting insights in a comprehensible and usable format.</a:t>
            </a:r>
            <a:endParaRPr sz="1300">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6"/>
          <p:cNvSpPr txBox="1"/>
          <p:nvPr/>
        </p:nvSpPr>
        <p:spPr>
          <a:xfrm>
            <a:off x="1127850" y="587625"/>
            <a:ext cx="4315200" cy="396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GB" sz="2000">
                <a:solidFill>
                  <a:schemeClr val="lt1"/>
                </a:solidFill>
              </a:rPr>
              <a:t>Conclusion</a:t>
            </a:r>
            <a:endParaRPr b="1" sz="2000">
              <a:solidFill>
                <a:schemeClr val="lt1"/>
              </a:solidFill>
            </a:endParaRPr>
          </a:p>
          <a:p>
            <a:pPr indent="0" lvl="0" marL="0" rtl="0" algn="l">
              <a:lnSpc>
                <a:spcPct val="115000"/>
              </a:lnSpc>
              <a:spcBef>
                <a:spcPts val="1200"/>
              </a:spcBef>
              <a:spcAft>
                <a:spcPts val="0"/>
              </a:spcAft>
              <a:buNone/>
            </a:pPr>
            <a:r>
              <a:rPr lang="en-GB">
                <a:solidFill>
                  <a:schemeClr val="lt1"/>
                </a:solidFill>
              </a:rPr>
              <a:t>This project outlines a comprehensive approach to processing and analyzing the Adult Income Dataset. By leveraging advanced data preprocessing techniques and multiple machine learning models, the solution aims to generate meaningful insights that can support decision-making processes. The use of PySpark ensures scalability, making it feasible to handle large datasets efficiently. The solution's unique approach lies in its thorough data preprocessing, robust model training and evaluation, and insightful analysis of model outputs, providing a complete framework for knowledge representation and insight generation from structured datasets.</a:t>
            </a:r>
            <a:endParaRPr>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grpSp>
        <p:nvGrpSpPr>
          <p:cNvPr id="395" name="Google Shape;395;p36"/>
          <p:cNvGrpSpPr/>
          <p:nvPr/>
        </p:nvGrpSpPr>
        <p:grpSpPr>
          <a:xfrm>
            <a:off x="5631682" y="1301746"/>
            <a:ext cx="3309158" cy="2375793"/>
            <a:chOff x="3553042" y="1657806"/>
            <a:chExt cx="3461100" cy="2671532"/>
          </a:xfrm>
        </p:grpSpPr>
        <p:sp>
          <p:nvSpPr>
            <p:cNvPr id="396" name="Google Shape;396;p36"/>
            <p:cNvSpPr/>
            <p:nvPr/>
          </p:nvSpPr>
          <p:spPr>
            <a:xfrm>
              <a:off x="4856024" y="3625653"/>
              <a:ext cx="944700" cy="663300"/>
            </a:xfrm>
            <a:prstGeom prst="trapezoid">
              <a:avLst>
                <a:gd fmla="val 25000" name="adj"/>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p:nvPr/>
          </p:nvSpPr>
          <p:spPr>
            <a:xfrm rot="10800000">
              <a:off x="4953871" y="3681997"/>
              <a:ext cx="400200" cy="606600"/>
            </a:xfrm>
            <a:prstGeom prst="triangle">
              <a:avLst>
                <a:gd fmla="val 96745"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6"/>
            <p:cNvSpPr/>
            <p:nvPr/>
          </p:nvSpPr>
          <p:spPr>
            <a:xfrm>
              <a:off x="4767796" y="3681816"/>
              <a:ext cx="163500" cy="606600"/>
            </a:xfrm>
            <a:prstGeom prst="triangle">
              <a:avLst>
                <a:gd fmla="val 98558"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6"/>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6"/>
            <p:cNvSpPr/>
            <p:nvPr/>
          </p:nvSpPr>
          <p:spPr>
            <a:xfrm rot="10800000">
              <a:off x="4668343" y="4283738"/>
              <a:ext cx="1230600" cy="4560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6"/>
            <p:cNvSpPr/>
            <p:nvPr/>
          </p:nvSpPr>
          <p:spPr>
            <a:xfrm>
              <a:off x="4926950" y="3681915"/>
              <a:ext cx="42900" cy="5943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6"/>
            <p:cNvSpPr/>
            <p:nvPr/>
          </p:nvSpPr>
          <p:spPr>
            <a:xfrm>
              <a:off x="3553042" y="1674645"/>
              <a:ext cx="3461100" cy="2014500"/>
            </a:xfrm>
            <a:prstGeom prst="roundRect">
              <a:avLst>
                <a:gd fmla="val 1882"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6"/>
            <p:cNvSpPr/>
            <p:nvPr/>
          </p:nvSpPr>
          <p:spPr>
            <a:xfrm>
              <a:off x="3553042" y="1657806"/>
              <a:ext cx="3461100" cy="2014500"/>
            </a:xfrm>
            <a:prstGeom prst="roundRect">
              <a:avLst>
                <a:gd fmla="val 1764"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36"/>
          <p:cNvSpPr/>
          <p:nvPr/>
        </p:nvSpPr>
        <p:spPr>
          <a:xfrm flipH="1">
            <a:off x="5682332" y="1373803"/>
            <a:ext cx="3207900" cy="1698600"/>
          </a:xfrm>
          <a:prstGeom prst="rtTriangle">
            <a:avLst/>
          </a:prstGeom>
          <a:solidFill>
            <a:srgbClr val="000000">
              <a:alpha val="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5" name="Google Shape;405;p36"/>
          <p:cNvPicPr preferRelativeResize="0"/>
          <p:nvPr/>
        </p:nvPicPr>
        <p:blipFill>
          <a:blip r:embed="rId3">
            <a:alphaModFix/>
          </a:blip>
          <a:stretch>
            <a:fillRect/>
          </a:stretch>
        </p:blipFill>
        <p:spPr>
          <a:xfrm>
            <a:off x="5682325" y="1373800"/>
            <a:ext cx="3207901" cy="16985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9"/>
          <p:cNvSpPr txBox="1"/>
          <p:nvPr>
            <p:ph idx="1" type="body"/>
          </p:nvPr>
        </p:nvSpPr>
        <p:spPr>
          <a:xfrm>
            <a:off x="993800" y="14571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1600"/>
              </a:spcBef>
              <a:spcAft>
                <a:spcPts val="1600"/>
              </a:spcAft>
              <a:buNone/>
            </a:pPr>
            <a:r>
              <a:t/>
            </a:r>
            <a:endParaRPr/>
          </a:p>
        </p:txBody>
      </p:sp>
      <p:sp>
        <p:nvSpPr>
          <p:cNvPr id="240" name="Google Shape;240;p19"/>
          <p:cNvSpPr txBox="1"/>
          <p:nvPr/>
        </p:nvSpPr>
        <p:spPr>
          <a:xfrm>
            <a:off x="1154375" y="588600"/>
            <a:ext cx="7038900" cy="377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GB" sz="1500">
                <a:solidFill>
                  <a:schemeClr val="lt1"/>
                </a:solidFill>
              </a:rPr>
              <a:t>Explanation of Problem Statement and Objectives</a:t>
            </a:r>
            <a:endParaRPr b="1" sz="1500">
              <a:solidFill>
                <a:schemeClr val="lt1"/>
              </a:solidFill>
            </a:endParaRPr>
          </a:p>
          <a:p>
            <a:pPr indent="0" lvl="0" marL="0" rtl="0" algn="l">
              <a:lnSpc>
                <a:spcPct val="115000"/>
              </a:lnSpc>
              <a:spcBef>
                <a:spcPts val="1200"/>
              </a:spcBef>
              <a:spcAft>
                <a:spcPts val="0"/>
              </a:spcAft>
              <a:buNone/>
            </a:pPr>
            <a:r>
              <a:rPr b="1" lang="en-GB" sz="1300">
                <a:solidFill>
                  <a:schemeClr val="lt1"/>
                </a:solidFill>
              </a:rPr>
              <a:t>Problem Statement</a:t>
            </a:r>
            <a:r>
              <a:rPr lang="en-GB" sz="1300">
                <a:solidFill>
                  <a:schemeClr val="lt1"/>
                </a:solidFill>
              </a:rPr>
              <a:t>: Organizations and individuals often have access to large volumes of structured data (e.g., spreadsheets, databases) but may struggle to extract meaningful insights from this data. The challenge lies in effectively representing the knowledge contained within these datasets and identifying patterns that can lead to actionable insights. Manual analysis is time-consuming and prone to human error, which creates a need for automated solutions.</a:t>
            </a:r>
            <a:endParaRPr sz="1300">
              <a:solidFill>
                <a:schemeClr val="lt1"/>
              </a:solidFill>
            </a:endParaRPr>
          </a:p>
          <a:p>
            <a:pPr indent="0" lvl="0" marL="0" rtl="0" algn="l">
              <a:lnSpc>
                <a:spcPct val="115000"/>
              </a:lnSpc>
              <a:spcBef>
                <a:spcPts val="1200"/>
              </a:spcBef>
              <a:spcAft>
                <a:spcPts val="0"/>
              </a:spcAft>
              <a:buNone/>
            </a:pPr>
            <a:r>
              <a:rPr b="1" lang="en-GB" sz="1300">
                <a:solidFill>
                  <a:schemeClr val="lt1"/>
                </a:solidFill>
              </a:rPr>
              <a:t>Objectives</a:t>
            </a:r>
            <a:r>
              <a:rPr lang="en-GB" sz="1300">
                <a:solidFill>
                  <a:schemeClr val="lt1"/>
                </a:solidFill>
              </a:rPr>
              <a:t>:</a:t>
            </a:r>
            <a:endParaRPr sz="1300">
              <a:solidFill>
                <a:schemeClr val="lt1"/>
              </a:solidFill>
            </a:endParaRPr>
          </a:p>
          <a:p>
            <a:pPr indent="-311150" lvl="0" marL="457200" rtl="0" algn="l">
              <a:lnSpc>
                <a:spcPct val="115000"/>
              </a:lnSpc>
              <a:spcBef>
                <a:spcPts val="1200"/>
              </a:spcBef>
              <a:spcAft>
                <a:spcPts val="0"/>
              </a:spcAft>
              <a:buClr>
                <a:schemeClr val="lt1"/>
              </a:buClr>
              <a:buSzPts val="1300"/>
              <a:buAutoNum type="arabicPeriod"/>
            </a:pPr>
            <a:r>
              <a:rPr b="1" lang="en-GB" sz="1300">
                <a:solidFill>
                  <a:schemeClr val="lt1"/>
                </a:solidFill>
              </a:rPr>
              <a:t>Processing and Analyzing Structured Data</a:t>
            </a:r>
            <a:r>
              <a:rPr lang="en-GB" sz="1300">
                <a:solidFill>
                  <a:schemeClr val="lt1"/>
                </a:solidFill>
              </a:rPr>
              <a:t>:</a:t>
            </a:r>
            <a:endParaRPr sz="1300">
              <a:solidFill>
                <a:schemeClr val="lt1"/>
              </a:solidFill>
            </a:endParaRPr>
          </a:p>
          <a:p>
            <a:pPr indent="-311150" lvl="1" marL="914400" rtl="0" algn="l">
              <a:lnSpc>
                <a:spcPct val="115000"/>
              </a:lnSpc>
              <a:spcBef>
                <a:spcPts val="0"/>
              </a:spcBef>
              <a:spcAft>
                <a:spcPts val="0"/>
              </a:spcAft>
              <a:buClr>
                <a:schemeClr val="lt1"/>
              </a:buClr>
              <a:buSzPts val="1300"/>
              <a:buChar char="○"/>
            </a:pPr>
            <a:r>
              <a:rPr b="1" lang="en-GB" sz="1300">
                <a:solidFill>
                  <a:schemeClr val="lt1"/>
                </a:solidFill>
              </a:rPr>
              <a:t>Handling Various Types of Data</a:t>
            </a:r>
            <a:r>
              <a:rPr lang="en-GB" sz="1300">
                <a:solidFill>
                  <a:schemeClr val="lt1"/>
                </a:solidFill>
              </a:rPr>
              <a:t>: The AI solution should be versatile enough to work with different formats of structured data, such as CSV files, SQL databases, and Excel spreadsheets.</a:t>
            </a:r>
            <a:endParaRPr sz="1300">
              <a:solidFill>
                <a:schemeClr val="lt1"/>
              </a:solidFill>
            </a:endParaRPr>
          </a:p>
          <a:p>
            <a:pPr indent="-311150" lvl="1" marL="914400" rtl="0" algn="l">
              <a:lnSpc>
                <a:spcPct val="115000"/>
              </a:lnSpc>
              <a:spcBef>
                <a:spcPts val="0"/>
              </a:spcBef>
              <a:spcAft>
                <a:spcPts val="0"/>
              </a:spcAft>
              <a:buClr>
                <a:schemeClr val="lt1"/>
              </a:buClr>
              <a:buSzPts val="1300"/>
              <a:buChar char="○"/>
            </a:pPr>
            <a:r>
              <a:rPr b="1" lang="en-GB" sz="1300">
                <a:solidFill>
                  <a:schemeClr val="lt1"/>
                </a:solidFill>
              </a:rPr>
              <a:t>Efficient Analysis</a:t>
            </a:r>
            <a:r>
              <a:rPr lang="en-GB" sz="1300">
                <a:solidFill>
                  <a:schemeClr val="lt1"/>
                </a:solidFill>
              </a:rPr>
              <a:t>: It should be able to perform data cleaning, normalization, and transformation to prepare the data for analysis. This includes dealing with missing values, outliers, and inconsistent data entries.</a:t>
            </a:r>
            <a:endParaRPr sz="1300">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nvSpPr>
        <p:spPr>
          <a:xfrm>
            <a:off x="1011650" y="452725"/>
            <a:ext cx="7840800" cy="3520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lt1"/>
              </a:buClr>
              <a:buSzPts val="1300"/>
              <a:buAutoNum type="arabicPeriod" startAt="2"/>
            </a:pPr>
            <a:r>
              <a:rPr b="1" lang="en-GB" sz="1300">
                <a:solidFill>
                  <a:schemeClr val="lt1"/>
                </a:solidFill>
              </a:rPr>
              <a:t>Identifying Patterns</a:t>
            </a:r>
            <a:r>
              <a:rPr lang="en-GB" sz="1300">
                <a:solidFill>
                  <a:schemeClr val="lt1"/>
                </a:solidFill>
              </a:rPr>
              <a:t>:</a:t>
            </a:r>
            <a:endParaRPr sz="1300">
              <a:solidFill>
                <a:schemeClr val="lt1"/>
              </a:solidFill>
            </a:endParaRPr>
          </a:p>
          <a:p>
            <a:pPr indent="-311150" lvl="1" marL="914400" rtl="0" algn="l">
              <a:lnSpc>
                <a:spcPct val="115000"/>
              </a:lnSpc>
              <a:spcBef>
                <a:spcPts val="0"/>
              </a:spcBef>
              <a:spcAft>
                <a:spcPts val="0"/>
              </a:spcAft>
              <a:buClr>
                <a:schemeClr val="lt1"/>
              </a:buClr>
              <a:buSzPts val="1300"/>
              <a:buChar char="○"/>
            </a:pPr>
            <a:r>
              <a:rPr b="1" lang="en-GB" sz="1300">
                <a:solidFill>
                  <a:schemeClr val="lt1"/>
                </a:solidFill>
              </a:rPr>
              <a:t>Detecting Trends</a:t>
            </a:r>
            <a:r>
              <a:rPr lang="en-GB" sz="1300">
                <a:solidFill>
                  <a:schemeClr val="lt1"/>
                </a:solidFill>
              </a:rPr>
              <a:t>: The solution should be capable of identifying trends over time, such as sales growth or seasonal patterns.</a:t>
            </a:r>
            <a:endParaRPr sz="1300">
              <a:solidFill>
                <a:schemeClr val="lt1"/>
              </a:solidFill>
            </a:endParaRPr>
          </a:p>
          <a:p>
            <a:pPr indent="-311150" lvl="1" marL="914400" rtl="0" algn="l">
              <a:lnSpc>
                <a:spcPct val="115000"/>
              </a:lnSpc>
              <a:spcBef>
                <a:spcPts val="0"/>
              </a:spcBef>
              <a:spcAft>
                <a:spcPts val="0"/>
              </a:spcAft>
              <a:buClr>
                <a:schemeClr val="lt1"/>
              </a:buClr>
              <a:buSzPts val="1300"/>
              <a:buChar char="○"/>
            </a:pPr>
            <a:r>
              <a:rPr b="1" lang="en-GB" sz="1300">
                <a:solidFill>
                  <a:schemeClr val="lt1"/>
                </a:solidFill>
              </a:rPr>
              <a:t>Finding Correlations</a:t>
            </a:r>
            <a:r>
              <a:rPr lang="en-GB" sz="1300">
                <a:solidFill>
                  <a:schemeClr val="lt1"/>
                </a:solidFill>
              </a:rPr>
              <a:t>: It should be able to determine relationships between different data variables, such as the correlation between marketing spend and sales performance.</a:t>
            </a:r>
            <a:endParaRPr sz="1300">
              <a:solidFill>
                <a:schemeClr val="lt1"/>
              </a:solidFill>
            </a:endParaRPr>
          </a:p>
          <a:p>
            <a:pPr indent="-311150" lvl="1" marL="914400" rtl="0" algn="l">
              <a:lnSpc>
                <a:spcPct val="115000"/>
              </a:lnSpc>
              <a:spcBef>
                <a:spcPts val="0"/>
              </a:spcBef>
              <a:spcAft>
                <a:spcPts val="0"/>
              </a:spcAft>
              <a:buClr>
                <a:schemeClr val="lt1"/>
              </a:buClr>
              <a:buSzPts val="1300"/>
              <a:buChar char="○"/>
            </a:pPr>
            <a:r>
              <a:rPr b="1" lang="en-GB" sz="1300">
                <a:solidFill>
                  <a:schemeClr val="lt1"/>
                </a:solidFill>
              </a:rPr>
              <a:t>Highlighting Anomalies</a:t>
            </a:r>
            <a:r>
              <a:rPr lang="en-GB" sz="1300">
                <a:solidFill>
                  <a:schemeClr val="lt1"/>
                </a:solidFill>
              </a:rPr>
              <a:t>: The solution should identify outliers and anomalies that could indicate significant events or errors in the data.</a:t>
            </a:r>
            <a:endParaRPr sz="1300">
              <a:solidFill>
                <a:schemeClr val="lt1"/>
              </a:solidFill>
            </a:endParaRPr>
          </a:p>
          <a:p>
            <a:pPr indent="-311150" lvl="0" marL="457200" rtl="0" algn="l">
              <a:lnSpc>
                <a:spcPct val="115000"/>
              </a:lnSpc>
              <a:spcBef>
                <a:spcPts val="0"/>
              </a:spcBef>
              <a:spcAft>
                <a:spcPts val="0"/>
              </a:spcAft>
              <a:buClr>
                <a:schemeClr val="lt1"/>
              </a:buClr>
              <a:buSzPts val="1300"/>
              <a:buAutoNum type="arabicPeriod" startAt="2"/>
            </a:pPr>
            <a:r>
              <a:rPr b="1" lang="en-GB" sz="1300">
                <a:solidFill>
                  <a:schemeClr val="lt1"/>
                </a:solidFill>
              </a:rPr>
              <a:t>Generating Meaningful Insights</a:t>
            </a:r>
            <a:r>
              <a:rPr lang="en-GB" sz="1300">
                <a:solidFill>
                  <a:schemeClr val="lt1"/>
                </a:solidFill>
              </a:rPr>
              <a:t>:</a:t>
            </a:r>
            <a:endParaRPr sz="1300">
              <a:solidFill>
                <a:schemeClr val="lt1"/>
              </a:solidFill>
            </a:endParaRPr>
          </a:p>
          <a:p>
            <a:pPr indent="-311150" lvl="1" marL="914400" rtl="0" algn="l">
              <a:lnSpc>
                <a:spcPct val="115000"/>
              </a:lnSpc>
              <a:spcBef>
                <a:spcPts val="0"/>
              </a:spcBef>
              <a:spcAft>
                <a:spcPts val="0"/>
              </a:spcAft>
              <a:buClr>
                <a:schemeClr val="lt1"/>
              </a:buClr>
              <a:buSzPts val="1300"/>
              <a:buChar char="○"/>
            </a:pPr>
            <a:r>
              <a:rPr b="1" lang="en-GB" sz="1300">
                <a:solidFill>
                  <a:schemeClr val="lt1"/>
                </a:solidFill>
              </a:rPr>
              <a:t>Actionable Insights</a:t>
            </a:r>
            <a:r>
              <a:rPr lang="en-GB" sz="1300">
                <a:solidFill>
                  <a:schemeClr val="lt1"/>
                </a:solidFill>
              </a:rPr>
              <a:t>: The insights generated should be actionable, providing users with clear recommendations or highlighting areas that need attention.</a:t>
            </a:r>
            <a:endParaRPr sz="1300">
              <a:solidFill>
                <a:schemeClr val="lt1"/>
              </a:solidFill>
            </a:endParaRPr>
          </a:p>
          <a:p>
            <a:pPr indent="-311150" lvl="1" marL="914400" rtl="0" algn="l">
              <a:lnSpc>
                <a:spcPct val="115000"/>
              </a:lnSpc>
              <a:spcBef>
                <a:spcPts val="0"/>
              </a:spcBef>
              <a:spcAft>
                <a:spcPts val="0"/>
              </a:spcAft>
              <a:buClr>
                <a:schemeClr val="lt1"/>
              </a:buClr>
              <a:buSzPts val="1300"/>
              <a:buChar char="○"/>
            </a:pPr>
            <a:r>
              <a:rPr b="1" lang="en-GB" sz="1300">
                <a:solidFill>
                  <a:schemeClr val="lt1"/>
                </a:solidFill>
              </a:rPr>
              <a:t>Comprehensible Presentation</a:t>
            </a:r>
            <a:r>
              <a:rPr lang="en-GB" sz="1300">
                <a:solidFill>
                  <a:schemeClr val="lt1"/>
                </a:solidFill>
              </a:rPr>
              <a:t>: Insights should be presented in a way that is easy to understand, using visualizations, summaries, and explanations that make the data accessible to non-experts.</a:t>
            </a:r>
            <a:endParaRPr sz="1300">
              <a:solidFill>
                <a:schemeClr val="lt1"/>
              </a:solidFill>
            </a:endParaRPr>
          </a:p>
          <a:p>
            <a:pPr indent="-311150" lvl="1" marL="914400" rtl="0" algn="l">
              <a:lnSpc>
                <a:spcPct val="115000"/>
              </a:lnSpc>
              <a:spcBef>
                <a:spcPts val="0"/>
              </a:spcBef>
              <a:spcAft>
                <a:spcPts val="0"/>
              </a:spcAft>
              <a:buClr>
                <a:schemeClr val="lt1"/>
              </a:buClr>
              <a:buSzPts val="1300"/>
              <a:buChar char="○"/>
            </a:pPr>
            <a:r>
              <a:rPr b="1" lang="en-GB" sz="1300">
                <a:solidFill>
                  <a:schemeClr val="lt1"/>
                </a:solidFill>
              </a:rPr>
              <a:t>Supporting Decision-Making</a:t>
            </a:r>
            <a:r>
              <a:rPr lang="en-GB" sz="1300">
                <a:solidFill>
                  <a:schemeClr val="lt1"/>
                </a:solidFill>
              </a:rPr>
              <a:t>: The insights should aid in making informed decisions by providing evidence-based analysis.</a:t>
            </a:r>
            <a:endParaRPr sz="1300">
              <a:solidFill>
                <a:schemeClr val="lt1"/>
              </a:solidFill>
            </a:endParaRPr>
          </a:p>
          <a:p>
            <a:pPr indent="0" lvl="0" marL="0" rtl="0" algn="l">
              <a:lnSpc>
                <a:spcPct val="115000"/>
              </a:lnSpc>
              <a:spcBef>
                <a:spcPts val="1200"/>
              </a:spcBef>
              <a:spcAft>
                <a:spcPts val="0"/>
              </a:spcAft>
              <a:buNone/>
            </a:pPr>
            <a:r>
              <a:rPr lang="en-GB" sz="1300">
                <a:solidFill>
                  <a:schemeClr val="lt1"/>
                </a:solidFill>
              </a:rPr>
              <a:t>By achieving these objectives, the AI-based solution will empower users to unlock the full potential of their structured data, leading to better decision-making and improved outcomes.</a:t>
            </a:r>
            <a:endParaRPr sz="1300">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1"/>
          <p:cNvSpPr txBox="1"/>
          <p:nvPr/>
        </p:nvSpPr>
        <p:spPr>
          <a:xfrm>
            <a:off x="2345750" y="172050"/>
            <a:ext cx="5756400" cy="239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GB" sz="2500">
                <a:solidFill>
                  <a:schemeClr val="lt1"/>
                </a:solidFill>
              </a:rPr>
              <a:t>Data Description</a:t>
            </a:r>
            <a:endParaRPr b="1" sz="2500">
              <a:solidFill>
                <a:schemeClr val="lt1"/>
              </a:solidFill>
            </a:endParaRPr>
          </a:p>
          <a:p>
            <a:pPr indent="0" lvl="0" marL="0" rtl="0" algn="l">
              <a:lnSpc>
                <a:spcPct val="115000"/>
              </a:lnSpc>
              <a:spcBef>
                <a:spcPts val="1200"/>
              </a:spcBef>
              <a:spcAft>
                <a:spcPts val="0"/>
              </a:spcAft>
              <a:buNone/>
            </a:pPr>
            <a:r>
              <a:rPr lang="en-GB" sz="1300" u="sng">
                <a:solidFill>
                  <a:schemeClr val="hlink"/>
                </a:solidFill>
                <a:hlinkClick r:id="rId3"/>
              </a:rPr>
              <a:t>adult.csv dataset</a:t>
            </a:r>
            <a:endParaRPr sz="1300">
              <a:solidFill>
                <a:schemeClr val="lt1"/>
              </a:solidFill>
            </a:endParaRPr>
          </a:p>
          <a:p>
            <a:pPr indent="0" lvl="0" marL="0" rtl="0" algn="l">
              <a:lnSpc>
                <a:spcPct val="115000"/>
              </a:lnSpc>
              <a:spcBef>
                <a:spcPts val="1400"/>
              </a:spcBef>
              <a:spcAft>
                <a:spcPts val="0"/>
              </a:spcAft>
              <a:buNone/>
            </a:pPr>
            <a:r>
              <a:rPr b="1" lang="en-GB" sz="1500">
                <a:solidFill>
                  <a:schemeClr val="lt1"/>
                </a:solidFill>
              </a:rPr>
              <a:t>Dataset Description</a:t>
            </a:r>
            <a:endParaRPr b="1" sz="1500">
              <a:solidFill>
                <a:schemeClr val="lt1"/>
              </a:solidFill>
            </a:endParaRPr>
          </a:p>
          <a:p>
            <a:pPr indent="0" lvl="0" marL="0" rtl="0" algn="l">
              <a:lnSpc>
                <a:spcPct val="115000"/>
              </a:lnSpc>
              <a:spcBef>
                <a:spcPts val="1200"/>
              </a:spcBef>
              <a:spcAft>
                <a:spcPts val="0"/>
              </a:spcAft>
              <a:buNone/>
            </a:pPr>
            <a:r>
              <a:rPr b="1" lang="en-GB" sz="1300">
                <a:solidFill>
                  <a:schemeClr val="lt1"/>
                </a:solidFill>
              </a:rPr>
              <a:t>Overview</a:t>
            </a:r>
            <a:r>
              <a:rPr lang="en-GB" sz="1300">
                <a:solidFill>
                  <a:schemeClr val="lt1"/>
                </a:solidFill>
              </a:rPr>
              <a:t>:</a:t>
            </a:r>
            <a:endParaRPr sz="1300">
              <a:solidFill>
                <a:schemeClr val="lt1"/>
              </a:solidFill>
            </a:endParaRPr>
          </a:p>
          <a:p>
            <a:pPr indent="-311150" lvl="0" marL="457200" rtl="0" algn="l">
              <a:lnSpc>
                <a:spcPct val="115000"/>
              </a:lnSpc>
              <a:spcBef>
                <a:spcPts val="1200"/>
              </a:spcBef>
              <a:spcAft>
                <a:spcPts val="0"/>
              </a:spcAft>
              <a:buClr>
                <a:schemeClr val="lt1"/>
              </a:buClr>
              <a:buSzPts val="1300"/>
              <a:buChar char="●"/>
            </a:pPr>
            <a:r>
              <a:rPr b="1" lang="en-GB" sz="1300">
                <a:solidFill>
                  <a:schemeClr val="lt1"/>
                </a:solidFill>
              </a:rPr>
              <a:t>Rows</a:t>
            </a:r>
            <a:r>
              <a:rPr lang="en-GB" sz="1300">
                <a:solidFill>
                  <a:schemeClr val="lt1"/>
                </a:solidFill>
              </a:rPr>
              <a:t>: 48,842</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b="1" lang="en-GB" sz="1300">
                <a:solidFill>
                  <a:schemeClr val="lt1"/>
                </a:solidFill>
              </a:rPr>
              <a:t>Columns</a:t>
            </a:r>
            <a:r>
              <a:rPr lang="en-GB" sz="1300">
                <a:solidFill>
                  <a:schemeClr val="lt1"/>
                </a:solidFill>
              </a:rPr>
              <a:t>: 15</a:t>
            </a:r>
            <a:endParaRPr sz="1300">
              <a:solidFill>
                <a:schemeClr val="lt1"/>
              </a:solidFill>
            </a:endParaRPr>
          </a:p>
          <a:p>
            <a:pPr indent="0" lvl="0" marL="0" rtl="0" algn="l">
              <a:spcBef>
                <a:spcPts val="1200"/>
              </a:spcBef>
              <a:spcAft>
                <a:spcPts val="0"/>
              </a:spcAft>
              <a:buNone/>
            </a:pPr>
            <a:r>
              <a:t/>
            </a:r>
            <a:endParaRPr sz="1300">
              <a:solidFill>
                <a:schemeClr val="lt1"/>
              </a:solidFill>
            </a:endParaRPr>
          </a:p>
        </p:txBody>
      </p:sp>
      <p:sp>
        <p:nvSpPr>
          <p:cNvPr id="251" name="Google Shape;251;p21"/>
          <p:cNvSpPr txBox="1"/>
          <p:nvPr/>
        </p:nvSpPr>
        <p:spPr>
          <a:xfrm>
            <a:off x="5305325" y="127650"/>
            <a:ext cx="3543600" cy="488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300">
                <a:solidFill>
                  <a:schemeClr val="lt1"/>
                </a:solidFill>
              </a:rPr>
              <a:t>Columns</a:t>
            </a:r>
            <a:r>
              <a:rPr lang="en-GB" sz="1300">
                <a:solidFill>
                  <a:schemeClr val="lt1"/>
                </a:solidFill>
              </a:rPr>
              <a:t>:</a:t>
            </a:r>
            <a:endParaRPr sz="1300">
              <a:solidFill>
                <a:schemeClr val="lt1"/>
              </a:solidFill>
            </a:endParaRPr>
          </a:p>
          <a:p>
            <a:pPr indent="-304800" lvl="0" marL="457200" rtl="0" algn="l">
              <a:lnSpc>
                <a:spcPct val="115000"/>
              </a:lnSpc>
              <a:spcBef>
                <a:spcPts val="1200"/>
              </a:spcBef>
              <a:spcAft>
                <a:spcPts val="0"/>
              </a:spcAft>
              <a:buClr>
                <a:schemeClr val="lt1"/>
              </a:buClr>
              <a:buSzPts val="1200"/>
              <a:buAutoNum type="arabicPeriod"/>
            </a:pPr>
            <a:r>
              <a:rPr b="1" lang="en-GB" sz="1200">
                <a:solidFill>
                  <a:schemeClr val="lt1"/>
                </a:solidFill>
              </a:rPr>
              <a:t>age</a:t>
            </a:r>
            <a:r>
              <a:rPr lang="en-GB" sz="1200">
                <a:solidFill>
                  <a:schemeClr val="lt1"/>
                </a:solidFill>
              </a:rPr>
              <a:t>: Integer, Age of the individual.</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workclass</a:t>
            </a:r>
            <a:r>
              <a:rPr lang="en-GB" sz="1200">
                <a:solidFill>
                  <a:schemeClr val="lt1"/>
                </a:solidFill>
              </a:rPr>
              <a:t>: Categorical, Type of employer.</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fnlwgt</a:t>
            </a:r>
            <a:r>
              <a:rPr lang="en-GB" sz="1200">
                <a:solidFill>
                  <a:schemeClr val="lt1"/>
                </a:solidFill>
              </a:rPr>
              <a:t>: Integer, Final weight.</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education</a:t>
            </a:r>
            <a:r>
              <a:rPr lang="en-GB" sz="1200">
                <a:solidFill>
                  <a:schemeClr val="lt1"/>
                </a:solidFill>
              </a:rPr>
              <a:t>: Categorical, Highest level of education achieved.</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educational-num</a:t>
            </a:r>
            <a:r>
              <a:rPr lang="en-GB" sz="1200">
                <a:solidFill>
                  <a:schemeClr val="lt1"/>
                </a:solidFill>
              </a:rPr>
              <a:t>: Integer, Number of years of education.</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marital-status</a:t>
            </a:r>
            <a:r>
              <a:rPr lang="en-GB" sz="1200">
                <a:solidFill>
                  <a:schemeClr val="lt1"/>
                </a:solidFill>
              </a:rPr>
              <a:t>: Categorical, Marital status.</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occupation</a:t>
            </a:r>
            <a:r>
              <a:rPr lang="en-GB" sz="1200">
                <a:solidFill>
                  <a:schemeClr val="lt1"/>
                </a:solidFill>
              </a:rPr>
              <a:t>: Categorical, Job type.</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relationship</a:t>
            </a:r>
            <a:r>
              <a:rPr lang="en-GB" sz="1200">
                <a:solidFill>
                  <a:schemeClr val="lt1"/>
                </a:solidFill>
              </a:rPr>
              <a:t>: Categorical, Relationship status.</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race</a:t>
            </a:r>
            <a:r>
              <a:rPr lang="en-GB" sz="1200">
                <a:solidFill>
                  <a:schemeClr val="lt1"/>
                </a:solidFill>
              </a:rPr>
              <a:t>: Categorical, Race.</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gender</a:t>
            </a:r>
            <a:r>
              <a:rPr lang="en-GB" sz="1200">
                <a:solidFill>
                  <a:schemeClr val="lt1"/>
                </a:solidFill>
              </a:rPr>
              <a:t>: Categorical, Gender.</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capital-gain</a:t>
            </a:r>
            <a:r>
              <a:rPr lang="en-GB" sz="1200">
                <a:solidFill>
                  <a:schemeClr val="lt1"/>
                </a:solidFill>
              </a:rPr>
              <a:t>: Integer, Capital gain.</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capital-loss</a:t>
            </a:r>
            <a:r>
              <a:rPr lang="en-GB" sz="1200">
                <a:solidFill>
                  <a:schemeClr val="lt1"/>
                </a:solidFill>
              </a:rPr>
              <a:t>: Integer, Capital loss.</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hours-per-week</a:t>
            </a:r>
            <a:r>
              <a:rPr lang="en-GB" sz="1200">
                <a:solidFill>
                  <a:schemeClr val="lt1"/>
                </a:solidFill>
              </a:rPr>
              <a:t>: Integer, Hours worked per week.</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native-country</a:t>
            </a:r>
            <a:r>
              <a:rPr lang="en-GB" sz="1200">
                <a:solidFill>
                  <a:schemeClr val="lt1"/>
                </a:solidFill>
              </a:rPr>
              <a:t>: Categorical, Country of origin.</a:t>
            </a:r>
            <a:endParaRPr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income</a:t>
            </a:r>
            <a:r>
              <a:rPr lang="en-GB" sz="1200">
                <a:solidFill>
                  <a:schemeClr val="lt1"/>
                </a:solidFill>
              </a:rPr>
              <a:t>: Categorical, Income category (&lt;=50K, &gt;50K).</a:t>
            </a:r>
            <a:endParaRPr sz="1200">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22"/>
          <p:cNvPicPr preferRelativeResize="0"/>
          <p:nvPr/>
        </p:nvPicPr>
        <p:blipFill>
          <a:blip r:embed="rId3">
            <a:alphaModFix/>
          </a:blip>
          <a:stretch>
            <a:fillRect/>
          </a:stretch>
        </p:blipFill>
        <p:spPr>
          <a:xfrm>
            <a:off x="5579825" y="832350"/>
            <a:ext cx="3564175" cy="3478801"/>
          </a:xfrm>
          <a:prstGeom prst="rect">
            <a:avLst/>
          </a:prstGeom>
          <a:noFill/>
          <a:ln>
            <a:noFill/>
          </a:ln>
          <a:effectLst>
            <a:outerShdw blurRad="1428750" rotWithShape="0" algn="bl" dir="21240000" dist="9525">
              <a:srgbClr val="000000">
                <a:alpha val="83000"/>
              </a:srgbClr>
            </a:outerShdw>
          </a:effectLst>
        </p:spPr>
      </p:pic>
      <p:sp>
        <p:nvSpPr>
          <p:cNvPr id="257" name="Google Shape;257;p22"/>
          <p:cNvSpPr txBox="1"/>
          <p:nvPr/>
        </p:nvSpPr>
        <p:spPr>
          <a:xfrm>
            <a:off x="1120925" y="629025"/>
            <a:ext cx="4458900" cy="347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a:solidFill>
                  <a:schemeClr val="lt1"/>
                </a:solidFill>
              </a:rPr>
              <a:t>Key Insights</a:t>
            </a:r>
            <a:r>
              <a:rPr lang="en-GB">
                <a:solidFill>
                  <a:schemeClr val="lt1"/>
                </a:solidFill>
              </a:rPr>
              <a:t>:</a:t>
            </a:r>
            <a:endParaRPr>
              <a:solidFill>
                <a:schemeClr val="lt1"/>
              </a:solidFill>
            </a:endParaRPr>
          </a:p>
          <a:p>
            <a:pPr indent="-317500" lvl="0" marL="457200" rtl="0" algn="l">
              <a:lnSpc>
                <a:spcPct val="115000"/>
              </a:lnSpc>
              <a:spcBef>
                <a:spcPts val="1200"/>
              </a:spcBef>
              <a:spcAft>
                <a:spcPts val="0"/>
              </a:spcAft>
              <a:buClr>
                <a:schemeClr val="lt1"/>
              </a:buClr>
              <a:buSzPts val="1400"/>
              <a:buChar char="●"/>
            </a:pPr>
            <a:r>
              <a:rPr lang="en-GB">
                <a:solidFill>
                  <a:schemeClr val="lt1"/>
                </a:solidFill>
              </a:rPr>
              <a:t>The dataset includes demographic information and income.</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GB">
                <a:solidFill>
                  <a:schemeClr val="lt1"/>
                </a:solidFill>
              </a:rPr>
              <a:t>It contains both numerical and categorical variables.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GB">
                <a:solidFill>
                  <a:schemeClr val="lt1"/>
                </a:solidFill>
              </a:rPr>
              <a:t>No missing values are present in the dataset.</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GB">
                <a:solidFill>
                  <a:schemeClr val="lt1"/>
                </a:solidFill>
              </a:rPr>
              <a:t>Primary variables of interest for analysis could include </a:t>
            </a:r>
            <a:r>
              <a:rPr lang="en-GB">
                <a:solidFill>
                  <a:schemeClr val="lt1"/>
                </a:solidFill>
                <a:latin typeface="Roboto Mono"/>
                <a:ea typeface="Roboto Mono"/>
                <a:cs typeface="Roboto Mono"/>
                <a:sym typeface="Roboto Mono"/>
              </a:rPr>
              <a:t>age</a:t>
            </a:r>
            <a:r>
              <a:rPr lang="en-GB">
                <a:solidFill>
                  <a:schemeClr val="lt1"/>
                </a:solidFill>
              </a:rPr>
              <a:t>, </a:t>
            </a:r>
            <a:r>
              <a:rPr lang="en-GB">
                <a:solidFill>
                  <a:schemeClr val="lt1"/>
                </a:solidFill>
                <a:latin typeface="Roboto Mono"/>
                <a:ea typeface="Roboto Mono"/>
                <a:cs typeface="Roboto Mono"/>
                <a:sym typeface="Roboto Mono"/>
              </a:rPr>
              <a:t>education</a:t>
            </a:r>
            <a:r>
              <a:rPr lang="en-GB">
                <a:solidFill>
                  <a:schemeClr val="lt1"/>
                </a:solidFill>
              </a:rPr>
              <a:t>, </a:t>
            </a:r>
            <a:r>
              <a:rPr lang="en-GB">
                <a:solidFill>
                  <a:schemeClr val="lt1"/>
                </a:solidFill>
                <a:latin typeface="Roboto Mono"/>
                <a:ea typeface="Roboto Mono"/>
                <a:cs typeface="Roboto Mono"/>
                <a:sym typeface="Roboto Mono"/>
              </a:rPr>
              <a:t>occupation</a:t>
            </a:r>
            <a:r>
              <a:rPr lang="en-GB">
                <a:solidFill>
                  <a:schemeClr val="lt1"/>
                </a:solidFill>
              </a:rPr>
              <a:t>, </a:t>
            </a:r>
            <a:r>
              <a:rPr lang="en-GB">
                <a:solidFill>
                  <a:schemeClr val="lt1"/>
                </a:solidFill>
                <a:latin typeface="Roboto Mono"/>
                <a:ea typeface="Roboto Mono"/>
                <a:cs typeface="Roboto Mono"/>
                <a:sym typeface="Roboto Mono"/>
              </a:rPr>
              <a:t>hours-per-week</a:t>
            </a:r>
            <a:r>
              <a:rPr lang="en-GB">
                <a:solidFill>
                  <a:schemeClr val="lt1"/>
                </a:solidFill>
              </a:rPr>
              <a:t>, and </a:t>
            </a:r>
            <a:r>
              <a:rPr lang="en-GB">
                <a:solidFill>
                  <a:schemeClr val="lt1"/>
                </a:solidFill>
                <a:latin typeface="Roboto Mono"/>
                <a:ea typeface="Roboto Mono"/>
                <a:cs typeface="Roboto Mono"/>
                <a:sym typeface="Roboto Mono"/>
              </a:rPr>
              <a:t>income</a:t>
            </a:r>
            <a:r>
              <a:rPr lang="en-GB">
                <a:solidFill>
                  <a:schemeClr val="lt1"/>
                </a:solidFill>
              </a:rPr>
              <a:t>.</a:t>
            </a:r>
            <a:endParaRPr>
              <a:solidFill>
                <a:schemeClr val="lt1"/>
              </a:solidFill>
            </a:endParaRPr>
          </a:p>
          <a:p>
            <a:pPr indent="0" lvl="0" marL="0" rtl="0" algn="l">
              <a:lnSpc>
                <a:spcPct val="115000"/>
              </a:lnSpc>
              <a:spcBef>
                <a:spcPts val="1200"/>
              </a:spcBef>
              <a:spcAft>
                <a:spcPts val="0"/>
              </a:spcAft>
              <a:buNone/>
            </a:pPr>
            <a:r>
              <a:rPr lang="en-GB">
                <a:solidFill>
                  <a:schemeClr val="lt1"/>
                </a:solidFill>
              </a:rPr>
              <a:t>This dataset is well-suited for analyzing relationships between demographic factors and income levels.</a:t>
            </a:r>
            <a:endParaRPr>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3"/>
          <p:cNvSpPr txBox="1"/>
          <p:nvPr/>
        </p:nvSpPr>
        <p:spPr>
          <a:xfrm>
            <a:off x="1134750" y="508425"/>
            <a:ext cx="6874500" cy="37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GB" sz="1600">
                <a:solidFill>
                  <a:schemeClr val="lt1"/>
                </a:solidFill>
              </a:rPr>
              <a:t>Unique Idea Brief (Solution)</a:t>
            </a:r>
            <a:endParaRPr b="1" sz="1600">
              <a:solidFill>
                <a:schemeClr val="lt1"/>
              </a:solidFill>
            </a:endParaRPr>
          </a:p>
          <a:p>
            <a:pPr indent="0" lvl="0" marL="0" rtl="0" algn="l">
              <a:lnSpc>
                <a:spcPct val="115000"/>
              </a:lnSpc>
              <a:spcBef>
                <a:spcPts val="1200"/>
              </a:spcBef>
              <a:spcAft>
                <a:spcPts val="0"/>
              </a:spcAft>
              <a:buNone/>
            </a:pPr>
            <a:r>
              <a:rPr b="1" lang="en-GB">
                <a:solidFill>
                  <a:schemeClr val="lt1"/>
                </a:solidFill>
              </a:rPr>
              <a:t>Knowledge Representation and Insight Generation from Structured Datasets</a:t>
            </a:r>
            <a:endParaRPr b="1">
              <a:solidFill>
                <a:schemeClr val="lt1"/>
              </a:solidFill>
            </a:endParaRPr>
          </a:p>
          <a:p>
            <a:pPr indent="0" lvl="0" marL="0" rtl="0" algn="l">
              <a:lnSpc>
                <a:spcPct val="115000"/>
              </a:lnSpc>
              <a:spcBef>
                <a:spcPts val="1200"/>
              </a:spcBef>
              <a:spcAft>
                <a:spcPts val="0"/>
              </a:spcAft>
              <a:buNone/>
            </a:pPr>
            <a:r>
              <a:rPr b="1" lang="en-GB">
                <a:solidFill>
                  <a:schemeClr val="lt1"/>
                </a:solidFill>
              </a:rPr>
              <a:t>Solution Overview:</a:t>
            </a:r>
            <a:r>
              <a:rPr lang="en-GB">
                <a:solidFill>
                  <a:schemeClr val="lt1"/>
                </a:solidFill>
              </a:rPr>
              <a:t> This project aims to develop an AI-based solution to process, analyze, and extract meaningful insights from the structured Adult Income Dataset. The dataset is sourced from the UCI Machine Learning Repository and contains information about individuals' demographic and employment attributes. The primary goals are to preprocess the data, effectively represent the knowledge, and identify patterns to support decision-making processes. The solution leverages various data preprocessing techniques and machine learning models to achieve these objectives.</a:t>
            </a:r>
            <a:endParaRPr>
              <a:solidFill>
                <a:schemeClr val="lt1"/>
              </a:solidFill>
            </a:endParaRPr>
          </a:p>
          <a:p>
            <a:pPr indent="0" lvl="0" marL="0" rtl="0" algn="l">
              <a:lnSpc>
                <a:spcPct val="115000"/>
              </a:lnSpc>
              <a:spcBef>
                <a:spcPts val="1200"/>
              </a:spcBef>
              <a:spcAft>
                <a:spcPts val="0"/>
              </a:spcAft>
              <a:buNone/>
            </a:pPr>
            <a:r>
              <a:rPr lang="en-GB">
                <a:solidFill>
                  <a:schemeClr val="lt1"/>
                </a:solidFill>
              </a:rPr>
              <a:t>The unique aspect of this solution lies in its comprehensive approach to data preprocessing, scalability using distributed computing, and the implementation of multiple machine learning models to ensure robust insight generation. By focusing on the entire pipeline from data cleaning to model evaluation and insight generation, the project provides a holistic framework for handling structured datasets.</a:t>
            </a:r>
            <a:endParaRPr>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4"/>
          <p:cNvSpPr txBox="1"/>
          <p:nvPr/>
        </p:nvSpPr>
        <p:spPr>
          <a:xfrm>
            <a:off x="640575" y="79925"/>
            <a:ext cx="7310700" cy="47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GB" sz="1500">
                <a:solidFill>
                  <a:schemeClr val="lt1"/>
                </a:solidFill>
              </a:rPr>
              <a:t>Features Offered</a:t>
            </a:r>
            <a:endParaRPr b="1" sz="1500">
              <a:solidFill>
                <a:schemeClr val="lt1"/>
              </a:solidFill>
            </a:endParaRPr>
          </a:p>
          <a:p>
            <a:pPr indent="0" lvl="0" marL="457200" rtl="0" algn="l">
              <a:lnSpc>
                <a:spcPct val="115000"/>
              </a:lnSpc>
              <a:spcBef>
                <a:spcPts val="1200"/>
              </a:spcBef>
              <a:spcAft>
                <a:spcPts val="0"/>
              </a:spcAft>
              <a:buNone/>
            </a:pPr>
            <a:r>
              <a:rPr b="1" lang="en-GB" sz="1100">
                <a:solidFill>
                  <a:schemeClr val="lt1"/>
                </a:solidFill>
              </a:rPr>
              <a:t>Data Cleaning:</a:t>
            </a:r>
            <a:endParaRPr b="1" sz="1100">
              <a:solidFill>
                <a:schemeClr val="lt1"/>
              </a:solidFill>
            </a:endParaRPr>
          </a:p>
          <a:p>
            <a:pPr indent="-298450" lvl="1" marL="914400" rtl="0" algn="l">
              <a:lnSpc>
                <a:spcPct val="115000"/>
              </a:lnSpc>
              <a:spcBef>
                <a:spcPts val="1200"/>
              </a:spcBef>
              <a:spcAft>
                <a:spcPts val="0"/>
              </a:spcAft>
              <a:buClr>
                <a:schemeClr val="lt1"/>
              </a:buClr>
              <a:buSzPts val="1100"/>
              <a:buChar char="○"/>
            </a:pPr>
            <a:r>
              <a:rPr b="1" lang="en-GB" sz="1100">
                <a:solidFill>
                  <a:schemeClr val="lt1"/>
                </a:solidFill>
              </a:rPr>
              <a:t>Handling Missing Values:</a:t>
            </a:r>
            <a:r>
              <a:rPr lang="en-GB" sz="1100">
                <a:solidFill>
                  <a:schemeClr val="lt1"/>
                </a:solidFill>
              </a:rPr>
              <a:t> Using KNN Imputer, missing values in the dataset are imputed        based on the nearest neighbors' values, ensuring the integrity and completeness of the data.</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b="1" lang="en-GB" sz="1100">
                <a:solidFill>
                  <a:schemeClr val="lt1"/>
                </a:solidFill>
              </a:rPr>
              <a:t>Removing Duplicate Records:</a:t>
            </a:r>
            <a:r>
              <a:rPr lang="en-GB" sz="1100">
                <a:solidFill>
                  <a:schemeClr val="lt1"/>
                </a:solidFill>
              </a:rPr>
              <a:t> Duplicate records are identified and removed to maintain data quality and avoid redundancy.</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b="1" lang="en-GB" sz="1100">
                <a:solidFill>
                  <a:schemeClr val="lt1"/>
                </a:solidFill>
              </a:rPr>
              <a:t>Normalizing Numerical Features:</a:t>
            </a:r>
            <a:r>
              <a:rPr lang="en-GB" sz="1100">
                <a:solidFill>
                  <a:schemeClr val="lt1"/>
                </a:solidFill>
              </a:rPr>
              <a:t> StandardScaler is used to normalize numerical features, ensuring that they have a mean of 0 and a standard deviation of 1, which helps in improving the performance of machine learning models.</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b="1" lang="en-GB" sz="1100">
                <a:solidFill>
                  <a:schemeClr val="lt1"/>
                </a:solidFill>
              </a:rPr>
              <a:t>Encoding Categorical Variables:</a:t>
            </a:r>
            <a:r>
              <a:rPr lang="en-GB" sz="1100">
                <a:solidFill>
                  <a:schemeClr val="lt1"/>
                </a:solidFill>
              </a:rPr>
              <a:t> OneHotEncoder is employed to convert categorical variables into a format that can be provided to machine learning algorithms to do a better job in prediction.</a:t>
            </a:r>
            <a:endParaRPr sz="1100">
              <a:solidFill>
                <a:schemeClr val="lt1"/>
              </a:solidFill>
            </a:endParaRPr>
          </a:p>
          <a:p>
            <a:pPr indent="0" lvl="0" marL="457200" rtl="0" algn="l">
              <a:lnSpc>
                <a:spcPct val="115000"/>
              </a:lnSpc>
              <a:spcBef>
                <a:spcPts val="1200"/>
              </a:spcBef>
              <a:spcAft>
                <a:spcPts val="0"/>
              </a:spcAft>
              <a:buNone/>
            </a:pPr>
            <a:r>
              <a:rPr b="1" lang="en-GB" sz="1100">
                <a:solidFill>
                  <a:schemeClr val="lt1"/>
                </a:solidFill>
              </a:rPr>
              <a:t>Data Transformation:</a:t>
            </a:r>
            <a:endParaRPr b="1" sz="1100">
              <a:solidFill>
                <a:schemeClr val="lt1"/>
              </a:solidFill>
            </a:endParaRPr>
          </a:p>
          <a:p>
            <a:pPr indent="-298450" lvl="1" marL="914400" rtl="0" algn="l">
              <a:lnSpc>
                <a:spcPct val="115000"/>
              </a:lnSpc>
              <a:spcBef>
                <a:spcPts val="1200"/>
              </a:spcBef>
              <a:spcAft>
                <a:spcPts val="0"/>
              </a:spcAft>
              <a:buClr>
                <a:schemeClr val="lt1"/>
              </a:buClr>
              <a:buSzPts val="1100"/>
              <a:buChar char="○"/>
            </a:pPr>
            <a:r>
              <a:rPr b="1" lang="en-GB" sz="1100">
                <a:solidFill>
                  <a:schemeClr val="lt1"/>
                </a:solidFill>
              </a:rPr>
              <a:t>Normalization:</a:t>
            </a:r>
            <a:r>
              <a:rPr lang="en-GB" sz="1100">
                <a:solidFill>
                  <a:schemeClr val="lt1"/>
                </a:solidFill>
              </a:rPr>
              <a:t> Ensuring numerical features are scaled to a standard range.</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b="1" lang="en-GB" sz="1100">
                <a:solidFill>
                  <a:schemeClr val="lt1"/>
                </a:solidFill>
              </a:rPr>
              <a:t>Encoding:</a:t>
            </a:r>
            <a:r>
              <a:rPr lang="en-GB" sz="1100">
                <a:solidFill>
                  <a:schemeClr val="lt1"/>
                </a:solidFill>
              </a:rPr>
              <a:t> Converting categorical variables into numerical formats using techniques like OneHot Encoding.</a:t>
            </a:r>
            <a:endParaRPr sz="1100">
              <a:solidFill>
                <a:schemeClr val="lt1"/>
              </a:solidFill>
            </a:endParaRPr>
          </a:p>
          <a:p>
            <a:pPr indent="0" lvl="0" marL="457200" rtl="0" algn="l">
              <a:lnSpc>
                <a:spcPct val="115000"/>
              </a:lnSpc>
              <a:spcBef>
                <a:spcPts val="1200"/>
              </a:spcBef>
              <a:spcAft>
                <a:spcPts val="0"/>
              </a:spcAft>
              <a:buNone/>
            </a:pPr>
            <a:r>
              <a:rPr b="1" lang="en-GB" sz="1100">
                <a:solidFill>
                  <a:schemeClr val="lt1"/>
                </a:solidFill>
              </a:rPr>
              <a:t>Feature Engineering:</a:t>
            </a:r>
            <a:endParaRPr b="1" sz="1100">
              <a:solidFill>
                <a:schemeClr val="lt1"/>
              </a:solidFill>
            </a:endParaRPr>
          </a:p>
          <a:p>
            <a:pPr indent="-298450" lvl="1" marL="914400" rtl="0" algn="l">
              <a:lnSpc>
                <a:spcPct val="115000"/>
              </a:lnSpc>
              <a:spcBef>
                <a:spcPts val="1200"/>
              </a:spcBef>
              <a:spcAft>
                <a:spcPts val="0"/>
              </a:spcAft>
              <a:buClr>
                <a:schemeClr val="lt1"/>
              </a:buClr>
              <a:buSzPts val="1100"/>
              <a:buChar char="○"/>
            </a:pPr>
            <a:r>
              <a:rPr b="1" lang="en-GB" sz="1100">
                <a:solidFill>
                  <a:schemeClr val="lt1"/>
                </a:solidFill>
              </a:rPr>
              <a:t>Creating New Features:</a:t>
            </a:r>
            <a:r>
              <a:rPr lang="en-GB" sz="1100">
                <a:solidFill>
                  <a:schemeClr val="lt1"/>
                </a:solidFill>
              </a:rPr>
              <a:t> Deriving new features from existing ones to better capture the underlying patterns in the data.</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b="1" lang="en-GB" sz="1100">
                <a:solidFill>
                  <a:schemeClr val="lt1"/>
                </a:solidFill>
              </a:rPr>
              <a:t>Selecting Relevant Features:</a:t>
            </a:r>
            <a:r>
              <a:rPr lang="en-GB" sz="1100">
                <a:solidFill>
                  <a:schemeClr val="lt1"/>
                </a:solidFill>
              </a:rPr>
              <a:t> Using techniques to identify and retain features that have the most significant impact on the target variable, which improves model accuracy and reduces complexity.</a:t>
            </a:r>
            <a:endParaRPr sz="1100">
              <a:solidFill>
                <a:schemeClr val="lt1"/>
              </a:solidFill>
            </a:endParaRPr>
          </a:p>
          <a:p>
            <a:pPr indent="0" lvl="0" marL="457200" rtl="0" algn="l">
              <a:lnSpc>
                <a:spcPct val="115000"/>
              </a:lnSpc>
              <a:spcBef>
                <a:spcPts val="1200"/>
              </a:spcBef>
              <a:spcAft>
                <a:spcPts val="0"/>
              </a:spcAft>
              <a:buNone/>
            </a:pPr>
            <a:r>
              <a:rPr b="1" lang="en-GB" sz="1100">
                <a:solidFill>
                  <a:schemeClr val="lt1"/>
                </a:solidFill>
              </a:rPr>
              <a:t>Data Splitting:</a:t>
            </a:r>
            <a:endParaRPr b="1" sz="1100">
              <a:solidFill>
                <a:schemeClr val="lt1"/>
              </a:solidFill>
            </a:endParaRPr>
          </a:p>
          <a:p>
            <a:pPr indent="-298450" lvl="1" marL="914400" rtl="0" algn="l">
              <a:lnSpc>
                <a:spcPct val="115000"/>
              </a:lnSpc>
              <a:spcBef>
                <a:spcPts val="1200"/>
              </a:spcBef>
              <a:spcAft>
                <a:spcPts val="0"/>
              </a:spcAft>
              <a:buSzPts val="1100"/>
              <a:buChar char="○"/>
            </a:pPr>
            <a:r>
              <a:rPr b="1" lang="en-GB" sz="1100">
                <a:solidFill>
                  <a:schemeClr val="lt1"/>
                </a:solidFill>
              </a:rPr>
              <a:t>Training and Test Sets:</a:t>
            </a:r>
            <a:r>
              <a:rPr lang="en-GB" sz="1100">
                <a:solidFill>
                  <a:schemeClr val="lt1"/>
                </a:solidFill>
              </a:rPr>
              <a:t> The dataset is split into training and test sets to evaluate the model's performance on unseen data, ensuring a robust assessment of the model's predictive power.</a:t>
            </a:r>
            <a:endParaRPr sz="1100">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5"/>
          <p:cNvSpPr txBox="1"/>
          <p:nvPr/>
        </p:nvSpPr>
        <p:spPr>
          <a:xfrm>
            <a:off x="625225" y="156000"/>
            <a:ext cx="7661400" cy="4831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b="1" lang="en-GB" sz="1100">
                <a:solidFill>
                  <a:schemeClr val="lt1"/>
                </a:solidFill>
              </a:rPr>
              <a:t>Scalability:</a:t>
            </a:r>
            <a:endParaRPr b="1" sz="1100">
              <a:solidFill>
                <a:schemeClr val="lt1"/>
              </a:solidFill>
            </a:endParaRPr>
          </a:p>
          <a:p>
            <a:pPr indent="-298450" lvl="1" marL="914400" rtl="0" algn="l">
              <a:lnSpc>
                <a:spcPct val="115000"/>
              </a:lnSpc>
              <a:spcBef>
                <a:spcPts val="1200"/>
              </a:spcBef>
              <a:spcAft>
                <a:spcPts val="0"/>
              </a:spcAft>
              <a:buClr>
                <a:schemeClr val="lt1"/>
              </a:buClr>
              <a:buSzPts val="1100"/>
              <a:buChar char="○"/>
            </a:pPr>
            <a:r>
              <a:rPr b="1" lang="en-GB" sz="1100">
                <a:solidFill>
                  <a:schemeClr val="lt1"/>
                </a:solidFill>
              </a:rPr>
              <a:t>PySpark Integration:</a:t>
            </a:r>
            <a:r>
              <a:rPr lang="en-GB" sz="1100">
                <a:solidFill>
                  <a:schemeClr val="lt1"/>
                </a:solidFill>
              </a:rPr>
              <a:t> Leveraging PySpark for large-scale data processing and analysis. PySpark enables distributed computing, making it possible to handle and process large datasets efficiently.</a:t>
            </a:r>
            <a:endParaRPr sz="1100">
              <a:solidFill>
                <a:schemeClr val="lt1"/>
              </a:solidFill>
            </a:endParaRPr>
          </a:p>
          <a:p>
            <a:pPr indent="0" lvl="0" marL="457200" rtl="0" algn="l">
              <a:lnSpc>
                <a:spcPct val="115000"/>
              </a:lnSpc>
              <a:spcBef>
                <a:spcPts val="1200"/>
              </a:spcBef>
              <a:spcAft>
                <a:spcPts val="0"/>
              </a:spcAft>
              <a:buNone/>
            </a:pPr>
            <a:r>
              <a:rPr b="1" lang="en-GB" sz="1100">
                <a:solidFill>
                  <a:schemeClr val="lt1"/>
                </a:solidFill>
              </a:rPr>
              <a:t>Correlation Analysis:</a:t>
            </a:r>
            <a:endParaRPr b="1" sz="1100">
              <a:solidFill>
                <a:schemeClr val="lt1"/>
              </a:solidFill>
            </a:endParaRPr>
          </a:p>
          <a:p>
            <a:pPr indent="-298450" lvl="1" marL="914400" rtl="0" algn="l">
              <a:lnSpc>
                <a:spcPct val="115000"/>
              </a:lnSpc>
              <a:spcBef>
                <a:spcPts val="1200"/>
              </a:spcBef>
              <a:spcAft>
                <a:spcPts val="0"/>
              </a:spcAft>
              <a:buClr>
                <a:schemeClr val="lt1"/>
              </a:buClr>
              <a:buSzPts val="1100"/>
              <a:buChar char="○"/>
            </a:pPr>
            <a:r>
              <a:rPr b="1" lang="en-GB" sz="1100">
                <a:solidFill>
                  <a:schemeClr val="lt1"/>
                </a:solidFill>
              </a:rPr>
              <a:t>Generating Correlation Heatmaps:</a:t>
            </a:r>
            <a:r>
              <a:rPr lang="en-GB" sz="1100">
                <a:solidFill>
                  <a:schemeClr val="lt1"/>
                </a:solidFill>
              </a:rPr>
              <a:t> Visualizing the correlation between features and the target variable before and after dropping low-correlation columns. This step helps in understanding which features are most impactful.</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b="1" lang="en-GB" sz="1100">
                <a:solidFill>
                  <a:schemeClr val="lt1"/>
                </a:solidFill>
              </a:rPr>
              <a:t>Dropping Low-Correlation Columns:</a:t>
            </a:r>
            <a:r>
              <a:rPr lang="en-GB" sz="1100">
                <a:solidFill>
                  <a:schemeClr val="lt1"/>
                </a:solidFill>
              </a:rPr>
              <a:t> Simplifying the model by removing features that have a correlation below a predefined threshold (e.g., 0.1) with the target variable.</a:t>
            </a:r>
            <a:endParaRPr sz="1100">
              <a:solidFill>
                <a:schemeClr val="lt1"/>
              </a:solidFill>
            </a:endParaRPr>
          </a:p>
          <a:p>
            <a:pPr indent="0" lvl="0" marL="457200" rtl="0" algn="l">
              <a:lnSpc>
                <a:spcPct val="115000"/>
              </a:lnSpc>
              <a:spcBef>
                <a:spcPts val="1200"/>
              </a:spcBef>
              <a:spcAft>
                <a:spcPts val="0"/>
              </a:spcAft>
              <a:buNone/>
            </a:pPr>
            <a:r>
              <a:rPr b="1" lang="en-GB" sz="1100">
                <a:solidFill>
                  <a:schemeClr val="lt1"/>
                </a:solidFill>
              </a:rPr>
              <a:t>Modeling:</a:t>
            </a:r>
            <a:endParaRPr b="1" sz="1100">
              <a:solidFill>
                <a:schemeClr val="lt1"/>
              </a:solidFill>
            </a:endParaRPr>
          </a:p>
          <a:p>
            <a:pPr indent="-298450" lvl="1" marL="914400" rtl="0" algn="l">
              <a:lnSpc>
                <a:spcPct val="115000"/>
              </a:lnSpc>
              <a:spcBef>
                <a:spcPts val="1200"/>
              </a:spcBef>
              <a:spcAft>
                <a:spcPts val="0"/>
              </a:spcAft>
              <a:buClr>
                <a:schemeClr val="lt1"/>
              </a:buClr>
              <a:buSzPts val="1100"/>
              <a:buChar char="○"/>
            </a:pPr>
            <a:r>
              <a:rPr b="1" lang="en-GB" sz="1100">
                <a:solidFill>
                  <a:schemeClr val="lt1"/>
                </a:solidFill>
              </a:rPr>
              <a:t>Random Forest:</a:t>
            </a:r>
            <a:r>
              <a:rPr lang="en-GB" sz="1100">
                <a:solidFill>
                  <a:schemeClr val="lt1"/>
                </a:solidFill>
              </a:rPr>
              <a:t> Implementing a Random Forest classifier to predict income categories by combining the predictions of multiple decision trees.</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b="1" lang="en-GB" sz="1100">
                <a:solidFill>
                  <a:schemeClr val="lt1"/>
                </a:solidFill>
              </a:rPr>
              <a:t>Support Vector Machine (SVM):</a:t>
            </a:r>
            <a:r>
              <a:rPr lang="en-GB" sz="1100">
                <a:solidFill>
                  <a:schemeClr val="lt1"/>
                </a:solidFill>
              </a:rPr>
              <a:t> Using SVM to find the hyperplane that best separates the income categories.</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b="1" lang="en-GB" sz="1100">
                <a:solidFill>
                  <a:schemeClr val="lt1"/>
                </a:solidFill>
              </a:rPr>
              <a:t>XGBoost Classifier:</a:t>
            </a:r>
            <a:r>
              <a:rPr lang="en-GB" sz="1100">
                <a:solidFill>
                  <a:schemeClr val="lt1"/>
                </a:solidFill>
              </a:rPr>
              <a:t> Applying the XGBoost algorithm for efficient and accurate classification.</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b="1" lang="en-GB" sz="1100">
                <a:solidFill>
                  <a:schemeClr val="lt1"/>
                </a:solidFill>
              </a:rPr>
              <a:t>Adaboost Classifier:</a:t>
            </a:r>
            <a:r>
              <a:rPr lang="en-GB" sz="1100">
                <a:solidFill>
                  <a:schemeClr val="lt1"/>
                </a:solidFill>
              </a:rPr>
              <a:t> Using Adaboost to boost the performance of a weak classifier.</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b="1" lang="en-GB" sz="1100">
                <a:solidFill>
                  <a:schemeClr val="lt1"/>
                </a:solidFill>
              </a:rPr>
              <a:t>Logistic Regression:</a:t>
            </a:r>
            <a:r>
              <a:rPr lang="en-GB" sz="1100">
                <a:solidFill>
                  <a:schemeClr val="lt1"/>
                </a:solidFill>
              </a:rPr>
              <a:t> Training a logistic regression model to predict the probability of an individual’s income exceeding $50K/year.</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b="1" lang="en-GB" sz="1100">
                <a:solidFill>
                  <a:schemeClr val="lt1"/>
                </a:solidFill>
              </a:rPr>
              <a:t>Decision Trees:</a:t>
            </a:r>
            <a:r>
              <a:rPr lang="en-GB" sz="1100">
                <a:solidFill>
                  <a:schemeClr val="lt1"/>
                </a:solidFill>
              </a:rPr>
              <a:t> Using decision tree algorithms to learn patterns and make predictions based on the trained data.</a:t>
            </a:r>
            <a:endParaRPr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1025011</vt:lpwstr>
  </property>
  <property fmtid="{D5CDD505-2E9C-101B-9397-08002B2CF9AE}" name="NXPowerLiteSettings" pid="3">
    <vt:lpwstr>F7000400038000</vt:lpwstr>
  </property>
  <property fmtid="{D5CDD505-2E9C-101B-9397-08002B2CF9AE}" name="NXPowerLiteVersion" pid="4">
    <vt:lpwstr>S10.2.0</vt:lpwstr>
  </property>
</Properties>
</file>