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3"/>
  </p:notesMasterIdLst>
  <p:handoutMasterIdLst>
    <p:handoutMasterId r:id="rId24"/>
  </p:handoutMasterIdLst>
  <p:sldIdLst>
    <p:sldId id="256" r:id="rId2"/>
    <p:sldId id="259" r:id="rId3"/>
    <p:sldId id="272" r:id="rId4"/>
    <p:sldId id="273" r:id="rId5"/>
    <p:sldId id="275" r:id="rId6"/>
    <p:sldId id="281" r:id="rId7"/>
    <p:sldId id="282" r:id="rId8"/>
    <p:sldId id="283" r:id="rId9"/>
    <p:sldId id="284" r:id="rId10"/>
    <p:sldId id="285" r:id="rId11"/>
    <p:sldId id="286" r:id="rId12"/>
    <p:sldId id="287" r:id="rId13"/>
    <p:sldId id="289" r:id="rId14"/>
    <p:sldId id="288" r:id="rId15"/>
    <p:sldId id="290" r:id="rId16"/>
    <p:sldId id="291" r:id="rId17"/>
    <p:sldId id="292" r:id="rId18"/>
    <p:sldId id="293" r:id="rId19"/>
    <p:sldId id="296"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FDB927"/>
    <a:srgbClr val="004684"/>
    <a:srgbClr val="FFFFFF"/>
    <a:srgbClr val="000000"/>
    <a:srgbClr val="C2C2C2"/>
    <a:srgbClr val="666666"/>
    <a:srgbClr val="5B9BD5"/>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autoAdjust="0"/>
    <p:restoredTop sz="86350"/>
  </p:normalViewPr>
  <p:slideViewPr>
    <p:cSldViewPr snapToGrid="0" snapToObjects="1" showGuides="1">
      <p:cViewPr varScale="1">
        <p:scale>
          <a:sx n="96" d="100"/>
          <a:sy n="96" d="100"/>
        </p:scale>
        <p:origin x="1720" y="176"/>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showGuides="1">
      <p:cViewPr varScale="1">
        <p:scale>
          <a:sx n="154" d="100"/>
          <a:sy n="154" d="100"/>
        </p:scale>
        <p:origin x="323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98A445-5558-4449-9DF3-8EEAEDD938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E34A98F-C81B-5E43-B628-921FF4B5EC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B1CED-BBCC-CC47-A076-726FEE660A1D}" type="datetimeFigureOut">
              <a:rPr lang="en-US" smtClean="0"/>
              <a:t>12/16/24</a:t>
            </a:fld>
            <a:endParaRPr lang="en-US"/>
          </a:p>
        </p:txBody>
      </p:sp>
      <p:sp>
        <p:nvSpPr>
          <p:cNvPr id="4" name="Footer Placeholder 3">
            <a:extLst>
              <a:ext uri="{FF2B5EF4-FFF2-40B4-BE49-F238E27FC236}">
                <a16:creationId xmlns:a16="http://schemas.microsoft.com/office/drawing/2014/main" id="{2FF60DD8-5E58-8D4A-A979-73CD5394E1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A15FB1A-06FD-E345-910F-9E3110383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F81C4C-E9ED-B046-AA44-551BE7F59700}" type="slidenum">
              <a:rPr lang="en-US" smtClean="0"/>
              <a:t>‹#›</a:t>
            </a:fld>
            <a:endParaRPr lang="en-US"/>
          </a:p>
        </p:txBody>
      </p:sp>
    </p:spTree>
    <p:extLst>
      <p:ext uri="{BB962C8B-B14F-4D97-AF65-F5344CB8AC3E}">
        <p14:creationId xmlns:p14="http://schemas.microsoft.com/office/powerpoint/2010/main" val="2333025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63988-4FE8-2E4D-BB69-0AEF97854ADC}" type="datetimeFigureOut">
              <a:rPr lang="en-US" smtClean="0"/>
              <a:t>12/16/24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09317-7393-CE42-8571-143524D75DA5}" type="slidenum">
              <a:rPr lang="en-US" smtClean="0"/>
              <a:t>‹#›</a:t>
            </a:fld>
            <a:endParaRPr lang="en-US"/>
          </a:p>
        </p:txBody>
      </p:sp>
    </p:spTree>
    <p:extLst>
      <p:ext uri="{BB962C8B-B14F-4D97-AF65-F5344CB8AC3E}">
        <p14:creationId xmlns:p14="http://schemas.microsoft.com/office/powerpoint/2010/main" val="148857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Freeform 859">
            <a:extLst>
              <a:ext uri="{FF2B5EF4-FFF2-40B4-BE49-F238E27FC236}">
                <a16:creationId xmlns:a16="http://schemas.microsoft.com/office/drawing/2014/main" id="{F2C91A8F-BF55-4BDB-981B-E1C306B24D2E}"/>
              </a:ext>
            </a:extLst>
          </p:cNvPr>
          <p:cNvSpPr>
            <a:spLocks noEditPoints="1"/>
          </p:cNvSpPr>
          <p:nvPr userDrawn="1"/>
        </p:nvSpPr>
        <p:spPr bwMode="auto">
          <a:xfrm>
            <a:off x="0"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E742478A-79DC-4626-BCD1-F04ED774B5A8}"/>
              </a:ext>
            </a:extLst>
          </p:cNvPr>
          <p:cNvSpPr/>
          <p:nvPr userDrawn="1"/>
        </p:nvSpPr>
        <p:spPr>
          <a:xfrm>
            <a:off x="11151" y="347662"/>
            <a:ext cx="12192000" cy="6162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FC1F81F-5F07-47A1-A214-58E2045D3679}"/>
              </a:ext>
            </a:extLst>
          </p:cNvPr>
          <p:cNvPicPr>
            <a:picLocks noChangeAspect="1"/>
          </p:cNvPicPr>
          <p:nvPr/>
        </p:nvPicPr>
        <p:blipFill>
          <a:blip r:embed="rId2"/>
          <a:stretch>
            <a:fillRect/>
          </a:stretch>
        </p:blipFill>
        <p:spPr>
          <a:xfrm>
            <a:off x="520227" y="6308513"/>
            <a:ext cx="2889504" cy="406332"/>
          </a:xfrm>
          <a:prstGeom prst="rect">
            <a:avLst/>
          </a:prstGeom>
        </p:spPr>
      </p:pic>
      <p:pic>
        <p:nvPicPr>
          <p:cNvPr id="12" name="Picture 11">
            <a:extLst>
              <a:ext uri="{FF2B5EF4-FFF2-40B4-BE49-F238E27FC236}">
                <a16:creationId xmlns:a16="http://schemas.microsoft.com/office/drawing/2014/main" id="{F0499245-0B05-412A-BF3C-4534766FD1E6}"/>
              </a:ext>
            </a:extLst>
          </p:cNvPr>
          <p:cNvPicPr>
            <a:picLocks noChangeAspect="1"/>
          </p:cNvPicPr>
          <p:nvPr userDrawn="1"/>
        </p:nvPicPr>
        <p:blipFill>
          <a:blip r:embed="rId2"/>
          <a:stretch>
            <a:fillRect/>
          </a:stretch>
        </p:blipFill>
        <p:spPr>
          <a:xfrm>
            <a:off x="520227" y="6308513"/>
            <a:ext cx="2889504" cy="406332"/>
          </a:xfrm>
          <a:prstGeom prst="rect">
            <a:avLst/>
          </a:prstGeom>
        </p:spPr>
      </p:pic>
      <p:sp>
        <p:nvSpPr>
          <p:cNvPr id="17" name="Title 1">
            <a:extLst>
              <a:ext uri="{FF2B5EF4-FFF2-40B4-BE49-F238E27FC236}">
                <a16:creationId xmlns:a16="http://schemas.microsoft.com/office/drawing/2014/main" id="{F9A7EE3E-3B91-C24F-995C-E65BB3FA898E}"/>
              </a:ext>
            </a:extLst>
          </p:cNvPr>
          <p:cNvSpPr>
            <a:spLocks noGrp="1"/>
          </p:cNvSpPr>
          <p:nvPr>
            <p:ph type="ctrTitle" hasCustomPrompt="1"/>
          </p:nvPr>
        </p:nvSpPr>
        <p:spPr>
          <a:xfrm>
            <a:off x="520227" y="1516306"/>
            <a:ext cx="10716094" cy="3130062"/>
          </a:xfrm>
          <a:prstGeom prst="rect">
            <a:avLst/>
          </a:prstGeom>
        </p:spPr>
        <p:txBody>
          <a:bodyPr lIns="0" rIns="0" anchor="ctr"/>
          <a:lstStyle>
            <a:lvl1pPr algn="l">
              <a:lnSpc>
                <a:spcPct val="85000"/>
              </a:lnSpc>
              <a:defRPr sz="7200" b="1" i="0" spc="-150">
                <a:solidFill>
                  <a:schemeClr val="bg1"/>
                </a:solidFill>
                <a:latin typeface="Book Antiqua" panose="02040602050305030304" pitchFamily="18" charset="0"/>
                <a:ea typeface="Tahoma" panose="020B0604030504040204" pitchFamily="34" charset="0"/>
                <a:cs typeface="David" panose="020E0502060401010101" pitchFamily="34" charset="-79"/>
              </a:defRPr>
            </a:lvl1pPr>
          </a:lstStyle>
          <a:p>
            <a:r>
              <a:rPr lang="en-US" dirty="0"/>
              <a:t>Layoffs &amp; Economic Factors</a:t>
            </a:r>
          </a:p>
        </p:txBody>
      </p:sp>
      <p:sp>
        <p:nvSpPr>
          <p:cNvPr id="18" name="Text Placeholder 5">
            <a:extLst>
              <a:ext uri="{FF2B5EF4-FFF2-40B4-BE49-F238E27FC236}">
                <a16:creationId xmlns:a16="http://schemas.microsoft.com/office/drawing/2014/main" id="{8F3ABBEE-ACB7-0B49-B4CF-F51799B5504E}"/>
              </a:ext>
            </a:extLst>
          </p:cNvPr>
          <p:cNvSpPr>
            <a:spLocks noGrp="1"/>
          </p:cNvSpPr>
          <p:nvPr>
            <p:ph type="body" sz="quarter" idx="10" hasCustomPrompt="1"/>
          </p:nvPr>
        </p:nvSpPr>
        <p:spPr>
          <a:xfrm>
            <a:off x="520699" y="4859568"/>
            <a:ext cx="7647941" cy="180465"/>
          </a:xfrm>
          <a:prstGeom prst="rect">
            <a:avLst/>
          </a:prstGeom>
        </p:spPr>
        <p:txBody>
          <a:bodyPr lIns="0" rIns="0"/>
          <a:lstStyle>
            <a:lvl1pPr marL="0" indent="0">
              <a:lnSpc>
                <a:spcPts val="1220"/>
              </a:lnSpc>
              <a:buNone/>
              <a:defRPr sz="16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Presenter(s) :Sai Manigopal Reddy Kanumathireddy and Venkata Aditya </a:t>
            </a:r>
            <a:r>
              <a:rPr lang="en-US" dirty="0" err="1"/>
              <a:t>Kantipudi</a:t>
            </a:r>
            <a:endParaRPr lang="en-US" dirty="0"/>
          </a:p>
        </p:txBody>
      </p:sp>
      <p:sp>
        <p:nvSpPr>
          <p:cNvPr id="20" name="Text Placeholder 12">
            <a:extLst>
              <a:ext uri="{FF2B5EF4-FFF2-40B4-BE49-F238E27FC236}">
                <a16:creationId xmlns:a16="http://schemas.microsoft.com/office/drawing/2014/main" id="{57AF0D73-3894-7048-B729-066D462FB9E3}"/>
              </a:ext>
            </a:extLst>
          </p:cNvPr>
          <p:cNvSpPr>
            <a:spLocks noGrp="1"/>
          </p:cNvSpPr>
          <p:nvPr>
            <p:ph type="body" sz="quarter" idx="12" hasCustomPrompt="1"/>
          </p:nvPr>
        </p:nvSpPr>
        <p:spPr>
          <a:xfrm>
            <a:off x="520226" y="5165493"/>
            <a:ext cx="3545361" cy="17620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CSE 704</a:t>
            </a:r>
          </a:p>
        </p:txBody>
      </p:sp>
      <p:sp>
        <p:nvSpPr>
          <p:cNvPr id="21" name="Text Placeholder 12">
            <a:extLst>
              <a:ext uri="{FF2B5EF4-FFF2-40B4-BE49-F238E27FC236}">
                <a16:creationId xmlns:a16="http://schemas.microsoft.com/office/drawing/2014/main" id="{BC1B80D6-0F9E-224C-83D9-FC53338A3F7D}"/>
              </a:ext>
            </a:extLst>
          </p:cNvPr>
          <p:cNvSpPr>
            <a:spLocks noGrp="1"/>
          </p:cNvSpPr>
          <p:nvPr>
            <p:ph type="body" sz="quarter" idx="13" hasCustomPrompt="1"/>
          </p:nvPr>
        </p:nvSpPr>
        <p:spPr>
          <a:xfrm>
            <a:off x="520226" y="5471511"/>
            <a:ext cx="3545361" cy="180465"/>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Date: 11/25/24</a:t>
            </a:r>
          </a:p>
        </p:txBody>
      </p:sp>
    </p:spTree>
    <p:extLst>
      <p:ext uri="{BB962C8B-B14F-4D97-AF65-F5344CB8AC3E}">
        <p14:creationId xmlns:p14="http://schemas.microsoft.com/office/powerpoint/2010/main" val="3629683752"/>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bg>
      <p:bgPr>
        <a:solidFill>
          <a:schemeClr val="accent2"/>
        </a:solidFill>
        <a:effectLst/>
      </p:bgPr>
    </p:bg>
    <p:spTree>
      <p:nvGrpSpPr>
        <p:cNvPr id="1" name=""/>
        <p:cNvGrpSpPr/>
        <p:nvPr/>
      </p:nvGrpSpPr>
      <p:grpSpPr>
        <a:xfrm>
          <a:off x="0" y="0"/>
          <a:ext cx="0" cy="0"/>
          <a:chOff x="0" y="0"/>
          <a:chExt cx="0" cy="0"/>
        </a:xfrm>
      </p:grpSpPr>
      <p:sp>
        <p:nvSpPr>
          <p:cNvPr id="17" name="Freeform 859">
            <a:extLst>
              <a:ext uri="{FF2B5EF4-FFF2-40B4-BE49-F238E27FC236}">
                <a16:creationId xmlns:a16="http://schemas.microsoft.com/office/drawing/2014/main" id="{048A6AF4-DC91-451B-B8D6-88EA6555080B}"/>
              </a:ext>
            </a:extLst>
          </p:cNvPr>
          <p:cNvSpPr>
            <a:spLocks noEditPoints="1"/>
          </p:cNvSpPr>
          <p:nvPr/>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355050A7-126A-4C86-A197-A835B027883E}"/>
              </a:ext>
            </a:extLst>
          </p:cNvPr>
          <p:cNvSpPr/>
          <p:nvPr/>
        </p:nvSpPr>
        <p:spPr>
          <a:xfrm>
            <a:off x="0" y="0"/>
            <a:ext cx="12192000" cy="6162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D8C56FC8-F9B7-A249-88E9-4A3B02EC52F8}"/>
              </a:ext>
            </a:extLst>
          </p:cNvPr>
          <p:cNvSpPr>
            <a:spLocks noGrp="1"/>
          </p:cNvSpPr>
          <p:nvPr>
            <p:ph type="pic" sz="quarter" idx="10" hasCustomPrompt="1"/>
          </p:nvPr>
        </p:nvSpPr>
        <p:spPr>
          <a:xfrm>
            <a:off x="0" y="0"/>
            <a:ext cx="12192000" cy="6165850"/>
          </a:xfrm>
          <a:prstGeom prst="rect">
            <a:avLst/>
          </a:prstGeom>
        </p:spPr>
        <p:txBody>
          <a:bodyPr tIns="182880"/>
          <a:lstStyle>
            <a:lvl1pPr marL="0" indent="0" algn="ctr">
              <a:lnSpc>
                <a:spcPct val="100000"/>
              </a:lnSpc>
              <a:spcBef>
                <a:spcPts val="0"/>
              </a:spcBef>
              <a:buNone/>
              <a:tabLst>
                <a:tab pos="4456113" algn="l"/>
              </a:tabLst>
              <a:defRPr sz="2400" b="0" u="none">
                <a:solidFill>
                  <a:schemeClr val="accent2"/>
                </a:solidFill>
              </a:defRPr>
            </a:lvl1pPr>
          </a:lstStyle>
          <a:p>
            <a:r>
              <a:rPr lang="en-US" dirty="0"/>
              <a:t>Go to Insert &gt; Pictures and select image. </a:t>
            </a:r>
            <a:br>
              <a:rPr lang="en-US" dirty="0"/>
            </a:br>
            <a:r>
              <a:rPr lang="en-US" dirty="0"/>
              <a:t>On Mac: Set transparency to 50%. </a:t>
            </a:r>
            <a:br>
              <a:rPr lang="en-US" dirty="0"/>
            </a:br>
            <a:r>
              <a:rPr lang="en-US" dirty="0"/>
              <a:t>On PC: Use Format Painter to transfer transparency </a:t>
            </a:r>
            <a:br>
              <a:rPr lang="en-US" dirty="0"/>
            </a:br>
            <a:r>
              <a:rPr lang="en-US" dirty="0"/>
              <a:t>from example image on slide 2 of this template.</a:t>
            </a:r>
          </a:p>
        </p:txBody>
      </p:sp>
      <p:pic>
        <p:nvPicPr>
          <p:cNvPr id="10" name="Picture 9">
            <a:extLst>
              <a:ext uri="{FF2B5EF4-FFF2-40B4-BE49-F238E27FC236}">
                <a16:creationId xmlns:a16="http://schemas.microsoft.com/office/drawing/2014/main" id="{F8FE81D3-DFC1-437E-A7EB-4BDAA23DEBDC}"/>
              </a:ext>
            </a:extLst>
          </p:cNvPr>
          <p:cNvPicPr>
            <a:picLocks noChangeAspect="1"/>
          </p:cNvPicPr>
          <p:nvPr/>
        </p:nvPicPr>
        <p:blipFill>
          <a:blip r:embed="rId2"/>
          <a:stretch>
            <a:fillRect/>
          </a:stretch>
        </p:blipFill>
        <p:spPr>
          <a:xfrm>
            <a:off x="520227" y="6308513"/>
            <a:ext cx="2889504" cy="406332"/>
          </a:xfrm>
          <a:prstGeom prst="rect">
            <a:avLst/>
          </a:prstGeom>
        </p:spPr>
      </p:pic>
      <p:pic>
        <p:nvPicPr>
          <p:cNvPr id="14" name="Picture 13">
            <a:extLst>
              <a:ext uri="{FF2B5EF4-FFF2-40B4-BE49-F238E27FC236}">
                <a16:creationId xmlns:a16="http://schemas.microsoft.com/office/drawing/2014/main" id="{FEA04410-0C55-4ED3-AC85-10F4503318D1}"/>
              </a:ext>
            </a:extLst>
          </p:cNvPr>
          <p:cNvPicPr>
            <a:picLocks noChangeAspect="1"/>
          </p:cNvPicPr>
          <p:nvPr userDrawn="1"/>
        </p:nvPicPr>
        <p:blipFill>
          <a:blip r:embed="rId2"/>
          <a:stretch>
            <a:fillRect/>
          </a:stretch>
        </p:blipFill>
        <p:spPr>
          <a:xfrm>
            <a:off x="520227" y="6308513"/>
            <a:ext cx="2889504" cy="406332"/>
          </a:xfrm>
          <a:prstGeom prst="rect">
            <a:avLst/>
          </a:prstGeom>
        </p:spPr>
      </p:pic>
      <p:sp>
        <p:nvSpPr>
          <p:cNvPr id="16" name="Title 1">
            <a:extLst>
              <a:ext uri="{FF2B5EF4-FFF2-40B4-BE49-F238E27FC236}">
                <a16:creationId xmlns:a16="http://schemas.microsoft.com/office/drawing/2014/main" id="{9BF02DC3-3443-5D4D-9EBF-1FADC7BF23B0}"/>
              </a:ext>
            </a:extLst>
          </p:cNvPr>
          <p:cNvSpPr>
            <a:spLocks noGrp="1"/>
          </p:cNvSpPr>
          <p:nvPr>
            <p:ph type="ctrTitle" hasCustomPrompt="1"/>
          </p:nvPr>
        </p:nvSpPr>
        <p:spPr>
          <a:xfrm>
            <a:off x="520227" y="1516306"/>
            <a:ext cx="10716094" cy="3130062"/>
          </a:xfrm>
          <a:prstGeom prst="rect">
            <a:avLst/>
          </a:prstGeom>
        </p:spPr>
        <p:txBody>
          <a:bodyPr lIns="0" rIns="0" anchor="ctr"/>
          <a:lstStyle>
            <a:lvl1pPr algn="l">
              <a:lnSpc>
                <a:spcPct val="85000"/>
              </a:lnSpc>
              <a:defRPr sz="7200" b="1" i="0" spc="-150">
                <a:solidFill>
                  <a:schemeClr val="bg1"/>
                </a:solidFill>
                <a:latin typeface="Book Antiqua" panose="02040602050305030304" pitchFamily="18" charset="0"/>
                <a:ea typeface="Tahoma" panose="020B0604030504040204" pitchFamily="34" charset="0"/>
                <a:cs typeface="David" panose="020E0502060401010101" pitchFamily="34" charset="-79"/>
              </a:defRPr>
            </a:lvl1pPr>
          </a:lstStyle>
          <a:p>
            <a:r>
              <a:rPr lang="en-US" dirty="0"/>
              <a:t>Master title slide style</a:t>
            </a:r>
          </a:p>
        </p:txBody>
      </p:sp>
      <p:sp>
        <p:nvSpPr>
          <p:cNvPr id="12" name="Text Placeholder 5">
            <a:extLst>
              <a:ext uri="{FF2B5EF4-FFF2-40B4-BE49-F238E27FC236}">
                <a16:creationId xmlns:a16="http://schemas.microsoft.com/office/drawing/2014/main" id="{776C4187-7927-9047-B5E2-ABFA0AA99CBD}"/>
              </a:ext>
            </a:extLst>
          </p:cNvPr>
          <p:cNvSpPr>
            <a:spLocks noGrp="1"/>
          </p:cNvSpPr>
          <p:nvPr>
            <p:ph type="body" sz="quarter" idx="11" hasCustomPrompt="1"/>
          </p:nvPr>
        </p:nvSpPr>
        <p:spPr>
          <a:xfrm>
            <a:off x="520700" y="4840922"/>
            <a:ext cx="3544888" cy="199112"/>
          </a:xfrm>
          <a:prstGeom prst="rect">
            <a:avLst/>
          </a:prstGeom>
        </p:spPr>
        <p:txBody>
          <a:bodyPr lIns="0" rIns="0"/>
          <a:lstStyle>
            <a:lvl1pPr marL="0" indent="0">
              <a:lnSpc>
                <a:spcPts val="1220"/>
              </a:lnSpc>
              <a:buNone/>
              <a:defRPr sz="16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a:t>
            </a:r>
          </a:p>
        </p:txBody>
      </p:sp>
      <p:sp>
        <p:nvSpPr>
          <p:cNvPr id="13" name="Text Placeholder 12">
            <a:extLst>
              <a:ext uri="{FF2B5EF4-FFF2-40B4-BE49-F238E27FC236}">
                <a16:creationId xmlns:a16="http://schemas.microsoft.com/office/drawing/2014/main" id="{5E20309B-76EC-C941-99A4-1DBF785FE887}"/>
              </a:ext>
            </a:extLst>
          </p:cNvPr>
          <p:cNvSpPr>
            <a:spLocks noGrp="1"/>
          </p:cNvSpPr>
          <p:nvPr>
            <p:ph type="body" sz="quarter" idx="12" hasCustomPrompt="1"/>
          </p:nvPr>
        </p:nvSpPr>
        <p:spPr>
          <a:xfrm>
            <a:off x="520226" y="5110919"/>
            <a:ext cx="3545361" cy="16733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Presenter Title</a:t>
            </a:r>
          </a:p>
        </p:txBody>
      </p:sp>
      <p:sp>
        <p:nvSpPr>
          <p:cNvPr id="15" name="Text Placeholder 12">
            <a:extLst>
              <a:ext uri="{FF2B5EF4-FFF2-40B4-BE49-F238E27FC236}">
                <a16:creationId xmlns:a16="http://schemas.microsoft.com/office/drawing/2014/main" id="{1DBDB875-CCCA-CB49-B360-2448FAD7116C}"/>
              </a:ext>
            </a:extLst>
          </p:cNvPr>
          <p:cNvSpPr>
            <a:spLocks noGrp="1"/>
          </p:cNvSpPr>
          <p:nvPr>
            <p:ph type="body" sz="quarter" idx="13" hasCustomPrompt="1"/>
          </p:nvPr>
        </p:nvSpPr>
        <p:spPr>
          <a:xfrm>
            <a:off x="520226" y="5349135"/>
            <a:ext cx="3545361" cy="17620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Presented to Lorem Ipsum</a:t>
            </a:r>
          </a:p>
        </p:txBody>
      </p:sp>
      <p:sp>
        <p:nvSpPr>
          <p:cNvPr id="23" name="Text Placeholder 12">
            <a:extLst>
              <a:ext uri="{FF2B5EF4-FFF2-40B4-BE49-F238E27FC236}">
                <a16:creationId xmlns:a16="http://schemas.microsoft.com/office/drawing/2014/main" id="{1F162D26-EEB0-7F4D-96DA-BECC9AEC3ED8}"/>
              </a:ext>
            </a:extLst>
          </p:cNvPr>
          <p:cNvSpPr>
            <a:spLocks noGrp="1"/>
          </p:cNvSpPr>
          <p:nvPr>
            <p:ph type="body" sz="quarter" idx="14" hasCustomPrompt="1"/>
          </p:nvPr>
        </p:nvSpPr>
        <p:spPr>
          <a:xfrm>
            <a:off x="520226" y="5596221"/>
            <a:ext cx="3545361" cy="180465"/>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Date 00/00/00</a:t>
            </a:r>
          </a:p>
        </p:txBody>
      </p:sp>
    </p:spTree>
    <p:extLst>
      <p:ext uri="{BB962C8B-B14F-4D97-AF65-F5344CB8AC3E}">
        <p14:creationId xmlns:p14="http://schemas.microsoft.com/office/powerpoint/2010/main" val="174150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5D6C91-7468-469B-BEE9-7B15D4AC087A}"/>
              </a:ext>
            </a:extLst>
          </p:cNvPr>
          <p:cNvSpPr/>
          <p:nvPr userDrawn="1"/>
        </p:nvSpPr>
        <p:spPr>
          <a:xfrm>
            <a:off x="0" y="6165669"/>
            <a:ext cx="12192000" cy="692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59">
            <a:extLst>
              <a:ext uri="{FF2B5EF4-FFF2-40B4-BE49-F238E27FC236}">
                <a16:creationId xmlns:a16="http://schemas.microsoft.com/office/drawing/2014/main" id="{7E1778D1-AAB2-4E9E-9E0C-D2043A951A3F}"/>
              </a:ext>
            </a:extLst>
          </p:cNvPr>
          <p:cNvSpPr>
            <a:spLocks noEditPoints="1"/>
          </p:cNvSpPr>
          <p:nvPr userDrawn="1"/>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F4C44614-97FC-4333-A684-1F5D7CDFC0A5}"/>
              </a:ext>
            </a:extLst>
          </p:cNvPr>
          <p:cNvSpPr/>
          <p:nvPr/>
        </p:nvSpPr>
        <p:spPr>
          <a:xfrm>
            <a:off x="0" y="6165669"/>
            <a:ext cx="12192000" cy="692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859">
            <a:extLst>
              <a:ext uri="{FF2B5EF4-FFF2-40B4-BE49-F238E27FC236}">
                <a16:creationId xmlns:a16="http://schemas.microsoft.com/office/drawing/2014/main" id="{E4D02F5A-B44B-4ACC-B2A0-5CAD95818AC7}"/>
              </a:ext>
            </a:extLst>
          </p:cNvPr>
          <p:cNvSpPr>
            <a:spLocks noEditPoints="1"/>
          </p:cNvSpPr>
          <p:nvPr/>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0" name="Straight Connector 29">
            <a:extLst>
              <a:ext uri="{FF2B5EF4-FFF2-40B4-BE49-F238E27FC236}">
                <a16:creationId xmlns:a16="http://schemas.microsoft.com/office/drawing/2014/main" id="{53FCBB03-4949-2C46-A84A-83F9A2BB5BA1}"/>
              </a:ext>
            </a:extLst>
          </p:cNvPr>
          <p:cNvCxnSpPr>
            <a:cxnSpLocks/>
          </p:cNvCxnSpPr>
          <p:nvPr/>
        </p:nvCxnSpPr>
        <p:spPr>
          <a:xfrm flipH="1">
            <a:off x="11292043" y="6457730"/>
            <a:ext cx="51773" cy="154642"/>
          </a:xfrm>
          <a:prstGeom prst="line">
            <a:avLst/>
          </a:prstGeom>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60EB8D34-3909-B447-8C83-8FBF30B02DF5}"/>
              </a:ext>
            </a:extLst>
          </p:cNvPr>
          <p:cNvSpPr>
            <a:spLocks noGrp="1"/>
          </p:cNvSpPr>
          <p:nvPr>
            <p:ph type="ctrTitle" hasCustomPrompt="1"/>
          </p:nvPr>
        </p:nvSpPr>
        <p:spPr>
          <a:xfrm>
            <a:off x="523405" y="1981199"/>
            <a:ext cx="10716095" cy="3154680"/>
          </a:xfrm>
          <a:prstGeom prst="rect">
            <a:avLst/>
          </a:prstGeom>
        </p:spPr>
        <p:txBody>
          <a:bodyPr lIns="0" rIns="0" anchor="ctr" anchorCtr="0"/>
          <a:lstStyle>
            <a:lvl1pPr algn="l" defTabSz="914400" rtl="0" eaLnBrk="1" latinLnBrk="0" hangingPunct="1">
              <a:lnSpc>
                <a:spcPct val="85000"/>
              </a:lnSpc>
              <a:spcBef>
                <a:spcPct val="0"/>
              </a:spcBef>
              <a:buNone/>
              <a:defRPr lang="en-US" sz="7200" b="1" i="0" kern="1200" spc="-150" dirty="0">
                <a:solidFill>
                  <a:schemeClr val="accent1"/>
                </a:solidFill>
                <a:latin typeface="Book Antiqua" panose="02040602050305030304" pitchFamily="18" charset="0"/>
                <a:ea typeface="Tahoma" panose="020B0604030504040204" pitchFamily="34" charset="0"/>
                <a:cs typeface="Tahoma" panose="020B0604030504040204" pitchFamily="34" charset="0"/>
              </a:defRPr>
            </a:lvl1pPr>
          </a:lstStyle>
          <a:p>
            <a:r>
              <a:rPr lang="en-US" dirty="0"/>
              <a:t>Master transition slide style</a:t>
            </a:r>
          </a:p>
        </p:txBody>
      </p:sp>
      <p:pic>
        <p:nvPicPr>
          <p:cNvPr id="8" name="Picture 7">
            <a:extLst>
              <a:ext uri="{FF2B5EF4-FFF2-40B4-BE49-F238E27FC236}">
                <a16:creationId xmlns:a16="http://schemas.microsoft.com/office/drawing/2014/main" id="{A8D99463-836C-4C4D-9DC8-066C3843B092}"/>
              </a:ext>
            </a:extLst>
          </p:cNvPr>
          <p:cNvPicPr>
            <a:picLocks noChangeAspect="1"/>
          </p:cNvPicPr>
          <p:nvPr/>
        </p:nvPicPr>
        <p:blipFill>
          <a:blip r:embed="rId2"/>
          <a:stretch>
            <a:fillRect/>
          </a:stretch>
        </p:blipFill>
        <p:spPr>
          <a:xfrm>
            <a:off x="520227" y="6308513"/>
            <a:ext cx="2889504" cy="406332"/>
          </a:xfrm>
          <a:prstGeom prst="rect">
            <a:avLst/>
          </a:prstGeom>
        </p:spPr>
      </p:pic>
      <p:cxnSp>
        <p:nvCxnSpPr>
          <p:cNvPr id="10" name="Straight Connector 9">
            <a:extLst>
              <a:ext uri="{FF2B5EF4-FFF2-40B4-BE49-F238E27FC236}">
                <a16:creationId xmlns:a16="http://schemas.microsoft.com/office/drawing/2014/main" id="{601F139A-C6F5-4C73-B1CD-93C4586C3F45}"/>
              </a:ext>
            </a:extLst>
          </p:cNvPr>
          <p:cNvCxnSpPr>
            <a:cxnSpLocks/>
          </p:cNvCxnSpPr>
          <p:nvPr userDrawn="1"/>
        </p:nvCxnSpPr>
        <p:spPr>
          <a:xfrm flipH="1">
            <a:off x="11292043" y="6457730"/>
            <a:ext cx="51773" cy="154642"/>
          </a:xfrm>
          <a:prstGeom prst="line">
            <a:avLst/>
          </a:prstGeom>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922230AA-6934-48A5-A493-7F22BD65B5B0}"/>
              </a:ext>
            </a:extLst>
          </p:cNvPr>
          <p:cNvPicPr>
            <a:picLocks noChangeAspect="1"/>
          </p:cNvPicPr>
          <p:nvPr userDrawn="1"/>
        </p:nvPicPr>
        <p:blipFill>
          <a:blip r:embed="rId2"/>
          <a:stretch>
            <a:fillRect/>
          </a:stretch>
        </p:blipFill>
        <p:spPr>
          <a:xfrm>
            <a:off x="520227" y="6308513"/>
            <a:ext cx="2889504" cy="406332"/>
          </a:xfrm>
          <a:prstGeom prst="rect">
            <a:avLst/>
          </a:prstGeom>
        </p:spPr>
      </p:pic>
    </p:spTree>
    <p:extLst>
      <p:ext uri="{BB962C8B-B14F-4D97-AF65-F5344CB8AC3E}">
        <p14:creationId xmlns:p14="http://schemas.microsoft.com/office/powerpoint/2010/main" val="38348242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mpty Content Slide">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22DDFDE7-375F-314B-9A1C-60025A97E48B}"/>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4" name="Slide Number Placeholder 7">
            <a:extLst>
              <a:ext uri="{FF2B5EF4-FFF2-40B4-BE49-F238E27FC236}">
                <a16:creationId xmlns:a16="http://schemas.microsoft.com/office/drawing/2014/main" id="{F243AB2A-F8AB-AC4B-9628-BB82EEC8D882}"/>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23269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with Bullet Color 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10287000" cy="3154100"/>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r>
              <a:rPr lang="en-US" altLang="en-US" dirty="0"/>
              <a:t>First level of information</a:t>
            </a:r>
          </a:p>
          <a:p>
            <a:pPr lvl="1"/>
            <a:r>
              <a:rPr lang="en-US" alt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7" name="Text Placeholder 3">
            <a:extLst>
              <a:ext uri="{FF2B5EF4-FFF2-40B4-BE49-F238E27FC236}">
                <a16:creationId xmlns:a16="http://schemas.microsoft.com/office/drawing/2014/main" id="{7A318342-83FF-614F-9507-07719F018175}"/>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9" name="Slide Number Placeholder 7">
            <a:extLst>
              <a:ext uri="{FF2B5EF4-FFF2-40B4-BE49-F238E27FC236}">
                <a16:creationId xmlns:a16="http://schemas.microsoft.com/office/drawing/2014/main" id="{66793CDC-8D41-324C-94B0-079D1F3A6C1A}"/>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26441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7" name="Picture Placeholder 6">
            <a:extLst>
              <a:ext uri="{FF2B5EF4-FFF2-40B4-BE49-F238E27FC236}">
                <a16:creationId xmlns:a16="http://schemas.microsoft.com/office/drawing/2014/main" id="{DC79799D-58D1-4E48-9F48-17EB18722F80}"/>
              </a:ext>
            </a:extLst>
          </p:cNvPr>
          <p:cNvSpPr>
            <a:spLocks noGrp="1"/>
          </p:cNvSpPr>
          <p:nvPr>
            <p:ph type="pic" sz="quarter" idx="15"/>
          </p:nvPr>
        </p:nvSpPr>
        <p:spPr>
          <a:xfrm>
            <a:off x="7467600" y="2599000"/>
            <a:ext cx="3771900" cy="3200400"/>
          </a:xfrm>
          <a:prstGeom prst="rect">
            <a:avLst/>
          </a:prstGeom>
        </p:spPr>
        <p:txBody>
          <a:bodyPr/>
          <a:lstStyle>
            <a:lvl1pPr marL="0" indent="0" algn="ctr">
              <a:buNone/>
              <a:defRPr>
                <a:latin typeface="Book Antiqua" panose="02040602050305030304" pitchFamily="18" charset="0"/>
              </a:defRPr>
            </a:lvl1pPr>
          </a:lstStyle>
          <a:p>
            <a:r>
              <a:rPr lang="en-US"/>
              <a:t>Click icon to add picture</a:t>
            </a:r>
            <a:endParaRPr lang="en-US" dirty="0"/>
          </a:p>
        </p:txBody>
      </p:sp>
      <p:sp>
        <p:nvSpPr>
          <p:cNvPr id="9" name="Text Placeholder 3">
            <a:extLst>
              <a:ext uri="{FF2B5EF4-FFF2-40B4-BE49-F238E27FC236}">
                <a16:creationId xmlns:a16="http://schemas.microsoft.com/office/drawing/2014/main" id="{4E825A58-495F-1541-9B26-87B979A1FA25}"/>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C10D92C5-32EF-4449-8302-C82BD54BD89C}"/>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00944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lide with 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5" name="Table Placeholder 4">
            <a:extLst>
              <a:ext uri="{FF2B5EF4-FFF2-40B4-BE49-F238E27FC236}">
                <a16:creationId xmlns:a16="http://schemas.microsoft.com/office/drawing/2014/main" id="{2D9B7376-5B45-8545-A711-F1B84186DE7E}"/>
              </a:ext>
            </a:extLst>
          </p:cNvPr>
          <p:cNvSpPr>
            <a:spLocks noGrp="1"/>
          </p:cNvSpPr>
          <p:nvPr>
            <p:ph type="tbl" sz="quarter" idx="15"/>
          </p:nvPr>
        </p:nvSpPr>
        <p:spPr>
          <a:xfrm>
            <a:off x="7467600" y="2599000"/>
            <a:ext cx="3771900" cy="3200400"/>
          </a:xfrm>
          <a:prstGeom prst="rect">
            <a:avLst/>
          </a:prstGeom>
        </p:spPr>
        <p:txBody>
          <a:bodyPr/>
          <a:lstStyle>
            <a:lvl1pPr marL="0" indent="0" algn="ctr">
              <a:buNone/>
              <a:defRPr>
                <a:latin typeface="Book Antiqua" panose="02040602050305030304" pitchFamily="18" charset="0"/>
              </a:defRPr>
            </a:lvl1pPr>
          </a:lstStyle>
          <a:p>
            <a:r>
              <a:rPr lang="en-US"/>
              <a:t>Click icon to add table</a:t>
            </a:r>
            <a:endParaRPr lang="en-US" dirty="0"/>
          </a:p>
        </p:txBody>
      </p:sp>
      <p:sp>
        <p:nvSpPr>
          <p:cNvPr id="9" name="Text Placeholder 3">
            <a:extLst>
              <a:ext uri="{FF2B5EF4-FFF2-40B4-BE49-F238E27FC236}">
                <a16:creationId xmlns:a16="http://schemas.microsoft.com/office/drawing/2014/main" id="{A8E79E1B-D091-DE4C-85F3-EED50810B8CF}"/>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3DB7460E-84CA-344B-84DB-0F840F68A99D}"/>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13969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lide with Chart">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722F4D4F-8837-6E4B-9002-C2A5B2A2A195}"/>
              </a:ext>
            </a:extLst>
          </p:cNvPr>
          <p:cNvSpPr>
            <a:spLocks noGrp="1"/>
          </p:cNvSpPr>
          <p:nvPr>
            <p:ph type="chart" sz="quarter" idx="16"/>
          </p:nvPr>
        </p:nvSpPr>
        <p:spPr>
          <a:xfrm>
            <a:off x="7467600" y="2587625"/>
            <a:ext cx="3770313" cy="3211513"/>
          </a:xfrm>
          <a:prstGeom prst="rect">
            <a:avLst/>
          </a:prstGeom>
        </p:spPr>
        <p:txBody>
          <a:bodyPr/>
          <a:lstStyle>
            <a:lvl1pPr marL="0" indent="0">
              <a:buNone/>
              <a:defRPr/>
            </a:lvl1pPr>
          </a:lstStyle>
          <a:p>
            <a:r>
              <a:rPr lang="en-US" dirty="0"/>
              <a:t>Click icon to add chart</a:t>
            </a:r>
          </a:p>
        </p:txBody>
      </p:sp>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9" name="Text Placeholder 3">
            <a:extLst>
              <a:ext uri="{FF2B5EF4-FFF2-40B4-BE49-F238E27FC236}">
                <a16:creationId xmlns:a16="http://schemas.microsoft.com/office/drawing/2014/main" id="{A8E79E1B-D091-DE4C-85F3-EED50810B8CF}"/>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C8A0EF7B-E69F-834F-9EA7-F61834B5E4AD}"/>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205323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43B8-45B4-FA4D-A086-439A61E763C4}"/>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0" name="Text Placeholder 3">
            <a:extLst>
              <a:ext uri="{FF2B5EF4-FFF2-40B4-BE49-F238E27FC236}">
                <a16:creationId xmlns:a16="http://schemas.microsoft.com/office/drawing/2014/main" id="{82383ABE-C060-664E-8980-3D13A46D8E4C}"/>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2" name="Content Placeholder 2">
            <a:extLst>
              <a:ext uri="{FF2B5EF4-FFF2-40B4-BE49-F238E27FC236}">
                <a16:creationId xmlns:a16="http://schemas.microsoft.com/office/drawing/2014/main" id="{C24FA213-F778-4BB4-B910-56F96A38962A}"/>
              </a:ext>
            </a:extLst>
          </p:cNvPr>
          <p:cNvSpPr>
            <a:spLocks noGrp="1"/>
          </p:cNvSpPr>
          <p:nvPr>
            <p:ph idx="1" hasCustomPrompt="1"/>
          </p:nvPr>
        </p:nvSpPr>
        <p:spPr>
          <a:xfrm>
            <a:off x="950976" y="2599000"/>
            <a:ext cx="5029200"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13" name="Text Placeholder 10">
            <a:extLst>
              <a:ext uri="{FF2B5EF4-FFF2-40B4-BE49-F238E27FC236}">
                <a16:creationId xmlns:a16="http://schemas.microsoft.com/office/drawing/2014/main" id="{08B0F558-0D32-4E8E-A228-AABD4F16D9E8}"/>
              </a:ext>
            </a:extLst>
          </p:cNvPr>
          <p:cNvSpPr>
            <a:spLocks noGrp="1"/>
          </p:cNvSpPr>
          <p:nvPr>
            <p:ph type="body" sz="quarter" idx="13" hasCustomPrompt="1"/>
          </p:nvPr>
        </p:nvSpPr>
        <p:spPr>
          <a:xfrm>
            <a:off x="950976" y="2019102"/>
            <a:ext cx="50292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14" name="Content Placeholder 2">
            <a:extLst>
              <a:ext uri="{FF2B5EF4-FFF2-40B4-BE49-F238E27FC236}">
                <a16:creationId xmlns:a16="http://schemas.microsoft.com/office/drawing/2014/main" id="{2BABA5D4-38B1-411D-BDB3-6F775DB71014}"/>
              </a:ext>
            </a:extLst>
          </p:cNvPr>
          <p:cNvSpPr>
            <a:spLocks noGrp="1"/>
          </p:cNvSpPr>
          <p:nvPr>
            <p:ph idx="15" hasCustomPrompt="1"/>
          </p:nvPr>
        </p:nvSpPr>
        <p:spPr>
          <a:xfrm>
            <a:off x="6208776" y="2599000"/>
            <a:ext cx="5029200"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15" name="Text Placeholder 10">
            <a:extLst>
              <a:ext uri="{FF2B5EF4-FFF2-40B4-BE49-F238E27FC236}">
                <a16:creationId xmlns:a16="http://schemas.microsoft.com/office/drawing/2014/main" id="{7324AEC5-842A-402E-ACDF-5482807D448A}"/>
              </a:ext>
            </a:extLst>
          </p:cNvPr>
          <p:cNvSpPr>
            <a:spLocks noGrp="1"/>
          </p:cNvSpPr>
          <p:nvPr>
            <p:ph type="body" sz="quarter" idx="16" hasCustomPrompt="1"/>
          </p:nvPr>
        </p:nvSpPr>
        <p:spPr>
          <a:xfrm>
            <a:off x="6208776" y="2019102"/>
            <a:ext cx="50292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18" name="Slide Number Placeholder 7">
            <a:extLst>
              <a:ext uri="{FF2B5EF4-FFF2-40B4-BE49-F238E27FC236}">
                <a16:creationId xmlns:a16="http://schemas.microsoft.com/office/drawing/2014/main" id="{80EF52E8-C327-4A1D-81C7-7F32E0873D09}"/>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8475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EC9BF66-9E3A-6C40-8D6A-0552180E9DB0}"/>
              </a:ext>
            </a:extLst>
          </p:cNvPr>
          <p:cNvPicPr>
            <a:picLocks noChangeAspect="1"/>
          </p:cNvPicPr>
          <p:nvPr userDrawn="1"/>
        </p:nvPicPr>
        <p:blipFill rotWithShape="1">
          <a:blip r:embed="rId11"/>
          <a:srcRect t="50976" b="1"/>
          <a:stretch/>
        </p:blipFill>
        <p:spPr>
          <a:xfrm>
            <a:off x="0" y="6418669"/>
            <a:ext cx="12192000" cy="439329"/>
          </a:xfrm>
          <a:prstGeom prst="rect">
            <a:avLst/>
          </a:prstGeom>
        </p:spPr>
      </p:pic>
      <p:sp>
        <p:nvSpPr>
          <p:cNvPr id="8" name="Slide Number Placeholder 7">
            <a:extLst>
              <a:ext uri="{FF2B5EF4-FFF2-40B4-BE49-F238E27FC236}">
                <a16:creationId xmlns:a16="http://schemas.microsoft.com/office/drawing/2014/main" id="{7675F254-FB74-BD49-8D1A-3F46A50EDBAA}"/>
              </a:ext>
            </a:extLst>
          </p:cNvPr>
          <p:cNvSpPr>
            <a:spLocks noGrp="1"/>
          </p:cNvSpPr>
          <p:nvPr>
            <p:ph type="sldNum" sz="quarter" idx="4"/>
          </p:nvPr>
        </p:nvSpPr>
        <p:spPr>
          <a:xfrm>
            <a:off x="11286750" y="6481332"/>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cxnSp>
        <p:nvCxnSpPr>
          <p:cNvPr id="17" name="Straight Connector 16">
            <a:extLst>
              <a:ext uri="{FF2B5EF4-FFF2-40B4-BE49-F238E27FC236}">
                <a16:creationId xmlns:a16="http://schemas.microsoft.com/office/drawing/2014/main" id="{8EF63427-4CF6-EF4D-8E87-1E33DB2D4ECE}"/>
              </a:ext>
            </a:extLst>
          </p:cNvPr>
          <p:cNvCxnSpPr>
            <a:cxnSpLocks/>
          </p:cNvCxnSpPr>
          <p:nvPr/>
        </p:nvCxnSpPr>
        <p:spPr>
          <a:xfrm>
            <a:off x="952500" y="983118"/>
            <a:ext cx="10820400" cy="0"/>
          </a:xfrm>
          <a:prstGeom prst="line">
            <a:avLst/>
          </a:prstGeom>
          <a:ln w="635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F7A1C77-6603-471D-9E54-C966354820EA}"/>
              </a:ext>
            </a:extLst>
          </p:cNvPr>
          <p:cNvPicPr>
            <a:picLocks noChangeAspect="1"/>
          </p:cNvPicPr>
          <p:nvPr/>
        </p:nvPicPr>
        <p:blipFill>
          <a:blip r:embed="rId12"/>
          <a:stretch>
            <a:fillRect/>
          </a:stretch>
        </p:blipFill>
        <p:spPr>
          <a:xfrm>
            <a:off x="420319" y="452568"/>
            <a:ext cx="3840480" cy="540062"/>
          </a:xfrm>
          <a:prstGeom prst="rect">
            <a:avLst/>
          </a:prstGeom>
        </p:spPr>
      </p:pic>
      <p:cxnSp>
        <p:nvCxnSpPr>
          <p:cNvPr id="12" name="Straight Connector 11">
            <a:extLst>
              <a:ext uri="{FF2B5EF4-FFF2-40B4-BE49-F238E27FC236}">
                <a16:creationId xmlns:a16="http://schemas.microsoft.com/office/drawing/2014/main" id="{17AF4AF8-21B4-483F-BCBC-A57BC44CB185}"/>
              </a:ext>
            </a:extLst>
          </p:cNvPr>
          <p:cNvCxnSpPr>
            <a:cxnSpLocks/>
          </p:cNvCxnSpPr>
          <p:nvPr userDrawn="1"/>
        </p:nvCxnSpPr>
        <p:spPr>
          <a:xfrm>
            <a:off x="952500" y="983118"/>
            <a:ext cx="108204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4" name="Footer Placeholder 2">
            <a:extLst>
              <a:ext uri="{FF2B5EF4-FFF2-40B4-BE49-F238E27FC236}">
                <a16:creationId xmlns:a16="http://schemas.microsoft.com/office/drawing/2014/main" id="{A1E16A90-877C-4362-AE12-9BD10D181973}"/>
              </a:ext>
            </a:extLst>
          </p:cNvPr>
          <p:cNvSpPr txBox="1">
            <a:spLocks/>
          </p:cNvSpPr>
          <p:nvPr userDrawn="1"/>
        </p:nvSpPr>
        <p:spPr>
          <a:xfrm>
            <a:off x="419100" y="6450173"/>
            <a:ext cx="952500" cy="365125"/>
          </a:xfrm>
          <a:prstGeom prst="rect">
            <a:avLst/>
          </a:prstGeom>
        </p:spPr>
        <p:txBody>
          <a:bodyPr vert="horz" lIns="0" tIns="45720" rIns="91440" bIns="45720" rtlCol="0" anchor="ctr"/>
          <a:lstStyle>
            <a:defPPr>
              <a:defRPr lang="en-US"/>
            </a:defPPr>
            <a:lvl1pPr marL="0" algn="l" defTabSz="914400" rtl="0" eaLnBrk="1" latinLnBrk="0" hangingPunct="1">
              <a:defRPr sz="1400" b="1" kern="1200">
                <a:solidFill>
                  <a:schemeClr val="accent1"/>
                </a:solidFill>
                <a:latin typeface="Book Antiqua" panose="0204060205030503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ncat.edu</a:t>
            </a:r>
          </a:p>
        </p:txBody>
      </p:sp>
      <p:pic>
        <p:nvPicPr>
          <p:cNvPr id="15" name="Picture 14">
            <a:extLst>
              <a:ext uri="{FF2B5EF4-FFF2-40B4-BE49-F238E27FC236}">
                <a16:creationId xmlns:a16="http://schemas.microsoft.com/office/drawing/2014/main" id="{8525D741-6286-464B-B6EE-CC4032072DA6}"/>
              </a:ext>
            </a:extLst>
          </p:cNvPr>
          <p:cNvPicPr>
            <a:picLocks noChangeAspect="1"/>
          </p:cNvPicPr>
          <p:nvPr userDrawn="1"/>
        </p:nvPicPr>
        <p:blipFill>
          <a:blip r:embed="rId12"/>
          <a:stretch>
            <a:fillRect/>
          </a:stretch>
        </p:blipFill>
        <p:spPr>
          <a:xfrm>
            <a:off x="420319" y="452568"/>
            <a:ext cx="3840480" cy="540062"/>
          </a:xfrm>
          <a:prstGeom prst="rect">
            <a:avLst/>
          </a:prstGeom>
        </p:spPr>
      </p:pic>
    </p:spTree>
    <p:extLst>
      <p:ext uri="{BB962C8B-B14F-4D97-AF65-F5344CB8AC3E}">
        <p14:creationId xmlns:p14="http://schemas.microsoft.com/office/powerpoint/2010/main" val="41500830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4"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160">
          <p15:clr>
            <a:srgbClr val="F26B43"/>
          </p15:clr>
        </p15:guide>
        <p15:guide id="12" pos="3840">
          <p15:clr>
            <a:srgbClr val="F26B43"/>
          </p15:clr>
        </p15:guide>
        <p15:guide id="13" pos="600">
          <p15:clr>
            <a:srgbClr val="F26B43"/>
          </p15:clr>
        </p15:guide>
        <p15:guide id="14" pos="7080">
          <p15:clr>
            <a:srgbClr val="F26B43"/>
          </p15:clr>
        </p15:guide>
        <p15:guide id="15" orient="horz" pos="888">
          <p15:clr>
            <a:srgbClr val="F26B43"/>
          </p15:clr>
        </p15:guide>
        <p15:guide id="16" orient="horz" pos="1248">
          <p15:clr>
            <a:srgbClr val="F26B43"/>
          </p15:clr>
        </p15:guide>
        <p15:guide id="17" orient="horz" pos="1608">
          <p15:clr>
            <a:srgbClr val="F26B43"/>
          </p15:clr>
        </p15:guide>
        <p15:guide id="18" orient="horz" pos="3624">
          <p15:clr>
            <a:srgbClr val="F26B43"/>
          </p15:clr>
        </p15:guide>
        <p15:guide id="19" pos="4416">
          <p15:clr>
            <a:srgbClr val="F26B43"/>
          </p15:clr>
        </p15:guide>
        <p15:guide id="20" pos="47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ode/maxboonjindasup/2024-layoffs-cleaned-data-analysis#2020---2024-Workforce-Layoff-Analysis" TargetMode="External"/><Relationship Id="rId2" Type="http://schemas.openxmlformats.org/officeDocument/2006/relationships/hyperlink" Target="https://medium.com/@biondi.jeffrey/global-layoffs-impact-on-companies-data-cleaning-analysis-using-mysql-and-tableau-1191536cc136"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en.macromicro.me/charts/50601/global-supply-chain-pressure-index" TargetMode="External"/><Relationship Id="rId3" Type="http://schemas.openxmlformats.org/officeDocument/2006/relationships/hyperlink" Target="https://www.usinflationcalculator.com/" TargetMode="External"/><Relationship Id="rId7" Type="http://schemas.openxmlformats.org/officeDocument/2006/relationships/hyperlink" Target="https://www.spglobal.com/spdji/en/indices/equity/sp-500/#overview" TargetMode="External"/><Relationship Id="rId2" Type="http://schemas.openxmlformats.org/officeDocument/2006/relationships/hyperlink" Target="https://layoffs.fyi/" TargetMode="External"/><Relationship Id="rId1" Type="http://schemas.openxmlformats.org/officeDocument/2006/relationships/slideLayout" Target="../slideLayouts/slideLayout4.xml"/><Relationship Id="rId6" Type="http://schemas.openxmlformats.org/officeDocument/2006/relationships/hyperlink" Target="https://ycharts.com/indicators/us_monthly_gdp#:~:text=US%20Monthly%20GDP%20is%20at,4.29%25%20from%20one%20year%20ago" TargetMode="External"/><Relationship Id="rId5" Type="http://schemas.openxmlformats.org/officeDocument/2006/relationships/hyperlink" Target="https://fred.stlouisfed.org/series/FEDFUNDS" TargetMode="External"/><Relationship Id="rId4" Type="http://schemas.openxmlformats.org/officeDocument/2006/relationships/hyperlink" Target="https://www.usinflationcalculator.com/inflation/consumer-price-index-and-annual-percent-changes-from-1913-to-200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A7FF9F6-96C2-4997-845F-A5533286A47C}"/>
              </a:ext>
            </a:extLst>
          </p:cNvPr>
          <p:cNvSpPr>
            <a:spLocks noGrp="1"/>
          </p:cNvSpPr>
          <p:nvPr>
            <p:ph type="ctrTitle"/>
          </p:nvPr>
        </p:nvSpPr>
        <p:spPr>
          <a:xfrm>
            <a:off x="578166" y="863636"/>
            <a:ext cx="11035668" cy="3130062"/>
          </a:xfrm>
          <a:prstGeom prst="rect">
            <a:avLst/>
          </a:prstGeom>
        </p:spPr>
        <p:txBody>
          <a:bodyPr/>
          <a:lstStyle/>
          <a:p>
            <a:r>
              <a:rPr lang="en-US" sz="5400" dirty="0">
                <a:latin typeface="Times New Roman" panose="02020603050405020304" pitchFamily="18" charset="0"/>
                <a:cs typeface="Times New Roman" panose="02020603050405020304" pitchFamily="18" charset="0"/>
              </a:rPr>
              <a:t>LAYOFFS &amp; ECONOMIC FACTORS</a:t>
            </a:r>
          </a:p>
        </p:txBody>
      </p:sp>
      <p:sp>
        <p:nvSpPr>
          <p:cNvPr id="2" name="TextBox 1">
            <a:extLst>
              <a:ext uri="{FF2B5EF4-FFF2-40B4-BE49-F238E27FC236}">
                <a16:creationId xmlns:a16="http://schemas.microsoft.com/office/drawing/2014/main" id="{7ED6DB16-85EA-FBB5-DA18-6F2947FA3C13}"/>
              </a:ext>
            </a:extLst>
          </p:cNvPr>
          <p:cNvSpPr txBox="1"/>
          <p:nvPr/>
        </p:nvSpPr>
        <p:spPr>
          <a:xfrm>
            <a:off x="3591147" y="3993698"/>
            <a:ext cx="5009705" cy="461665"/>
          </a:xfrm>
          <a:prstGeom prst="rect">
            <a:avLst/>
          </a:prstGeom>
          <a:noFill/>
        </p:spPr>
        <p:txBody>
          <a:bodyPr wrap="non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Sai Manigopal Reddy Kanumathireddy</a:t>
            </a:r>
          </a:p>
        </p:txBody>
      </p:sp>
      <p:sp>
        <p:nvSpPr>
          <p:cNvPr id="3" name="TextBox 2">
            <a:extLst>
              <a:ext uri="{FF2B5EF4-FFF2-40B4-BE49-F238E27FC236}">
                <a16:creationId xmlns:a16="http://schemas.microsoft.com/office/drawing/2014/main" id="{AF217C8C-E071-0703-0024-D025EBDF8B7E}"/>
              </a:ext>
            </a:extLst>
          </p:cNvPr>
          <p:cNvSpPr txBox="1"/>
          <p:nvPr/>
        </p:nvSpPr>
        <p:spPr>
          <a:xfrm>
            <a:off x="4817444" y="3105834"/>
            <a:ext cx="2557110" cy="646331"/>
          </a:xfrm>
          <a:prstGeom prst="rect">
            <a:avLst/>
          </a:prstGeom>
          <a:noFill/>
        </p:spPr>
        <p:txBody>
          <a:bodyPr wrap="none" rtlCol="0">
            <a:spAutoFit/>
          </a:bodyPr>
          <a:lstStyle/>
          <a:p>
            <a:r>
              <a:rPr lang="en-US" sz="3600" dirty="0">
                <a:solidFill>
                  <a:schemeClr val="bg1"/>
                </a:solidFill>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281922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10</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339847" y="4489938"/>
            <a:ext cx="5583117" cy="1600438"/>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consumer industry has the highest number of layoffs, exceeding 55,000, highlighting its vulnerability to economic downturns or shifting market conditions.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Retail and transportation industries also show significant layoffs, indicating potential supply chain issues or reduced consumer demand affecting these sectors.</a:t>
            </a:r>
          </a:p>
          <a:p>
            <a:pPr marL="285750" indent="-285750" algn="just">
              <a:buFont typeface="Arial" panose="020B0604020202020204" pitchFamily="34" charset="0"/>
              <a:buChar char="•"/>
            </a:pP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AD239C-8FBA-1EF7-C24C-7875ED0E45DB}"/>
              </a:ext>
            </a:extLst>
          </p:cNvPr>
          <p:cNvSpPr txBox="1"/>
          <p:nvPr/>
        </p:nvSpPr>
        <p:spPr>
          <a:xfrm>
            <a:off x="6269036" y="4548889"/>
            <a:ext cx="5583117"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consumer and retail industries exhibit significant layoffs during specific quarters, such as late 2022 and early 2023, reflecting major disruptions or economic downturns impacting these sectors.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Layoffs are not evenly distributed over time; certain industries like technology, logistics, and finance show spikes in layoffs during specific quarters.</a:t>
            </a:r>
          </a:p>
        </p:txBody>
      </p:sp>
      <p:pic>
        <p:nvPicPr>
          <p:cNvPr id="6" name="Picture 5">
            <a:extLst>
              <a:ext uri="{FF2B5EF4-FFF2-40B4-BE49-F238E27FC236}">
                <a16:creationId xmlns:a16="http://schemas.microsoft.com/office/drawing/2014/main" id="{EC61E30F-17D3-6083-D0C1-C93947AF82F1}"/>
              </a:ext>
            </a:extLst>
          </p:cNvPr>
          <p:cNvPicPr>
            <a:picLocks noChangeAspect="1"/>
          </p:cNvPicPr>
          <p:nvPr/>
        </p:nvPicPr>
        <p:blipFill>
          <a:blip r:embed="rId2"/>
          <a:stretch>
            <a:fillRect/>
          </a:stretch>
        </p:blipFill>
        <p:spPr>
          <a:xfrm>
            <a:off x="228291" y="1125694"/>
            <a:ext cx="6092558" cy="2942213"/>
          </a:xfrm>
          <a:prstGeom prst="rect">
            <a:avLst/>
          </a:prstGeom>
        </p:spPr>
      </p:pic>
      <p:pic>
        <p:nvPicPr>
          <p:cNvPr id="9" name="Picture 8">
            <a:extLst>
              <a:ext uri="{FF2B5EF4-FFF2-40B4-BE49-F238E27FC236}">
                <a16:creationId xmlns:a16="http://schemas.microsoft.com/office/drawing/2014/main" id="{1575DA6B-13DC-F68F-115B-A76B71434DF6}"/>
              </a:ext>
            </a:extLst>
          </p:cNvPr>
          <p:cNvPicPr>
            <a:picLocks noChangeAspect="1"/>
          </p:cNvPicPr>
          <p:nvPr/>
        </p:nvPicPr>
        <p:blipFill>
          <a:blip r:embed="rId3"/>
          <a:stretch>
            <a:fillRect/>
          </a:stretch>
        </p:blipFill>
        <p:spPr>
          <a:xfrm>
            <a:off x="6869724" y="1013521"/>
            <a:ext cx="3726179" cy="3476417"/>
          </a:xfrm>
          <a:prstGeom prst="rect">
            <a:avLst/>
          </a:prstGeom>
        </p:spPr>
      </p:pic>
    </p:spTree>
    <p:extLst>
      <p:ext uri="{BB962C8B-B14F-4D97-AF65-F5344CB8AC3E}">
        <p14:creationId xmlns:p14="http://schemas.microsoft.com/office/powerpoint/2010/main" val="249059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11</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325313" y="4425831"/>
            <a:ext cx="5583117"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SF Bay Area leads with over 150,000 layoffs, significantly outpacing other locations, reflecting its high concentration of technology companies heavily impacted by workforce reductions.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Locations like Seattle, New York City, and Austin follow with moderate layoffs, showcasing the broader geographical distribution of workforce reductions in major urban hubs.</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AD239C-8FBA-1EF7-C24C-7875ED0E45DB}"/>
              </a:ext>
            </a:extLst>
          </p:cNvPr>
          <p:cNvSpPr txBox="1"/>
          <p:nvPr/>
        </p:nvSpPr>
        <p:spPr>
          <a:xfrm>
            <a:off x="6212119" y="4425831"/>
            <a:ext cx="5583117"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map highlights a concentration of layoffs in coastal and tech-heavy cities, such as the SF Bay Area, Seattle, and New York City, with fewer layoffs occurring in inland cities.</a:t>
            </a:r>
            <a:r>
              <a:rPr lang="en-US" sz="1400" b="1"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visualization provides a clear spatial understanding of where layoffs are most concentrated, helping to contextualize the bar chart data geographically.</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0135CFA-FF2C-80AC-6E67-EB971615B1F9}"/>
              </a:ext>
            </a:extLst>
          </p:cNvPr>
          <p:cNvPicPr>
            <a:picLocks noChangeAspect="1"/>
          </p:cNvPicPr>
          <p:nvPr/>
        </p:nvPicPr>
        <p:blipFill>
          <a:blip r:embed="rId2"/>
          <a:stretch>
            <a:fillRect/>
          </a:stretch>
        </p:blipFill>
        <p:spPr>
          <a:xfrm>
            <a:off x="354123" y="1174128"/>
            <a:ext cx="5637498" cy="2743048"/>
          </a:xfrm>
          <a:prstGeom prst="rect">
            <a:avLst/>
          </a:prstGeom>
        </p:spPr>
      </p:pic>
      <p:pic>
        <p:nvPicPr>
          <p:cNvPr id="9" name="Picture 8">
            <a:extLst>
              <a:ext uri="{FF2B5EF4-FFF2-40B4-BE49-F238E27FC236}">
                <a16:creationId xmlns:a16="http://schemas.microsoft.com/office/drawing/2014/main" id="{4AEC42D7-4F40-34A8-8B4C-94BA3698735D}"/>
              </a:ext>
            </a:extLst>
          </p:cNvPr>
          <p:cNvPicPr>
            <a:picLocks noChangeAspect="1"/>
          </p:cNvPicPr>
          <p:nvPr/>
        </p:nvPicPr>
        <p:blipFill>
          <a:blip r:embed="rId3"/>
          <a:stretch>
            <a:fillRect/>
          </a:stretch>
        </p:blipFill>
        <p:spPr>
          <a:xfrm>
            <a:off x="6212119" y="1174128"/>
            <a:ext cx="5637499" cy="2853549"/>
          </a:xfrm>
          <a:prstGeom prst="rect">
            <a:avLst/>
          </a:prstGeom>
        </p:spPr>
      </p:pic>
    </p:spTree>
    <p:extLst>
      <p:ext uri="{BB962C8B-B14F-4D97-AF65-F5344CB8AC3E}">
        <p14:creationId xmlns:p14="http://schemas.microsoft.com/office/powerpoint/2010/main" val="92318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12</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301867" y="4425831"/>
            <a:ext cx="5583117"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Post-IPO companies have the highest layoffs by a substantial margin, indicating that mature firms are making significant workforce adjustments to address market pressures.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Companies in earlier funding stages, such as Series A or Seed, show significantly fewer layoffs, likely reflecting their smaller workforce sizes and early-stage growth focus.</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AD239C-8FBA-1EF7-C24C-7875ED0E45DB}"/>
              </a:ext>
            </a:extLst>
          </p:cNvPr>
          <p:cNvSpPr txBox="1"/>
          <p:nvPr/>
        </p:nvSpPr>
        <p:spPr>
          <a:xfrm>
            <a:off x="6212119" y="4425831"/>
            <a:ext cx="5583117"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There is a sharp rise in layoffs in Q4 2022, peaking above 120,000, which may correspond to economic downturns or industry-wide restructuring during that period.</a:t>
            </a:r>
            <a:r>
              <a:rPr lang="en-US" sz="1400" b="1"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Layoff counts show notable fluctuation over time, with periods of low activity followed by sudden spikes, reflecting external factors like economic conditions or sector-specific challenges.</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13F216-F401-468D-7146-34AE9634B007}"/>
              </a:ext>
            </a:extLst>
          </p:cNvPr>
          <p:cNvPicPr>
            <a:picLocks noChangeAspect="1"/>
          </p:cNvPicPr>
          <p:nvPr/>
        </p:nvPicPr>
        <p:blipFill>
          <a:blip r:embed="rId2"/>
          <a:stretch>
            <a:fillRect/>
          </a:stretch>
        </p:blipFill>
        <p:spPr>
          <a:xfrm>
            <a:off x="204234" y="1195259"/>
            <a:ext cx="6007885" cy="2989883"/>
          </a:xfrm>
          <a:prstGeom prst="rect">
            <a:avLst/>
          </a:prstGeom>
        </p:spPr>
      </p:pic>
      <p:pic>
        <p:nvPicPr>
          <p:cNvPr id="7" name="Picture 6">
            <a:extLst>
              <a:ext uri="{FF2B5EF4-FFF2-40B4-BE49-F238E27FC236}">
                <a16:creationId xmlns:a16="http://schemas.microsoft.com/office/drawing/2014/main" id="{778DD013-2D0C-4594-1A28-0E24E22B306D}"/>
              </a:ext>
            </a:extLst>
          </p:cNvPr>
          <p:cNvPicPr>
            <a:picLocks noChangeAspect="1"/>
          </p:cNvPicPr>
          <p:nvPr/>
        </p:nvPicPr>
        <p:blipFill>
          <a:blip r:embed="rId3"/>
          <a:stretch>
            <a:fillRect/>
          </a:stretch>
        </p:blipFill>
        <p:spPr>
          <a:xfrm>
            <a:off x="6252498" y="1253875"/>
            <a:ext cx="5542738" cy="2872649"/>
          </a:xfrm>
          <a:prstGeom prst="rect">
            <a:avLst/>
          </a:prstGeom>
        </p:spPr>
      </p:pic>
    </p:spTree>
    <p:extLst>
      <p:ext uri="{BB962C8B-B14F-4D97-AF65-F5344CB8AC3E}">
        <p14:creationId xmlns:p14="http://schemas.microsoft.com/office/powerpoint/2010/main" val="83066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13</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419099" y="4186546"/>
            <a:ext cx="5375033"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highest layoff count in Q4 2022 aligns with a decline in the stock index, indicating a possible link between market downturns and workforce reductions as companies cut costs to stabilize.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2023, as the stock index steadily recovers, layoffs decrease significantly after their Q4 2022 peak, suggesting improving market conditions and potentially more stable employment environments.</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8D2C3E-485D-0DAE-6A07-E401455899EB}"/>
              </a:ext>
            </a:extLst>
          </p:cNvPr>
          <p:cNvPicPr>
            <a:picLocks noChangeAspect="1"/>
          </p:cNvPicPr>
          <p:nvPr/>
        </p:nvPicPr>
        <p:blipFill>
          <a:blip r:embed="rId2"/>
          <a:stretch>
            <a:fillRect/>
          </a:stretch>
        </p:blipFill>
        <p:spPr>
          <a:xfrm>
            <a:off x="289788" y="1208570"/>
            <a:ext cx="5607962" cy="2777276"/>
          </a:xfrm>
          <a:prstGeom prst="rect">
            <a:avLst/>
          </a:prstGeom>
        </p:spPr>
      </p:pic>
      <p:pic>
        <p:nvPicPr>
          <p:cNvPr id="6" name="Picture 5">
            <a:extLst>
              <a:ext uri="{FF2B5EF4-FFF2-40B4-BE49-F238E27FC236}">
                <a16:creationId xmlns:a16="http://schemas.microsoft.com/office/drawing/2014/main" id="{FC36347A-41BF-0283-9B18-3871577DB066}"/>
              </a:ext>
            </a:extLst>
          </p:cNvPr>
          <p:cNvPicPr>
            <a:picLocks noChangeAspect="1"/>
          </p:cNvPicPr>
          <p:nvPr/>
        </p:nvPicPr>
        <p:blipFill>
          <a:blip r:embed="rId3"/>
          <a:stretch>
            <a:fillRect/>
          </a:stretch>
        </p:blipFill>
        <p:spPr>
          <a:xfrm>
            <a:off x="6096000" y="1226155"/>
            <a:ext cx="5705881" cy="2777277"/>
          </a:xfrm>
          <a:prstGeom prst="rect">
            <a:avLst/>
          </a:prstGeom>
        </p:spPr>
      </p:pic>
      <p:sp>
        <p:nvSpPr>
          <p:cNvPr id="7" name="TextBox 6">
            <a:extLst>
              <a:ext uri="{FF2B5EF4-FFF2-40B4-BE49-F238E27FC236}">
                <a16:creationId xmlns:a16="http://schemas.microsoft.com/office/drawing/2014/main" id="{0CCEC915-DA2E-07DD-D20C-E1721365E019}"/>
              </a:ext>
            </a:extLst>
          </p:cNvPr>
          <p:cNvSpPr txBox="1"/>
          <p:nvPr/>
        </p:nvSpPr>
        <p:spPr>
          <a:xfrm>
            <a:off x="6397869" y="4143853"/>
            <a:ext cx="5231423"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consumer and retail industries have the highest layoffs, with consumer layoffs exceeding 45,000, reflecting significant impacts from changing economic conditions and consumer behavior during this period.</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Other industries, including hardware, healthcare, and finance, also experienced considerable layoffs, indicating that workforce reductions were not limited to a specific sector but spread across multiple industries.</a:t>
            </a:r>
          </a:p>
        </p:txBody>
      </p:sp>
    </p:spTree>
    <p:extLst>
      <p:ext uri="{BB962C8B-B14F-4D97-AF65-F5344CB8AC3E}">
        <p14:creationId xmlns:p14="http://schemas.microsoft.com/office/powerpoint/2010/main" val="318958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14</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292717" y="1765657"/>
            <a:ext cx="4703353" cy="289310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Federal Funds Rate hikes lag behind inflation, showing that the Federal Reserve acted in response to rising inflationary pressures.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spike in layoffs around 2022 Q4 aligns with the period of high inflation and rising interest rates, suggesting economic contraction and cost-cutting measures by companies.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Supply chain pressures (GSCPI) played a role in the earlier phase of inflation but subsided before the inflation peak, indicating that inflation became more demand-driven later.</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interplay between these factors highlights the complex dynamics between monetary policy, inflation, supply chain conditions, and employment.</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789D0FC-2EF3-D7FE-260E-FFA0CE2605F0}"/>
              </a:ext>
            </a:extLst>
          </p:cNvPr>
          <p:cNvPicPr>
            <a:picLocks noChangeAspect="1"/>
          </p:cNvPicPr>
          <p:nvPr/>
        </p:nvPicPr>
        <p:blipFill>
          <a:blip r:embed="rId2"/>
          <a:stretch>
            <a:fillRect/>
          </a:stretch>
        </p:blipFill>
        <p:spPr>
          <a:xfrm>
            <a:off x="4996070" y="1533542"/>
            <a:ext cx="6966883" cy="3489031"/>
          </a:xfrm>
          <a:prstGeom prst="rect">
            <a:avLst/>
          </a:prstGeom>
        </p:spPr>
      </p:pic>
    </p:spTree>
    <p:extLst>
      <p:ext uri="{BB962C8B-B14F-4D97-AF65-F5344CB8AC3E}">
        <p14:creationId xmlns:p14="http://schemas.microsoft.com/office/powerpoint/2010/main" val="303643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15</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292717" y="1371534"/>
            <a:ext cx="4943061" cy="418576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Global Supply Chain Pressure Index (GSCP) shows a peak in Q4 2021, which is followed by a sharp rise in layoffs in 2022, indicating that supply chain stress may have contributed to workforce reductions.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Consumer Confidence Index and Retail Sales show contrasting trends during the analyzed period; as layoffs peak, consumer confidence sharply declines, reflecting reduced economic optimism, while retail sales remain relatively stable, indicating resilience in consumer spending despite workforce reductions.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Producer Price Index remains elevated during peak layoffs in 2022, highlighting that increased production costs may have strained business operations, contributing to workforce reductions.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Both </a:t>
            </a:r>
            <a:r>
              <a:rPr lang="en-US" sz="1400" dirty="0" err="1">
                <a:latin typeface="Times New Roman" panose="02020603050405020304" pitchFamily="18" charset="0"/>
                <a:cs typeface="Times New Roman" panose="02020603050405020304" pitchFamily="18" charset="0"/>
              </a:rPr>
              <a:t>Freightos</a:t>
            </a:r>
            <a:r>
              <a:rPr lang="en-US" sz="1400" dirty="0">
                <a:latin typeface="Times New Roman" panose="02020603050405020304" pitchFamily="18" charset="0"/>
                <a:cs typeface="Times New Roman" panose="02020603050405020304" pitchFamily="18" charset="0"/>
              </a:rPr>
              <a:t> Global and Cass Freight Indices display fluctuations aligned with GSCP, reflecting broader supply chain disruptions and their potential role in layoffs across industries.</a:t>
            </a:r>
          </a:p>
          <a:p>
            <a:pPr marL="285750" indent="-285750" algn="just">
              <a:buFont typeface="Arial" panose="020B0604020202020204" pitchFamily="34" charset="0"/>
              <a:buChar char="•"/>
            </a:pP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1D658F3-0455-D946-D69D-76DC3DE757A6}"/>
              </a:ext>
            </a:extLst>
          </p:cNvPr>
          <p:cNvPicPr>
            <a:picLocks noChangeAspect="1"/>
          </p:cNvPicPr>
          <p:nvPr/>
        </p:nvPicPr>
        <p:blipFill>
          <a:blip r:embed="rId2"/>
          <a:stretch>
            <a:fillRect/>
          </a:stretch>
        </p:blipFill>
        <p:spPr>
          <a:xfrm>
            <a:off x="5446645" y="1004476"/>
            <a:ext cx="5049078" cy="5397983"/>
          </a:xfrm>
          <a:prstGeom prst="rect">
            <a:avLst/>
          </a:prstGeom>
        </p:spPr>
      </p:pic>
    </p:spTree>
    <p:extLst>
      <p:ext uri="{BB962C8B-B14F-4D97-AF65-F5344CB8AC3E}">
        <p14:creationId xmlns:p14="http://schemas.microsoft.com/office/powerpoint/2010/main" val="133637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16</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119270" y="1384786"/>
            <a:ext cx="5317135" cy="3323987"/>
          </a:xfrm>
          <a:prstGeom prst="rect">
            <a:avLst/>
          </a:prstGeom>
          <a:noFill/>
        </p:spPr>
        <p:txBody>
          <a:bodyPr wrap="square" rtlCol="0">
            <a:spAutoFit/>
          </a:bodyPr>
          <a:lstStyle/>
          <a:p>
            <a:pPr marL="7429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GSCP peaks in Q4 2021 as inflation rises sharply, indicating that supply chain disruptions may have played a significant role in fueling inflation during this period.</a:t>
            </a:r>
          </a:p>
          <a:p>
            <a:pPr marL="7429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strong positive correlation is evident between inflation and the PPI, as both peak around the same time (2022). This suggests that rising production costs directly contribute to inflationary pressures.</a:t>
            </a:r>
          </a:p>
          <a:p>
            <a:pPr marL="7429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Freightos</a:t>
            </a:r>
            <a:r>
              <a:rPr lang="en-US" sz="1400" dirty="0">
                <a:latin typeface="Times New Roman" panose="02020603050405020304" pitchFamily="18" charset="0"/>
                <a:cs typeface="Times New Roman" panose="02020603050405020304" pitchFamily="18" charset="0"/>
              </a:rPr>
              <a:t> Global Index rises during 2021 and declines as inflation stabilizes post-2022. This indicates that logistics costs may also have contributed to inflationary trends before supply chains eased.</a:t>
            </a:r>
          </a:p>
          <a:p>
            <a:pPr marL="7429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Inflation negatively correlates with consumer confidence. As inflation peaks in 2022, consumer confidence dips, reflecting the adverse impact of rising prices on consumer sentiment and spending behavior.</a:t>
            </a:r>
          </a:p>
        </p:txBody>
      </p:sp>
      <p:pic>
        <p:nvPicPr>
          <p:cNvPr id="6" name="Picture 5">
            <a:extLst>
              <a:ext uri="{FF2B5EF4-FFF2-40B4-BE49-F238E27FC236}">
                <a16:creationId xmlns:a16="http://schemas.microsoft.com/office/drawing/2014/main" id="{7E75ECB7-F09B-385C-6C6A-0C626DBE68D0}"/>
              </a:ext>
            </a:extLst>
          </p:cNvPr>
          <p:cNvPicPr>
            <a:picLocks noChangeAspect="1"/>
          </p:cNvPicPr>
          <p:nvPr/>
        </p:nvPicPr>
        <p:blipFill>
          <a:blip r:embed="rId2"/>
          <a:stretch>
            <a:fillRect/>
          </a:stretch>
        </p:blipFill>
        <p:spPr>
          <a:xfrm>
            <a:off x="5436405" y="1060814"/>
            <a:ext cx="5549647" cy="5284155"/>
          </a:xfrm>
          <a:prstGeom prst="rect">
            <a:avLst/>
          </a:prstGeom>
        </p:spPr>
      </p:pic>
    </p:spTree>
    <p:extLst>
      <p:ext uri="{BB962C8B-B14F-4D97-AF65-F5344CB8AC3E}">
        <p14:creationId xmlns:p14="http://schemas.microsoft.com/office/powerpoint/2010/main" val="251741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CONCLUSION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17</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1099930" y="1702839"/>
            <a:ext cx="9674087"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period from 2020 to 2023 was marked by significant economic fluctuations, driven by rising inflation, monetary tightening, and supply chain disruptions. Inflation surged to record highs by 2022, prompting the Federal Reserve to hike interest rates sharply. This monetary tightening, while necessary to combat inflation, created ripple effects across industries, leading to widespread layoffs.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Supply chain disruptions, as evidenced by the peaks in the Global Supply Chain Pressure Index (GSCPI), played a critical role in the earlier phases of inflation and workforce reductions. Freight indices, including </a:t>
            </a:r>
            <a:r>
              <a:rPr lang="en-US" sz="1400" dirty="0" err="1">
                <a:latin typeface="Times New Roman" panose="02020603050405020304" pitchFamily="18" charset="0"/>
                <a:cs typeface="Times New Roman" panose="02020603050405020304" pitchFamily="18" charset="0"/>
              </a:rPr>
              <a:t>Freightos</a:t>
            </a:r>
            <a:r>
              <a:rPr lang="en-US" sz="1400" dirty="0">
                <a:latin typeface="Times New Roman" panose="02020603050405020304" pitchFamily="18" charset="0"/>
                <a:cs typeface="Times New Roman" panose="02020603050405020304" pitchFamily="18" charset="0"/>
              </a:rPr>
              <a:t> Global and Cass Freight, also showed significant fluctuations, pointing to logistical challenges that impacted operational efficiency and costs.</a:t>
            </a:r>
          </a:p>
          <a:p>
            <a:pPr marL="285750" indent="-285750" algn="just">
              <a:buFont typeface="Arial" panose="020B0604020202020204" pitchFamily="34" charset="0"/>
              <a:buChar char="•"/>
            </a:pP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36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FUTURE SCOPE</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18</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1113182" y="1769100"/>
            <a:ext cx="9674087" cy="206210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Utilize predictive modeling techniques to forecast future layoff trends based on economic and supply chain indicators.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Conduct in-depth, industry-specific studies to understand the unique impacts of global events or economic policies on various sectors.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Extend the timeline of the analysis to include pre-2019 and future datasets, uncovering long-term patterns and cyclical trends.</a:t>
            </a:r>
            <a:endParaRPr lang="en-US" sz="16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7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REFERENCES</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19</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1113182" y="1769100"/>
            <a:ext cx="9674087"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https://medium.com/@biondi.jeffrey/global-layoffs-impact-on-companies-data-cleaning-analysis-using-mysql-and-tableau-1191536cc136</a:t>
            </a:r>
            <a:endPar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algn="just"/>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https://www.kaggle.com/code/maxboonjindasup/2024-layoffs-cleaned-data-analysis#2020---2024-Workforce-Layoff-Analysis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62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TABLE OF  CONTENTS</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2</a:t>
            </a:fld>
            <a:endParaRPr lang="en-US"/>
          </a:p>
        </p:txBody>
      </p:sp>
      <p:sp>
        <p:nvSpPr>
          <p:cNvPr id="4" name="TextBox 3">
            <a:extLst>
              <a:ext uri="{FF2B5EF4-FFF2-40B4-BE49-F238E27FC236}">
                <a16:creationId xmlns:a16="http://schemas.microsoft.com/office/drawing/2014/main" id="{B8D44B23-E391-1ADA-BD29-2C602AF0E367}"/>
              </a:ext>
            </a:extLst>
          </p:cNvPr>
          <p:cNvSpPr txBox="1"/>
          <p:nvPr/>
        </p:nvSpPr>
        <p:spPr>
          <a:xfrm>
            <a:off x="1099930" y="1895062"/>
            <a:ext cx="4774897" cy="3108543"/>
          </a:xfrm>
          <a:prstGeom prst="rect">
            <a:avLst/>
          </a:prstGeom>
          <a:noFill/>
        </p:spPr>
        <p:txBody>
          <a:bodyPr wrap="none" rtlCol="0">
            <a:spAutoFit/>
          </a:bodyPr>
          <a:lstStyle/>
          <a:p>
            <a:pPr marL="342900" indent="-342900">
              <a:buAutoNum type="arabicPeriod"/>
            </a:pPr>
            <a:r>
              <a:rPr lang="en-US" sz="2800" dirty="0">
                <a:latin typeface="Times New Roman" panose="02020603050405020304" pitchFamily="18" charset="0"/>
                <a:cs typeface="Times New Roman" panose="02020603050405020304" pitchFamily="18" charset="0"/>
              </a:rPr>
              <a:t>Introduction</a:t>
            </a:r>
          </a:p>
          <a:p>
            <a:pPr marL="342900" indent="-342900">
              <a:buAutoNum type="arabicPeriod"/>
            </a:pPr>
            <a:r>
              <a:rPr lang="en-US" sz="2800" dirty="0">
                <a:latin typeface="Times New Roman" panose="02020603050405020304" pitchFamily="18" charset="0"/>
                <a:cs typeface="Times New Roman" panose="02020603050405020304" pitchFamily="18" charset="0"/>
              </a:rPr>
              <a:t>Data Sources</a:t>
            </a:r>
          </a:p>
          <a:p>
            <a:pPr marL="342900" indent="-342900">
              <a:buAutoNum type="arabicPeriod"/>
            </a:pPr>
            <a:r>
              <a:rPr lang="en-US" sz="2800" dirty="0">
                <a:latin typeface="Times New Roman" panose="02020603050405020304" pitchFamily="18" charset="0"/>
                <a:cs typeface="Times New Roman" panose="02020603050405020304" pitchFamily="18" charset="0"/>
              </a:rPr>
              <a:t>Data Preprocessing</a:t>
            </a:r>
          </a:p>
          <a:p>
            <a:pPr marL="342900" indent="-342900">
              <a:buAutoNum type="arabicPeriod"/>
            </a:pPr>
            <a:r>
              <a:rPr lang="en-US" sz="2800" dirty="0">
                <a:latin typeface="Times New Roman" panose="02020603050405020304" pitchFamily="18" charset="0"/>
                <a:cs typeface="Times New Roman" panose="02020603050405020304" pitchFamily="18" charset="0"/>
              </a:rPr>
              <a:t>Data Visualization &amp; Insights</a:t>
            </a:r>
          </a:p>
          <a:p>
            <a:pPr marL="342900" indent="-342900">
              <a:buAutoNum type="arabicPeriod"/>
            </a:pPr>
            <a:r>
              <a:rPr lang="en-US" sz="2800" dirty="0">
                <a:latin typeface="Times New Roman" panose="02020603050405020304" pitchFamily="18" charset="0"/>
                <a:cs typeface="Times New Roman" panose="02020603050405020304" pitchFamily="18" charset="0"/>
              </a:rPr>
              <a:t>Conclusion</a:t>
            </a:r>
          </a:p>
          <a:p>
            <a:pPr marL="342900" indent="-342900">
              <a:buAutoNum type="arabicPeriod"/>
            </a:pPr>
            <a:r>
              <a:rPr lang="en-US" sz="2800" dirty="0">
                <a:latin typeface="Times New Roman" panose="02020603050405020304" pitchFamily="18" charset="0"/>
                <a:cs typeface="Times New Roman" panose="02020603050405020304" pitchFamily="18" charset="0"/>
              </a:rPr>
              <a:t>Future Scope</a:t>
            </a:r>
          </a:p>
          <a:p>
            <a:pPr marL="342900" indent="-342900">
              <a:buAutoNum type="arabicPeriod"/>
            </a:pPr>
            <a:r>
              <a:rPr lang="en-US" sz="2800" dirty="0">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3402773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ctrTitle"/>
          </p:nvPr>
        </p:nvSpPr>
        <p:spPr>
          <a:xfrm>
            <a:off x="523405" y="1981199"/>
            <a:ext cx="10716095" cy="3154680"/>
          </a:xfrm>
        </p:spPr>
        <p:txBody>
          <a:bodyPr anchor="ctr">
            <a:normAutofit/>
          </a:bodyPr>
          <a:lstStyle/>
          <a:p>
            <a:pPr algn="ctr"/>
            <a:r>
              <a:rPr lang="en-US" i="0" dirty="0"/>
              <a:t>Q&amp;A</a:t>
            </a:r>
          </a:p>
        </p:txBody>
      </p:sp>
      <p:sp>
        <p:nvSpPr>
          <p:cNvPr id="5" name="Slide Number Placeholder 4" hidden="1">
            <a:extLst>
              <a:ext uri="{FF2B5EF4-FFF2-40B4-BE49-F238E27FC236}">
                <a16:creationId xmlns:a16="http://schemas.microsoft.com/office/drawing/2014/main" id="{E514CA8A-7B58-6D45-BFAE-8A3ED6C392F4}"/>
              </a:ext>
            </a:extLst>
          </p:cNvPr>
          <p:cNvSpPr>
            <a:spLocks noGrp="1"/>
          </p:cNvSpPr>
          <p:nvPr>
            <p:ph type="sldNum" sz="quarter" idx="4294967295"/>
          </p:nvPr>
        </p:nvSpPr>
        <p:spPr>
          <a:xfrm>
            <a:off x="11286752" y="6494870"/>
            <a:ext cx="486149" cy="302805"/>
          </a:xfrm>
        </p:spPr>
        <p:txBody>
          <a:bodyPr/>
          <a:lstStyle/>
          <a:p>
            <a:pPr>
              <a:spcAft>
                <a:spcPts val="600"/>
              </a:spcAft>
            </a:pPr>
            <a:fld id="{11882D08-2020-DD42-8259-6AF002F7AF88}" type="slidenum">
              <a:rPr lang="en-US" smtClean="0"/>
              <a:pPr>
                <a:spcAft>
                  <a:spcPts val="600"/>
                </a:spcAft>
              </a:pPr>
              <a:t>20</a:t>
            </a:fld>
            <a:endParaRPr lang="en-US"/>
          </a:p>
        </p:txBody>
      </p:sp>
    </p:spTree>
    <p:extLst>
      <p:ext uri="{BB962C8B-B14F-4D97-AF65-F5344CB8AC3E}">
        <p14:creationId xmlns:p14="http://schemas.microsoft.com/office/powerpoint/2010/main" val="3632783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B2A76E-328D-1C10-748C-814FDDD49DEF}"/>
              </a:ext>
            </a:extLst>
          </p:cNvPr>
          <p:cNvSpPr txBox="1"/>
          <p:nvPr/>
        </p:nvSpPr>
        <p:spPr>
          <a:xfrm>
            <a:off x="523405" y="1981199"/>
            <a:ext cx="10716095" cy="3154680"/>
          </a:xfrm>
          <a:prstGeom prst="rect">
            <a:avLst/>
          </a:prstGeom>
        </p:spPr>
        <p:txBody>
          <a:bodyPr lIns="0" rIns="0" rtlCol="0" anchor="ctr" anchorCtr="0">
            <a:normAutofit/>
          </a:bodyPr>
          <a:lstStyle/>
          <a:p>
            <a:pPr algn="ctr">
              <a:lnSpc>
                <a:spcPct val="85000"/>
              </a:lnSpc>
              <a:spcBef>
                <a:spcPct val="0"/>
              </a:spcBef>
              <a:spcAft>
                <a:spcPts val="600"/>
              </a:spcAft>
            </a:pPr>
            <a:r>
              <a:rPr lang="en-US" sz="7200" b="1" i="0" kern="1200" spc="-150" dirty="0">
                <a:solidFill>
                  <a:schemeClr val="accent1"/>
                </a:solidFill>
                <a:latin typeface="Book Antiqua" panose="02040602050305030304" pitchFamily="18" charset="0"/>
                <a:ea typeface="Tahoma" panose="020B0604030504040204" pitchFamily="34" charset="0"/>
                <a:cs typeface="Tahoma" panose="020B0604030504040204" pitchFamily="34" charset="0"/>
              </a:rPr>
              <a:t>THANK YOU</a:t>
            </a:r>
          </a:p>
        </p:txBody>
      </p:sp>
      <p:sp>
        <p:nvSpPr>
          <p:cNvPr id="5" name="Slide Number Placeholder 4" hidden="1">
            <a:extLst>
              <a:ext uri="{FF2B5EF4-FFF2-40B4-BE49-F238E27FC236}">
                <a16:creationId xmlns:a16="http://schemas.microsoft.com/office/drawing/2014/main" id="{E514CA8A-7B58-6D45-BFAE-8A3ED6C392F4}"/>
              </a:ext>
            </a:extLst>
          </p:cNvPr>
          <p:cNvSpPr>
            <a:spLocks noGrp="1"/>
          </p:cNvSpPr>
          <p:nvPr>
            <p:ph type="sldNum" sz="quarter" idx="4294967295"/>
          </p:nvPr>
        </p:nvSpPr>
        <p:spPr>
          <a:xfrm>
            <a:off x="11286752" y="6494870"/>
            <a:ext cx="486149" cy="302805"/>
          </a:xfrm>
        </p:spPr>
        <p:txBody>
          <a:bodyPr/>
          <a:lstStyle/>
          <a:p>
            <a:pPr>
              <a:spcAft>
                <a:spcPts val="600"/>
              </a:spcAft>
            </a:pPr>
            <a:fld id="{11882D08-2020-DD42-8259-6AF002F7AF88}" type="slidenum">
              <a:rPr lang="en-US" smtClean="0"/>
              <a:pPr>
                <a:spcAft>
                  <a:spcPts val="600"/>
                </a:spcAft>
              </a:pPr>
              <a:t>21</a:t>
            </a:fld>
            <a:endParaRPr lang="en-US"/>
          </a:p>
        </p:txBody>
      </p:sp>
    </p:spTree>
    <p:extLst>
      <p:ext uri="{BB962C8B-B14F-4D97-AF65-F5344CB8AC3E}">
        <p14:creationId xmlns:p14="http://schemas.microsoft.com/office/powerpoint/2010/main" val="60375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INTRODUCTION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3</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970444" y="1198627"/>
            <a:ext cx="10316308" cy="5262979"/>
          </a:xfrm>
          <a:prstGeom prst="rect">
            <a:avLst/>
          </a:prstGeom>
          <a:noFill/>
        </p:spPr>
        <p:txBody>
          <a:bodyPr wrap="square" rtlCol="0">
            <a:spAutoFit/>
          </a:bodyPr>
          <a:lstStyle/>
          <a:p>
            <a:pPr algn="l"/>
            <a:r>
              <a:rPr lang="en-US" sz="2000" b="1" i="0" dirty="0">
                <a:solidFill>
                  <a:schemeClr val="accent1"/>
                </a:solidFill>
                <a:effectLst/>
                <a:latin typeface="Times New Roman" panose="02020603050405020304" pitchFamily="18" charset="0"/>
                <a:cs typeface="Times New Roman" panose="02020603050405020304" pitchFamily="18" charset="0"/>
              </a:rPr>
              <a:t>INTRODUCTION</a:t>
            </a:r>
          </a:p>
          <a:p>
            <a:pPr algn="l"/>
            <a:endParaRPr lang="en-US" sz="800" dirty="0">
              <a:solidFill>
                <a:schemeClr val="accent1"/>
              </a:solidFill>
              <a:latin typeface="Times New Roman" panose="02020603050405020304" pitchFamily="18" charset="0"/>
              <a:cs typeface="Times New Roman" panose="02020603050405020304" pitchFamily="18" charset="0"/>
            </a:endParaRPr>
          </a:p>
          <a:p>
            <a:pPr algn="just"/>
            <a:r>
              <a:rPr lang="en-US" b="0" i="0" dirty="0">
                <a:solidFill>
                  <a:schemeClr val="tx1">
                    <a:lumMod val="50000"/>
                  </a:schemeClr>
                </a:solidFill>
                <a:effectLst/>
                <a:latin typeface="Times New Roman" panose="02020603050405020304" pitchFamily="18" charset="0"/>
                <a:cs typeface="Times New Roman" panose="02020603050405020304" pitchFamily="18" charset="0"/>
              </a:rPr>
              <a:t>The global economy constantly undergoes fluctuations influenced by various factors such as inflation, government policies, and market trends. These fluctuations often have a profound impact on businesses, leading to changes in workforce dynamics, including layoffs.</a:t>
            </a:r>
          </a:p>
          <a:p>
            <a:pPr algn="just"/>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a:r>
              <a:rPr lang="en-US" b="0" i="0" dirty="0">
                <a:solidFill>
                  <a:schemeClr val="tx1">
                    <a:lumMod val="50000"/>
                  </a:schemeClr>
                </a:solidFill>
                <a:effectLst/>
                <a:latin typeface="Times New Roman" panose="02020603050405020304" pitchFamily="18" charset="0"/>
                <a:cs typeface="Times New Roman" panose="02020603050405020304" pitchFamily="18" charset="0"/>
              </a:rPr>
              <a:t>This project focuses on analyzing the relationship between key economic indicators and workforce layoffs, aiming to uncover insights that provide a deeper understanding of these trends.</a:t>
            </a:r>
          </a:p>
          <a:p>
            <a:pPr algn="just"/>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l"/>
            <a:r>
              <a:rPr lang="en-US" sz="2000" b="1" i="0" dirty="0">
                <a:solidFill>
                  <a:schemeClr val="accent1"/>
                </a:solidFill>
                <a:effectLst/>
                <a:latin typeface="Times New Roman" panose="02020603050405020304" pitchFamily="18" charset="0"/>
                <a:cs typeface="Times New Roman" panose="02020603050405020304" pitchFamily="18" charset="0"/>
              </a:rPr>
              <a:t>OBJECTIVE</a:t>
            </a:r>
          </a:p>
          <a:p>
            <a:pPr algn="l"/>
            <a:endParaRPr lang="en-US" sz="800" b="1" i="0" dirty="0">
              <a:solidFill>
                <a:schemeClr val="accent1"/>
              </a:solidFill>
              <a:effectLst/>
              <a:latin typeface="Times New Roman" panose="02020603050405020304" pitchFamily="18" charset="0"/>
              <a:cs typeface="Times New Roman" panose="02020603050405020304" pitchFamily="18" charset="0"/>
            </a:endParaRPr>
          </a:p>
          <a:p>
            <a:pPr algn="just"/>
            <a:r>
              <a:rPr lang="en-US" b="0" i="0" dirty="0">
                <a:solidFill>
                  <a:schemeClr val="tx1">
                    <a:lumMod val="50000"/>
                  </a:schemeClr>
                </a:solidFill>
                <a:effectLst/>
                <a:latin typeface="Times New Roman" panose="02020603050405020304" pitchFamily="18" charset="0"/>
                <a:cs typeface="Times New Roman" panose="02020603050405020304" pitchFamily="18" charset="0"/>
              </a:rPr>
              <a:t>To explore patterns and relationships between economic indicators (e.g., inflation, GDP) and workforce layoffs.</a:t>
            </a:r>
          </a:p>
          <a:p>
            <a:pPr algn="just"/>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l"/>
            <a:r>
              <a:rPr lang="en-US" sz="2000" b="1" i="0" dirty="0">
                <a:solidFill>
                  <a:schemeClr val="accent1"/>
                </a:solidFill>
                <a:effectLst/>
                <a:latin typeface="Times New Roman" panose="02020603050405020304" pitchFamily="18" charset="0"/>
                <a:cs typeface="Times New Roman" panose="02020603050405020304" pitchFamily="18" charset="0"/>
              </a:rPr>
              <a:t>SIGNIFICANCE</a:t>
            </a:r>
          </a:p>
          <a:p>
            <a:pPr algn="l"/>
            <a:endParaRPr lang="en-US" sz="800" b="0" i="0" dirty="0">
              <a:solidFill>
                <a:schemeClr val="accent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chemeClr val="tx1">
                    <a:lumMod val="50000"/>
                  </a:schemeClr>
                </a:solidFill>
                <a:effectLst/>
                <a:latin typeface="Times New Roman" panose="02020603050405020304" pitchFamily="18" charset="0"/>
                <a:cs typeface="Times New Roman" panose="02020603050405020304" pitchFamily="18" charset="0"/>
              </a:rPr>
              <a:t>Understanding how economic shifts influence layoffs and workforce stability.</a:t>
            </a:r>
          </a:p>
          <a:p>
            <a:pPr marL="285750" indent="-285750" algn="just">
              <a:buFont typeface="Arial" panose="020B0604020202020204" pitchFamily="34" charset="0"/>
              <a:buChar char="•"/>
            </a:pPr>
            <a:r>
              <a:rPr lang="en-US" b="0" i="0" dirty="0">
                <a:solidFill>
                  <a:schemeClr val="tx1">
                    <a:lumMod val="50000"/>
                  </a:schemeClr>
                </a:solidFill>
                <a:effectLst/>
                <a:latin typeface="Times New Roman" panose="02020603050405020304" pitchFamily="18" charset="0"/>
                <a:cs typeface="Times New Roman" panose="02020603050405020304" pitchFamily="18" charset="0"/>
              </a:rPr>
              <a:t>Identifying industries most affected by economic downturns.</a:t>
            </a:r>
          </a:p>
          <a:p>
            <a:pPr marL="285750" indent="-285750" algn="just">
              <a:buFont typeface="Arial" panose="020B0604020202020204" pitchFamily="34" charset="0"/>
              <a:buChar char="•"/>
            </a:pPr>
            <a:r>
              <a:rPr lang="en-US" b="0" i="0" dirty="0">
                <a:solidFill>
                  <a:schemeClr val="tx1">
                    <a:lumMod val="50000"/>
                  </a:schemeClr>
                </a:solidFill>
                <a:effectLst/>
                <a:latin typeface="Times New Roman" panose="02020603050405020304" pitchFamily="18" charset="0"/>
                <a:cs typeface="Times New Roman" panose="02020603050405020304" pitchFamily="18" charset="0"/>
              </a:rPr>
              <a:t>Offering actionable insights for businesses and policymakers.</a:t>
            </a:r>
          </a:p>
          <a:p>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53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SOURCES</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4</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937846" y="1308674"/>
            <a:ext cx="10316308" cy="4832092"/>
          </a:xfrm>
          <a:prstGeom prst="rect">
            <a:avLst/>
          </a:prstGeom>
          <a:noFill/>
        </p:spPr>
        <p:txBody>
          <a:bodyPr wrap="square" rtlCol="0">
            <a:spAutoFit/>
          </a:bodyPr>
          <a:lstStyle/>
          <a:p>
            <a:pPr algn="l"/>
            <a:r>
              <a:rPr lang="en-US" sz="2000" b="1" dirty="0">
                <a:solidFill>
                  <a:schemeClr val="accent1"/>
                </a:solidFill>
                <a:latin typeface="Times New Roman" panose="02020603050405020304" pitchFamily="18" charset="0"/>
                <a:cs typeface="Times New Roman" panose="02020603050405020304" pitchFamily="18" charset="0"/>
              </a:rPr>
              <a:t>LAYOFFS DATA</a:t>
            </a:r>
            <a:endParaRPr lang="en-US" sz="2000" b="1" i="0" dirty="0">
              <a:solidFill>
                <a:schemeClr val="accent1"/>
              </a:solidFill>
              <a:effectLst/>
              <a:latin typeface="Times New Roman" panose="02020603050405020304" pitchFamily="18" charset="0"/>
              <a:cs typeface="Times New Roman" panose="02020603050405020304" pitchFamily="18" charset="0"/>
            </a:endParaRPr>
          </a:p>
          <a:p>
            <a:pPr algn="l"/>
            <a:endParaRPr lang="en-US" sz="800" dirty="0">
              <a:solidFill>
                <a:schemeClr val="accent1"/>
              </a:solidFill>
              <a:latin typeface="Times New Roman" panose="02020603050405020304" pitchFamily="18" charset="0"/>
              <a:cs typeface="Times New Roman" panose="02020603050405020304" pitchFamily="18" charset="0"/>
            </a:endParaRPr>
          </a:p>
          <a:p>
            <a:pPr algn="just"/>
            <a:r>
              <a:rPr lang="en-US" b="1" i="0" dirty="0">
                <a:solidFill>
                  <a:schemeClr val="tx1">
                    <a:lumMod val="50000"/>
                  </a:schemeClr>
                </a:solidFill>
                <a:effectLst/>
                <a:latin typeface="Times New Roman" panose="02020603050405020304" pitchFamily="18" charset="0"/>
                <a:cs typeface="Times New Roman" panose="02020603050405020304" pitchFamily="18" charset="0"/>
              </a:rPr>
              <a:t>Description</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 Details layoffs across various companies, including information on industries, company stages, layoff percentages, and locations.</a:t>
            </a:r>
          </a:p>
          <a:p>
            <a:pPr algn="just"/>
            <a:r>
              <a:rPr lang="en-US" b="1" i="0" dirty="0">
                <a:solidFill>
                  <a:schemeClr val="tx1">
                    <a:lumMod val="50000"/>
                  </a:schemeClr>
                </a:solidFill>
                <a:effectLst/>
                <a:latin typeface="Times New Roman" panose="02020603050405020304" pitchFamily="18" charset="0"/>
                <a:cs typeface="Times New Roman" panose="02020603050405020304" pitchFamily="18" charset="0"/>
              </a:rPr>
              <a:t>Timeframe</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 Includes layoffs data from March 2020 to </a:t>
            </a:r>
            <a:r>
              <a:rPr lang="en-US" dirty="0">
                <a:solidFill>
                  <a:schemeClr val="tx1">
                    <a:lumMod val="50000"/>
                  </a:schemeClr>
                </a:solidFill>
                <a:latin typeface="Times New Roman" panose="02020603050405020304" pitchFamily="18" charset="0"/>
                <a:cs typeface="Times New Roman" panose="02020603050405020304" pitchFamily="18" charset="0"/>
              </a:rPr>
              <a:t>May 2024.</a:t>
            </a:r>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a:r>
              <a:rPr lang="en-US" b="1" i="0" dirty="0">
                <a:solidFill>
                  <a:schemeClr val="tx1">
                    <a:lumMod val="50000"/>
                  </a:schemeClr>
                </a:solidFill>
                <a:effectLst/>
                <a:latin typeface="Times New Roman" panose="02020603050405020304" pitchFamily="18" charset="0"/>
                <a:cs typeface="Times New Roman" panose="02020603050405020304" pitchFamily="18" charset="0"/>
              </a:rPr>
              <a:t>Source</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 </a:t>
            </a:r>
            <a:r>
              <a:rPr lang="en-US" b="0" i="0" dirty="0">
                <a:solidFill>
                  <a:schemeClr val="tx1">
                    <a:lumMod val="50000"/>
                  </a:schemeClr>
                </a:solidFill>
                <a:effectLst/>
                <a:latin typeface="Times New Roman" panose="02020603050405020304" pitchFamily="18" charset="0"/>
                <a:cs typeface="Times New Roman" panose="02020603050405020304" pitchFamily="18" charset="0"/>
                <a:hlinkClick r:id="rId2"/>
              </a:rPr>
              <a:t>Layoffs</a:t>
            </a:r>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l"/>
            <a:r>
              <a:rPr lang="en-US" sz="2000" b="1" i="0" dirty="0">
                <a:solidFill>
                  <a:schemeClr val="accent1"/>
                </a:solidFill>
                <a:effectLst/>
                <a:latin typeface="Times New Roman" panose="02020603050405020304" pitchFamily="18" charset="0"/>
                <a:cs typeface="Times New Roman" panose="02020603050405020304" pitchFamily="18" charset="0"/>
              </a:rPr>
              <a:t>ECONOMIC DATA</a:t>
            </a:r>
          </a:p>
          <a:p>
            <a:pPr algn="l"/>
            <a:endParaRPr lang="en-US" sz="800" b="1" i="0" dirty="0">
              <a:solidFill>
                <a:schemeClr val="accent1"/>
              </a:solidFill>
              <a:effectLst/>
              <a:latin typeface="Times New Roman" panose="02020603050405020304" pitchFamily="18" charset="0"/>
              <a:cs typeface="Times New Roman" panose="02020603050405020304" pitchFamily="18" charset="0"/>
            </a:endParaRPr>
          </a:p>
          <a:p>
            <a:pPr algn="just"/>
            <a:r>
              <a:rPr lang="en-US" b="1" i="0" dirty="0">
                <a:solidFill>
                  <a:schemeClr val="tx1">
                    <a:lumMod val="50000"/>
                  </a:schemeClr>
                </a:solidFill>
                <a:effectLst/>
                <a:latin typeface="Times New Roman" panose="02020603050405020304" pitchFamily="18" charset="0"/>
                <a:cs typeface="Times New Roman" panose="02020603050405020304" pitchFamily="18" charset="0"/>
              </a:rPr>
              <a:t>Description</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 Contains monthly data on key economic indicators such as inflation rates, GDP, federal funds rate, consumer confidence index, and retail sales.</a:t>
            </a:r>
          </a:p>
          <a:p>
            <a:pPr algn="just"/>
            <a:r>
              <a:rPr lang="en-US" b="1" i="0" dirty="0">
                <a:solidFill>
                  <a:schemeClr val="tx1">
                    <a:lumMod val="50000"/>
                  </a:schemeClr>
                </a:solidFill>
                <a:effectLst/>
                <a:latin typeface="Times New Roman" panose="02020603050405020304" pitchFamily="18" charset="0"/>
                <a:cs typeface="Times New Roman" panose="02020603050405020304" pitchFamily="18" charset="0"/>
              </a:rPr>
              <a:t>Timeframe</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 March 2020 to May 2024.</a:t>
            </a:r>
          </a:p>
          <a:p>
            <a:r>
              <a:rPr lang="en-US" b="1" dirty="0">
                <a:solidFill>
                  <a:schemeClr val="tx1">
                    <a:lumMod val="50000"/>
                  </a:schemeClr>
                </a:solidFill>
                <a:latin typeface="Times New Roman" panose="02020603050405020304" pitchFamily="18" charset="0"/>
                <a:cs typeface="Times New Roman" panose="02020603050405020304" pitchFamily="18" charset="0"/>
              </a:rPr>
              <a:t>Source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US Inflation Rate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CPI Value</a:t>
            </a:r>
            <a:r>
              <a:rPr lang="en-US" dirty="0">
                <a:latin typeface="Times New Roman" panose="02020603050405020304" pitchFamily="18" charset="0"/>
                <a:cs typeface="Times New Roman" panose="02020603050405020304" pitchFamily="18" charset="0"/>
              </a:rPr>
              <a:t>, </a:t>
            </a:r>
            <a:r>
              <a:rPr lang="en-US" dirty="0">
                <a:hlinkClick r:id="rId5"/>
              </a:rPr>
              <a:t>Fed Interest Rate</a:t>
            </a:r>
            <a:r>
              <a:rPr lang="en-US" dirty="0">
                <a:latin typeface="Times New Roman" panose="02020603050405020304" pitchFamily="18" charset="0"/>
                <a:cs typeface="Times New Roman" panose="02020603050405020304" pitchFamily="18" charset="0"/>
              </a:rPr>
              <a:t>, </a:t>
            </a:r>
            <a:r>
              <a:rPr lang="en-US" dirty="0">
                <a:hlinkClick r:id="rId6"/>
              </a:rPr>
              <a:t>GDP</a:t>
            </a:r>
            <a:r>
              <a:rPr lang="en-US" dirty="0"/>
              <a:t>, </a:t>
            </a:r>
            <a:r>
              <a:rPr lang="en-US" dirty="0">
                <a:hlinkClick r:id="rId7"/>
              </a:rPr>
              <a:t>Stock Prices</a:t>
            </a:r>
            <a:r>
              <a:rPr lang="en-US" dirty="0"/>
              <a:t>, </a:t>
            </a:r>
            <a:r>
              <a:rPr lang="en-US" dirty="0">
                <a:hlinkClick r:id="rId8"/>
              </a:rPr>
              <a:t>GSCPI</a:t>
            </a:r>
            <a:endParaRPr lang="en-US" dirty="0"/>
          </a:p>
          <a:p>
            <a:endParaRPr lang="en-US" dirty="0"/>
          </a:p>
          <a:p>
            <a:endParaRPr lang="en-US" dirty="0">
              <a:latin typeface="Times New Roman" panose="02020603050405020304" pitchFamily="18" charset="0"/>
              <a:cs typeface="Times New Roman" panose="02020603050405020304" pitchFamily="18" charset="0"/>
            </a:endParaRPr>
          </a:p>
          <a:p>
            <a:br>
              <a:rPr lang="en-US" dirty="0"/>
            </a:br>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8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PREPROCESSING</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5</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842457" y="1674573"/>
            <a:ext cx="10316308" cy="2031325"/>
          </a:xfrm>
          <a:prstGeom prst="rect">
            <a:avLst/>
          </a:prstGeom>
          <a:noFill/>
        </p:spPr>
        <p:txBody>
          <a:bodyPr wrap="square" rtlCol="0">
            <a:spAutoFit/>
          </a:bodyPr>
          <a:lstStyle/>
          <a:p>
            <a:pPr>
              <a:buFont typeface="+mj-lt"/>
              <a:buAutoNum type="arabicPeriod"/>
            </a:pPr>
            <a:r>
              <a:rPr lang="en-US" b="1" dirty="0"/>
              <a:t>Data Loading:</a:t>
            </a:r>
            <a:r>
              <a:rPr lang="en-US" dirty="0"/>
              <a:t> Importing layoffs and economic datasets.</a:t>
            </a:r>
          </a:p>
          <a:p>
            <a:pPr>
              <a:buFont typeface="+mj-lt"/>
              <a:buAutoNum type="arabicPeriod"/>
            </a:pPr>
            <a:r>
              <a:rPr lang="en-US" b="1" dirty="0"/>
              <a:t>Standardization:</a:t>
            </a:r>
            <a:r>
              <a:rPr lang="en-US" dirty="0"/>
              <a:t> Removing leading and trailing spaces, and handling name inconsistencies.</a:t>
            </a:r>
          </a:p>
          <a:p>
            <a:pPr>
              <a:buFont typeface="+mj-lt"/>
              <a:buAutoNum type="arabicPeriod"/>
            </a:pPr>
            <a:r>
              <a:rPr lang="en-US" dirty="0"/>
              <a:t> </a:t>
            </a:r>
            <a:r>
              <a:rPr lang="en-US" b="1" dirty="0"/>
              <a:t>Data Type Conversion:</a:t>
            </a:r>
            <a:r>
              <a:rPr lang="en-US" dirty="0"/>
              <a:t> Ensuring correct data types for seamless processing.</a:t>
            </a:r>
          </a:p>
          <a:p>
            <a:pPr>
              <a:buFont typeface="+mj-lt"/>
              <a:buAutoNum type="arabicPeriod"/>
            </a:pPr>
            <a:r>
              <a:rPr lang="en-US" b="1" dirty="0"/>
              <a:t>Handling Missing Values:</a:t>
            </a:r>
            <a:r>
              <a:rPr lang="en-US" dirty="0"/>
              <a:t> Removing or imputing null values to ensure data completeness.</a:t>
            </a:r>
          </a:p>
          <a:p>
            <a:pPr>
              <a:buFont typeface="+mj-lt"/>
              <a:buAutoNum type="arabicPeriod"/>
            </a:pPr>
            <a:r>
              <a:rPr lang="en-US" b="1" dirty="0"/>
              <a:t>Data Reduction:</a:t>
            </a:r>
            <a:r>
              <a:rPr lang="en-US" dirty="0"/>
              <a:t> Filtering relevant rows and columns for focused analysis.</a:t>
            </a:r>
          </a:p>
          <a:p>
            <a:pPr>
              <a:buFont typeface="+mj-lt"/>
              <a:buAutoNum type="arabicPeriod"/>
            </a:pPr>
            <a:r>
              <a:rPr lang="en-US" b="1" dirty="0"/>
              <a:t>Data Transformation:</a:t>
            </a:r>
            <a:r>
              <a:rPr lang="en-US" dirty="0"/>
              <a:t> Aggregating, normalizing, and enriching data for deeper insights.</a:t>
            </a:r>
          </a:p>
          <a:p>
            <a:pPr>
              <a:buFont typeface="+mj-lt"/>
              <a:buAutoNum type="arabicPeriod"/>
            </a:pPr>
            <a:r>
              <a:rPr lang="en-US" b="1" dirty="0"/>
              <a:t>Data Merging:</a:t>
            </a:r>
            <a:r>
              <a:rPr lang="en-US" dirty="0"/>
              <a:t> Integrating layoffs and economic datasets for a consolidated view.</a:t>
            </a:r>
          </a:p>
        </p:txBody>
      </p:sp>
    </p:spTree>
    <p:extLst>
      <p:ext uri="{BB962C8B-B14F-4D97-AF65-F5344CB8AC3E}">
        <p14:creationId xmlns:p14="http://schemas.microsoft.com/office/powerpoint/2010/main" val="22575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6</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200498" y="1336119"/>
            <a:ext cx="5501054" cy="4185761"/>
          </a:xfrm>
          <a:prstGeom prst="rect">
            <a:avLst/>
          </a:prstGeom>
          <a:noFill/>
        </p:spPr>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Layoffs and Fundraising Disparities</a:t>
            </a:r>
            <a:r>
              <a:rPr lang="en-US" sz="1400" dirty="0">
                <a:latin typeface="Times New Roman" panose="02020603050405020304" pitchFamily="18" charset="0"/>
                <a:cs typeface="Times New Roman" panose="02020603050405020304" pitchFamily="18" charset="0"/>
              </a:rPr>
              <a:t>: The distribution of layoffs (# Laid Off) and funds raised highlights significant skewness, with a majority of companies experiencing smaller layoffs or raising limited funds, while a few outliers dominate the higher end.</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Federal Funds Rate Trends</a:t>
            </a:r>
            <a:r>
              <a:rPr lang="en-US" sz="1400" dirty="0">
                <a:latin typeface="Times New Roman" panose="02020603050405020304" pitchFamily="18" charset="0"/>
                <a:cs typeface="Times New Roman" panose="02020603050405020304" pitchFamily="18" charset="0"/>
              </a:rPr>
              <a:t>: The Federal Funds Rate shows a bimodal distribution, with values concentrated near 0% (reflecting economic stimulus periods) and another peak around 4-5% (indicative of monetary tightening to control inflation).</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Economic Indicators Stability</a:t>
            </a:r>
            <a:r>
              <a:rPr lang="en-US" sz="1400" dirty="0">
                <a:latin typeface="Times New Roman" panose="02020603050405020304" pitchFamily="18" charset="0"/>
                <a:cs typeface="Times New Roman" panose="02020603050405020304" pitchFamily="18" charset="0"/>
              </a:rPr>
              <a:t>: Distributions for GDP and CPI values exhibit consistent clustering, showing a relatively stable economic growth trend and consumer price index over time.</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Inflation Variability</a:t>
            </a:r>
            <a:r>
              <a:rPr lang="en-US" sz="1400" dirty="0">
                <a:latin typeface="Times New Roman" panose="02020603050405020304" pitchFamily="18" charset="0"/>
                <a:cs typeface="Times New Roman" panose="02020603050405020304" pitchFamily="18" charset="0"/>
              </a:rPr>
              <a:t>: Both monthly and annual inflation rates display multimodal patterns, suggesting fluctuations between inflationary and deflationary pressures during the analyzed period.</a:t>
            </a:r>
          </a:p>
          <a:p>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0BB8125-F7F9-BCD8-320B-E728B197F73A}"/>
              </a:ext>
            </a:extLst>
          </p:cNvPr>
          <p:cNvPicPr>
            <a:picLocks noChangeAspect="1"/>
          </p:cNvPicPr>
          <p:nvPr/>
        </p:nvPicPr>
        <p:blipFill>
          <a:blip r:embed="rId2"/>
          <a:stretch>
            <a:fillRect/>
          </a:stretch>
        </p:blipFill>
        <p:spPr>
          <a:xfrm>
            <a:off x="5701551" y="1127880"/>
            <a:ext cx="6211415" cy="4848850"/>
          </a:xfrm>
          <a:prstGeom prst="rect">
            <a:avLst/>
          </a:prstGeom>
        </p:spPr>
      </p:pic>
    </p:spTree>
    <p:extLst>
      <p:ext uri="{BB962C8B-B14F-4D97-AF65-F5344CB8AC3E}">
        <p14:creationId xmlns:p14="http://schemas.microsoft.com/office/powerpoint/2010/main" val="334252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7</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325314" y="1073031"/>
            <a:ext cx="5426129" cy="5262979"/>
          </a:xfrm>
          <a:prstGeom prst="rect">
            <a:avLst/>
          </a:prstGeom>
          <a:noFill/>
        </p:spPr>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GSCPI (Global Supply Chain Pressure Index)</a:t>
            </a:r>
            <a:r>
              <a:rPr lang="en-US" sz="1400" dirty="0">
                <a:latin typeface="Times New Roman" panose="02020603050405020304" pitchFamily="18" charset="0"/>
                <a:cs typeface="Times New Roman" panose="02020603050405020304" pitchFamily="18" charset="0"/>
              </a:rPr>
              <a:t>: The GSCPI distribution has distinct peaks around 1.5 and 3.0, indicating varying levels of supply chain pressure, with moderate-to-high stress dominating the observed period.</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Producer Price Index (PPI)</a:t>
            </a:r>
            <a:r>
              <a:rPr lang="en-US" sz="1400" dirty="0">
                <a:latin typeface="Times New Roman" panose="02020603050405020304" pitchFamily="18" charset="0"/>
                <a:cs typeface="Times New Roman" panose="02020603050405020304" pitchFamily="18" charset="0"/>
              </a:rPr>
              <a:t>: The distribution of the Producer Price Index shows a sharp peak between 160-165, suggesting that most producer prices have stabilized at higher levels during the analyzed timeframe, possibly reflecting inflationary trends.</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Retail Inventory to Sales Ratio</a:t>
            </a:r>
            <a:r>
              <a:rPr lang="en-US" sz="1400" dirty="0">
                <a:latin typeface="Times New Roman" panose="02020603050405020304" pitchFamily="18" charset="0"/>
                <a:cs typeface="Times New Roman" panose="02020603050405020304" pitchFamily="18" charset="0"/>
              </a:rPr>
              <a:t>: Concentrated between 1.2 and 1.4, indicating consistent inventory management in retail sectors.</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Business Inventory to Sales Ratio</a:t>
            </a:r>
            <a:r>
              <a:rPr lang="en-US" sz="1400" dirty="0">
                <a:latin typeface="Times New Roman" panose="02020603050405020304" pitchFamily="18" charset="0"/>
                <a:cs typeface="Times New Roman" panose="02020603050405020304" pitchFamily="18" charset="0"/>
              </a:rPr>
              <a:t>: Clusters around 1.3-1.4, showcasing steady business practices in managing stock relative to sales.</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err="1">
                <a:latin typeface="Times New Roman" panose="02020603050405020304" pitchFamily="18" charset="0"/>
                <a:cs typeface="Times New Roman" panose="02020603050405020304" pitchFamily="18" charset="0"/>
              </a:rPr>
              <a:t>Freightos</a:t>
            </a:r>
            <a:r>
              <a:rPr lang="en-US" sz="1400" b="1" dirty="0">
                <a:latin typeface="Times New Roman" panose="02020603050405020304" pitchFamily="18" charset="0"/>
                <a:cs typeface="Times New Roman" panose="02020603050405020304" pitchFamily="18" charset="0"/>
              </a:rPr>
              <a:t> Global Index</a:t>
            </a:r>
            <a:r>
              <a:rPr lang="en-US" sz="1400" dirty="0">
                <a:latin typeface="Times New Roman" panose="02020603050405020304" pitchFamily="18" charset="0"/>
                <a:cs typeface="Times New Roman" panose="02020603050405020304" pitchFamily="18" charset="0"/>
              </a:rPr>
              <a:t>: Right-skewed, with most values under 3,000, but occasional spikes beyond 10,000 indicate disruptions or periods of high demand.</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Cass Freight Index</a:t>
            </a:r>
            <a:r>
              <a:rPr lang="en-US" sz="1400" dirty="0">
                <a:latin typeface="Times New Roman" panose="02020603050405020304" pitchFamily="18" charset="0"/>
                <a:cs typeface="Times New Roman" panose="02020603050405020304" pitchFamily="18" charset="0"/>
              </a:rPr>
              <a:t>: Centered around 1.0-1.2, showing relatively stable freight activity with occasional peaks.</a:t>
            </a:r>
          </a:p>
          <a:p>
            <a:pPr algn="just"/>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4DDEA8-EE56-B18D-CFB1-D3509D58C99C}"/>
              </a:ext>
            </a:extLst>
          </p:cNvPr>
          <p:cNvPicPr>
            <a:picLocks noChangeAspect="1"/>
          </p:cNvPicPr>
          <p:nvPr/>
        </p:nvPicPr>
        <p:blipFill>
          <a:blip r:embed="rId2"/>
          <a:stretch>
            <a:fillRect/>
          </a:stretch>
        </p:blipFill>
        <p:spPr>
          <a:xfrm>
            <a:off x="5870713" y="999625"/>
            <a:ext cx="6130063" cy="4785344"/>
          </a:xfrm>
          <a:prstGeom prst="rect">
            <a:avLst/>
          </a:prstGeom>
        </p:spPr>
      </p:pic>
    </p:spTree>
    <p:extLst>
      <p:ext uri="{BB962C8B-B14F-4D97-AF65-F5344CB8AC3E}">
        <p14:creationId xmlns:p14="http://schemas.microsoft.com/office/powerpoint/2010/main" val="146064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8</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325315" y="1073031"/>
            <a:ext cx="5147834"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GDP, CPI Value, and Stocks show very strong positive correlations with each other (all around 0.90-1.00), suggesting these economic indicators tend to move together very closely in the same direction. </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Consumer Confidence Index has strong negative correlations with both Producer Price Index (-0.83) and Annual Inflation Rate (-0.88), indicating that consumer confidence tends to decrease when prices and inflation rise.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Laid_Off_Count</a:t>
            </a:r>
            <a:r>
              <a:rPr lang="en-US" sz="1400" dirty="0">
                <a:latin typeface="Times New Roman" panose="02020603050405020304" pitchFamily="18" charset="0"/>
                <a:cs typeface="Times New Roman" panose="02020603050405020304" pitchFamily="18" charset="0"/>
              </a:rPr>
              <a:t> shows surprisingly weak correlations with most other variables (correlation values near 0), suggesting that layoffs might be more influenced by company-specific factors rather than broader economic indicators. </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GSCPI (Global Supply Chain Pressure Index) has a very strong negative correlation with the Effective Federal Funds Rate (-0.94), suggesting that as interest rates increase, supply chain pressures tend to decrease significantly, or vice versa.</a:t>
            </a:r>
            <a:endParaRPr lang="en-US" sz="1400"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249AED-8855-420F-F3ED-7CCD6F10AC1F}"/>
              </a:ext>
            </a:extLst>
          </p:cNvPr>
          <p:cNvPicPr>
            <a:picLocks noChangeAspect="1"/>
          </p:cNvPicPr>
          <p:nvPr/>
        </p:nvPicPr>
        <p:blipFill>
          <a:blip r:embed="rId2"/>
          <a:stretch>
            <a:fillRect/>
          </a:stretch>
        </p:blipFill>
        <p:spPr>
          <a:xfrm>
            <a:off x="5469174" y="1021695"/>
            <a:ext cx="5993956" cy="5410850"/>
          </a:xfrm>
          <a:prstGeom prst="rect">
            <a:avLst/>
          </a:prstGeom>
        </p:spPr>
      </p:pic>
    </p:spTree>
    <p:extLst>
      <p:ext uri="{BB962C8B-B14F-4D97-AF65-F5344CB8AC3E}">
        <p14:creationId xmlns:p14="http://schemas.microsoft.com/office/powerpoint/2010/main" val="245627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5EB63-0698-A940-90D7-24E6D1B70B44}"/>
              </a:ext>
            </a:extLst>
          </p:cNvPr>
          <p:cNvSpPr>
            <a:spLocks noGrp="1"/>
          </p:cNvSpPr>
          <p:nvPr>
            <p:ph type="body" sz="quarter" idx="14"/>
          </p:nvPr>
        </p:nvSpPr>
        <p:spPr>
          <a:xfrm>
            <a:off x="5609852" y="457683"/>
            <a:ext cx="5676900" cy="496887"/>
          </a:xfrm>
        </p:spPr>
        <p:txBody>
          <a:bodyPr/>
          <a:lstStyle/>
          <a:p>
            <a:pPr algn="ctr"/>
            <a:r>
              <a:rPr lang="en-US" sz="3200" i="0" dirty="0">
                <a:latin typeface="Times New Roman" panose="02020603050405020304" pitchFamily="18" charset="0"/>
              </a:rPr>
              <a:t>DATA VISUALIZATION</a:t>
            </a:r>
          </a:p>
        </p:txBody>
      </p:sp>
      <p:sp>
        <p:nvSpPr>
          <p:cNvPr id="5" name="Slide Number Placeholder 4">
            <a:extLst>
              <a:ext uri="{FF2B5EF4-FFF2-40B4-BE49-F238E27FC236}">
                <a16:creationId xmlns:a16="http://schemas.microsoft.com/office/drawing/2014/main" id="{E514CA8A-7B58-6D45-BFAE-8A3ED6C392F4}"/>
              </a:ext>
            </a:extLst>
          </p:cNvPr>
          <p:cNvSpPr>
            <a:spLocks noGrp="1"/>
          </p:cNvSpPr>
          <p:nvPr>
            <p:ph type="sldNum" sz="quarter" idx="4"/>
          </p:nvPr>
        </p:nvSpPr>
        <p:spPr/>
        <p:txBody>
          <a:bodyPr/>
          <a:lstStyle/>
          <a:p>
            <a:fld id="{11882D08-2020-DD42-8259-6AF002F7AF88}" type="slidenum">
              <a:rPr lang="en-US" smtClean="0"/>
              <a:pPr/>
              <a:t>9</a:t>
            </a:fld>
            <a:endParaRPr lang="en-US"/>
          </a:p>
        </p:txBody>
      </p:sp>
      <p:sp>
        <p:nvSpPr>
          <p:cNvPr id="3" name="TextBox 2">
            <a:extLst>
              <a:ext uri="{FF2B5EF4-FFF2-40B4-BE49-F238E27FC236}">
                <a16:creationId xmlns:a16="http://schemas.microsoft.com/office/drawing/2014/main" id="{A3C7656C-282E-9B8F-885D-A962371A912B}"/>
              </a:ext>
            </a:extLst>
          </p:cNvPr>
          <p:cNvSpPr txBox="1"/>
          <p:nvPr/>
        </p:nvSpPr>
        <p:spPr>
          <a:xfrm>
            <a:off x="325313" y="4425831"/>
            <a:ext cx="5583117"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Amazon and Meta dominate layoffs with counts exceeding 20,000, significantly higher than other companies, highlighting their major role in recent workforce reductions.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Layoffs are highly concentrated in a few top companies, with others having relatively lower counts.</a:t>
            </a:r>
            <a:endParaRPr lang="en-US" sz="14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6BAA17-FFDD-54D7-345B-15AF71C4B3A7}"/>
              </a:ext>
            </a:extLst>
          </p:cNvPr>
          <p:cNvPicPr>
            <a:picLocks noChangeAspect="1"/>
          </p:cNvPicPr>
          <p:nvPr/>
        </p:nvPicPr>
        <p:blipFill>
          <a:blip r:embed="rId2"/>
          <a:stretch>
            <a:fillRect/>
          </a:stretch>
        </p:blipFill>
        <p:spPr>
          <a:xfrm>
            <a:off x="325314" y="1174128"/>
            <a:ext cx="5583117" cy="2743048"/>
          </a:xfrm>
          <a:prstGeom prst="rect">
            <a:avLst/>
          </a:prstGeom>
        </p:spPr>
      </p:pic>
      <p:pic>
        <p:nvPicPr>
          <p:cNvPr id="7" name="Picture 6">
            <a:extLst>
              <a:ext uri="{FF2B5EF4-FFF2-40B4-BE49-F238E27FC236}">
                <a16:creationId xmlns:a16="http://schemas.microsoft.com/office/drawing/2014/main" id="{F6EF6694-CB74-C66B-6F91-31D6C4C1DB1D}"/>
              </a:ext>
            </a:extLst>
          </p:cNvPr>
          <p:cNvPicPr>
            <a:picLocks noChangeAspect="1"/>
          </p:cNvPicPr>
          <p:nvPr/>
        </p:nvPicPr>
        <p:blipFill>
          <a:blip r:embed="rId3"/>
          <a:stretch>
            <a:fillRect/>
          </a:stretch>
        </p:blipFill>
        <p:spPr>
          <a:xfrm>
            <a:off x="6212119" y="1174128"/>
            <a:ext cx="5680139" cy="2743048"/>
          </a:xfrm>
          <a:prstGeom prst="rect">
            <a:avLst/>
          </a:prstGeom>
        </p:spPr>
      </p:pic>
      <p:sp>
        <p:nvSpPr>
          <p:cNvPr id="8" name="TextBox 7">
            <a:extLst>
              <a:ext uri="{FF2B5EF4-FFF2-40B4-BE49-F238E27FC236}">
                <a16:creationId xmlns:a16="http://schemas.microsoft.com/office/drawing/2014/main" id="{84AD239C-8FBA-1EF7-C24C-7875ED0E45DB}"/>
              </a:ext>
            </a:extLst>
          </p:cNvPr>
          <p:cNvSpPr txBox="1"/>
          <p:nvPr/>
        </p:nvSpPr>
        <p:spPr>
          <a:xfrm>
            <a:off x="6212119" y="4425831"/>
            <a:ext cx="5583117"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majority of companies (700+) fall in the 0–20% layoff range, suggesting that most layoffs are partial rather than entire workforce reductions.</a:t>
            </a:r>
          </a:p>
          <a:p>
            <a:pPr marL="285750" indent="-285750" algn="just">
              <a:buFont typeface="Arial" panose="020B0604020202020204" pitchFamily="34" charset="0"/>
              <a:buChar char="•"/>
            </a:pPr>
            <a:r>
              <a:rPr lang="en-US" sz="1400" dirty="0">
                <a:solidFill>
                  <a:schemeClr val="tx1">
                    <a:lumMod val="50000"/>
                  </a:schemeClr>
                </a:solidFill>
                <a:latin typeface="Times New Roman" panose="02020603050405020304" pitchFamily="18" charset="0"/>
                <a:cs typeface="Times New Roman" panose="02020603050405020304" pitchFamily="18" charset="0"/>
              </a:rPr>
              <a:t>Layoffs are concentrated around 0-40% range and at 100%</a:t>
            </a:r>
          </a:p>
        </p:txBody>
      </p:sp>
    </p:spTree>
    <p:extLst>
      <p:ext uri="{BB962C8B-B14F-4D97-AF65-F5344CB8AC3E}">
        <p14:creationId xmlns:p14="http://schemas.microsoft.com/office/powerpoint/2010/main" val="179032802"/>
      </p:ext>
    </p:extLst>
  </p:cSld>
  <p:clrMapOvr>
    <a:masterClrMapping/>
  </p:clrMapOvr>
</p:sld>
</file>

<file path=ppt/theme/theme1.xml><?xml version="1.0" encoding="utf-8"?>
<a:theme xmlns:a="http://schemas.openxmlformats.org/drawingml/2006/main" name="NCAT_Internal_V1">
  <a:themeElements>
    <a:clrScheme name="Custom 18">
      <a:dk1>
        <a:srgbClr val="4C4C4C"/>
      </a:dk1>
      <a:lt1>
        <a:srgbClr val="FFFFFF"/>
      </a:lt1>
      <a:dk2>
        <a:srgbClr val="44546A"/>
      </a:dk2>
      <a:lt2>
        <a:srgbClr val="C2C2C2"/>
      </a:lt2>
      <a:accent1>
        <a:srgbClr val="004684"/>
      </a:accent1>
      <a:accent2>
        <a:srgbClr val="FDB927"/>
      </a:accent2>
      <a:accent3>
        <a:srgbClr val="666666"/>
      </a:accent3>
      <a:accent4>
        <a:srgbClr val="FDB927"/>
      </a:accent4>
      <a:accent5>
        <a:srgbClr val="5B9BD5"/>
      </a:accent5>
      <a:accent6>
        <a:srgbClr val="70AD47"/>
      </a:accent6>
      <a:hlink>
        <a:srgbClr val="004683"/>
      </a:hlink>
      <a:folHlink>
        <a:srgbClr val="004683"/>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CAT_Internal" id="{D878A52E-B5C2-4D87-B609-BB644BDD8A0E}" vid="{20844186-CA95-40D6-AEF1-4D66699A3C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NCAT_Internal</Template>
  <TotalTime>11381</TotalTime>
  <Words>1938</Words>
  <Application>Microsoft Macintosh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Airborne</vt:lpstr>
      <vt:lpstr>Aptos</vt:lpstr>
      <vt:lpstr>Arial</vt:lpstr>
      <vt:lpstr>Book Antiqua</vt:lpstr>
      <vt:lpstr>BoomerSerif Book</vt:lpstr>
      <vt:lpstr>Calibri</vt:lpstr>
      <vt:lpstr>Courier New</vt:lpstr>
      <vt:lpstr>Palatino Linotype</vt:lpstr>
      <vt:lpstr>Times New Roman</vt:lpstr>
      <vt:lpstr>NCAT_Internal_V1</vt:lpstr>
      <vt:lpstr>LAYOFFS &amp; ECONOMIC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Sai Manigopal Reddy KanumathiReddy</cp:lastModifiedBy>
  <cp:revision>176</cp:revision>
  <cp:lastPrinted>2018-07-11T15:24:00Z</cp:lastPrinted>
  <dcterms:created xsi:type="dcterms:W3CDTF">2018-07-09T14:47:23Z</dcterms:created>
  <dcterms:modified xsi:type="dcterms:W3CDTF">2024-12-16T20:10:01Z</dcterms:modified>
</cp:coreProperties>
</file>