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8" r:id="rId1"/>
    <p:sldMasterId id="2147484120" r:id="rId2"/>
  </p:sldMasterIdLst>
  <p:notesMasterIdLst>
    <p:notesMasterId r:id="rId18"/>
  </p:notesMasterIdLst>
  <p:sldIdLst>
    <p:sldId id="293" r:id="rId3"/>
    <p:sldId id="280" r:id="rId4"/>
    <p:sldId id="281" r:id="rId5"/>
    <p:sldId id="282" r:id="rId6"/>
    <p:sldId id="283" r:id="rId7"/>
    <p:sldId id="298" r:id="rId8"/>
    <p:sldId id="287" r:id="rId9"/>
    <p:sldId id="284" r:id="rId10"/>
    <p:sldId id="289" r:id="rId11"/>
    <p:sldId id="290" r:id="rId12"/>
    <p:sldId id="291" r:id="rId13"/>
    <p:sldId id="292" r:id="rId14"/>
    <p:sldId id="295" r:id="rId15"/>
    <p:sldId id="296"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8B67"/>
    <a:srgbClr val="FA361C"/>
    <a:srgbClr val="BC5B42"/>
    <a:srgbClr val="E56D4E"/>
    <a:srgbClr val="F9822F"/>
    <a:srgbClr val="DE742A"/>
    <a:srgbClr val="F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84"/>
  </p:normalViewPr>
  <p:slideViewPr>
    <p:cSldViewPr snapToGrid="0">
      <p:cViewPr varScale="1">
        <p:scale>
          <a:sx n="106" d="100"/>
          <a:sy n="106"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hyperlink" Target="https://pmc.ncbi.nlm.nih.gov/articles/PMC10794278/" TargetMode="Externa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hyperlink" Target="https://etrr.springeropen.com/articles/10.1186/s12544-022-00561-2" TargetMode="External"/><Relationship Id="rId1" Type="http://schemas.openxmlformats.org/officeDocument/2006/relationships/hyperlink" Target="https://www.sciencedirect.com/science/article/abs/pii/S2213665719300247" TargetMode="Externa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hyperlink" Target="https://journals.ametsoc.org/view/journals/wcas/14/3/WCAS-D-21-0112.1.xml?tab_body=fulltext-display" TargetMode="External"/><Relationship Id="rId9" Type="http://schemas.openxmlformats.org/officeDocument/2006/relationships/image" Target="../media/image6.png"/></Relationships>
</file>

<file path=ppt/diagrams/_rels/data3.xml.rels><?xml version="1.0" encoding="UTF-8" standalone="yes"?>
<Relationships xmlns="http://schemas.openxmlformats.org/package/2006/relationships"><Relationship Id="rId1" Type="http://schemas.openxmlformats.org/officeDocument/2006/relationships/hyperlink" Target="https://www.nhtsa.gov/file-downloads?p=nhtsa/downloads/FARS/"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sciencedirect.com/science/article/abs/pii/S2213665719300247" TargetMode="External"/><Relationship Id="rId7" Type="http://schemas.openxmlformats.org/officeDocument/2006/relationships/image" Target="../media/image6.png"/><Relationship Id="rId12" Type="http://schemas.openxmlformats.org/officeDocument/2006/relationships/hyperlink" Target="https://journals.ametsoc.org/view/journals/wcas/14/3/WCAS-D-21-0112.1.xml?tab_body=fulltext-display"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etrr.springeropen.com/articles/10.1186/s12544-022-00561-2" TargetMode="External"/><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hyperlink" Target="https://pmc.ncbi.nlm.nih.gov/articles/PMC10794278/"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nhtsa.gov/file-downloads?p=nhtsa/downloads/FARS/"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43147-E8BC-47BB-9289-3D7823BEEBD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E986732-674F-4BF8-89B5-DA98C0EAE0D4}">
      <dgm:prSet custT="1"/>
      <dgm:spPr/>
      <dgm:t>
        <a:bodyPr/>
        <a:lstStyle/>
        <a:p>
          <a:r>
            <a:rPr lang="en-US" sz="2400" b="1" dirty="0">
              <a:latin typeface="Calibri" panose="020F0502020204030204" pitchFamily="34" charset="0"/>
              <a:cs typeface="Calibri" panose="020F0502020204030204" pitchFamily="34" charset="0"/>
            </a:rPr>
            <a:t>Importance:</a:t>
          </a:r>
          <a:endParaRPr lang="en-US" sz="2400" dirty="0">
            <a:latin typeface="Calibri" panose="020F0502020204030204" pitchFamily="34" charset="0"/>
            <a:cs typeface="Calibri" panose="020F0502020204030204" pitchFamily="34" charset="0"/>
          </a:endParaRPr>
        </a:p>
      </dgm:t>
    </dgm:pt>
    <dgm:pt modelId="{C742A3C6-70CD-4F5B-9C93-F40D53C74E9A}" type="parTrans" cxnId="{ABC4E234-E422-4836-BFFC-3E10C97B167E}">
      <dgm:prSet/>
      <dgm:spPr/>
      <dgm:t>
        <a:bodyPr/>
        <a:lstStyle/>
        <a:p>
          <a:endParaRPr lang="en-US"/>
        </a:p>
      </dgm:t>
    </dgm:pt>
    <dgm:pt modelId="{7BB827D4-6AB3-43AA-AC30-20018FAFBAF3}" type="sibTrans" cxnId="{ABC4E234-E422-4836-BFFC-3E10C97B167E}">
      <dgm:prSet/>
      <dgm:spPr/>
      <dgm:t>
        <a:bodyPr/>
        <a:lstStyle/>
        <a:p>
          <a:endParaRPr lang="en-US"/>
        </a:p>
      </dgm:t>
    </dgm:pt>
    <dgm:pt modelId="{4408F08E-4016-47F8-B178-23EA6B0E4755}">
      <dgm:prSet custT="1"/>
      <dgm:spPr/>
      <dgm:t>
        <a:bodyPr/>
        <a:lstStyle/>
        <a:p>
          <a:pPr algn="just"/>
          <a:r>
            <a:rPr lang="en-US" sz="1800" b="0" i="0" dirty="0">
              <a:latin typeface="Calibri" panose="020F0502020204030204" pitchFamily="34" charset="0"/>
              <a:cs typeface="Calibri" panose="020F0502020204030204" pitchFamily="34" charset="0"/>
            </a:rPr>
            <a:t>These questions are crucial for identifying safety measures to reduce weather-related accidents. Bad weather impairs visibility and road traction, increasing accident risks. Understanding how factors like light conditions and driver behavior interact with weather aids in developing effective safety policies and raising public awareness.</a:t>
          </a:r>
          <a:endParaRPr lang="en-US" sz="1800" dirty="0">
            <a:latin typeface="Calibri" panose="020F0502020204030204" pitchFamily="34" charset="0"/>
            <a:cs typeface="Calibri" panose="020F0502020204030204" pitchFamily="34" charset="0"/>
          </a:endParaRPr>
        </a:p>
      </dgm:t>
    </dgm:pt>
    <dgm:pt modelId="{DE008F01-D8CA-47F2-9C75-92D66032C4D0}" type="parTrans" cxnId="{6C5FC844-8A8D-4F9E-923D-5410A210CA01}">
      <dgm:prSet/>
      <dgm:spPr/>
      <dgm:t>
        <a:bodyPr/>
        <a:lstStyle/>
        <a:p>
          <a:endParaRPr lang="en-US"/>
        </a:p>
      </dgm:t>
    </dgm:pt>
    <dgm:pt modelId="{AF325FFB-28F6-4E35-BA54-07F019A5A5E8}" type="sibTrans" cxnId="{6C5FC844-8A8D-4F9E-923D-5410A210CA01}">
      <dgm:prSet/>
      <dgm:spPr/>
      <dgm:t>
        <a:bodyPr/>
        <a:lstStyle/>
        <a:p>
          <a:endParaRPr lang="en-US"/>
        </a:p>
      </dgm:t>
    </dgm:pt>
    <dgm:pt modelId="{979A3636-9FAE-4C52-A36B-CA8B523D42D2}">
      <dgm:prSet custT="1"/>
      <dgm:spPr/>
      <dgm:t>
        <a:bodyPr/>
        <a:lstStyle/>
        <a:p>
          <a:pPr algn="just"/>
          <a:r>
            <a:rPr lang="en-US" sz="1800" b="0" i="0" dirty="0">
              <a:latin typeface="Calibri" panose="020F0502020204030204" pitchFamily="34" charset="0"/>
              <a:cs typeface="Calibri" panose="020F0502020204030204" pitchFamily="34" charset="0"/>
            </a:rPr>
            <a:t>How do adverse weather conditions, such as rain, snow, and fog, impact the frequency and severity of traffic accidents across the USA from 2017 to 2022?</a:t>
          </a:r>
          <a:endParaRPr lang="en-US" sz="1800" dirty="0">
            <a:latin typeface="Calibri" panose="020F0502020204030204" pitchFamily="34" charset="0"/>
            <a:cs typeface="Calibri" panose="020F0502020204030204" pitchFamily="34" charset="0"/>
          </a:endParaRPr>
        </a:p>
      </dgm:t>
    </dgm:pt>
    <dgm:pt modelId="{A0B52519-34B2-4B53-9208-F7E781EEEE7F}" type="sibTrans" cxnId="{06B2F9F0-A914-45F9-91AA-6CAC17FF6097}">
      <dgm:prSet/>
      <dgm:spPr/>
      <dgm:t>
        <a:bodyPr/>
        <a:lstStyle/>
        <a:p>
          <a:endParaRPr lang="en-US"/>
        </a:p>
      </dgm:t>
    </dgm:pt>
    <dgm:pt modelId="{52676D12-3EAF-44A1-9DED-D88198136480}" type="parTrans" cxnId="{06B2F9F0-A914-45F9-91AA-6CAC17FF6097}">
      <dgm:prSet/>
      <dgm:spPr/>
      <dgm:t>
        <a:bodyPr/>
        <a:lstStyle/>
        <a:p>
          <a:endParaRPr lang="en-US"/>
        </a:p>
      </dgm:t>
    </dgm:pt>
    <dgm:pt modelId="{57751F69-D5FC-4A61-976B-4949B3E4743D}">
      <dgm:prSet custT="1"/>
      <dgm:spPr>
        <a:solidFill>
          <a:schemeClr val="accent2"/>
        </a:solidFill>
      </dgm:spPr>
      <dgm:t>
        <a:bodyPr/>
        <a:lstStyle/>
        <a:p>
          <a:r>
            <a:rPr lang="en-US" sz="2400" b="1" dirty="0">
              <a:latin typeface="Calibri" panose="020F0502020204030204" pitchFamily="34" charset="0"/>
              <a:cs typeface="Calibri" panose="020F0502020204030204" pitchFamily="34" charset="0"/>
            </a:rPr>
            <a:t>Research Questions:</a:t>
          </a:r>
          <a:endParaRPr lang="en-US" sz="2400" dirty="0">
            <a:latin typeface="Calibri" panose="020F0502020204030204" pitchFamily="34" charset="0"/>
            <a:cs typeface="Calibri" panose="020F0502020204030204" pitchFamily="34" charset="0"/>
          </a:endParaRPr>
        </a:p>
      </dgm:t>
    </dgm:pt>
    <dgm:pt modelId="{CFAC6482-7703-4F56-B819-8DF6185EF5D6}" type="sibTrans" cxnId="{D30191D0-864A-40A9-BA61-1F408C10BE86}">
      <dgm:prSet/>
      <dgm:spPr/>
      <dgm:t>
        <a:bodyPr/>
        <a:lstStyle/>
        <a:p>
          <a:endParaRPr lang="en-US"/>
        </a:p>
      </dgm:t>
    </dgm:pt>
    <dgm:pt modelId="{E4E0EF8C-53C5-4854-8D7E-B848BD286B87}" type="parTrans" cxnId="{D30191D0-864A-40A9-BA61-1F408C10BE86}">
      <dgm:prSet/>
      <dgm:spPr/>
      <dgm:t>
        <a:bodyPr/>
        <a:lstStyle/>
        <a:p>
          <a:endParaRPr lang="en-US"/>
        </a:p>
      </dgm:t>
    </dgm:pt>
    <dgm:pt modelId="{A5A78708-BB87-C243-8E70-B4220D1077A0}">
      <dgm:prSet custT="1"/>
      <dgm:spPr/>
      <dgm:t>
        <a:bodyPr/>
        <a:lstStyle/>
        <a:p>
          <a:pPr algn="just"/>
          <a:r>
            <a:rPr lang="en-US" sz="1800" b="0" i="0" dirty="0">
              <a:latin typeface="Calibri" panose="020F0502020204030204" pitchFamily="34" charset="0"/>
              <a:cs typeface="Calibri" panose="020F0502020204030204" pitchFamily="34" charset="0"/>
            </a:rPr>
            <a:t>What additional factors, such as driver behavior, road conditions, and light conditions interact with adverse weather to influence accident outcomes?</a:t>
          </a:r>
          <a:endParaRPr lang="en-US" sz="1800" dirty="0">
            <a:latin typeface="Calibri" panose="020F0502020204030204" pitchFamily="34" charset="0"/>
            <a:cs typeface="Calibri" panose="020F0502020204030204" pitchFamily="34" charset="0"/>
          </a:endParaRPr>
        </a:p>
      </dgm:t>
    </dgm:pt>
    <dgm:pt modelId="{3B6527B9-3BA9-E443-8354-46D9B1BC4B4D}" type="parTrans" cxnId="{F25A89E2-2E03-5543-B346-0E1C6F8969CE}">
      <dgm:prSet/>
      <dgm:spPr/>
      <dgm:t>
        <a:bodyPr/>
        <a:lstStyle/>
        <a:p>
          <a:endParaRPr lang="en-US"/>
        </a:p>
      </dgm:t>
    </dgm:pt>
    <dgm:pt modelId="{C23DA03E-BEAC-564F-A8C9-4858EC10F16E}" type="sibTrans" cxnId="{F25A89E2-2E03-5543-B346-0E1C6F8969CE}">
      <dgm:prSet/>
      <dgm:spPr/>
      <dgm:t>
        <a:bodyPr/>
        <a:lstStyle/>
        <a:p>
          <a:endParaRPr lang="en-US"/>
        </a:p>
      </dgm:t>
    </dgm:pt>
    <dgm:pt modelId="{3C814A7D-5091-7F4D-B49C-95B3A2CF597B}" type="pres">
      <dgm:prSet presAssocID="{43A43147-E8BC-47BB-9289-3D7823BEEBDE}" presName="linear" presStyleCnt="0">
        <dgm:presLayoutVars>
          <dgm:dir/>
          <dgm:animLvl val="lvl"/>
          <dgm:resizeHandles val="exact"/>
        </dgm:presLayoutVars>
      </dgm:prSet>
      <dgm:spPr/>
    </dgm:pt>
    <dgm:pt modelId="{342F4854-FE4D-F443-8287-23152C6EDE4F}" type="pres">
      <dgm:prSet presAssocID="{57751F69-D5FC-4A61-976B-4949B3E4743D}" presName="parentLin" presStyleCnt="0"/>
      <dgm:spPr/>
    </dgm:pt>
    <dgm:pt modelId="{4BED01A4-DA53-904C-AE04-26D6AF017618}" type="pres">
      <dgm:prSet presAssocID="{57751F69-D5FC-4A61-976B-4949B3E4743D}" presName="parentLeftMargin" presStyleLbl="node1" presStyleIdx="0" presStyleCnt="2"/>
      <dgm:spPr/>
    </dgm:pt>
    <dgm:pt modelId="{3D5DA711-CC23-A24D-8D7B-7756C33A92E4}" type="pres">
      <dgm:prSet presAssocID="{57751F69-D5FC-4A61-976B-4949B3E4743D}" presName="parentText" presStyleLbl="node1" presStyleIdx="0" presStyleCnt="2">
        <dgm:presLayoutVars>
          <dgm:chMax val="0"/>
          <dgm:bulletEnabled val="1"/>
        </dgm:presLayoutVars>
      </dgm:prSet>
      <dgm:spPr/>
    </dgm:pt>
    <dgm:pt modelId="{18B36FC9-0984-0B45-9764-D0513DF914FD}" type="pres">
      <dgm:prSet presAssocID="{57751F69-D5FC-4A61-976B-4949B3E4743D}" presName="negativeSpace" presStyleCnt="0"/>
      <dgm:spPr/>
    </dgm:pt>
    <dgm:pt modelId="{29A05753-0364-914C-BA41-B4FABF662AC3}" type="pres">
      <dgm:prSet presAssocID="{57751F69-D5FC-4A61-976B-4949B3E4743D}" presName="childText" presStyleLbl="conFgAcc1" presStyleIdx="0" presStyleCnt="2">
        <dgm:presLayoutVars>
          <dgm:bulletEnabled val="1"/>
        </dgm:presLayoutVars>
      </dgm:prSet>
      <dgm:spPr/>
    </dgm:pt>
    <dgm:pt modelId="{671ED9CB-85CD-C64A-BFD0-9625C49A96F9}" type="pres">
      <dgm:prSet presAssocID="{CFAC6482-7703-4F56-B819-8DF6185EF5D6}" presName="spaceBetweenRectangles" presStyleCnt="0"/>
      <dgm:spPr/>
    </dgm:pt>
    <dgm:pt modelId="{DE28A563-561A-4F45-B0A2-93A19ED4EE0B}" type="pres">
      <dgm:prSet presAssocID="{7E986732-674F-4BF8-89B5-DA98C0EAE0D4}" presName="parentLin" presStyleCnt="0"/>
      <dgm:spPr/>
    </dgm:pt>
    <dgm:pt modelId="{EC2D354D-F52A-F142-BEEF-8FCED6BC16BD}" type="pres">
      <dgm:prSet presAssocID="{7E986732-674F-4BF8-89B5-DA98C0EAE0D4}" presName="parentLeftMargin" presStyleLbl="node1" presStyleIdx="0" presStyleCnt="2"/>
      <dgm:spPr/>
    </dgm:pt>
    <dgm:pt modelId="{2C315359-F252-8641-9953-93248001F14A}" type="pres">
      <dgm:prSet presAssocID="{7E986732-674F-4BF8-89B5-DA98C0EAE0D4}" presName="parentText" presStyleLbl="node1" presStyleIdx="1" presStyleCnt="2">
        <dgm:presLayoutVars>
          <dgm:chMax val="0"/>
          <dgm:bulletEnabled val="1"/>
        </dgm:presLayoutVars>
      </dgm:prSet>
      <dgm:spPr/>
    </dgm:pt>
    <dgm:pt modelId="{E030F736-2638-EF4A-BE4A-791FF77A88BB}" type="pres">
      <dgm:prSet presAssocID="{7E986732-674F-4BF8-89B5-DA98C0EAE0D4}" presName="negativeSpace" presStyleCnt="0"/>
      <dgm:spPr/>
    </dgm:pt>
    <dgm:pt modelId="{695086D5-6CCD-1C43-A0FB-F23669F5D876}" type="pres">
      <dgm:prSet presAssocID="{7E986732-674F-4BF8-89B5-DA98C0EAE0D4}" presName="childText" presStyleLbl="conFgAcc1" presStyleIdx="1" presStyleCnt="2">
        <dgm:presLayoutVars>
          <dgm:bulletEnabled val="1"/>
        </dgm:presLayoutVars>
      </dgm:prSet>
      <dgm:spPr/>
    </dgm:pt>
  </dgm:ptLst>
  <dgm:cxnLst>
    <dgm:cxn modelId="{79C5932B-5176-0F44-BB55-F168807E7018}" type="presOf" srcId="{7E986732-674F-4BF8-89B5-DA98C0EAE0D4}" destId="{2C315359-F252-8641-9953-93248001F14A}" srcOrd="1" destOrd="0" presId="urn:microsoft.com/office/officeart/2005/8/layout/list1"/>
    <dgm:cxn modelId="{ABC4E234-E422-4836-BFFC-3E10C97B167E}" srcId="{43A43147-E8BC-47BB-9289-3D7823BEEBDE}" destId="{7E986732-674F-4BF8-89B5-DA98C0EAE0D4}" srcOrd="1" destOrd="0" parTransId="{C742A3C6-70CD-4F5B-9C93-F40D53C74E9A}" sibTransId="{7BB827D4-6AB3-43AA-AC30-20018FAFBAF3}"/>
    <dgm:cxn modelId="{2AB2A935-BA83-2C4A-A055-F76026AB8F0A}" type="presOf" srcId="{57751F69-D5FC-4A61-976B-4949B3E4743D}" destId="{4BED01A4-DA53-904C-AE04-26D6AF017618}" srcOrd="0" destOrd="0" presId="urn:microsoft.com/office/officeart/2005/8/layout/list1"/>
    <dgm:cxn modelId="{6C5FC844-8A8D-4F9E-923D-5410A210CA01}" srcId="{7E986732-674F-4BF8-89B5-DA98C0EAE0D4}" destId="{4408F08E-4016-47F8-B178-23EA6B0E4755}" srcOrd="0" destOrd="0" parTransId="{DE008F01-D8CA-47F2-9C75-92D66032C4D0}" sibTransId="{AF325FFB-28F6-4E35-BA54-07F019A5A5E8}"/>
    <dgm:cxn modelId="{8956A747-2326-7740-8C2C-943234D5CAF4}" type="presOf" srcId="{A5A78708-BB87-C243-8E70-B4220D1077A0}" destId="{29A05753-0364-914C-BA41-B4FABF662AC3}" srcOrd="0" destOrd="1" presId="urn:microsoft.com/office/officeart/2005/8/layout/list1"/>
    <dgm:cxn modelId="{5188FD5B-7111-5F40-8C56-D7B07F711F7B}" type="presOf" srcId="{57751F69-D5FC-4A61-976B-4949B3E4743D}" destId="{3D5DA711-CC23-A24D-8D7B-7756C33A92E4}" srcOrd="1" destOrd="0" presId="urn:microsoft.com/office/officeart/2005/8/layout/list1"/>
    <dgm:cxn modelId="{3CBB6F7F-7EAB-CE41-B117-F323467FB91F}" type="presOf" srcId="{7E986732-674F-4BF8-89B5-DA98C0EAE0D4}" destId="{EC2D354D-F52A-F142-BEEF-8FCED6BC16BD}" srcOrd="0" destOrd="0" presId="urn:microsoft.com/office/officeart/2005/8/layout/list1"/>
    <dgm:cxn modelId="{2157B28F-F1EB-734A-857B-79E5D016E91B}" type="presOf" srcId="{4408F08E-4016-47F8-B178-23EA6B0E4755}" destId="{695086D5-6CCD-1C43-A0FB-F23669F5D876}" srcOrd="0" destOrd="0" presId="urn:microsoft.com/office/officeart/2005/8/layout/list1"/>
    <dgm:cxn modelId="{3851ECC6-F67B-DC46-94D4-F867A4FA933F}" type="presOf" srcId="{43A43147-E8BC-47BB-9289-3D7823BEEBDE}" destId="{3C814A7D-5091-7F4D-B49C-95B3A2CF597B}" srcOrd="0" destOrd="0" presId="urn:microsoft.com/office/officeart/2005/8/layout/list1"/>
    <dgm:cxn modelId="{26C91FCA-83B3-A44D-881A-2E281E9988BD}" type="presOf" srcId="{979A3636-9FAE-4C52-A36B-CA8B523D42D2}" destId="{29A05753-0364-914C-BA41-B4FABF662AC3}" srcOrd="0" destOrd="0" presId="urn:microsoft.com/office/officeart/2005/8/layout/list1"/>
    <dgm:cxn modelId="{D30191D0-864A-40A9-BA61-1F408C10BE86}" srcId="{43A43147-E8BC-47BB-9289-3D7823BEEBDE}" destId="{57751F69-D5FC-4A61-976B-4949B3E4743D}" srcOrd="0" destOrd="0" parTransId="{E4E0EF8C-53C5-4854-8D7E-B848BD286B87}" sibTransId="{CFAC6482-7703-4F56-B819-8DF6185EF5D6}"/>
    <dgm:cxn modelId="{F25A89E2-2E03-5543-B346-0E1C6F8969CE}" srcId="{57751F69-D5FC-4A61-976B-4949B3E4743D}" destId="{A5A78708-BB87-C243-8E70-B4220D1077A0}" srcOrd="1" destOrd="0" parTransId="{3B6527B9-3BA9-E443-8354-46D9B1BC4B4D}" sibTransId="{C23DA03E-BEAC-564F-A8C9-4858EC10F16E}"/>
    <dgm:cxn modelId="{06B2F9F0-A914-45F9-91AA-6CAC17FF6097}" srcId="{57751F69-D5FC-4A61-976B-4949B3E4743D}" destId="{979A3636-9FAE-4C52-A36B-CA8B523D42D2}" srcOrd="0" destOrd="0" parTransId="{52676D12-3EAF-44A1-9DED-D88198136480}" sibTransId="{A0B52519-34B2-4B53-9208-F7E781EEEE7F}"/>
    <dgm:cxn modelId="{05B08558-56B9-044B-B2CE-2EC06541520C}" type="presParOf" srcId="{3C814A7D-5091-7F4D-B49C-95B3A2CF597B}" destId="{342F4854-FE4D-F443-8287-23152C6EDE4F}" srcOrd="0" destOrd="0" presId="urn:microsoft.com/office/officeart/2005/8/layout/list1"/>
    <dgm:cxn modelId="{D9049D59-9908-9241-97D0-A02CEE9BBF74}" type="presParOf" srcId="{342F4854-FE4D-F443-8287-23152C6EDE4F}" destId="{4BED01A4-DA53-904C-AE04-26D6AF017618}" srcOrd="0" destOrd="0" presId="urn:microsoft.com/office/officeart/2005/8/layout/list1"/>
    <dgm:cxn modelId="{A845DA08-C661-0247-8B71-6FEC0B3AE473}" type="presParOf" srcId="{342F4854-FE4D-F443-8287-23152C6EDE4F}" destId="{3D5DA711-CC23-A24D-8D7B-7756C33A92E4}" srcOrd="1" destOrd="0" presId="urn:microsoft.com/office/officeart/2005/8/layout/list1"/>
    <dgm:cxn modelId="{BDEB51F2-2462-8D45-9E12-E8C15271531E}" type="presParOf" srcId="{3C814A7D-5091-7F4D-B49C-95B3A2CF597B}" destId="{18B36FC9-0984-0B45-9764-D0513DF914FD}" srcOrd="1" destOrd="0" presId="urn:microsoft.com/office/officeart/2005/8/layout/list1"/>
    <dgm:cxn modelId="{FF0719EC-17C2-514C-8059-25EA5674319E}" type="presParOf" srcId="{3C814A7D-5091-7F4D-B49C-95B3A2CF597B}" destId="{29A05753-0364-914C-BA41-B4FABF662AC3}" srcOrd="2" destOrd="0" presId="urn:microsoft.com/office/officeart/2005/8/layout/list1"/>
    <dgm:cxn modelId="{0153A3F5-E215-6442-96F6-81917AF62A61}" type="presParOf" srcId="{3C814A7D-5091-7F4D-B49C-95B3A2CF597B}" destId="{671ED9CB-85CD-C64A-BFD0-9625C49A96F9}" srcOrd="3" destOrd="0" presId="urn:microsoft.com/office/officeart/2005/8/layout/list1"/>
    <dgm:cxn modelId="{A58CD0A9-0DFB-5B43-B473-D1490A5A0586}" type="presParOf" srcId="{3C814A7D-5091-7F4D-B49C-95B3A2CF597B}" destId="{DE28A563-561A-4F45-B0A2-93A19ED4EE0B}" srcOrd="4" destOrd="0" presId="urn:microsoft.com/office/officeart/2005/8/layout/list1"/>
    <dgm:cxn modelId="{0D03325C-5398-834E-80EB-9E0A10B2842E}" type="presParOf" srcId="{DE28A563-561A-4F45-B0A2-93A19ED4EE0B}" destId="{EC2D354D-F52A-F142-BEEF-8FCED6BC16BD}" srcOrd="0" destOrd="0" presId="urn:microsoft.com/office/officeart/2005/8/layout/list1"/>
    <dgm:cxn modelId="{29EA646F-1D3F-EC40-807C-B6E466A926AD}" type="presParOf" srcId="{DE28A563-561A-4F45-B0A2-93A19ED4EE0B}" destId="{2C315359-F252-8641-9953-93248001F14A}" srcOrd="1" destOrd="0" presId="urn:microsoft.com/office/officeart/2005/8/layout/list1"/>
    <dgm:cxn modelId="{BFCA65D2-2B86-F64A-8ADF-31D851367C10}" type="presParOf" srcId="{3C814A7D-5091-7F4D-B49C-95B3A2CF597B}" destId="{E030F736-2638-EF4A-BE4A-791FF77A88BB}" srcOrd="5" destOrd="0" presId="urn:microsoft.com/office/officeart/2005/8/layout/list1"/>
    <dgm:cxn modelId="{79D95A68-C0BF-0D4F-84B7-9AC550C17927}" type="presParOf" srcId="{3C814A7D-5091-7F4D-B49C-95B3A2CF597B}" destId="{695086D5-6CCD-1C43-A0FB-F23669F5D87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2056A8-B3EC-4582-BBB7-A73C3F932A48}" type="doc">
      <dgm:prSet loTypeId="urn:microsoft.com/office/officeart/2018/2/layout/IconCircleList" loCatId="icon" qsTypeId="urn:microsoft.com/office/officeart/2005/8/quickstyle/simple2" qsCatId="simple" csTypeId="urn:microsoft.com/office/officeart/2005/8/colors/colorful2" csCatId="colorful" phldr="1"/>
      <dgm:spPr/>
      <dgm:t>
        <a:bodyPr/>
        <a:lstStyle/>
        <a:p>
          <a:endParaRPr lang="en-US"/>
        </a:p>
      </dgm:t>
    </dgm:pt>
    <dgm:pt modelId="{513E4189-4365-4097-8A8E-B57AAB33EC8C}">
      <dgm:prSet custT="1"/>
      <dgm:spPr/>
      <dgm:t>
        <a:bodyPr/>
        <a:lstStyle/>
        <a:p>
          <a:pPr algn="l">
            <a:lnSpc>
              <a:spcPct val="100000"/>
            </a:lnSpc>
          </a:pPr>
          <a:r>
            <a:rPr lang="en-US" sz="18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Xing</a:t>
          </a:r>
          <a:r>
            <a:rPr lang="en-US" sz="1800" dirty="0">
              <a:latin typeface="Calibri" panose="020F0502020204030204" pitchFamily="34" charset="0"/>
              <a:cs typeface="Calibri" panose="020F0502020204030204" pitchFamily="34" charset="0"/>
            </a:rPr>
            <a:t>, 2019) found non-linear impacts of factors like temperature on accident rates. </a:t>
          </a:r>
        </a:p>
      </dgm:t>
    </dgm:pt>
    <dgm:pt modelId="{9351BAA6-B17C-44FE-94DD-098028BD84FF}" type="parTrans" cxnId="{4CE58203-DDD8-4CC1-B1D7-BCB850332362}">
      <dgm:prSet/>
      <dgm:spPr/>
      <dgm:t>
        <a:bodyPr/>
        <a:lstStyle/>
        <a:p>
          <a:endParaRPr lang="en-US"/>
        </a:p>
      </dgm:t>
    </dgm:pt>
    <dgm:pt modelId="{7AA0EF1B-56DA-4C93-B07C-A7AA4FDD2F7E}" type="sibTrans" cxnId="{4CE58203-DDD8-4CC1-B1D7-BCB850332362}">
      <dgm:prSet/>
      <dgm:spPr/>
      <dgm:t>
        <a:bodyPr/>
        <a:lstStyle/>
        <a:p>
          <a:pPr>
            <a:lnSpc>
              <a:spcPct val="100000"/>
            </a:lnSpc>
          </a:pPr>
          <a:endParaRPr lang="en-US"/>
        </a:p>
      </dgm:t>
    </dgm:pt>
    <dgm:pt modelId="{6F8B3257-3C14-49ED-83EB-ED0FC50ED78E}">
      <dgm:prSet custT="1"/>
      <dgm:spPr/>
      <dgm:t>
        <a:bodyPr/>
        <a:lstStyle/>
        <a:p>
          <a:pPr>
            <a:lnSpc>
              <a:spcPct val="100000"/>
            </a:lnSpc>
          </a:pPr>
          <a:r>
            <a:rPr lang="en-US" sz="18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hlinkClick xmlns:r="http://schemas.openxmlformats.org/officeDocument/2006/relationships" r:id="rId2">
                <a:extLst>
                  <a:ext uri="{A12FA001-AC4F-418D-AE19-62706E023703}">
                    <ahyp:hlinkClr xmlns:ahyp="http://schemas.microsoft.com/office/drawing/2018/hyperlinkcolor" val="tx"/>
                  </a:ext>
                </a:extLst>
              </a:hlinkClick>
            </a:rPr>
            <a:t>Becker</a:t>
          </a:r>
          <a:r>
            <a:rPr lang="en-US" sz="1800" dirty="0">
              <a:latin typeface="Calibri" panose="020F0502020204030204" pitchFamily="34" charset="0"/>
              <a:cs typeface="Calibri" panose="020F0502020204030204" pitchFamily="34" charset="0"/>
            </a:rPr>
            <a:t>, 2022) demonstrated that rain, snow, and glare affect crash types differently. </a:t>
          </a:r>
        </a:p>
      </dgm:t>
    </dgm:pt>
    <dgm:pt modelId="{7497B3B7-1A5B-4017-BBA9-01B1617A310D}" type="parTrans" cxnId="{FDAB163F-E6EE-44CF-A1D9-5FAA6E5B9A32}">
      <dgm:prSet/>
      <dgm:spPr/>
      <dgm:t>
        <a:bodyPr/>
        <a:lstStyle/>
        <a:p>
          <a:endParaRPr lang="en-US"/>
        </a:p>
      </dgm:t>
    </dgm:pt>
    <dgm:pt modelId="{F68AF33F-0008-4F03-816C-A211757242D0}" type="sibTrans" cxnId="{FDAB163F-E6EE-44CF-A1D9-5FAA6E5B9A32}">
      <dgm:prSet/>
      <dgm:spPr/>
      <dgm:t>
        <a:bodyPr/>
        <a:lstStyle/>
        <a:p>
          <a:pPr>
            <a:lnSpc>
              <a:spcPct val="100000"/>
            </a:lnSpc>
          </a:pPr>
          <a:endParaRPr lang="en-US"/>
        </a:p>
      </dgm:t>
    </dgm:pt>
    <dgm:pt modelId="{17C501B5-352E-456C-8092-03D4D9A6F932}">
      <dgm:prSet custT="1"/>
      <dgm:spPr/>
      <dgm:t>
        <a:bodyPr/>
        <a:lstStyle/>
        <a:p>
          <a:pPr>
            <a:lnSpc>
              <a:spcPct val="100000"/>
            </a:lnSpc>
          </a:pPr>
          <a:r>
            <a:rPr lang="en-US" sz="18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hlinkClick xmlns:r="http://schemas.openxmlformats.org/officeDocument/2006/relationships" r:id="rId3">
                <a:extLst>
                  <a:ext uri="{A12FA001-AC4F-418D-AE19-62706E023703}">
                    <ahyp:hlinkClr xmlns:ahyp="http://schemas.microsoft.com/office/drawing/2018/hyperlinkcolor" val="tx"/>
                  </a:ext>
                </a:extLst>
              </a:hlinkClick>
            </a:rPr>
            <a:t>Pińskwar</a:t>
          </a:r>
          <a:r>
            <a:rPr lang="en-US" sz="1800" dirty="0">
              <a:latin typeface="Calibri" panose="020F0502020204030204" pitchFamily="34" charset="0"/>
              <a:cs typeface="Calibri" panose="020F0502020204030204" pitchFamily="34" charset="0"/>
            </a:rPr>
            <a:t>, 2024) highlighted how extreme weather increases driver cognitive load. </a:t>
          </a:r>
        </a:p>
      </dgm:t>
    </dgm:pt>
    <dgm:pt modelId="{4055BD0C-616D-4E3B-AD90-27DA37583038}" type="parTrans" cxnId="{C5509862-DCAD-4899-A742-CAEF9850D96F}">
      <dgm:prSet/>
      <dgm:spPr/>
      <dgm:t>
        <a:bodyPr/>
        <a:lstStyle/>
        <a:p>
          <a:endParaRPr lang="en-US"/>
        </a:p>
      </dgm:t>
    </dgm:pt>
    <dgm:pt modelId="{1A457388-F5BF-4364-B6BD-0C5418605212}" type="sibTrans" cxnId="{C5509862-DCAD-4899-A742-CAEF9850D96F}">
      <dgm:prSet/>
      <dgm:spPr/>
      <dgm:t>
        <a:bodyPr/>
        <a:lstStyle/>
        <a:p>
          <a:pPr>
            <a:lnSpc>
              <a:spcPct val="100000"/>
            </a:lnSpc>
          </a:pPr>
          <a:endParaRPr lang="en-US"/>
        </a:p>
      </dgm:t>
    </dgm:pt>
    <dgm:pt modelId="{3A2F093D-A3AA-4A1B-8459-CFC907BFFCCC}">
      <dgm:prSet custT="1"/>
      <dgm:spPr/>
      <dgm:t>
        <a:bodyPr/>
        <a:lstStyle/>
        <a:p>
          <a:pPr>
            <a:lnSpc>
              <a:spcPct val="100000"/>
            </a:lnSpc>
          </a:pPr>
          <a:r>
            <a:rPr lang="en-US" sz="18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hlinkClick xmlns:r="http://schemas.openxmlformats.org/officeDocument/2006/relationships" r:id="rId4">
                <a:extLst>
                  <a:ext uri="{A12FA001-AC4F-418D-AE19-62706E023703}">
                    <ahyp:hlinkClr xmlns:ahyp="http://schemas.microsoft.com/office/drawing/2018/hyperlinkcolor" val="tx"/>
                  </a:ext>
                </a:extLst>
              </a:hlinkClick>
            </a:rPr>
            <a:t>Tobin</a:t>
          </a:r>
          <a:r>
            <a:rPr lang="en-US" sz="1800" dirty="0">
              <a:latin typeface="Calibri" panose="020F0502020204030204" pitchFamily="34" charset="0"/>
              <a:cs typeface="Calibri" panose="020F0502020204030204" pitchFamily="34" charset="0"/>
            </a:rPr>
            <a:t>, 2022) emphasized the role of winter conditions like snow and low visibility in fatal crashes. </a:t>
          </a:r>
        </a:p>
      </dgm:t>
    </dgm:pt>
    <dgm:pt modelId="{35DA94A5-3923-47ED-A5E2-7F0FC02723AC}" type="parTrans" cxnId="{EC39A256-F876-4DE0-9ED3-423F45C48627}">
      <dgm:prSet/>
      <dgm:spPr/>
      <dgm:t>
        <a:bodyPr/>
        <a:lstStyle/>
        <a:p>
          <a:endParaRPr lang="en-US"/>
        </a:p>
      </dgm:t>
    </dgm:pt>
    <dgm:pt modelId="{4ED9AD8A-B826-406A-8414-213DBF3D522D}" type="sibTrans" cxnId="{EC39A256-F876-4DE0-9ED3-423F45C48627}">
      <dgm:prSet/>
      <dgm:spPr/>
      <dgm:t>
        <a:bodyPr/>
        <a:lstStyle/>
        <a:p>
          <a:endParaRPr lang="en-US"/>
        </a:p>
      </dgm:t>
    </dgm:pt>
    <dgm:pt modelId="{E6D06AF9-51C3-445F-B0DF-A40D03D341CF}" type="pres">
      <dgm:prSet presAssocID="{1F2056A8-B3EC-4582-BBB7-A73C3F932A48}" presName="root" presStyleCnt="0">
        <dgm:presLayoutVars>
          <dgm:dir/>
          <dgm:resizeHandles val="exact"/>
        </dgm:presLayoutVars>
      </dgm:prSet>
      <dgm:spPr/>
    </dgm:pt>
    <dgm:pt modelId="{6F741540-316A-4963-A120-2C11BDF54CD5}" type="pres">
      <dgm:prSet presAssocID="{1F2056A8-B3EC-4582-BBB7-A73C3F932A48}" presName="container" presStyleCnt="0">
        <dgm:presLayoutVars>
          <dgm:dir/>
          <dgm:resizeHandles val="exact"/>
        </dgm:presLayoutVars>
      </dgm:prSet>
      <dgm:spPr/>
    </dgm:pt>
    <dgm:pt modelId="{26B2A176-8DDD-4B07-A6D0-1D7E40B6A6EE}" type="pres">
      <dgm:prSet presAssocID="{513E4189-4365-4097-8A8E-B57AAB33EC8C}" presName="compNode" presStyleCnt="0"/>
      <dgm:spPr/>
    </dgm:pt>
    <dgm:pt modelId="{7F0FBA1D-3ED8-4123-A7DE-FE007A05CBF5}" type="pres">
      <dgm:prSet presAssocID="{513E4189-4365-4097-8A8E-B57AAB33EC8C}" presName="iconBgRect" presStyleLbl="bgShp" presStyleIdx="0" presStyleCnt="4"/>
      <dgm:spPr/>
    </dgm:pt>
    <dgm:pt modelId="{CA740C26-EB30-4616-BC55-D3CAFEEA42BC}" type="pres">
      <dgm:prSet presAssocID="{513E4189-4365-4097-8A8E-B57AAB33EC8C}" presName="iconRect" presStyleLbl="node1" presStyleIdx="0"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hermometer with solid fill"/>
        </a:ext>
      </dgm:extLst>
    </dgm:pt>
    <dgm:pt modelId="{6849288C-7694-42CF-8248-C47EE235C8CE}" type="pres">
      <dgm:prSet presAssocID="{513E4189-4365-4097-8A8E-B57AAB33EC8C}" presName="spaceRect" presStyleCnt="0"/>
      <dgm:spPr/>
    </dgm:pt>
    <dgm:pt modelId="{FE4EB5B2-C84F-456C-8393-1264082AA255}" type="pres">
      <dgm:prSet presAssocID="{513E4189-4365-4097-8A8E-B57AAB33EC8C}" presName="textRect" presStyleLbl="revTx" presStyleIdx="0" presStyleCnt="4">
        <dgm:presLayoutVars>
          <dgm:chMax val="1"/>
          <dgm:chPref val="1"/>
        </dgm:presLayoutVars>
      </dgm:prSet>
      <dgm:spPr/>
    </dgm:pt>
    <dgm:pt modelId="{B20EF8DA-C00B-4D4B-84AC-9B4358C3BC23}" type="pres">
      <dgm:prSet presAssocID="{7AA0EF1B-56DA-4C93-B07C-A7AA4FDD2F7E}" presName="sibTrans" presStyleLbl="sibTrans2D1" presStyleIdx="0" presStyleCnt="0"/>
      <dgm:spPr/>
    </dgm:pt>
    <dgm:pt modelId="{2FADC9AB-6294-4571-AE5B-B9CCBE64AD13}" type="pres">
      <dgm:prSet presAssocID="{6F8B3257-3C14-49ED-83EB-ED0FC50ED78E}" presName="compNode" presStyleCnt="0"/>
      <dgm:spPr/>
    </dgm:pt>
    <dgm:pt modelId="{C498A3D1-D50B-4699-9B98-9212ADAB1F7F}" type="pres">
      <dgm:prSet presAssocID="{6F8B3257-3C14-49ED-83EB-ED0FC50ED78E}" presName="iconBgRect" presStyleLbl="bgShp" presStyleIdx="1" presStyleCnt="4"/>
      <dgm:spPr/>
    </dgm:pt>
    <dgm:pt modelId="{385BFB78-00A4-472D-8AD1-F6C730D4B47B}" type="pres">
      <dgm:prSet presAssocID="{6F8B3257-3C14-49ED-83EB-ED0FC50ED78E}"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now"/>
        </a:ext>
      </dgm:extLst>
    </dgm:pt>
    <dgm:pt modelId="{A0605990-CE49-4E0B-9243-3A21BD40702C}" type="pres">
      <dgm:prSet presAssocID="{6F8B3257-3C14-49ED-83EB-ED0FC50ED78E}" presName="spaceRect" presStyleCnt="0"/>
      <dgm:spPr/>
    </dgm:pt>
    <dgm:pt modelId="{C90B9A3B-E8AD-481A-9EAC-58017EECBAB7}" type="pres">
      <dgm:prSet presAssocID="{6F8B3257-3C14-49ED-83EB-ED0FC50ED78E}" presName="textRect" presStyleLbl="revTx" presStyleIdx="1" presStyleCnt="4">
        <dgm:presLayoutVars>
          <dgm:chMax val="1"/>
          <dgm:chPref val="1"/>
        </dgm:presLayoutVars>
      </dgm:prSet>
      <dgm:spPr/>
    </dgm:pt>
    <dgm:pt modelId="{32224134-9823-4BCD-A356-62E60D08A0FB}" type="pres">
      <dgm:prSet presAssocID="{F68AF33F-0008-4F03-816C-A211757242D0}" presName="sibTrans" presStyleLbl="sibTrans2D1" presStyleIdx="0" presStyleCnt="0"/>
      <dgm:spPr/>
    </dgm:pt>
    <dgm:pt modelId="{51C7612A-9894-409F-935C-809712F40464}" type="pres">
      <dgm:prSet presAssocID="{17C501B5-352E-456C-8092-03D4D9A6F932}" presName="compNode" presStyleCnt="0"/>
      <dgm:spPr/>
    </dgm:pt>
    <dgm:pt modelId="{9E9B3A48-53FB-40C0-A926-797F3E873F2A}" type="pres">
      <dgm:prSet presAssocID="{17C501B5-352E-456C-8092-03D4D9A6F932}" presName="iconBgRect" presStyleLbl="bgShp" presStyleIdx="2" presStyleCnt="4"/>
      <dgm:spPr/>
    </dgm:pt>
    <dgm:pt modelId="{5F14F2BC-D506-48E0-9EC2-AD3052B3E3A0}" type="pres">
      <dgm:prSet presAssocID="{17C501B5-352E-456C-8092-03D4D9A6F932}"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lectric Car"/>
        </a:ext>
      </dgm:extLst>
    </dgm:pt>
    <dgm:pt modelId="{BE5A3613-B820-4525-85CE-76D54B40E71B}" type="pres">
      <dgm:prSet presAssocID="{17C501B5-352E-456C-8092-03D4D9A6F932}" presName="spaceRect" presStyleCnt="0"/>
      <dgm:spPr/>
    </dgm:pt>
    <dgm:pt modelId="{3CBD08B7-9AF9-4A88-865F-6763D951EF4A}" type="pres">
      <dgm:prSet presAssocID="{17C501B5-352E-456C-8092-03D4D9A6F932}" presName="textRect" presStyleLbl="revTx" presStyleIdx="2" presStyleCnt="4">
        <dgm:presLayoutVars>
          <dgm:chMax val="1"/>
          <dgm:chPref val="1"/>
        </dgm:presLayoutVars>
      </dgm:prSet>
      <dgm:spPr/>
    </dgm:pt>
    <dgm:pt modelId="{8406D0F6-0E9C-4F5A-8FE6-20DCCA621F12}" type="pres">
      <dgm:prSet presAssocID="{1A457388-F5BF-4364-B6BD-0C5418605212}" presName="sibTrans" presStyleLbl="sibTrans2D1" presStyleIdx="0" presStyleCnt="0"/>
      <dgm:spPr/>
    </dgm:pt>
    <dgm:pt modelId="{DDA89099-ED8F-4A22-ADA1-AAAC7B334867}" type="pres">
      <dgm:prSet presAssocID="{3A2F093D-A3AA-4A1B-8459-CFC907BFFCCC}" presName="compNode" presStyleCnt="0"/>
      <dgm:spPr/>
    </dgm:pt>
    <dgm:pt modelId="{000D1235-EE14-44FC-85AD-3BA3BA1FB696}" type="pres">
      <dgm:prSet presAssocID="{3A2F093D-A3AA-4A1B-8459-CFC907BFFCCC}" presName="iconBgRect" presStyleLbl="bgShp" presStyleIdx="3" presStyleCnt="4"/>
      <dgm:spPr/>
    </dgm:pt>
    <dgm:pt modelId="{2EB3BB52-40CA-4069-9F34-90EF85133FA0}" type="pres">
      <dgm:prSet presAssocID="{3A2F093D-A3AA-4A1B-8459-CFC907BFFCCC}"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nowflake"/>
        </a:ext>
      </dgm:extLst>
    </dgm:pt>
    <dgm:pt modelId="{5AD9F460-437E-4722-9482-C391C9B7FF66}" type="pres">
      <dgm:prSet presAssocID="{3A2F093D-A3AA-4A1B-8459-CFC907BFFCCC}" presName="spaceRect" presStyleCnt="0"/>
      <dgm:spPr/>
    </dgm:pt>
    <dgm:pt modelId="{0AEE677F-783B-4BDD-8635-57399E7914D2}" type="pres">
      <dgm:prSet presAssocID="{3A2F093D-A3AA-4A1B-8459-CFC907BFFCCC}" presName="textRect" presStyleLbl="revTx" presStyleIdx="3" presStyleCnt="4">
        <dgm:presLayoutVars>
          <dgm:chMax val="1"/>
          <dgm:chPref val="1"/>
        </dgm:presLayoutVars>
      </dgm:prSet>
      <dgm:spPr/>
    </dgm:pt>
  </dgm:ptLst>
  <dgm:cxnLst>
    <dgm:cxn modelId="{4CE58203-DDD8-4CC1-B1D7-BCB850332362}" srcId="{1F2056A8-B3EC-4582-BBB7-A73C3F932A48}" destId="{513E4189-4365-4097-8A8E-B57AAB33EC8C}" srcOrd="0" destOrd="0" parTransId="{9351BAA6-B17C-44FE-94DD-098028BD84FF}" sibTransId="{7AA0EF1B-56DA-4C93-B07C-A7AA4FDD2F7E}"/>
    <dgm:cxn modelId="{C128BE07-8750-6C40-AB6A-D94CDEFEBF55}" type="presOf" srcId="{513E4189-4365-4097-8A8E-B57AAB33EC8C}" destId="{FE4EB5B2-C84F-456C-8393-1264082AA255}" srcOrd="0" destOrd="0" presId="urn:microsoft.com/office/officeart/2018/2/layout/IconCircleList"/>
    <dgm:cxn modelId="{3DE02A26-AD59-7B44-84EB-04EFB9BD61DE}" type="presOf" srcId="{7AA0EF1B-56DA-4C93-B07C-A7AA4FDD2F7E}" destId="{B20EF8DA-C00B-4D4B-84AC-9B4358C3BC23}" srcOrd="0" destOrd="0" presId="urn:microsoft.com/office/officeart/2018/2/layout/IconCircleList"/>
    <dgm:cxn modelId="{C6DA9C33-4B07-0B48-A5B9-70D95A3C7365}" type="presOf" srcId="{1A457388-F5BF-4364-B6BD-0C5418605212}" destId="{8406D0F6-0E9C-4F5A-8FE6-20DCCA621F12}" srcOrd="0" destOrd="0" presId="urn:microsoft.com/office/officeart/2018/2/layout/IconCircleList"/>
    <dgm:cxn modelId="{FDAB163F-E6EE-44CF-A1D9-5FAA6E5B9A32}" srcId="{1F2056A8-B3EC-4582-BBB7-A73C3F932A48}" destId="{6F8B3257-3C14-49ED-83EB-ED0FC50ED78E}" srcOrd="1" destOrd="0" parTransId="{7497B3B7-1A5B-4017-BBA9-01B1617A310D}" sibTransId="{F68AF33F-0008-4F03-816C-A211757242D0}"/>
    <dgm:cxn modelId="{C4B1004B-1814-C34C-9B3D-EA85AB1D12AA}" type="presOf" srcId="{6F8B3257-3C14-49ED-83EB-ED0FC50ED78E}" destId="{C90B9A3B-E8AD-481A-9EAC-58017EECBAB7}" srcOrd="0" destOrd="0" presId="urn:microsoft.com/office/officeart/2018/2/layout/IconCircleList"/>
    <dgm:cxn modelId="{EC39A256-F876-4DE0-9ED3-423F45C48627}" srcId="{1F2056A8-B3EC-4582-BBB7-A73C3F932A48}" destId="{3A2F093D-A3AA-4A1B-8459-CFC907BFFCCC}" srcOrd="3" destOrd="0" parTransId="{35DA94A5-3923-47ED-A5E2-7F0FC02723AC}" sibTransId="{4ED9AD8A-B826-406A-8414-213DBF3D522D}"/>
    <dgm:cxn modelId="{C5509862-DCAD-4899-A742-CAEF9850D96F}" srcId="{1F2056A8-B3EC-4582-BBB7-A73C3F932A48}" destId="{17C501B5-352E-456C-8092-03D4D9A6F932}" srcOrd="2" destOrd="0" parTransId="{4055BD0C-616D-4E3B-AD90-27DA37583038}" sibTransId="{1A457388-F5BF-4364-B6BD-0C5418605212}"/>
    <dgm:cxn modelId="{5AE14A81-CA51-BC4B-9958-D7910965B595}" type="presOf" srcId="{F68AF33F-0008-4F03-816C-A211757242D0}" destId="{32224134-9823-4BCD-A356-62E60D08A0FB}" srcOrd="0" destOrd="0" presId="urn:microsoft.com/office/officeart/2018/2/layout/IconCircleList"/>
    <dgm:cxn modelId="{02C219A9-6A45-2247-A3DD-2B1B7D3957FC}" type="presOf" srcId="{3A2F093D-A3AA-4A1B-8459-CFC907BFFCCC}" destId="{0AEE677F-783B-4BDD-8635-57399E7914D2}" srcOrd="0" destOrd="0" presId="urn:microsoft.com/office/officeart/2018/2/layout/IconCircleList"/>
    <dgm:cxn modelId="{008355CE-E9AA-7347-8A19-F65FB18DC6B0}" type="presOf" srcId="{17C501B5-352E-456C-8092-03D4D9A6F932}" destId="{3CBD08B7-9AF9-4A88-865F-6763D951EF4A}" srcOrd="0" destOrd="0" presId="urn:microsoft.com/office/officeart/2018/2/layout/IconCircleList"/>
    <dgm:cxn modelId="{B32C2AD7-59B2-B94B-9EFF-85D753C37D6D}" type="presOf" srcId="{1F2056A8-B3EC-4582-BBB7-A73C3F932A48}" destId="{E6D06AF9-51C3-445F-B0DF-A40D03D341CF}" srcOrd="0" destOrd="0" presId="urn:microsoft.com/office/officeart/2018/2/layout/IconCircleList"/>
    <dgm:cxn modelId="{F9DA4B7C-B23C-A04D-BB77-703056728A8A}" type="presParOf" srcId="{E6D06AF9-51C3-445F-B0DF-A40D03D341CF}" destId="{6F741540-316A-4963-A120-2C11BDF54CD5}" srcOrd="0" destOrd="0" presId="urn:microsoft.com/office/officeart/2018/2/layout/IconCircleList"/>
    <dgm:cxn modelId="{7D12E498-0B3B-2D44-9C8F-98A88D369059}" type="presParOf" srcId="{6F741540-316A-4963-A120-2C11BDF54CD5}" destId="{26B2A176-8DDD-4B07-A6D0-1D7E40B6A6EE}" srcOrd="0" destOrd="0" presId="urn:microsoft.com/office/officeart/2018/2/layout/IconCircleList"/>
    <dgm:cxn modelId="{AD892254-4832-4941-8E60-FD8E11DC1218}" type="presParOf" srcId="{26B2A176-8DDD-4B07-A6D0-1D7E40B6A6EE}" destId="{7F0FBA1D-3ED8-4123-A7DE-FE007A05CBF5}" srcOrd="0" destOrd="0" presId="urn:microsoft.com/office/officeart/2018/2/layout/IconCircleList"/>
    <dgm:cxn modelId="{DF1591EC-A2BF-684C-A501-232AF5BA121F}" type="presParOf" srcId="{26B2A176-8DDD-4B07-A6D0-1D7E40B6A6EE}" destId="{CA740C26-EB30-4616-BC55-D3CAFEEA42BC}" srcOrd="1" destOrd="0" presId="urn:microsoft.com/office/officeart/2018/2/layout/IconCircleList"/>
    <dgm:cxn modelId="{5E5E502A-AEFE-1245-A586-20D4F5DFC8A6}" type="presParOf" srcId="{26B2A176-8DDD-4B07-A6D0-1D7E40B6A6EE}" destId="{6849288C-7694-42CF-8248-C47EE235C8CE}" srcOrd="2" destOrd="0" presId="urn:microsoft.com/office/officeart/2018/2/layout/IconCircleList"/>
    <dgm:cxn modelId="{6698397F-A2AB-524F-99AF-625DD1222DF0}" type="presParOf" srcId="{26B2A176-8DDD-4B07-A6D0-1D7E40B6A6EE}" destId="{FE4EB5B2-C84F-456C-8393-1264082AA255}" srcOrd="3" destOrd="0" presId="urn:microsoft.com/office/officeart/2018/2/layout/IconCircleList"/>
    <dgm:cxn modelId="{58FBBC27-2037-0545-A7F3-716448E28C36}" type="presParOf" srcId="{6F741540-316A-4963-A120-2C11BDF54CD5}" destId="{B20EF8DA-C00B-4D4B-84AC-9B4358C3BC23}" srcOrd="1" destOrd="0" presId="urn:microsoft.com/office/officeart/2018/2/layout/IconCircleList"/>
    <dgm:cxn modelId="{CB667C52-DBC6-284C-9758-8189D22618E7}" type="presParOf" srcId="{6F741540-316A-4963-A120-2C11BDF54CD5}" destId="{2FADC9AB-6294-4571-AE5B-B9CCBE64AD13}" srcOrd="2" destOrd="0" presId="urn:microsoft.com/office/officeart/2018/2/layout/IconCircleList"/>
    <dgm:cxn modelId="{FC358C38-FD27-E846-BFE3-A30A8D360487}" type="presParOf" srcId="{2FADC9AB-6294-4571-AE5B-B9CCBE64AD13}" destId="{C498A3D1-D50B-4699-9B98-9212ADAB1F7F}" srcOrd="0" destOrd="0" presId="urn:microsoft.com/office/officeart/2018/2/layout/IconCircleList"/>
    <dgm:cxn modelId="{EBBEC4D9-74F4-0D40-AA47-E0456E200098}" type="presParOf" srcId="{2FADC9AB-6294-4571-AE5B-B9CCBE64AD13}" destId="{385BFB78-00A4-472D-8AD1-F6C730D4B47B}" srcOrd="1" destOrd="0" presId="urn:microsoft.com/office/officeart/2018/2/layout/IconCircleList"/>
    <dgm:cxn modelId="{F83D0042-F61D-A747-9EC7-16C482DDB561}" type="presParOf" srcId="{2FADC9AB-6294-4571-AE5B-B9CCBE64AD13}" destId="{A0605990-CE49-4E0B-9243-3A21BD40702C}" srcOrd="2" destOrd="0" presId="urn:microsoft.com/office/officeart/2018/2/layout/IconCircleList"/>
    <dgm:cxn modelId="{60C2324D-C03B-1C4F-B2EF-70478C9E6AB4}" type="presParOf" srcId="{2FADC9AB-6294-4571-AE5B-B9CCBE64AD13}" destId="{C90B9A3B-E8AD-481A-9EAC-58017EECBAB7}" srcOrd="3" destOrd="0" presId="urn:microsoft.com/office/officeart/2018/2/layout/IconCircleList"/>
    <dgm:cxn modelId="{D46F5191-946C-6A49-B6F1-8CAC2F5F60E1}" type="presParOf" srcId="{6F741540-316A-4963-A120-2C11BDF54CD5}" destId="{32224134-9823-4BCD-A356-62E60D08A0FB}" srcOrd="3" destOrd="0" presId="urn:microsoft.com/office/officeart/2018/2/layout/IconCircleList"/>
    <dgm:cxn modelId="{96D7873F-222F-B441-8A2F-59C5AE98F0C8}" type="presParOf" srcId="{6F741540-316A-4963-A120-2C11BDF54CD5}" destId="{51C7612A-9894-409F-935C-809712F40464}" srcOrd="4" destOrd="0" presId="urn:microsoft.com/office/officeart/2018/2/layout/IconCircleList"/>
    <dgm:cxn modelId="{9627A72F-7BDD-614D-9B94-563A75AA0C13}" type="presParOf" srcId="{51C7612A-9894-409F-935C-809712F40464}" destId="{9E9B3A48-53FB-40C0-A926-797F3E873F2A}" srcOrd="0" destOrd="0" presId="urn:microsoft.com/office/officeart/2018/2/layout/IconCircleList"/>
    <dgm:cxn modelId="{ECE5D4E5-B740-C74C-9AFF-6B4F10235C24}" type="presParOf" srcId="{51C7612A-9894-409F-935C-809712F40464}" destId="{5F14F2BC-D506-48E0-9EC2-AD3052B3E3A0}" srcOrd="1" destOrd="0" presId="urn:microsoft.com/office/officeart/2018/2/layout/IconCircleList"/>
    <dgm:cxn modelId="{9D09A9B9-1F25-B34E-8043-7B80F14A6530}" type="presParOf" srcId="{51C7612A-9894-409F-935C-809712F40464}" destId="{BE5A3613-B820-4525-85CE-76D54B40E71B}" srcOrd="2" destOrd="0" presId="urn:microsoft.com/office/officeart/2018/2/layout/IconCircleList"/>
    <dgm:cxn modelId="{F0D61F3F-74FD-1B46-AE61-128B0C7A01AC}" type="presParOf" srcId="{51C7612A-9894-409F-935C-809712F40464}" destId="{3CBD08B7-9AF9-4A88-865F-6763D951EF4A}" srcOrd="3" destOrd="0" presId="urn:microsoft.com/office/officeart/2018/2/layout/IconCircleList"/>
    <dgm:cxn modelId="{F54ECEA3-07AC-9C49-9CD6-6234D7189015}" type="presParOf" srcId="{6F741540-316A-4963-A120-2C11BDF54CD5}" destId="{8406D0F6-0E9C-4F5A-8FE6-20DCCA621F12}" srcOrd="5" destOrd="0" presId="urn:microsoft.com/office/officeart/2018/2/layout/IconCircleList"/>
    <dgm:cxn modelId="{71ACB51A-5C27-0B4D-BD71-B3152FC2DB80}" type="presParOf" srcId="{6F741540-316A-4963-A120-2C11BDF54CD5}" destId="{DDA89099-ED8F-4A22-ADA1-AAAC7B334867}" srcOrd="6" destOrd="0" presId="urn:microsoft.com/office/officeart/2018/2/layout/IconCircleList"/>
    <dgm:cxn modelId="{5558C99C-17D0-0F43-9C64-E733238687AB}" type="presParOf" srcId="{DDA89099-ED8F-4A22-ADA1-AAAC7B334867}" destId="{000D1235-EE14-44FC-85AD-3BA3BA1FB696}" srcOrd="0" destOrd="0" presId="urn:microsoft.com/office/officeart/2018/2/layout/IconCircleList"/>
    <dgm:cxn modelId="{E38503FD-7724-6640-A954-368DD727C6EF}" type="presParOf" srcId="{DDA89099-ED8F-4A22-ADA1-AAAC7B334867}" destId="{2EB3BB52-40CA-4069-9F34-90EF85133FA0}" srcOrd="1" destOrd="0" presId="urn:microsoft.com/office/officeart/2018/2/layout/IconCircleList"/>
    <dgm:cxn modelId="{06015FC1-B386-094C-97A3-9D82D492FA58}" type="presParOf" srcId="{DDA89099-ED8F-4A22-ADA1-AAAC7B334867}" destId="{5AD9F460-437E-4722-9482-C391C9B7FF66}" srcOrd="2" destOrd="0" presId="urn:microsoft.com/office/officeart/2018/2/layout/IconCircleList"/>
    <dgm:cxn modelId="{5B7154C1-6708-984F-BB76-C353F7D8CC0E}" type="presParOf" srcId="{DDA89099-ED8F-4A22-ADA1-AAAC7B334867}" destId="{0AEE677F-783B-4BDD-8635-57399E7914D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A43147-E8BC-47BB-9289-3D7823BEEBD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E986732-674F-4BF8-89B5-DA98C0EAE0D4}">
      <dgm:prSet custT="1"/>
      <dgm:spPr/>
      <dgm:t>
        <a:bodyPr/>
        <a:lstStyle/>
        <a:p>
          <a:r>
            <a:rPr lang="en-US" sz="2000" b="1" dirty="0">
              <a:latin typeface="Calibri" panose="020F0502020204030204" pitchFamily="34" charset="0"/>
              <a:cs typeface="Calibri" panose="020F0502020204030204" pitchFamily="34" charset="0"/>
            </a:rPr>
            <a:t>Key Variables:</a:t>
          </a:r>
          <a:endParaRPr lang="en-US" sz="2000" dirty="0">
            <a:latin typeface="Calibri" panose="020F0502020204030204" pitchFamily="34" charset="0"/>
            <a:cs typeface="Calibri" panose="020F0502020204030204" pitchFamily="34" charset="0"/>
          </a:endParaRPr>
        </a:p>
      </dgm:t>
    </dgm:pt>
    <dgm:pt modelId="{C742A3C6-70CD-4F5B-9C93-F40D53C74E9A}" type="parTrans" cxnId="{ABC4E234-E422-4836-BFFC-3E10C97B167E}">
      <dgm:prSet/>
      <dgm:spPr/>
      <dgm:t>
        <a:bodyPr/>
        <a:lstStyle/>
        <a:p>
          <a:endParaRPr lang="en-US"/>
        </a:p>
      </dgm:t>
    </dgm:pt>
    <dgm:pt modelId="{7BB827D4-6AB3-43AA-AC30-20018FAFBAF3}" type="sibTrans" cxnId="{ABC4E234-E422-4836-BFFC-3E10C97B167E}">
      <dgm:prSet/>
      <dgm:spPr/>
      <dgm:t>
        <a:bodyPr/>
        <a:lstStyle/>
        <a:p>
          <a:endParaRPr lang="en-US"/>
        </a:p>
      </dgm:t>
    </dgm:pt>
    <dgm:pt modelId="{4408F08E-4016-47F8-B178-23EA6B0E4755}">
      <dgm:prSet custT="1"/>
      <dgm:spPr/>
      <dgm:t>
        <a:bodyPr/>
        <a:lstStyle/>
        <a:p>
          <a:pPr algn="l"/>
          <a:r>
            <a:rPr lang="en-US" sz="1800" dirty="0">
              <a:latin typeface="Calibri" panose="020F0502020204030204" pitchFamily="34" charset="0"/>
              <a:cs typeface="Calibri" panose="020F0502020204030204" pitchFamily="34" charset="0"/>
            </a:rPr>
            <a:t>Weather condition, Fatalities, Surface Condition, Injury Severity, Drinking Status, Light Condition, and other weather variables like Temperature, Dewpoint, Humidity, Precipitation etc. </a:t>
          </a:r>
        </a:p>
      </dgm:t>
    </dgm:pt>
    <dgm:pt modelId="{DE008F01-D8CA-47F2-9C75-92D66032C4D0}" type="parTrans" cxnId="{6C5FC844-8A8D-4F9E-923D-5410A210CA01}">
      <dgm:prSet/>
      <dgm:spPr/>
      <dgm:t>
        <a:bodyPr/>
        <a:lstStyle/>
        <a:p>
          <a:endParaRPr lang="en-US"/>
        </a:p>
      </dgm:t>
    </dgm:pt>
    <dgm:pt modelId="{AF325FFB-28F6-4E35-BA54-07F019A5A5E8}" type="sibTrans" cxnId="{6C5FC844-8A8D-4F9E-923D-5410A210CA01}">
      <dgm:prSet/>
      <dgm:spPr/>
      <dgm:t>
        <a:bodyPr/>
        <a:lstStyle/>
        <a:p>
          <a:endParaRPr lang="en-US"/>
        </a:p>
      </dgm:t>
    </dgm:pt>
    <dgm:pt modelId="{979A3636-9FAE-4C52-A36B-CA8B523D42D2}">
      <dgm:prSet custT="1"/>
      <dgm:spPr/>
      <dgm:t>
        <a:bodyPr/>
        <a:lstStyle/>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Fatality Analysis Reporting System </a:t>
          </a:r>
          <a:r>
            <a:rPr lang="en-US" sz="1800" b="1" dirty="0">
              <a:latin typeface="Calibri" panose="020F0502020204030204" pitchFamily="34" charset="0"/>
              <a:cs typeface="Calibri" panose="020F0502020204030204" pitchFamily="34" charset="0"/>
            </a:rPr>
            <a:t>(</a:t>
          </a:r>
          <a:r>
            <a:rPr lang="en-US" sz="1800" b="1" dirty="0">
              <a:latin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FARS</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2017-2022.</a:t>
          </a:r>
        </a:p>
      </dgm:t>
    </dgm:pt>
    <dgm:pt modelId="{A0B52519-34B2-4B53-9208-F7E781EEEE7F}" type="sibTrans" cxnId="{06B2F9F0-A914-45F9-91AA-6CAC17FF6097}">
      <dgm:prSet/>
      <dgm:spPr/>
      <dgm:t>
        <a:bodyPr/>
        <a:lstStyle/>
        <a:p>
          <a:endParaRPr lang="en-US"/>
        </a:p>
      </dgm:t>
    </dgm:pt>
    <dgm:pt modelId="{52676D12-3EAF-44A1-9DED-D88198136480}" type="parTrans" cxnId="{06B2F9F0-A914-45F9-91AA-6CAC17FF6097}">
      <dgm:prSet/>
      <dgm:spPr/>
      <dgm:t>
        <a:bodyPr/>
        <a:lstStyle/>
        <a:p>
          <a:endParaRPr lang="en-US"/>
        </a:p>
      </dgm:t>
    </dgm:pt>
    <dgm:pt modelId="{57751F69-D5FC-4A61-976B-4949B3E4743D}">
      <dgm:prSet custT="1"/>
      <dgm:spPr/>
      <dgm:t>
        <a:bodyPr/>
        <a:lstStyle/>
        <a:p>
          <a:r>
            <a:rPr lang="en-US" sz="2000" b="1" dirty="0">
              <a:latin typeface="Calibri" panose="020F0502020204030204" pitchFamily="34" charset="0"/>
              <a:cs typeface="Calibri" panose="020F0502020204030204" pitchFamily="34" charset="0"/>
            </a:rPr>
            <a:t>Data Sources:</a:t>
          </a:r>
          <a:endParaRPr lang="en-US" sz="2000" dirty="0">
            <a:latin typeface="Calibri" panose="020F0502020204030204" pitchFamily="34" charset="0"/>
            <a:cs typeface="Calibri" panose="020F0502020204030204" pitchFamily="34" charset="0"/>
          </a:endParaRPr>
        </a:p>
      </dgm:t>
    </dgm:pt>
    <dgm:pt modelId="{CFAC6482-7703-4F56-B819-8DF6185EF5D6}" type="sibTrans" cxnId="{D30191D0-864A-40A9-BA61-1F408C10BE86}">
      <dgm:prSet/>
      <dgm:spPr/>
      <dgm:t>
        <a:bodyPr/>
        <a:lstStyle/>
        <a:p>
          <a:endParaRPr lang="en-US"/>
        </a:p>
      </dgm:t>
    </dgm:pt>
    <dgm:pt modelId="{E4E0EF8C-53C5-4854-8D7E-B848BD286B87}" type="parTrans" cxnId="{D30191D0-864A-40A9-BA61-1F408C10BE86}">
      <dgm:prSet/>
      <dgm:spPr/>
      <dgm:t>
        <a:bodyPr/>
        <a:lstStyle/>
        <a:p>
          <a:endParaRPr lang="en-US"/>
        </a:p>
      </dgm:t>
    </dgm:pt>
    <dgm:pt modelId="{5D1D25EC-4AB7-3044-8782-15E880C1CAA3}">
      <dgm:prSet custT="1"/>
      <dgm:spPr/>
      <dgm:t>
        <a:bodyPr/>
        <a:lstStyle/>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Weather data from </a:t>
          </a:r>
          <a:r>
            <a:rPr lang="en-US" sz="1800" dirty="0" err="1">
              <a:latin typeface="Calibri" panose="020F0502020204030204" pitchFamily="34" charset="0"/>
              <a:cs typeface="Calibri" panose="020F0502020204030204" pitchFamily="34" charset="0"/>
            </a:rPr>
            <a:t>Meteostat</a:t>
          </a:r>
          <a:r>
            <a:rPr lang="en-US" sz="1800" dirty="0">
              <a:latin typeface="Calibri" panose="020F0502020204030204" pitchFamily="34" charset="0"/>
              <a:cs typeface="Calibri" panose="020F0502020204030204" pitchFamily="34" charset="0"/>
            </a:rPr>
            <a:t> Python library.</a:t>
          </a:r>
        </a:p>
      </dgm:t>
    </dgm:pt>
    <dgm:pt modelId="{C6A08C8D-1B3D-BF44-A20C-908F6BC4F649}" type="parTrans" cxnId="{8173BAFF-7497-FB44-8850-72556C9048F9}">
      <dgm:prSet/>
      <dgm:spPr/>
      <dgm:t>
        <a:bodyPr/>
        <a:lstStyle/>
        <a:p>
          <a:endParaRPr lang="en-US"/>
        </a:p>
      </dgm:t>
    </dgm:pt>
    <dgm:pt modelId="{7342E9A5-181B-8647-A54F-91E490A5A998}" type="sibTrans" cxnId="{8173BAFF-7497-FB44-8850-72556C9048F9}">
      <dgm:prSet/>
      <dgm:spPr/>
      <dgm:t>
        <a:bodyPr/>
        <a:lstStyle/>
        <a:p>
          <a:endParaRPr lang="en-US"/>
        </a:p>
      </dgm:t>
    </dgm:pt>
    <dgm:pt modelId="{5CAB7AD1-2689-F549-9889-52ACB0CBC0A5}">
      <dgm:prSet custT="1"/>
      <dgm:spPr/>
      <dgm:t>
        <a:bodyPr/>
        <a:lstStyle/>
        <a:p>
          <a:pPr>
            <a:buFont typeface="Arial" panose="020B0604020202020204" pitchFamily="34" charset="0"/>
            <a:buChar char="•"/>
          </a:pPr>
          <a:r>
            <a:rPr lang="en-US" sz="1800" dirty="0">
              <a:latin typeface="Calibri" panose="020F0502020204030204" pitchFamily="34" charset="0"/>
              <a:cs typeface="Calibri" panose="020F0502020204030204" pitchFamily="34" charset="0"/>
            </a:rPr>
            <a:t>Dataset contains approximately </a:t>
          </a:r>
          <a:r>
            <a:rPr lang="en-US" sz="1800" b="1" dirty="0">
              <a:latin typeface="Calibri" panose="020F0502020204030204" pitchFamily="34" charset="0"/>
              <a:cs typeface="Calibri" panose="020F0502020204030204" pitchFamily="34" charset="0"/>
            </a:rPr>
            <a:t>50,000</a:t>
          </a:r>
          <a:r>
            <a:rPr lang="en-US" sz="1800" dirty="0">
              <a:latin typeface="Calibri" panose="020F0502020204030204" pitchFamily="34" charset="0"/>
              <a:cs typeface="Calibri" panose="020F0502020204030204" pitchFamily="34" charset="0"/>
            </a:rPr>
            <a:t> rows.</a:t>
          </a:r>
        </a:p>
      </dgm:t>
    </dgm:pt>
    <dgm:pt modelId="{642E3A92-E922-444C-9FF5-A4893393FFAA}" type="parTrans" cxnId="{E594FA43-547F-2240-BD7F-ACF9A9582EE5}">
      <dgm:prSet/>
      <dgm:spPr/>
      <dgm:t>
        <a:bodyPr/>
        <a:lstStyle/>
        <a:p>
          <a:endParaRPr lang="en-US"/>
        </a:p>
      </dgm:t>
    </dgm:pt>
    <dgm:pt modelId="{3081383B-70F4-B941-9157-C9E44160CF88}" type="sibTrans" cxnId="{E594FA43-547F-2240-BD7F-ACF9A9582EE5}">
      <dgm:prSet/>
      <dgm:spPr/>
      <dgm:t>
        <a:bodyPr/>
        <a:lstStyle/>
        <a:p>
          <a:endParaRPr lang="en-US"/>
        </a:p>
      </dgm:t>
    </dgm:pt>
    <dgm:pt modelId="{7800881B-F53C-6845-9D89-82E4BBE2709B}" type="pres">
      <dgm:prSet presAssocID="{43A43147-E8BC-47BB-9289-3D7823BEEBDE}" presName="linear" presStyleCnt="0">
        <dgm:presLayoutVars>
          <dgm:dir/>
          <dgm:animLvl val="lvl"/>
          <dgm:resizeHandles val="exact"/>
        </dgm:presLayoutVars>
      </dgm:prSet>
      <dgm:spPr/>
    </dgm:pt>
    <dgm:pt modelId="{38ABA786-C623-5F4E-9875-E8CA34895796}" type="pres">
      <dgm:prSet presAssocID="{57751F69-D5FC-4A61-976B-4949B3E4743D}" presName="parentLin" presStyleCnt="0"/>
      <dgm:spPr/>
    </dgm:pt>
    <dgm:pt modelId="{A29B1A7B-99C0-7242-AB5E-AE2C3B6593C2}" type="pres">
      <dgm:prSet presAssocID="{57751F69-D5FC-4A61-976B-4949B3E4743D}" presName="parentLeftMargin" presStyleLbl="node1" presStyleIdx="0" presStyleCnt="2"/>
      <dgm:spPr/>
    </dgm:pt>
    <dgm:pt modelId="{59065A39-B30B-374C-815B-D4DBDAE96251}" type="pres">
      <dgm:prSet presAssocID="{57751F69-D5FC-4A61-976B-4949B3E4743D}" presName="parentText" presStyleLbl="node1" presStyleIdx="0" presStyleCnt="2">
        <dgm:presLayoutVars>
          <dgm:chMax val="0"/>
          <dgm:bulletEnabled val="1"/>
        </dgm:presLayoutVars>
      </dgm:prSet>
      <dgm:spPr/>
    </dgm:pt>
    <dgm:pt modelId="{E87BDDB8-36AD-3240-BD53-D3DDF3F6FF3D}" type="pres">
      <dgm:prSet presAssocID="{57751F69-D5FC-4A61-976B-4949B3E4743D}" presName="negativeSpace" presStyleCnt="0"/>
      <dgm:spPr/>
    </dgm:pt>
    <dgm:pt modelId="{33B08CC5-FEDE-C749-ABE3-4288372285C7}" type="pres">
      <dgm:prSet presAssocID="{57751F69-D5FC-4A61-976B-4949B3E4743D}" presName="childText" presStyleLbl="conFgAcc1" presStyleIdx="0" presStyleCnt="2">
        <dgm:presLayoutVars>
          <dgm:bulletEnabled val="1"/>
        </dgm:presLayoutVars>
      </dgm:prSet>
      <dgm:spPr/>
    </dgm:pt>
    <dgm:pt modelId="{C4DDC0A2-3BC2-B544-8BE2-ECDA9707BD69}" type="pres">
      <dgm:prSet presAssocID="{CFAC6482-7703-4F56-B819-8DF6185EF5D6}" presName="spaceBetweenRectangles" presStyleCnt="0"/>
      <dgm:spPr/>
    </dgm:pt>
    <dgm:pt modelId="{ACE1F366-6893-5141-8F25-6DD586DE26AB}" type="pres">
      <dgm:prSet presAssocID="{7E986732-674F-4BF8-89B5-DA98C0EAE0D4}" presName="parentLin" presStyleCnt="0"/>
      <dgm:spPr/>
    </dgm:pt>
    <dgm:pt modelId="{7D29F4B2-612F-FE46-8EA9-5BD28FE839CC}" type="pres">
      <dgm:prSet presAssocID="{7E986732-674F-4BF8-89B5-DA98C0EAE0D4}" presName="parentLeftMargin" presStyleLbl="node1" presStyleIdx="0" presStyleCnt="2"/>
      <dgm:spPr/>
    </dgm:pt>
    <dgm:pt modelId="{BC4C04F2-9882-2243-A565-5F6EEBFD86A9}" type="pres">
      <dgm:prSet presAssocID="{7E986732-674F-4BF8-89B5-DA98C0EAE0D4}" presName="parentText" presStyleLbl="node1" presStyleIdx="1" presStyleCnt="2">
        <dgm:presLayoutVars>
          <dgm:chMax val="0"/>
          <dgm:bulletEnabled val="1"/>
        </dgm:presLayoutVars>
      </dgm:prSet>
      <dgm:spPr/>
    </dgm:pt>
    <dgm:pt modelId="{A6F93760-C521-8F41-AF0A-EE1258A0183B}" type="pres">
      <dgm:prSet presAssocID="{7E986732-674F-4BF8-89B5-DA98C0EAE0D4}" presName="negativeSpace" presStyleCnt="0"/>
      <dgm:spPr/>
    </dgm:pt>
    <dgm:pt modelId="{27442F93-E93C-7545-A07C-FCF7E083BB10}" type="pres">
      <dgm:prSet presAssocID="{7E986732-674F-4BF8-89B5-DA98C0EAE0D4}" presName="childText" presStyleLbl="conFgAcc1" presStyleIdx="1" presStyleCnt="2">
        <dgm:presLayoutVars>
          <dgm:bulletEnabled val="1"/>
        </dgm:presLayoutVars>
      </dgm:prSet>
      <dgm:spPr/>
    </dgm:pt>
  </dgm:ptLst>
  <dgm:cxnLst>
    <dgm:cxn modelId="{661F2001-7AF9-484D-8055-DADCF6DBCB20}" type="presOf" srcId="{43A43147-E8BC-47BB-9289-3D7823BEEBDE}" destId="{7800881B-F53C-6845-9D89-82E4BBE2709B}" srcOrd="0" destOrd="0" presId="urn:microsoft.com/office/officeart/2005/8/layout/list1"/>
    <dgm:cxn modelId="{73E0AF10-AA04-B044-B4F6-21490FFB4B92}" type="presOf" srcId="{57751F69-D5FC-4A61-976B-4949B3E4743D}" destId="{A29B1A7B-99C0-7242-AB5E-AE2C3B6593C2}" srcOrd="0" destOrd="0" presId="urn:microsoft.com/office/officeart/2005/8/layout/list1"/>
    <dgm:cxn modelId="{1F397713-51A0-004E-B17B-D86FA8DE23E5}" type="presOf" srcId="{57751F69-D5FC-4A61-976B-4949B3E4743D}" destId="{59065A39-B30B-374C-815B-D4DBDAE96251}" srcOrd="1" destOrd="0" presId="urn:microsoft.com/office/officeart/2005/8/layout/list1"/>
    <dgm:cxn modelId="{01465821-BFE4-D94A-96B4-C88CFA14D755}" type="presOf" srcId="{5CAB7AD1-2689-F549-9889-52ACB0CBC0A5}" destId="{33B08CC5-FEDE-C749-ABE3-4288372285C7}" srcOrd="0" destOrd="2" presId="urn:microsoft.com/office/officeart/2005/8/layout/list1"/>
    <dgm:cxn modelId="{53047C28-8068-8048-96D6-C58A94A24858}" type="presOf" srcId="{7E986732-674F-4BF8-89B5-DA98C0EAE0D4}" destId="{BC4C04F2-9882-2243-A565-5F6EEBFD86A9}" srcOrd="1" destOrd="0" presId="urn:microsoft.com/office/officeart/2005/8/layout/list1"/>
    <dgm:cxn modelId="{FA1B6434-66D6-5444-8FFA-7F2CABE0F384}" type="presOf" srcId="{5D1D25EC-4AB7-3044-8782-15E880C1CAA3}" destId="{33B08CC5-FEDE-C749-ABE3-4288372285C7}" srcOrd="0" destOrd="1" presId="urn:microsoft.com/office/officeart/2005/8/layout/list1"/>
    <dgm:cxn modelId="{ABC4E234-E422-4836-BFFC-3E10C97B167E}" srcId="{43A43147-E8BC-47BB-9289-3D7823BEEBDE}" destId="{7E986732-674F-4BF8-89B5-DA98C0EAE0D4}" srcOrd="1" destOrd="0" parTransId="{C742A3C6-70CD-4F5B-9C93-F40D53C74E9A}" sibTransId="{7BB827D4-6AB3-43AA-AC30-20018FAFBAF3}"/>
    <dgm:cxn modelId="{E594FA43-547F-2240-BD7F-ACF9A9582EE5}" srcId="{57751F69-D5FC-4A61-976B-4949B3E4743D}" destId="{5CAB7AD1-2689-F549-9889-52ACB0CBC0A5}" srcOrd="2" destOrd="0" parTransId="{642E3A92-E922-444C-9FF5-A4893393FFAA}" sibTransId="{3081383B-70F4-B941-9157-C9E44160CF88}"/>
    <dgm:cxn modelId="{6C5FC844-8A8D-4F9E-923D-5410A210CA01}" srcId="{7E986732-674F-4BF8-89B5-DA98C0EAE0D4}" destId="{4408F08E-4016-47F8-B178-23EA6B0E4755}" srcOrd="0" destOrd="0" parTransId="{DE008F01-D8CA-47F2-9C75-92D66032C4D0}" sibTransId="{AF325FFB-28F6-4E35-BA54-07F019A5A5E8}"/>
    <dgm:cxn modelId="{9B62AB9B-707E-E148-851F-56B4140C73E4}" type="presOf" srcId="{979A3636-9FAE-4C52-A36B-CA8B523D42D2}" destId="{33B08CC5-FEDE-C749-ABE3-4288372285C7}" srcOrd="0" destOrd="0" presId="urn:microsoft.com/office/officeart/2005/8/layout/list1"/>
    <dgm:cxn modelId="{D30191D0-864A-40A9-BA61-1F408C10BE86}" srcId="{43A43147-E8BC-47BB-9289-3D7823BEEBDE}" destId="{57751F69-D5FC-4A61-976B-4949B3E4743D}" srcOrd="0" destOrd="0" parTransId="{E4E0EF8C-53C5-4854-8D7E-B848BD286B87}" sibTransId="{CFAC6482-7703-4F56-B819-8DF6185EF5D6}"/>
    <dgm:cxn modelId="{EE746CD8-E7BD-1B40-8BB7-7739BE05F633}" type="presOf" srcId="{7E986732-674F-4BF8-89B5-DA98C0EAE0D4}" destId="{7D29F4B2-612F-FE46-8EA9-5BD28FE839CC}" srcOrd="0" destOrd="0" presId="urn:microsoft.com/office/officeart/2005/8/layout/list1"/>
    <dgm:cxn modelId="{D51911EA-202B-874E-AC51-FF00DE0A13BB}" type="presOf" srcId="{4408F08E-4016-47F8-B178-23EA6B0E4755}" destId="{27442F93-E93C-7545-A07C-FCF7E083BB10}" srcOrd="0" destOrd="0" presId="urn:microsoft.com/office/officeart/2005/8/layout/list1"/>
    <dgm:cxn modelId="{06B2F9F0-A914-45F9-91AA-6CAC17FF6097}" srcId="{57751F69-D5FC-4A61-976B-4949B3E4743D}" destId="{979A3636-9FAE-4C52-A36B-CA8B523D42D2}" srcOrd="0" destOrd="0" parTransId="{52676D12-3EAF-44A1-9DED-D88198136480}" sibTransId="{A0B52519-34B2-4B53-9208-F7E781EEEE7F}"/>
    <dgm:cxn modelId="{8173BAFF-7497-FB44-8850-72556C9048F9}" srcId="{57751F69-D5FC-4A61-976B-4949B3E4743D}" destId="{5D1D25EC-4AB7-3044-8782-15E880C1CAA3}" srcOrd="1" destOrd="0" parTransId="{C6A08C8D-1B3D-BF44-A20C-908F6BC4F649}" sibTransId="{7342E9A5-181B-8647-A54F-91E490A5A998}"/>
    <dgm:cxn modelId="{2EEE5C90-3AF2-004C-8236-258B2EF5C7D1}" type="presParOf" srcId="{7800881B-F53C-6845-9D89-82E4BBE2709B}" destId="{38ABA786-C623-5F4E-9875-E8CA34895796}" srcOrd="0" destOrd="0" presId="urn:microsoft.com/office/officeart/2005/8/layout/list1"/>
    <dgm:cxn modelId="{EA68064E-5F89-BE47-A293-150C26020839}" type="presParOf" srcId="{38ABA786-C623-5F4E-9875-E8CA34895796}" destId="{A29B1A7B-99C0-7242-AB5E-AE2C3B6593C2}" srcOrd="0" destOrd="0" presId="urn:microsoft.com/office/officeart/2005/8/layout/list1"/>
    <dgm:cxn modelId="{7A30D294-2D46-6D4E-B680-7353D0C846CE}" type="presParOf" srcId="{38ABA786-C623-5F4E-9875-E8CA34895796}" destId="{59065A39-B30B-374C-815B-D4DBDAE96251}" srcOrd="1" destOrd="0" presId="urn:microsoft.com/office/officeart/2005/8/layout/list1"/>
    <dgm:cxn modelId="{0037E783-295B-8740-831B-1647D99556DF}" type="presParOf" srcId="{7800881B-F53C-6845-9D89-82E4BBE2709B}" destId="{E87BDDB8-36AD-3240-BD53-D3DDF3F6FF3D}" srcOrd="1" destOrd="0" presId="urn:microsoft.com/office/officeart/2005/8/layout/list1"/>
    <dgm:cxn modelId="{A98D4353-B046-8842-BAA4-B6EAF4E5CADE}" type="presParOf" srcId="{7800881B-F53C-6845-9D89-82E4BBE2709B}" destId="{33B08CC5-FEDE-C749-ABE3-4288372285C7}" srcOrd="2" destOrd="0" presId="urn:microsoft.com/office/officeart/2005/8/layout/list1"/>
    <dgm:cxn modelId="{0D80F2A1-5608-954F-B496-0B17A62BA7E1}" type="presParOf" srcId="{7800881B-F53C-6845-9D89-82E4BBE2709B}" destId="{C4DDC0A2-3BC2-B544-8BE2-ECDA9707BD69}" srcOrd="3" destOrd="0" presId="urn:microsoft.com/office/officeart/2005/8/layout/list1"/>
    <dgm:cxn modelId="{44DA1945-FBE4-104D-B31E-772AC5707EEC}" type="presParOf" srcId="{7800881B-F53C-6845-9D89-82E4BBE2709B}" destId="{ACE1F366-6893-5141-8F25-6DD586DE26AB}" srcOrd="4" destOrd="0" presId="urn:microsoft.com/office/officeart/2005/8/layout/list1"/>
    <dgm:cxn modelId="{BBC876FF-0B73-EC4B-B598-AD836753A816}" type="presParOf" srcId="{ACE1F366-6893-5141-8F25-6DD586DE26AB}" destId="{7D29F4B2-612F-FE46-8EA9-5BD28FE839CC}" srcOrd="0" destOrd="0" presId="urn:microsoft.com/office/officeart/2005/8/layout/list1"/>
    <dgm:cxn modelId="{91A62C15-FE85-7A46-9009-6E236BB630A9}" type="presParOf" srcId="{ACE1F366-6893-5141-8F25-6DD586DE26AB}" destId="{BC4C04F2-9882-2243-A565-5F6EEBFD86A9}" srcOrd="1" destOrd="0" presId="urn:microsoft.com/office/officeart/2005/8/layout/list1"/>
    <dgm:cxn modelId="{918215EB-45D2-C54F-AF78-1B7CE430CB0B}" type="presParOf" srcId="{7800881B-F53C-6845-9D89-82E4BBE2709B}" destId="{A6F93760-C521-8F41-AF0A-EE1258A0183B}" srcOrd="5" destOrd="0" presId="urn:microsoft.com/office/officeart/2005/8/layout/list1"/>
    <dgm:cxn modelId="{FE2D2A69-2E4D-BB44-9F51-A20A96174999}" type="presParOf" srcId="{7800881B-F53C-6845-9D89-82E4BBE2709B}" destId="{27442F93-E93C-7545-A07C-FCF7E083BB1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4B50EB-6F34-4E27-B6CF-12D11F97A483}" type="doc">
      <dgm:prSet loTypeId="urn:microsoft.com/office/officeart/2005/8/layout/bProcess3" loCatId="list" qsTypeId="urn:microsoft.com/office/officeart/2005/8/quickstyle/simple1" qsCatId="simple" csTypeId="urn:microsoft.com/office/officeart/2005/8/colors/colorful1" csCatId="colorful" phldr="1"/>
      <dgm:spPr/>
      <dgm:t>
        <a:bodyPr/>
        <a:lstStyle/>
        <a:p>
          <a:endParaRPr lang="en-US"/>
        </a:p>
      </dgm:t>
    </dgm:pt>
    <dgm:pt modelId="{A8576CAA-C553-4E3B-B9B2-144D4DA111FB}">
      <dgm:prSet custT="1"/>
      <dgm:spPr/>
      <dgm:t>
        <a:bodyPr/>
        <a:lstStyle/>
        <a:p>
          <a:pPr algn="ctr"/>
          <a:r>
            <a:rPr lang="en-US" sz="1500" b="1" dirty="0">
              <a:latin typeface="Calibri" panose="020F0502020204030204" pitchFamily="34" charset="0"/>
              <a:cs typeface="Calibri" panose="020F0502020204030204" pitchFamily="34" charset="0"/>
            </a:rPr>
            <a:t>1. Data Consolidation: </a:t>
          </a:r>
          <a:r>
            <a:rPr lang="en-US" sz="1500" dirty="0">
              <a:latin typeface="Calibri" panose="020F0502020204030204" pitchFamily="34" charset="0"/>
              <a:cs typeface="Calibri" panose="020F0502020204030204" pitchFamily="34" charset="0"/>
            </a:rPr>
            <a:t>Loaded all the relevant files and merged them into a single file and and dropped irrelevant columns (e.g., road ownership, work zone, school bus) from FARS accident file.</a:t>
          </a:r>
        </a:p>
      </dgm:t>
    </dgm:pt>
    <dgm:pt modelId="{1395186A-9598-4300-A6F4-C03EC4F04D38}" type="parTrans" cxnId="{2F021A9E-699C-46EC-9310-081E63D17C75}">
      <dgm:prSet/>
      <dgm:spPr/>
      <dgm:t>
        <a:bodyPr/>
        <a:lstStyle/>
        <a:p>
          <a:pPr algn="ctr"/>
          <a:endParaRPr lang="en-US" sz="1500">
            <a:latin typeface="Calibri" panose="020F0502020204030204" pitchFamily="34" charset="0"/>
            <a:cs typeface="Calibri" panose="020F0502020204030204" pitchFamily="34" charset="0"/>
          </a:endParaRPr>
        </a:p>
      </dgm:t>
    </dgm:pt>
    <dgm:pt modelId="{A7EA855E-CF82-47E3-8F95-73A64CDB73F0}" type="sibTrans" cxnId="{2F021A9E-699C-46EC-9310-081E63D17C75}">
      <dgm:prSet custT="1"/>
      <dgm:spPr/>
      <dgm:t>
        <a:bodyPr/>
        <a:lstStyle/>
        <a:p>
          <a:pPr algn="ctr"/>
          <a:endParaRPr lang="en-US" sz="1500">
            <a:latin typeface="Calibri" panose="020F0502020204030204" pitchFamily="34" charset="0"/>
            <a:cs typeface="Calibri" panose="020F0502020204030204" pitchFamily="34" charset="0"/>
          </a:endParaRPr>
        </a:p>
      </dgm:t>
    </dgm:pt>
    <dgm:pt modelId="{13980AEB-0623-4ED8-9F11-B75E84AD0DEF}">
      <dgm:prSet custT="1"/>
      <dgm:spPr/>
      <dgm:t>
        <a:bodyPr/>
        <a:lstStyle/>
        <a:p>
          <a:pPr algn="ctr"/>
          <a:r>
            <a:rPr lang="en-US" sz="1500" b="1" dirty="0">
              <a:latin typeface="Calibri" panose="020F0502020204030204" pitchFamily="34" charset="0"/>
              <a:cs typeface="Calibri" panose="020F0502020204030204" pitchFamily="34" charset="0"/>
            </a:rPr>
            <a:t>2. Data Filtering: </a:t>
          </a:r>
          <a:r>
            <a:rPr lang="en-US" sz="1500" dirty="0">
              <a:latin typeface="Calibri" panose="020F0502020204030204" pitchFamily="34" charset="0"/>
              <a:cs typeface="Calibri" panose="020F0502020204030204" pitchFamily="34" charset="0"/>
            </a:rPr>
            <a:t>Filtered the dataset to only include adverse weather conditions and excluded rows with clear or unknown weather conditions.</a:t>
          </a:r>
        </a:p>
      </dgm:t>
    </dgm:pt>
    <dgm:pt modelId="{245CA6EF-8F0A-4CA1-8F8A-2D4EDC4DE4F4}" type="parTrans" cxnId="{F21CD933-C15C-4DB8-B062-A1FDEDC8BAEC}">
      <dgm:prSet/>
      <dgm:spPr/>
      <dgm:t>
        <a:bodyPr/>
        <a:lstStyle/>
        <a:p>
          <a:pPr algn="ctr"/>
          <a:endParaRPr lang="en-US" sz="1500">
            <a:latin typeface="Calibri" panose="020F0502020204030204" pitchFamily="34" charset="0"/>
            <a:cs typeface="Calibri" panose="020F0502020204030204" pitchFamily="34" charset="0"/>
          </a:endParaRPr>
        </a:p>
      </dgm:t>
    </dgm:pt>
    <dgm:pt modelId="{4A04916B-9C1E-4C1F-993B-CFF822C74B40}" type="sibTrans" cxnId="{F21CD933-C15C-4DB8-B062-A1FDEDC8BAEC}">
      <dgm:prSet custT="1"/>
      <dgm:spPr/>
      <dgm:t>
        <a:bodyPr/>
        <a:lstStyle/>
        <a:p>
          <a:pPr algn="ctr"/>
          <a:endParaRPr lang="en-US" sz="1500">
            <a:latin typeface="Calibri" panose="020F0502020204030204" pitchFamily="34" charset="0"/>
            <a:cs typeface="Calibri" panose="020F0502020204030204" pitchFamily="34" charset="0"/>
          </a:endParaRPr>
        </a:p>
      </dgm:t>
    </dgm:pt>
    <dgm:pt modelId="{EE9125CA-89BE-4E1D-B915-899DA1750564}">
      <dgm:prSet custT="1"/>
      <dgm:spPr/>
      <dgm:t>
        <a:bodyPr/>
        <a:lstStyle/>
        <a:p>
          <a:pPr algn="ctr"/>
          <a:r>
            <a:rPr lang="en-US" sz="1500" b="1" dirty="0">
              <a:latin typeface="Calibri" panose="020F0502020204030204" pitchFamily="34" charset="0"/>
              <a:cs typeface="Calibri" panose="020F0502020204030204" pitchFamily="34" charset="0"/>
            </a:rPr>
            <a:t>3. Column Standardization: </a:t>
          </a:r>
          <a:r>
            <a:rPr lang="en-US" sz="1500" dirty="0">
              <a:latin typeface="Calibri" panose="020F0502020204030204" pitchFamily="34" charset="0"/>
              <a:cs typeface="Calibri" panose="020F0502020204030204" pitchFamily="34" charset="0"/>
            </a:rPr>
            <a:t>Converted all the columns to lowercase and properly named all the columns.</a:t>
          </a:r>
        </a:p>
      </dgm:t>
    </dgm:pt>
    <dgm:pt modelId="{7F93DC7E-BFB9-49C9-A526-D07BD0193234}" type="parTrans" cxnId="{A7369B0B-862B-47A7-B467-51490BE8BB9E}">
      <dgm:prSet/>
      <dgm:spPr/>
      <dgm:t>
        <a:bodyPr/>
        <a:lstStyle/>
        <a:p>
          <a:pPr algn="ctr"/>
          <a:endParaRPr lang="en-US" sz="1500">
            <a:latin typeface="Calibri" panose="020F0502020204030204" pitchFamily="34" charset="0"/>
            <a:cs typeface="Calibri" panose="020F0502020204030204" pitchFamily="34" charset="0"/>
          </a:endParaRPr>
        </a:p>
      </dgm:t>
    </dgm:pt>
    <dgm:pt modelId="{17410CFA-9EFC-422B-9911-B62F32C5ACB5}" type="sibTrans" cxnId="{A7369B0B-862B-47A7-B467-51490BE8BB9E}">
      <dgm:prSet custT="1"/>
      <dgm:spPr/>
      <dgm:t>
        <a:bodyPr/>
        <a:lstStyle/>
        <a:p>
          <a:pPr algn="ctr"/>
          <a:endParaRPr lang="en-US" sz="1500">
            <a:latin typeface="Calibri" panose="020F0502020204030204" pitchFamily="34" charset="0"/>
            <a:cs typeface="Calibri" panose="020F0502020204030204" pitchFamily="34" charset="0"/>
          </a:endParaRPr>
        </a:p>
      </dgm:t>
    </dgm:pt>
    <dgm:pt modelId="{C55F94EB-F986-4854-B7A9-34BBED85ADA8}">
      <dgm:prSet custT="1"/>
      <dgm:spPr/>
      <dgm:t>
        <a:bodyPr/>
        <a:lstStyle/>
        <a:p>
          <a:pPr algn="ctr"/>
          <a:r>
            <a:rPr lang="en-US" sz="1500" b="1" dirty="0">
              <a:latin typeface="Calibri" panose="020F0502020204030204" pitchFamily="34" charset="0"/>
              <a:cs typeface="Calibri" panose="020F0502020204030204" pitchFamily="34" charset="0"/>
            </a:rPr>
            <a:t>4. Field Cleanup: </a:t>
          </a:r>
          <a:r>
            <a:rPr lang="en-US" sz="1500" dirty="0">
              <a:latin typeface="Calibri" panose="020F0502020204030204" pitchFamily="34" charset="0"/>
              <a:cs typeface="Calibri" panose="020F0502020204030204" pitchFamily="34" charset="0"/>
            </a:rPr>
            <a:t>Cleaned fields like </a:t>
          </a:r>
          <a:r>
            <a:rPr lang="en-US" sz="1500" dirty="0" err="1">
              <a:latin typeface="Calibri" panose="020F0502020204030204" pitchFamily="34" charset="0"/>
              <a:cs typeface="Calibri" panose="020F0502020204030204" pitchFamily="34" charset="0"/>
            </a:rPr>
            <a:t>countyname</a:t>
          </a:r>
          <a:r>
            <a:rPr lang="en-US" sz="1500" dirty="0">
              <a:latin typeface="Calibri" panose="020F0502020204030204" pitchFamily="34" charset="0"/>
              <a:cs typeface="Calibri" panose="020F0502020204030204" pitchFamily="34" charset="0"/>
            </a:rPr>
            <a:t> to remove special characters such as parentheses ‘(’ and ‘)’.</a:t>
          </a:r>
        </a:p>
      </dgm:t>
    </dgm:pt>
    <dgm:pt modelId="{E31D713B-5520-4441-A940-15434DAFECB2}" type="parTrans" cxnId="{B79E908C-3CE0-4A64-B903-54DE7BE1DE1B}">
      <dgm:prSet/>
      <dgm:spPr/>
      <dgm:t>
        <a:bodyPr/>
        <a:lstStyle/>
        <a:p>
          <a:pPr algn="ctr"/>
          <a:endParaRPr lang="en-US" sz="1500">
            <a:latin typeface="Calibri" panose="020F0502020204030204" pitchFamily="34" charset="0"/>
            <a:cs typeface="Calibri" panose="020F0502020204030204" pitchFamily="34" charset="0"/>
          </a:endParaRPr>
        </a:p>
      </dgm:t>
    </dgm:pt>
    <dgm:pt modelId="{A1029E91-D8A9-4729-AAB4-ED2AAEBA74F6}" type="sibTrans" cxnId="{B79E908C-3CE0-4A64-B903-54DE7BE1DE1B}">
      <dgm:prSet custT="1"/>
      <dgm:spPr/>
      <dgm:t>
        <a:bodyPr/>
        <a:lstStyle/>
        <a:p>
          <a:pPr algn="ctr"/>
          <a:endParaRPr lang="en-US" sz="1500">
            <a:latin typeface="Calibri" panose="020F0502020204030204" pitchFamily="34" charset="0"/>
            <a:cs typeface="Calibri" panose="020F0502020204030204" pitchFamily="34" charset="0"/>
          </a:endParaRPr>
        </a:p>
      </dgm:t>
    </dgm:pt>
    <dgm:pt modelId="{D1B57493-4C93-40C1-A7D9-C3F8360D1D4A}">
      <dgm:prSet custT="1"/>
      <dgm:spPr/>
      <dgm:t>
        <a:bodyPr/>
        <a:lstStyle/>
        <a:p>
          <a:pPr algn="ctr"/>
          <a:r>
            <a:rPr lang="en-US" sz="1500" b="1" dirty="0">
              <a:latin typeface="Calibri" panose="020F0502020204030204" pitchFamily="34" charset="0"/>
              <a:cs typeface="Calibri" panose="020F0502020204030204" pitchFamily="34" charset="0"/>
            </a:rPr>
            <a:t>5. Outlier Handling: </a:t>
          </a:r>
          <a:r>
            <a:rPr lang="en-US" sz="1500" dirty="0">
              <a:latin typeface="Calibri" panose="020F0502020204030204" pitchFamily="34" charset="0"/>
              <a:cs typeface="Calibri" panose="020F0502020204030204" pitchFamily="34" charset="0"/>
            </a:rPr>
            <a:t>Identified and replaced outliers in hour and minute columns with NA values. Detected outliers in latitude and longitude columns and corrected coordinates using </a:t>
          </a:r>
          <a:r>
            <a:rPr lang="en-US" sz="1500" dirty="0" err="1">
              <a:latin typeface="Calibri" panose="020F0502020204030204" pitchFamily="34" charset="0"/>
              <a:cs typeface="Calibri" panose="020F0502020204030204" pitchFamily="34" charset="0"/>
            </a:rPr>
            <a:t>statename</a:t>
          </a:r>
          <a:r>
            <a:rPr lang="en-US" sz="1500" dirty="0">
              <a:latin typeface="Calibri" panose="020F0502020204030204" pitchFamily="34" charset="0"/>
              <a:cs typeface="Calibri" panose="020F0502020204030204" pitchFamily="34" charset="0"/>
            </a:rPr>
            <a:t> and </a:t>
          </a:r>
          <a:r>
            <a:rPr lang="en-US" sz="1500" dirty="0" err="1">
              <a:latin typeface="Calibri" panose="020F0502020204030204" pitchFamily="34" charset="0"/>
              <a:cs typeface="Calibri" panose="020F0502020204030204" pitchFamily="34" charset="0"/>
            </a:rPr>
            <a:t>countyname</a:t>
          </a:r>
          <a:r>
            <a:rPr lang="en-US" sz="1500" dirty="0">
              <a:latin typeface="Calibri" panose="020F0502020204030204" pitchFamily="34" charset="0"/>
              <a:cs typeface="Calibri" panose="020F0502020204030204" pitchFamily="34" charset="0"/>
            </a:rPr>
            <a:t> with the </a:t>
          </a:r>
          <a:r>
            <a:rPr lang="en-US" sz="1500" dirty="0" err="1">
              <a:latin typeface="Calibri" panose="020F0502020204030204" pitchFamily="34" charset="0"/>
              <a:cs typeface="Calibri" panose="020F0502020204030204" pitchFamily="34" charset="0"/>
            </a:rPr>
            <a:t>tidygeocoder</a:t>
          </a:r>
          <a:r>
            <a:rPr lang="en-US" sz="1500" dirty="0">
              <a:latin typeface="Calibri" panose="020F0502020204030204" pitchFamily="34" charset="0"/>
              <a:cs typeface="Calibri" panose="020F0502020204030204" pitchFamily="34" charset="0"/>
            </a:rPr>
            <a:t> package.</a:t>
          </a:r>
        </a:p>
      </dgm:t>
    </dgm:pt>
    <dgm:pt modelId="{488F8FE0-D751-465E-A49F-72F1C83B4479}" type="parTrans" cxnId="{5DD5FBC1-4F59-40C9-9D72-6FAAEFD429B3}">
      <dgm:prSet/>
      <dgm:spPr/>
      <dgm:t>
        <a:bodyPr/>
        <a:lstStyle/>
        <a:p>
          <a:pPr algn="ctr"/>
          <a:endParaRPr lang="en-US" sz="1500">
            <a:latin typeface="Calibri" panose="020F0502020204030204" pitchFamily="34" charset="0"/>
            <a:cs typeface="Calibri" panose="020F0502020204030204" pitchFamily="34" charset="0"/>
          </a:endParaRPr>
        </a:p>
      </dgm:t>
    </dgm:pt>
    <dgm:pt modelId="{BF97B401-AAFA-48BD-8B23-75485AA2711B}" type="sibTrans" cxnId="{5DD5FBC1-4F59-40C9-9D72-6FAAEFD429B3}">
      <dgm:prSet custT="1"/>
      <dgm:spPr/>
      <dgm:t>
        <a:bodyPr/>
        <a:lstStyle/>
        <a:p>
          <a:pPr algn="ctr"/>
          <a:endParaRPr lang="en-US" sz="1500">
            <a:latin typeface="Calibri" panose="020F0502020204030204" pitchFamily="34" charset="0"/>
            <a:cs typeface="Calibri" panose="020F0502020204030204" pitchFamily="34" charset="0"/>
          </a:endParaRPr>
        </a:p>
      </dgm:t>
    </dgm:pt>
    <dgm:pt modelId="{72C29EC6-9241-4FBC-82A4-67FD2DC7843C}">
      <dgm:prSet custT="1"/>
      <dgm:spPr/>
      <dgm:t>
        <a:bodyPr/>
        <a:lstStyle/>
        <a:p>
          <a:pPr algn="ctr"/>
          <a:r>
            <a:rPr lang="en-US" sz="1500" b="1" dirty="0">
              <a:latin typeface="Calibri" panose="020F0502020204030204" pitchFamily="34" charset="0"/>
              <a:cs typeface="Calibri" panose="020F0502020204030204" pitchFamily="34" charset="0"/>
            </a:rPr>
            <a:t>6. Dataset Integration: </a:t>
          </a:r>
          <a:r>
            <a:rPr lang="en-US" sz="1500" dirty="0">
              <a:latin typeface="Calibri" panose="020F0502020204030204" pitchFamily="34" charset="0"/>
              <a:cs typeface="Calibri" panose="020F0502020204030204" pitchFamily="34" charset="0"/>
            </a:rPr>
            <a:t>Combined FARS accident data with </a:t>
          </a:r>
          <a:r>
            <a:rPr lang="en-US" sz="1500" dirty="0" err="1">
              <a:latin typeface="Calibri" panose="020F0502020204030204" pitchFamily="34" charset="0"/>
              <a:cs typeface="Calibri" panose="020F0502020204030204" pitchFamily="34" charset="0"/>
            </a:rPr>
            <a:t>Meteostat</a:t>
          </a:r>
          <a:r>
            <a:rPr lang="en-US" sz="1500" dirty="0">
              <a:latin typeface="Calibri" panose="020F0502020204030204" pitchFamily="34" charset="0"/>
              <a:cs typeface="Calibri" panose="020F0502020204030204" pitchFamily="34" charset="0"/>
            </a:rPr>
            <a:t> weather data by matching location (latitude, longitude) and time details (hour, minute, and date) to create a comprehensive dataset.</a:t>
          </a:r>
        </a:p>
      </dgm:t>
    </dgm:pt>
    <dgm:pt modelId="{21518CA3-3360-42EC-977C-8C4ADC33B2B7}" type="parTrans" cxnId="{CAA413EA-C85F-4EA8-8F0D-068403C121A6}">
      <dgm:prSet/>
      <dgm:spPr/>
      <dgm:t>
        <a:bodyPr/>
        <a:lstStyle/>
        <a:p>
          <a:pPr algn="ctr"/>
          <a:endParaRPr lang="en-US" sz="1500">
            <a:latin typeface="Calibri" panose="020F0502020204030204" pitchFamily="34" charset="0"/>
            <a:cs typeface="Calibri" panose="020F0502020204030204" pitchFamily="34" charset="0"/>
          </a:endParaRPr>
        </a:p>
      </dgm:t>
    </dgm:pt>
    <dgm:pt modelId="{C2E6CD3F-166F-4239-A143-4684B85E0F07}" type="sibTrans" cxnId="{CAA413EA-C85F-4EA8-8F0D-068403C121A6}">
      <dgm:prSet/>
      <dgm:spPr/>
      <dgm:t>
        <a:bodyPr/>
        <a:lstStyle/>
        <a:p>
          <a:pPr algn="ctr"/>
          <a:endParaRPr lang="en-US" sz="1500">
            <a:latin typeface="Calibri" panose="020F0502020204030204" pitchFamily="34" charset="0"/>
            <a:cs typeface="Calibri" panose="020F0502020204030204" pitchFamily="34" charset="0"/>
          </a:endParaRPr>
        </a:p>
      </dgm:t>
    </dgm:pt>
    <dgm:pt modelId="{0C66D94F-6691-A44B-922B-BB6092E1BACB}" type="pres">
      <dgm:prSet presAssocID="{C14B50EB-6F34-4E27-B6CF-12D11F97A483}" presName="Name0" presStyleCnt="0">
        <dgm:presLayoutVars>
          <dgm:dir/>
          <dgm:resizeHandles val="exact"/>
        </dgm:presLayoutVars>
      </dgm:prSet>
      <dgm:spPr/>
    </dgm:pt>
    <dgm:pt modelId="{E45B9551-8E5F-5041-B9BB-DE2057636B1B}" type="pres">
      <dgm:prSet presAssocID="{A8576CAA-C553-4E3B-B9B2-144D4DA111FB}" presName="node" presStyleLbl="node1" presStyleIdx="0" presStyleCnt="6">
        <dgm:presLayoutVars>
          <dgm:bulletEnabled val="1"/>
        </dgm:presLayoutVars>
      </dgm:prSet>
      <dgm:spPr/>
    </dgm:pt>
    <dgm:pt modelId="{78972156-F8D0-8A43-B9BB-2FD56577C78E}" type="pres">
      <dgm:prSet presAssocID="{A7EA855E-CF82-47E3-8F95-73A64CDB73F0}" presName="sibTrans" presStyleLbl="sibTrans1D1" presStyleIdx="0" presStyleCnt="5"/>
      <dgm:spPr/>
    </dgm:pt>
    <dgm:pt modelId="{23695547-2830-C843-9197-D6B9453834D2}" type="pres">
      <dgm:prSet presAssocID="{A7EA855E-CF82-47E3-8F95-73A64CDB73F0}" presName="connectorText" presStyleLbl="sibTrans1D1" presStyleIdx="0" presStyleCnt="5"/>
      <dgm:spPr/>
    </dgm:pt>
    <dgm:pt modelId="{94C18516-382C-CD4A-987B-8CDCC37B8DFB}" type="pres">
      <dgm:prSet presAssocID="{13980AEB-0623-4ED8-9F11-B75E84AD0DEF}" presName="node" presStyleLbl="node1" presStyleIdx="1" presStyleCnt="6">
        <dgm:presLayoutVars>
          <dgm:bulletEnabled val="1"/>
        </dgm:presLayoutVars>
      </dgm:prSet>
      <dgm:spPr/>
    </dgm:pt>
    <dgm:pt modelId="{4998F415-23CF-4146-83E9-B2C0A1D9C44B}" type="pres">
      <dgm:prSet presAssocID="{4A04916B-9C1E-4C1F-993B-CFF822C74B40}" presName="sibTrans" presStyleLbl="sibTrans1D1" presStyleIdx="1" presStyleCnt="5"/>
      <dgm:spPr/>
    </dgm:pt>
    <dgm:pt modelId="{B96FC190-4A46-AE4E-890F-6EB5D654489D}" type="pres">
      <dgm:prSet presAssocID="{4A04916B-9C1E-4C1F-993B-CFF822C74B40}" presName="connectorText" presStyleLbl="sibTrans1D1" presStyleIdx="1" presStyleCnt="5"/>
      <dgm:spPr/>
    </dgm:pt>
    <dgm:pt modelId="{1074B898-A1EF-5E4B-99C2-CDF3DCA008E6}" type="pres">
      <dgm:prSet presAssocID="{EE9125CA-89BE-4E1D-B915-899DA1750564}" presName="node" presStyleLbl="node1" presStyleIdx="2" presStyleCnt="6">
        <dgm:presLayoutVars>
          <dgm:bulletEnabled val="1"/>
        </dgm:presLayoutVars>
      </dgm:prSet>
      <dgm:spPr/>
    </dgm:pt>
    <dgm:pt modelId="{31B638D5-9AEB-E743-8D12-112ED26EA27C}" type="pres">
      <dgm:prSet presAssocID="{17410CFA-9EFC-422B-9911-B62F32C5ACB5}" presName="sibTrans" presStyleLbl="sibTrans1D1" presStyleIdx="2" presStyleCnt="5"/>
      <dgm:spPr/>
    </dgm:pt>
    <dgm:pt modelId="{0A8D94F7-809E-4449-9471-35EA0C0A2172}" type="pres">
      <dgm:prSet presAssocID="{17410CFA-9EFC-422B-9911-B62F32C5ACB5}" presName="connectorText" presStyleLbl="sibTrans1D1" presStyleIdx="2" presStyleCnt="5"/>
      <dgm:spPr/>
    </dgm:pt>
    <dgm:pt modelId="{5694BA6E-6046-2549-9801-72268F4AB79E}" type="pres">
      <dgm:prSet presAssocID="{C55F94EB-F986-4854-B7A9-34BBED85ADA8}" presName="node" presStyleLbl="node1" presStyleIdx="3" presStyleCnt="6">
        <dgm:presLayoutVars>
          <dgm:bulletEnabled val="1"/>
        </dgm:presLayoutVars>
      </dgm:prSet>
      <dgm:spPr/>
    </dgm:pt>
    <dgm:pt modelId="{BC044B7F-44A5-704A-A4B4-A216A407A44C}" type="pres">
      <dgm:prSet presAssocID="{A1029E91-D8A9-4729-AAB4-ED2AAEBA74F6}" presName="sibTrans" presStyleLbl="sibTrans1D1" presStyleIdx="3" presStyleCnt="5"/>
      <dgm:spPr/>
    </dgm:pt>
    <dgm:pt modelId="{426DEBAD-5F1E-4541-882F-FE3923E60052}" type="pres">
      <dgm:prSet presAssocID="{A1029E91-D8A9-4729-AAB4-ED2AAEBA74F6}" presName="connectorText" presStyleLbl="sibTrans1D1" presStyleIdx="3" presStyleCnt="5"/>
      <dgm:spPr/>
    </dgm:pt>
    <dgm:pt modelId="{4C46F6D3-8528-274A-A6E8-1D4F1073EE95}" type="pres">
      <dgm:prSet presAssocID="{D1B57493-4C93-40C1-A7D9-C3F8360D1D4A}" presName="node" presStyleLbl="node1" presStyleIdx="4" presStyleCnt="6">
        <dgm:presLayoutVars>
          <dgm:bulletEnabled val="1"/>
        </dgm:presLayoutVars>
      </dgm:prSet>
      <dgm:spPr/>
    </dgm:pt>
    <dgm:pt modelId="{A2A2B4E0-C566-A848-B679-66DF7924EE9D}" type="pres">
      <dgm:prSet presAssocID="{BF97B401-AAFA-48BD-8B23-75485AA2711B}" presName="sibTrans" presStyleLbl="sibTrans1D1" presStyleIdx="4" presStyleCnt="5"/>
      <dgm:spPr/>
    </dgm:pt>
    <dgm:pt modelId="{97361EF2-5301-C246-B017-7A6E6E59E88B}" type="pres">
      <dgm:prSet presAssocID="{BF97B401-AAFA-48BD-8B23-75485AA2711B}" presName="connectorText" presStyleLbl="sibTrans1D1" presStyleIdx="4" presStyleCnt="5"/>
      <dgm:spPr/>
    </dgm:pt>
    <dgm:pt modelId="{12AFBF34-B633-8B40-AB09-298AD4FBC7D4}" type="pres">
      <dgm:prSet presAssocID="{72C29EC6-9241-4FBC-82A4-67FD2DC7843C}" presName="node" presStyleLbl="node1" presStyleIdx="5" presStyleCnt="6">
        <dgm:presLayoutVars>
          <dgm:bulletEnabled val="1"/>
        </dgm:presLayoutVars>
      </dgm:prSet>
      <dgm:spPr/>
    </dgm:pt>
  </dgm:ptLst>
  <dgm:cxnLst>
    <dgm:cxn modelId="{A7369B0B-862B-47A7-B467-51490BE8BB9E}" srcId="{C14B50EB-6F34-4E27-B6CF-12D11F97A483}" destId="{EE9125CA-89BE-4E1D-B915-899DA1750564}" srcOrd="2" destOrd="0" parTransId="{7F93DC7E-BFB9-49C9-A526-D07BD0193234}" sibTransId="{17410CFA-9EFC-422B-9911-B62F32C5ACB5}"/>
    <dgm:cxn modelId="{F97CF711-D4F8-A148-9059-7B93A51F7317}" type="presOf" srcId="{17410CFA-9EFC-422B-9911-B62F32C5ACB5}" destId="{0A8D94F7-809E-4449-9471-35EA0C0A2172}" srcOrd="1" destOrd="0" presId="urn:microsoft.com/office/officeart/2005/8/layout/bProcess3"/>
    <dgm:cxn modelId="{ED40E123-B263-5243-912E-9B0ADE478B35}" type="presOf" srcId="{C55F94EB-F986-4854-B7A9-34BBED85ADA8}" destId="{5694BA6E-6046-2549-9801-72268F4AB79E}" srcOrd="0" destOrd="0" presId="urn:microsoft.com/office/officeart/2005/8/layout/bProcess3"/>
    <dgm:cxn modelId="{F21CD933-C15C-4DB8-B062-A1FDEDC8BAEC}" srcId="{C14B50EB-6F34-4E27-B6CF-12D11F97A483}" destId="{13980AEB-0623-4ED8-9F11-B75E84AD0DEF}" srcOrd="1" destOrd="0" parTransId="{245CA6EF-8F0A-4CA1-8F8A-2D4EDC4DE4F4}" sibTransId="{4A04916B-9C1E-4C1F-993B-CFF822C74B40}"/>
    <dgm:cxn modelId="{33699843-8D8C-9442-8C11-DA02056E30A3}" type="presOf" srcId="{D1B57493-4C93-40C1-A7D9-C3F8360D1D4A}" destId="{4C46F6D3-8528-274A-A6E8-1D4F1073EE95}" srcOrd="0" destOrd="0" presId="urn:microsoft.com/office/officeart/2005/8/layout/bProcess3"/>
    <dgm:cxn modelId="{3D6ECF45-8040-644E-90E6-72B09700AEAB}" type="presOf" srcId="{EE9125CA-89BE-4E1D-B915-899DA1750564}" destId="{1074B898-A1EF-5E4B-99C2-CDF3DCA008E6}" srcOrd="0" destOrd="0" presId="urn:microsoft.com/office/officeart/2005/8/layout/bProcess3"/>
    <dgm:cxn modelId="{95C08863-13BF-B841-BC73-2E05A7C246D5}" type="presOf" srcId="{4A04916B-9C1E-4C1F-993B-CFF822C74B40}" destId="{4998F415-23CF-4146-83E9-B2C0A1D9C44B}" srcOrd="0" destOrd="0" presId="urn:microsoft.com/office/officeart/2005/8/layout/bProcess3"/>
    <dgm:cxn modelId="{B79E908C-3CE0-4A64-B903-54DE7BE1DE1B}" srcId="{C14B50EB-6F34-4E27-B6CF-12D11F97A483}" destId="{C55F94EB-F986-4854-B7A9-34BBED85ADA8}" srcOrd="3" destOrd="0" parTransId="{E31D713B-5520-4441-A940-15434DAFECB2}" sibTransId="{A1029E91-D8A9-4729-AAB4-ED2AAEBA74F6}"/>
    <dgm:cxn modelId="{5769E792-C13D-B144-9DCD-2FC65D4FA9AF}" type="presOf" srcId="{A7EA855E-CF82-47E3-8F95-73A64CDB73F0}" destId="{78972156-F8D0-8A43-B9BB-2FD56577C78E}" srcOrd="0" destOrd="0" presId="urn:microsoft.com/office/officeart/2005/8/layout/bProcess3"/>
    <dgm:cxn modelId="{2F021A9E-699C-46EC-9310-081E63D17C75}" srcId="{C14B50EB-6F34-4E27-B6CF-12D11F97A483}" destId="{A8576CAA-C553-4E3B-B9B2-144D4DA111FB}" srcOrd="0" destOrd="0" parTransId="{1395186A-9598-4300-A6F4-C03EC4F04D38}" sibTransId="{A7EA855E-CF82-47E3-8F95-73A64CDB73F0}"/>
    <dgm:cxn modelId="{BA1631A8-11AD-BD48-A2BC-BD916D9C3C22}" type="presOf" srcId="{A7EA855E-CF82-47E3-8F95-73A64CDB73F0}" destId="{23695547-2830-C843-9197-D6B9453834D2}" srcOrd="1" destOrd="0" presId="urn:microsoft.com/office/officeart/2005/8/layout/bProcess3"/>
    <dgm:cxn modelId="{B87E51B1-93FE-5F4C-8CEE-9B1AFCB1ECB4}" type="presOf" srcId="{17410CFA-9EFC-422B-9911-B62F32C5ACB5}" destId="{31B638D5-9AEB-E743-8D12-112ED26EA27C}" srcOrd="0" destOrd="0" presId="urn:microsoft.com/office/officeart/2005/8/layout/bProcess3"/>
    <dgm:cxn modelId="{68420CB2-3AF3-484F-80AA-2C33FB473D99}" type="presOf" srcId="{72C29EC6-9241-4FBC-82A4-67FD2DC7843C}" destId="{12AFBF34-B633-8B40-AB09-298AD4FBC7D4}" srcOrd="0" destOrd="0" presId="urn:microsoft.com/office/officeart/2005/8/layout/bProcess3"/>
    <dgm:cxn modelId="{1FBD60B6-2765-DA4A-A3F9-9F9C9E1CF9CA}" type="presOf" srcId="{A1029E91-D8A9-4729-AAB4-ED2AAEBA74F6}" destId="{426DEBAD-5F1E-4541-882F-FE3923E60052}" srcOrd="1" destOrd="0" presId="urn:microsoft.com/office/officeart/2005/8/layout/bProcess3"/>
    <dgm:cxn modelId="{ED7F8DB9-5B49-9F4B-8D57-E149642E03A2}" type="presOf" srcId="{4A04916B-9C1E-4C1F-993B-CFF822C74B40}" destId="{B96FC190-4A46-AE4E-890F-6EB5D654489D}" srcOrd="1" destOrd="0" presId="urn:microsoft.com/office/officeart/2005/8/layout/bProcess3"/>
    <dgm:cxn modelId="{43A29ABF-3E84-434D-BD31-AB787AAB8E9D}" type="presOf" srcId="{BF97B401-AAFA-48BD-8B23-75485AA2711B}" destId="{A2A2B4E0-C566-A848-B679-66DF7924EE9D}" srcOrd="0" destOrd="0" presId="urn:microsoft.com/office/officeart/2005/8/layout/bProcess3"/>
    <dgm:cxn modelId="{5DD5FBC1-4F59-40C9-9D72-6FAAEFD429B3}" srcId="{C14B50EB-6F34-4E27-B6CF-12D11F97A483}" destId="{D1B57493-4C93-40C1-A7D9-C3F8360D1D4A}" srcOrd="4" destOrd="0" parTransId="{488F8FE0-D751-465E-A49F-72F1C83B4479}" sibTransId="{BF97B401-AAFA-48BD-8B23-75485AA2711B}"/>
    <dgm:cxn modelId="{3AFE13C9-1AE2-CC45-9E58-029A7AACB5E4}" type="presOf" srcId="{BF97B401-AAFA-48BD-8B23-75485AA2711B}" destId="{97361EF2-5301-C246-B017-7A6E6E59E88B}" srcOrd="1" destOrd="0" presId="urn:microsoft.com/office/officeart/2005/8/layout/bProcess3"/>
    <dgm:cxn modelId="{4A13A2CA-0F6F-1844-A000-1A7DB260E810}" type="presOf" srcId="{A1029E91-D8A9-4729-AAB4-ED2AAEBA74F6}" destId="{BC044B7F-44A5-704A-A4B4-A216A407A44C}" srcOrd="0" destOrd="0" presId="urn:microsoft.com/office/officeart/2005/8/layout/bProcess3"/>
    <dgm:cxn modelId="{7265B1D2-4404-8E47-87A9-479619F335F1}" type="presOf" srcId="{C14B50EB-6F34-4E27-B6CF-12D11F97A483}" destId="{0C66D94F-6691-A44B-922B-BB6092E1BACB}" srcOrd="0" destOrd="0" presId="urn:microsoft.com/office/officeart/2005/8/layout/bProcess3"/>
    <dgm:cxn modelId="{CAA413EA-C85F-4EA8-8F0D-068403C121A6}" srcId="{C14B50EB-6F34-4E27-B6CF-12D11F97A483}" destId="{72C29EC6-9241-4FBC-82A4-67FD2DC7843C}" srcOrd="5" destOrd="0" parTransId="{21518CA3-3360-42EC-977C-8C4ADC33B2B7}" sibTransId="{C2E6CD3F-166F-4239-A143-4684B85E0F07}"/>
    <dgm:cxn modelId="{0CE87BEC-3C55-6B43-95E0-995B333DB8EC}" type="presOf" srcId="{A8576CAA-C553-4E3B-B9B2-144D4DA111FB}" destId="{E45B9551-8E5F-5041-B9BB-DE2057636B1B}" srcOrd="0" destOrd="0" presId="urn:microsoft.com/office/officeart/2005/8/layout/bProcess3"/>
    <dgm:cxn modelId="{B8A162F5-B6D3-4F40-8983-128CDD6925EC}" type="presOf" srcId="{13980AEB-0623-4ED8-9F11-B75E84AD0DEF}" destId="{94C18516-382C-CD4A-987B-8CDCC37B8DFB}" srcOrd="0" destOrd="0" presId="urn:microsoft.com/office/officeart/2005/8/layout/bProcess3"/>
    <dgm:cxn modelId="{B9FDC90D-E9DF-D743-9E11-4A9DCABAFE1F}" type="presParOf" srcId="{0C66D94F-6691-A44B-922B-BB6092E1BACB}" destId="{E45B9551-8E5F-5041-B9BB-DE2057636B1B}" srcOrd="0" destOrd="0" presId="urn:microsoft.com/office/officeart/2005/8/layout/bProcess3"/>
    <dgm:cxn modelId="{D6ED80A0-A62F-2B4D-99E8-3C9959D3E90E}" type="presParOf" srcId="{0C66D94F-6691-A44B-922B-BB6092E1BACB}" destId="{78972156-F8D0-8A43-B9BB-2FD56577C78E}" srcOrd="1" destOrd="0" presId="urn:microsoft.com/office/officeart/2005/8/layout/bProcess3"/>
    <dgm:cxn modelId="{572ECB29-3217-AB4B-A5D3-49246F16BCFF}" type="presParOf" srcId="{78972156-F8D0-8A43-B9BB-2FD56577C78E}" destId="{23695547-2830-C843-9197-D6B9453834D2}" srcOrd="0" destOrd="0" presId="urn:microsoft.com/office/officeart/2005/8/layout/bProcess3"/>
    <dgm:cxn modelId="{0334EB5E-299C-1944-BDD3-415D75C56859}" type="presParOf" srcId="{0C66D94F-6691-A44B-922B-BB6092E1BACB}" destId="{94C18516-382C-CD4A-987B-8CDCC37B8DFB}" srcOrd="2" destOrd="0" presId="urn:microsoft.com/office/officeart/2005/8/layout/bProcess3"/>
    <dgm:cxn modelId="{302C7DF6-28B4-4C4B-BD56-BF05F37E15DF}" type="presParOf" srcId="{0C66D94F-6691-A44B-922B-BB6092E1BACB}" destId="{4998F415-23CF-4146-83E9-B2C0A1D9C44B}" srcOrd="3" destOrd="0" presId="urn:microsoft.com/office/officeart/2005/8/layout/bProcess3"/>
    <dgm:cxn modelId="{8ADC82FA-271A-A546-BF84-172345AABB48}" type="presParOf" srcId="{4998F415-23CF-4146-83E9-B2C0A1D9C44B}" destId="{B96FC190-4A46-AE4E-890F-6EB5D654489D}" srcOrd="0" destOrd="0" presId="urn:microsoft.com/office/officeart/2005/8/layout/bProcess3"/>
    <dgm:cxn modelId="{59596767-8530-2C4D-B43B-7A3A6E651CA9}" type="presParOf" srcId="{0C66D94F-6691-A44B-922B-BB6092E1BACB}" destId="{1074B898-A1EF-5E4B-99C2-CDF3DCA008E6}" srcOrd="4" destOrd="0" presId="urn:microsoft.com/office/officeart/2005/8/layout/bProcess3"/>
    <dgm:cxn modelId="{5AD4BB04-2D0F-9343-A795-213A64016F2E}" type="presParOf" srcId="{0C66D94F-6691-A44B-922B-BB6092E1BACB}" destId="{31B638D5-9AEB-E743-8D12-112ED26EA27C}" srcOrd="5" destOrd="0" presId="urn:microsoft.com/office/officeart/2005/8/layout/bProcess3"/>
    <dgm:cxn modelId="{03557C16-A565-CB46-A987-7E82457B9C05}" type="presParOf" srcId="{31B638D5-9AEB-E743-8D12-112ED26EA27C}" destId="{0A8D94F7-809E-4449-9471-35EA0C0A2172}" srcOrd="0" destOrd="0" presId="urn:microsoft.com/office/officeart/2005/8/layout/bProcess3"/>
    <dgm:cxn modelId="{EADE0A6D-DEEC-DA46-9707-75F4EB9D5E40}" type="presParOf" srcId="{0C66D94F-6691-A44B-922B-BB6092E1BACB}" destId="{5694BA6E-6046-2549-9801-72268F4AB79E}" srcOrd="6" destOrd="0" presId="urn:microsoft.com/office/officeart/2005/8/layout/bProcess3"/>
    <dgm:cxn modelId="{D75D1CA8-9CE3-A540-B631-8D3A8880B48E}" type="presParOf" srcId="{0C66D94F-6691-A44B-922B-BB6092E1BACB}" destId="{BC044B7F-44A5-704A-A4B4-A216A407A44C}" srcOrd="7" destOrd="0" presId="urn:microsoft.com/office/officeart/2005/8/layout/bProcess3"/>
    <dgm:cxn modelId="{DA644E17-F9AB-B04C-85B0-C87B9507054A}" type="presParOf" srcId="{BC044B7F-44A5-704A-A4B4-A216A407A44C}" destId="{426DEBAD-5F1E-4541-882F-FE3923E60052}" srcOrd="0" destOrd="0" presId="urn:microsoft.com/office/officeart/2005/8/layout/bProcess3"/>
    <dgm:cxn modelId="{29B9ED65-D937-3A40-A5A0-FB7127D2F0F0}" type="presParOf" srcId="{0C66D94F-6691-A44B-922B-BB6092E1BACB}" destId="{4C46F6D3-8528-274A-A6E8-1D4F1073EE95}" srcOrd="8" destOrd="0" presId="urn:microsoft.com/office/officeart/2005/8/layout/bProcess3"/>
    <dgm:cxn modelId="{2E1DE50D-7919-9A47-BBBB-CF754470F272}" type="presParOf" srcId="{0C66D94F-6691-A44B-922B-BB6092E1BACB}" destId="{A2A2B4E0-C566-A848-B679-66DF7924EE9D}" srcOrd="9" destOrd="0" presId="urn:microsoft.com/office/officeart/2005/8/layout/bProcess3"/>
    <dgm:cxn modelId="{E5F6A361-51F9-0249-B6D3-0DE009BA83C0}" type="presParOf" srcId="{A2A2B4E0-C566-A848-B679-66DF7924EE9D}" destId="{97361EF2-5301-C246-B017-7A6E6E59E88B}" srcOrd="0" destOrd="0" presId="urn:microsoft.com/office/officeart/2005/8/layout/bProcess3"/>
    <dgm:cxn modelId="{1EED0108-23E8-244C-B201-E3E19A686B83}" type="presParOf" srcId="{0C66D94F-6691-A44B-922B-BB6092E1BACB}" destId="{12AFBF34-B633-8B40-AB09-298AD4FBC7D4}"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2082D2-2B24-4092-9286-089B1BDC1E8A}"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B44DF7DE-FEEE-4AEA-A581-4232369D75BE}">
      <dgm:prSet custT="1"/>
      <dgm:spPr/>
      <dgm:t>
        <a:bodyPr/>
        <a:lstStyle/>
        <a:p>
          <a:pPr>
            <a:lnSpc>
              <a:spcPct val="100000"/>
            </a:lnSpc>
          </a:pPr>
          <a:r>
            <a:rPr lang="en-US" sz="1800" b="1" dirty="0">
              <a:latin typeface="Calibri" panose="020F0502020204030204" pitchFamily="34" charset="0"/>
              <a:cs typeface="Calibri" panose="020F0502020204030204" pitchFamily="34" charset="0"/>
            </a:rPr>
            <a:t>Practical Findings</a:t>
          </a:r>
          <a:br>
            <a:rPr lang="en-US" sz="1500" b="1" dirty="0">
              <a:latin typeface="Calibri" panose="020F0502020204030204" pitchFamily="34" charset="0"/>
              <a:cs typeface="Calibri" panose="020F0502020204030204" pitchFamily="34" charset="0"/>
            </a:rPr>
          </a:br>
          <a:br>
            <a:rPr lang="en-US" sz="1500" dirty="0">
              <a:latin typeface="Calibri" panose="020F0502020204030204" pitchFamily="34" charset="0"/>
              <a:cs typeface="Calibri" panose="020F0502020204030204" pitchFamily="34" charset="0"/>
            </a:rPr>
          </a:br>
          <a:r>
            <a:rPr lang="en-US" sz="1500" dirty="0">
              <a:latin typeface="Calibri" panose="020F0502020204030204" pitchFamily="34" charset="0"/>
              <a:cs typeface="Calibri" panose="020F0502020204030204" pitchFamily="34" charset="0"/>
            </a:rPr>
            <a:t>Adverse weather like fog, rain, and cloudy conditions significantly increases traffic fatalities due to reduced visibility and traction, with dry and wet surfaces being the most hazardous. Poor lighting, especially "Dark - Not Lighted" conditions, exacerbates risks, and non-drinking driver fatalities consistently outnumber those involving drinking.</a:t>
          </a:r>
        </a:p>
      </dgm:t>
    </dgm:pt>
    <dgm:pt modelId="{0FEF9C26-A9C1-4220-BDBA-AFA51F1B4A91}" type="parTrans" cxnId="{A6C26BF3-1489-43A4-9B65-681828351E21}">
      <dgm:prSet/>
      <dgm:spPr/>
      <dgm:t>
        <a:bodyPr/>
        <a:lstStyle/>
        <a:p>
          <a:endParaRPr lang="en-US"/>
        </a:p>
      </dgm:t>
    </dgm:pt>
    <dgm:pt modelId="{09FF53D2-979C-4300-A50D-10946D663D81}" type="sibTrans" cxnId="{A6C26BF3-1489-43A4-9B65-681828351E21}">
      <dgm:prSet/>
      <dgm:spPr/>
      <dgm:t>
        <a:bodyPr/>
        <a:lstStyle/>
        <a:p>
          <a:endParaRPr lang="en-US"/>
        </a:p>
      </dgm:t>
    </dgm:pt>
    <dgm:pt modelId="{D97D82D0-9A57-4D81-9BD3-0CB1C35393B5}">
      <dgm:prSet custT="1"/>
      <dgm:spPr/>
      <dgm:t>
        <a:bodyPr/>
        <a:lstStyle/>
        <a:p>
          <a:pPr>
            <a:lnSpc>
              <a:spcPct val="100000"/>
            </a:lnSpc>
          </a:pPr>
          <a:r>
            <a:rPr lang="en-US" sz="1800" b="1" dirty="0">
              <a:latin typeface="Calibri" panose="020F0502020204030204" pitchFamily="34" charset="0"/>
              <a:cs typeface="Calibri" panose="020F0502020204030204" pitchFamily="34" charset="0"/>
            </a:rPr>
            <a:t>Design Weaknesses</a:t>
          </a:r>
          <a:br>
            <a:rPr lang="en-US" sz="1500" b="1" dirty="0">
              <a:latin typeface="Calibri" panose="020F0502020204030204" pitchFamily="34" charset="0"/>
              <a:cs typeface="Calibri" panose="020F0502020204030204" pitchFamily="34" charset="0"/>
            </a:rPr>
          </a:br>
          <a:br>
            <a:rPr lang="en-US" sz="1500" dirty="0">
              <a:latin typeface="Calibri" panose="020F0502020204030204" pitchFamily="34" charset="0"/>
              <a:cs typeface="Calibri" panose="020F0502020204030204" pitchFamily="34" charset="0"/>
            </a:rPr>
          </a:br>
          <a:r>
            <a:rPr lang="en-US" sz="1500" dirty="0">
              <a:latin typeface="Calibri" panose="020F0502020204030204" pitchFamily="34" charset="0"/>
              <a:cs typeface="Calibri" panose="020F0502020204030204" pitchFamily="34" charset="0"/>
            </a:rPr>
            <a:t>The study excludes non-fatal accidents and dynamic weather changes, limiting comprehensive insights. Key variables like traffic density and road infrastructure remain unexamined, and visualizations could benefit from interactivity and temporal elements. Future research should adopt a multivariate, time-based approach for actionable safety insights.</a:t>
          </a:r>
        </a:p>
      </dgm:t>
    </dgm:pt>
    <dgm:pt modelId="{CCD4AD6F-6191-4FC6-8C23-E98273C46B39}" type="parTrans" cxnId="{B465DC87-784E-4A26-A0DD-B761A0CA0144}">
      <dgm:prSet/>
      <dgm:spPr/>
      <dgm:t>
        <a:bodyPr/>
        <a:lstStyle/>
        <a:p>
          <a:endParaRPr lang="en-US"/>
        </a:p>
      </dgm:t>
    </dgm:pt>
    <dgm:pt modelId="{9FE0371D-2378-4F72-87F1-68B46B763648}" type="sibTrans" cxnId="{B465DC87-784E-4A26-A0DD-B761A0CA0144}">
      <dgm:prSet/>
      <dgm:spPr/>
      <dgm:t>
        <a:bodyPr/>
        <a:lstStyle/>
        <a:p>
          <a:endParaRPr lang="en-US"/>
        </a:p>
      </dgm:t>
    </dgm:pt>
    <dgm:pt modelId="{843606EB-EE85-4073-9D18-0B5D776B5FC1}" type="pres">
      <dgm:prSet presAssocID="{7E2082D2-2B24-4092-9286-089B1BDC1E8A}" presName="root" presStyleCnt="0">
        <dgm:presLayoutVars>
          <dgm:dir/>
          <dgm:resizeHandles val="exact"/>
        </dgm:presLayoutVars>
      </dgm:prSet>
      <dgm:spPr/>
    </dgm:pt>
    <dgm:pt modelId="{98C89D87-C230-4942-B326-A139377CA2FB}" type="pres">
      <dgm:prSet presAssocID="{B44DF7DE-FEEE-4AEA-A581-4232369D75BE}" presName="compNode" presStyleCnt="0"/>
      <dgm:spPr/>
    </dgm:pt>
    <dgm:pt modelId="{97BE308D-E9CC-4675-A8A5-404DB0C6C2FD}" type="pres">
      <dgm:prSet presAssocID="{B44DF7DE-FEEE-4AEA-A581-4232369D75BE}" presName="bgRect" presStyleLbl="bgShp" presStyleIdx="0" presStyleCnt="2"/>
      <dgm:spPr/>
    </dgm:pt>
    <dgm:pt modelId="{F86BDC4D-B0BA-453D-B5DE-503EA2ACBC63}" type="pres">
      <dgm:prSet presAssocID="{B44DF7DE-FEEE-4AEA-A581-4232369D75B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Research with solid fill"/>
        </a:ext>
      </dgm:extLst>
    </dgm:pt>
    <dgm:pt modelId="{107440E3-19C2-4B3C-817D-A90869DB46DA}" type="pres">
      <dgm:prSet presAssocID="{B44DF7DE-FEEE-4AEA-A581-4232369D75BE}" presName="spaceRect" presStyleCnt="0"/>
      <dgm:spPr/>
    </dgm:pt>
    <dgm:pt modelId="{A052F461-829D-4F54-8CBA-D4541ABC3961}" type="pres">
      <dgm:prSet presAssocID="{B44DF7DE-FEEE-4AEA-A581-4232369D75BE}" presName="parTx" presStyleLbl="revTx" presStyleIdx="0" presStyleCnt="2">
        <dgm:presLayoutVars>
          <dgm:chMax val="0"/>
          <dgm:chPref val="0"/>
        </dgm:presLayoutVars>
      </dgm:prSet>
      <dgm:spPr/>
    </dgm:pt>
    <dgm:pt modelId="{BBD80CDC-67EC-45D4-9C31-7B144E4B1AFE}" type="pres">
      <dgm:prSet presAssocID="{09FF53D2-979C-4300-A50D-10946D663D81}" presName="sibTrans" presStyleCnt="0"/>
      <dgm:spPr/>
    </dgm:pt>
    <dgm:pt modelId="{C3E92C26-A2C1-4F04-918B-4A973B98C807}" type="pres">
      <dgm:prSet presAssocID="{D97D82D0-9A57-4D81-9BD3-0CB1C35393B5}" presName="compNode" presStyleCnt="0"/>
      <dgm:spPr/>
    </dgm:pt>
    <dgm:pt modelId="{7529C9D7-9778-4A12-9C1E-08571B80F023}" type="pres">
      <dgm:prSet presAssocID="{D97D82D0-9A57-4D81-9BD3-0CB1C35393B5}" presName="bgRect" presStyleLbl="bgShp" presStyleIdx="1" presStyleCnt="2"/>
      <dgm:spPr/>
    </dgm:pt>
    <dgm:pt modelId="{FB9FD802-7C74-4328-BCD5-1D2310B7461B}" type="pres">
      <dgm:prSet presAssocID="{D97D82D0-9A57-4D81-9BD3-0CB1C35393B5}"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b design with solid fill"/>
        </a:ext>
      </dgm:extLst>
    </dgm:pt>
    <dgm:pt modelId="{F88DCB34-11DB-419C-9A03-E387D25B4F7B}" type="pres">
      <dgm:prSet presAssocID="{D97D82D0-9A57-4D81-9BD3-0CB1C35393B5}" presName="spaceRect" presStyleCnt="0"/>
      <dgm:spPr/>
    </dgm:pt>
    <dgm:pt modelId="{954F62D3-C97F-4B30-8E80-3B757EDAB967}" type="pres">
      <dgm:prSet presAssocID="{D97D82D0-9A57-4D81-9BD3-0CB1C35393B5}" presName="parTx" presStyleLbl="revTx" presStyleIdx="1" presStyleCnt="2">
        <dgm:presLayoutVars>
          <dgm:chMax val="0"/>
          <dgm:chPref val="0"/>
        </dgm:presLayoutVars>
      </dgm:prSet>
      <dgm:spPr/>
    </dgm:pt>
  </dgm:ptLst>
  <dgm:cxnLst>
    <dgm:cxn modelId="{2ADCB71D-0438-41E1-92FF-0D22FBC8A2C2}" type="presOf" srcId="{7E2082D2-2B24-4092-9286-089B1BDC1E8A}" destId="{843606EB-EE85-4073-9D18-0B5D776B5FC1}" srcOrd="0" destOrd="0" presId="urn:microsoft.com/office/officeart/2018/2/layout/IconVerticalSolidList"/>
    <dgm:cxn modelId="{89B9644A-169B-4F87-B19B-D68F0F6162E8}" type="presOf" srcId="{B44DF7DE-FEEE-4AEA-A581-4232369D75BE}" destId="{A052F461-829D-4F54-8CBA-D4541ABC3961}" srcOrd="0" destOrd="0" presId="urn:microsoft.com/office/officeart/2018/2/layout/IconVerticalSolidList"/>
    <dgm:cxn modelId="{B465DC87-784E-4A26-A0DD-B761A0CA0144}" srcId="{7E2082D2-2B24-4092-9286-089B1BDC1E8A}" destId="{D97D82D0-9A57-4D81-9BD3-0CB1C35393B5}" srcOrd="1" destOrd="0" parTransId="{CCD4AD6F-6191-4FC6-8C23-E98273C46B39}" sibTransId="{9FE0371D-2378-4F72-87F1-68B46B763648}"/>
    <dgm:cxn modelId="{C02D6AE5-BBD4-47F6-865B-AD952DD1882E}" type="presOf" srcId="{D97D82D0-9A57-4D81-9BD3-0CB1C35393B5}" destId="{954F62D3-C97F-4B30-8E80-3B757EDAB967}" srcOrd="0" destOrd="0" presId="urn:microsoft.com/office/officeart/2018/2/layout/IconVerticalSolidList"/>
    <dgm:cxn modelId="{A6C26BF3-1489-43A4-9B65-681828351E21}" srcId="{7E2082D2-2B24-4092-9286-089B1BDC1E8A}" destId="{B44DF7DE-FEEE-4AEA-A581-4232369D75BE}" srcOrd="0" destOrd="0" parTransId="{0FEF9C26-A9C1-4220-BDBA-AFA51F1B4A91}" sibTransId="{09FF53D2-979C-4300-A50D-10946D663D81}"/>
    <dgm:cxn modelId="{31D356C3-0D62-4C22-81A2-8E6F252A0B0E}" type="presParOf" srcId="{843606EB-EE85-4073-9D18-0B5D776B5FC1}" destId="{98C89D87-C230-4942-B326-A139377CA2FB}" srcOrd="0" destOrd="0" presId="urn:microsoft.com/office/officeart/2018/2/layout/IconVerticalSolidList"/>
    <dgm:cxn modelId="{E582233D-6F7B-4618-8668-E4A5B6F5E1A8}" type="presParOf" srcId="{98C89D87-C230-4942-B326-A139377CA2FB}" destId="{97BE308D-E9CC-4675-A8A5-404DB0C6C2FD}" srcOrd="0" destOrd="0" presId="urn:microsoft.com/office/officeart/2018/2/layout/IconVerticalSolidList"/>
    <dgm:cxn modelId="{9C792434-B83E-463F-A155-3C49C46238F2}" type="presParOf" srcId="{98C89D87-C230-4942-B326-A139377CA2FB}" destId="{F86BDC4D-B0BA-453D-B5DE-503EA2ACBC63}" srcOrd="1" destOrd="0" presId="urn:microsoft.com/office/officeart/2018/2/layout/IconVerticalSolidList"/>
    <dgm:cxn modelId="{D03082CE-C9DF-4CC5-9D09-0D2F231001C4}" type="presParOf" srcId="{98C89D87-C230-4942-B326-A139377CA2FB}" destId="{107440E3-19C2-4B3C-817D-A90869DB46DA}" srcOrd="2" destOrd="0" presId="urn:microsoft.com/office/officeart/2018/2/layout/IconVerticalSolidList"/>
    <dgm:cxn modelId="{BE953569-3C1E-4A08-BD7B-A3B99E910601}" type="presParOf" srcId="{98C89D87-C230-4942-B326-A139377CA2FB}" destId="{A052F461-829D-4F54-8CBA-D4541ABC3961}" srcOrd="3" destOrd="0" presId="urn:microsoft.com/office/officeart/2018/2/layout/IconVerticalSolidList"/>
    <dgm:cxn modelId="{7A64EEFB-676B-467D-9AA3-7C12F963036F}" type="presParOf" srcId="{843606EB-EE85-4073-9D18-0B5D776B5FC1}" destId="{BBD80CDC-67EC-45D4-9C31-7B144E4B1AFE}" srcOrd="1" destOrd="0" presId="urn:microsoft.com/office/officeart/2018/2/layout/IconVerticalSolidList"/>
    <dgm:cxn modelId="{17A85B5C-24F5-4D17-90E1-7876A285E123}" type="presParOf" srcId="{843606EB-EE85-4073-9D18-0B5D776B5FC1}" destId="{C3E92C26-A2C1-4F04-918B-4A973B98C807}" srcOrd="2" destOrd="0" presId="urn:microsoft.com/office/officeart/2018/2/layout/IconVerticalSolidList"/>
    <dgm:cxn modelId="{BA4336FA-133E-4FE6-ADA9-2A6743CDF215}" type="presParOf" srcId="{C3E92C26-A2C1-4F04-918B-4A973B98C807}" destId="{7529C9D7-9778-4A12-9C1E-08571B80F023}" srcOrd="0" destOrd="0" presId="urn:microsoft.com/office/officeart/2018/2/layout/IconVerticalSolidList"/>
    <dgm:cxn modelId="{CF152F05-BAFD-4D02-AD2D-337593D729BD}" type="presParOf" srcId="{C3E92C26-A2C1-4F04-918B-4A973B98C807}" destId="{FB9FD802-7C74-4328-BCD5-1D2310B7461B}" srcOrd="1" destOrd="0" presId="urn:microsoft.com/office/officeart/2018/2/layout/IconVerticalSolidList"/>
    <dgm:cxn modelId="{87B80D11-3769-4742-9F41-5C0175010177}" type="presParOf" srcId="{C3E92C26-A2C1-4F04-918B-4A973B98C807}" destId="{F88DCB34-11DB-419C-9A03-E387D25B4F7B}" srcOrd="2" destOrd="0" presId="urn:microsoft.com/office/officeart/2018/2/layout/IconVerticalSolidList"/>
    <dgm:cxn modelId="{1BD0164D-D5AF-489C-99BA-C423A0DACDA7}" type="presParOf" srcId="{C3E92C26-A2C1-4F04-918B-4A973B98C807}" destId="{954F62D3-C97F-4B30-8E80-3B757EDAB9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05753-0364-914C-BA41-B4FABF662AC3}">
      <dsp:nvSpPr>
        <dsp:cNvPr id="0" name=""/>
        <dsp:cNvSpPr/>
      </dsp:nvSpPr>
      <dsp:spPr>
        <a:xfrm>
          <a:off x="0" y="217397"/>
          <a:ext cx="10374229" cy="1499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5155" tIns="291592" rIns="805155" bIns="128016"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latin typeface="Calibri" panose="020F0502020204030204" pitchFamily="34" charset="0"/>
              <a:cs typeface="Calibri" panose="020F0502020204030204" pitchFamily="34" charset="0"/>
            </a:rPr>
            <a:t>How do adverse weather conditions, such as rain, snow, and fog, impact the frequency and severity of traffic accidents across the USA from 2017 to 2022?</a:t>
          </a:r>
          <a:endParaRPr lang="en-US" sz="1800" kern="1200" dirty="0">
            <a:latin typeface="Calibri" panose="020F0502020204030204" pitchFamily="34" charset="0"/>
            <a:cs typeface="Calibri" panose="020F0502020204030204" pitchFamily="34" charset="0"/>
          </a:endParaRPr>
        </a:p>
        <a:p>
          <a:pPr marL="171450" lvl="1" indent="-171450" algn="just" defTabSz="800100">
            <a:lnSpc>
              <a:spcPct val="90000"/>
            </a:lnSpc>
            <a:spcBef>
              <a:spcPct val="0"/>
            </a:spcBef>
            <a:spcAft>
              <a:spcPct val="15000"/>
            </a:spcAft>
            <a:buChar char="•"/>
          </a:pPr>
          <a:r>
            <a:rPr lang="en-US" sz="1800" b="0" i="0" kern="1200" dirty="0">
              <a:latin typeface="Calibri" panose="020F0502020204030204" pitchFamily="34" charset="0"/>
              <a:cs typeface="Calibri" panose="020F0502020204030204" pitchFamily="34" charset="0"/>
            </a:rPr>
            <a:t>What additional factors, such as driver behavior, road conditions, and light conditions interact with adverse weather to influence accident outcomes?</a:t>
          </a:r>
          <a:endParaRPr lang="en-US" sz="1800" kern="1200" dirty="0">
            <a:latin typeface="Calibri" panose="020F0502020204030204" pitchFamily="34" charset="0"/>
            <a:cs typeface="Calibri" panose="020F0502020204030204" pitchFamily="34" charset="0"/>
          </a:endParaRPr>
        </a:p>
      </dsp:txBody>
      <dsp:txXfrm>
        <a:off x="0" y="217397"/>
        <a:ext cx="10374229" cy="1499400"/>
      </dsp:txXfrm>
    </dsp:sp>
    <dsp:sp modelId="{3D5DA711-CC23-A24D-8D7B-7756C33A92E4}">
      <dsp:nvSpPr>
        <dsp:cNvPr id="0" name=""/>
        <dsp:cNvSpPr/>
      </dsp:nvSpPr>
      <dsp:spPr>
        <a:xfrm>
          <a:off x="518711" y="10757"/>
          <a:ext cx="7261960" cy="41327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485" tIns="0" rIns="274485"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Research Questions:</a:t>
          </a:r>
          <a:endParaRPr lang="en-US" sz="2400" kern="1200" dirty="0">
            <a:latin typeface="Calibri" panose="020F0502020204030204" pitchFamily="34" charset="0"/>
            <a:cs typeface="Calibri" panose="020F0502020204030204" pitchFamily="34" charset="0"/>
          </a:endParaRPr>
        </a:p>
      </dsp:txBody>
      <dsp:txXfrm>
        <a:off x="538886" y="30932"/>
        <a:ext cx="7221610" cy="372929"/>
      </dsp:txXfrm>
    </dsp:sp>
    <dsp:sp modelId="{695086D5-6CCD-1C43-A0FB-F23669F5D876}">
      <dsp:nvSpPr>
        <dsp:cNvPr id="0" name=""/>
        <dsp:cNvSpPr/>
      </dsp:nvSpPr>
      <dsp:spPr>
        <a:xfrm>
          <a:off x="0" y="1999037"/>
          <a:ext cx="10374229" cy="14552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5155" tIns="291592" rIns="805155" bIns="128016"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latin typeface="Calibri" panose="020F0502020204030204" pitchFamily="34" charset="0"/>
              <a:cs typeface="Calibri" panose="020F0502020204030204" pitchFamily="34" charset="0"/>
            </a:rPr>
            <a:t>These questions are crucial for identifying safety measures to reduce weather-related accidents. Bad weather impairs visibility and road traction, increasing accident risks. Understanding how factors like light conditions and driver behavior interact with weather aids in developing effective safety policies and raising public awareness.</a:t>
          </a:r>
          <a:endParaRPr lang="en-US" sz="1800" kern="1200" dirty="0">
            <a:latin typeface="Calibri" panose="020F0502020204030204" pitchFamily="34" charset="0"/>
            <a:cs typeface="Calibri" panose="020F0502020204030204" pitchFamily="34" charset="0"/>
          </a:endParaRPr>
        </a:p>
      </dsp:txBody>
      <dsp:txXfrm>
        <a:off x="0" y="1999037"/>
        <a:ext cx="10374229" cy="1455299"/>
      </dsp:txXfrm>
    </dsp:sp>
    <dsp:sp modelId="{2C315359-F252-8641-9953-93248001F14A}">
      <dsp:nvSpPr>
        <dsp:cNvPr id="0" name=""/>
        <dsp:cNvSpPr/>
      </dsp:nvSpPr>
      <dsp:spPr>
        <a:xfrm>
          <a:off x="518711" y="1792397"/>
          <a:ext cx="7261960" cy="4132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485" tIns="0" rIns="274485"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Importance:</a:t>
          </a:r>
          <a:endParaRPr lang="en-US" sz="2400" kern="1200" dirty="0">
            <a:latin typeface="Calibri" panose="020F0502020204030204" pitchFamily="34" charset="0"/>
            <a:cs typeface="Calibri" panose="020F0502020204030204" pitchFamily="34" charset="0"/>
          </a:endParaRPr>
        </a:p>
      </dsp:txBody>
      <dsp:txXfrm>
        <a:off x="538886" y="1812572"/>
        <a:ext cx="7221610" cy="372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FBA1D-3ED8-4123-A7DE-FE007A05CBF5}">
      <dsp:nvSpPr>
        <dsp:cNvPr id="0" name=""/>
        <dsp:cNvSpPr/>
      </dsp:nvSpPr>
      <dsp:spPr>
        <a:xfrm>
          <a:off x="147743" y="344699"/>
          <a:ext cx="1302577" cy="13025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40C26-EB30-4616-BC55-D3CAFEEA42BC}">
      <dsp:nvSpPr>
        <dsp:cNvPr id="0" name=""/>
        <dsp:cNvSpPr/>
      </dsp:nvSpPr>
      <dsp:spPr>
        <a:xfrm>
          <a:off x="421285" y="618240"/>
          <a:ext cx="755494" cy="75549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E4EB5B2-C84F-456C-8393-1264082AA255}">
      <dsp:nvSpPr>
        <dsp:cNvPr id="0" name=""/>
        <dsp:cNvSpPr/>
      </dsp:nvSpPr>
      <dsp:spPr>
        <a:xfrm>
          <a:off x="1729445" y="344699"/>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Calibri" panose="020F0502020204030204" pitchFamily="34" charset="0"/>
              <a:cs typeface="Calibri" panose="020F0502020204030204" pitchFamily="34" charset="0"/>
            </a:rPr>
            <a:t>(</a:t>
          </a:r>
          <a:r>
            <a:rPr lang="en-US" sz="1800" kern="1200" dirty="0">
              <a:latin typeface="Calibri" panose="020F0502020204030204" pitchFamily="34" charset="0"/>
              <a:cs typeface="Calibri" panose="020F0502020204030204" pitchFamily="34" charset="0"/>
              <a:hlinkClick xmlns:r="http://schemas.openxmlformats.org/officeDocument/2006/relationships" r:id="rId3">
                <a:extLst>
                  <a:ext uri="{A12FA001-AC4F-418D-AE19-62706E023703}">
                    <ahyp:hlinkClr xmlns:ahyp="http://schemas.microsoft.com/office/drawing/2018/hyperlinkcolor" val="tx"/>
                  </a:ext>
                </a:extLst>
              </a:hlinkClick>
            </a:rPr>
            <a:t>Xing</a:t>
          </a:r>
          <a:r>
            <a:rPr lang="en-US" sz="1800" kern="1200" dirty="0">
              <a:latin typeface="Calibri" panose="020F0502020204030204" pitchFamily="34" charset="0"/>
              <a:cs typeface="Calibri" panose="020F0502020204030204" pitchFamily="34" charset="0"/>
            </a:rPr>
            <a:t>, 2019) found non-linear impacts of factors like temperature on accident rates. </a:t>
          </a:r>
        </a:p>
      </dsp:txBody>
      <dsp:txXfrm>
        <a:off x="1729445" y="344699"/>
        <a:ext cx="3070361" cy="1302577"/>
      </dsp:txXfrm>
    </dsp:sp>
    <dsp:sp modelId="{C498A3D1-D50B-4699-9B98-9212ADAB1F7F}">
      <dsp:nvSpPr>
        <dsp:cNvPr id="0" name=""/>
        <dsp:cNvSpPr/>
      </dsp:nvSpPr>
      <dsp:spPr>
        <a:xfrm>
          <a:off x="5334793" y="344699"/>
          <a:ext cx="1302577" cy="13025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BFB78-00A4-472D-8AD1-F6C730D4B47B}">
      <dsp:nvSpPr>
        <dsp:cNvPr id="0" name=""/>
        <dsp:cNvSpPr/>
      </dsp:nvSpPr>
      <dsp:spPr>
        <a:xfrm>
          <a:off x="5608334" y="618240"/>
          <a:ext cx="755494" cy="75549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90B9A3B-E8AD-481A-9EAC-58017EECBAB7}">
      <dsp:nvSpPr>
        <dsp:cNvPr id="0" name=""/>
        <dsp:cNvSpPr/>
      </dsp:nvSpPr>
      <dsp:spPr>
        <a:xfrm>
          <a:off x="6916494" y="344699"/>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Calibri" panose="020F0502020204030204" pitchFamily="34" charset="0"/>
              <a:cs typeface="Calibri" panose="020F0502020204030204" pitchFamily="34" charset="0"/>
            </a:rPr>
            <a:t>(</a:t>
          </a:r>
          <a:r>
            <a:rPr lang="en-US" sz="1800" kern="1200" dirty="0">
              <a:latin typeface="Calibri" panose="020F0502020204030204" pitchFamily="34" charset="0"/>
              <a:cs typeface="Calibri" panose="020F0502020204030204" pitchFamily="34" charset="0"/>
              <a:hlinkClick xmlns:r="http://schemas.openxmlformats.org/officeDocument/2006/relationships" r:id="rId6">
                <a:extLst>
                  <a:ext uri="{A12FA001-AC4F-418D-AE19-62706E023703}">
                    <ahyp:hlinkClr xmlns:ahyp="http://schemas.microsoft.com/office/drawing/2018/hyperlinkcolor" val="tx"/>
                  </a:ext>
                </a:extLst>
              </a:hlinkClick>
            </a:rPr>
            <a:t>Becker</a:t>
          </a:r>
          <a:r>
            <a:rPr lang="en-US" sz="1800" kern="1200" dirty="0">
              <a:latin typeface="Calibri" panose="020F0502020204030204" pitchFamily="34" charset="0"/>
              <a:cs typeface="Calibri" panose="020F0502020204030204" pitchFamily="34" charset="0"/>
            </a:rPr>
            <a:t>, 2022) demonstrated that rain, snow, and glare affect crash types differently. </a:t>
          </a:r>
        </a:p>
      </dsp:txBody>
      <dsp:txXfrm>
        <a:off x="6916494" y="344699"/>
        <a:ext cx="3070361" cy="1302577"/>
      </dsp:txXfrm>
    </dsp:sp>
    <dsp:sp modelId="{9E9B3A48-53FB-40C0-A926-797F3E873F2A}">
      <dsp:nvSpPr>
        <dsp:cNvPr id="0" name=""/>
        <dsp:cNvSpPr/>
      </dsp:nvSpPr>
      <dsp:spPr>
        <a:xfrm>
          <a:off x="147743" y="2322065"/>
          <a:ext cx="1302577" cy="13025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4F2BC-D506-48E0-9EC2-AD3052B3E3A0}">
      <dsp:nvSpPr>
        <dsp:cNvPr id="0" name=""/>
        <dsp:cNvSpPr/>
      </dsp:nvSpPr>
      <dsp:spPr>
        <a:xfrm>
          <a:off x="421285" y="2595606"/>
          <a:ext cx="755494" cy="755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CBD08B7-9AF9-4A88-865F-6763D951EF4A}">
      <dsp:nvSpPr>
        <dsp:cNvPr id="0" name=""/>
        <dsp:cNvSpPr/>
      </dsp:nvSpPr>
      <dsp:spPr>
        <a:xfrm>
          <a:off x="1729445" y="2322065"/>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Calibri" panose="020F0502020204030204" pitchFamily="34" charset="0"/>
              <a:cs typeface="Calibri" panose="020F0502020204030204" pitchFamily="34" charset="0"/>
            </a:rPr>
            <a:t>(</a:t>
          </a:r>
          <a:r>
            <a:rPr lang="en-US" sz="1800" kern="1200" dirty="0">
              <a:latin typeface="Calibri" panose="020F0502020204030204" pitchFamily="34" charset="0"/>
              <a:cs typeface="Calibri" panose="020F0502020204030204" pitchFamily="34" charset="0"/>
              <a:hlinkClick xmlns:r="http://schemas.openxmlformats.org/officeDocument/2006/relationships" r:id="rId9">
                <a:extLst>
                  <a:ext uri="{A12FA001-AC4F-418D-AE19-62706E023703}">
                    <ahyp:hlinkClr xmlns:ahyp="http://schemas.microsoft.com/office/drawing/2018/hyperlinkcolor" val="tx"/>
                  </a:ext>
                </a:extLst>
              </a:hlinkClick>
            </a:rPr>
            <a:t>Pińskwar</a:t>
          </a:r>
          <a:r>
            <a:rPr lang="en-US" sz="1800" kern="1200" dirty="0">
              <a:latin typeface="Calibri" panose="020F0502020204030204" pitchFamily="34" charset="0"/>
              <a:cs typeface="Calibri" panose="020F0502020204030204" pitchFamily="34" charset="0"/>
            </a:rPr>
            <a:t>, 2024) highlighted how extreme weather increases driver cognitive load. </a:t>
          </a:r>
        </a:p>
      </dsp:txBody>
      <dsp:txXfrm>
        <a:off x="1729445" y="2322065"/>
        <a:ext cx="3070361" cy="1302577"/>
      </dsp:txXfrm>
    </dsp:sp>
    <dsp:sp modelId="{000D1235-EE14-44FC-85AD-3BA3BA1FB696}">
      <dsp:nvSpPr>
        <dsp:cNvPr id="0" name=""/>
        <dsp:cNvSpPr/>
      </dsp:nvSpPr>
      <dsp:spPr>
        <a:xfrm>
          <a:off x="5334793" y="2322065"/>
          <a:ext cx="1302577" cy="13025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3BB52-40CA-4069-9F34-90EF85133FA0}">
      <dsp:nvSpPr>
        <dsp:cNvPr id="0" name=""/>
        <dsp:cNvSpPr/>
      </dsp:nvSpPr>
      <dsp:spPr>
        <a:xfrm>
          <a:off x="5608334" y="2595606"/>
          <a:ext cx="755494" cy="755494"/>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AEE677F-783B-4BDD-8635-57399E7914D2}">
      <dsp:nvSpPr>
        <dsp:cNvPr id="0" name=""/>
        <dsp:cNvSpPr/>
      </dsp:nvSpPr>
      <dsp:spPr>
        <a:xfrm>
          <a:off x="6916494" y="2322065"/>
          <a:ext cx="3070361" cy="130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Calibri" panose="020F0502020204030204" pitchFamily="34" charset="0"/>
              <a:cs typeface="Calibri" panose="020F0502020204030204" pitchFamily="34" charset="0"/>
            </a:rPr>
            <a:t>(</a:t>
          </a:r>
          <a:r>
            <a:rPr lang="en-US" sz="1800" kern="1200" dirty="0">
              <a:latin typeface="Calibri" panose="020F0502020204030204" pitchFamily="34" charset="0"/>
              <a:cs typeface="Calibri" panose="020F0502020204030204" pitchFamily="34" charset="0"/>
              <a:hlinkClick xmlns:r="http://schemas.openxmlformats.org/officeDocument/2006/relationships" r:id="rId12">
                <a:extLst>
                  <a:ext uri="{A12FA001-AC4F-418D-AE19-62706E023703}">
                    <ahyp:hlinkClr xmlns:ahyp="http://schemas.microsoft.com/office/drawing/2018/hyperlinkcolor" val="tx"/>
                  </a:ext>
                </a:extLst>
              </a:hlinkClick>
            </a:rPr>
            <a:t>Tobin</a:t>
          </a:r>
          <a:r>
            <a:rPr lang="en-US" sz="1800" kern="1200" dirty="0">
              <a:latin typeface="Calibri" panose="020F0502020204030204" pitchFamily="34" charset="0"/>
              <a:cs typeface="Calibri" panose="020F0502020204030204" pitchFamily="34" charset="0"/>
            </a:rPr>
            <a:t>, 2022) emphasized the role of winter conditions like snow and low visibility in fatal crashes. </a:t>
          </a:r>
        </a:p>
      </dsp:txBody>
      <dsp:txXfrm>
        <a:off x="6916494" y="2322065"/>
        <a:ext cx="3070361" cy="1302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08CC5-FEDE-C749-ABE3-4288372285C7}">
      <dsp:nvSpPr>
        <dsp:cNvPr id="0" name=""/>
        <dsp:cNvSpPr/>
      </dsp:nvSpPr>
      <dsp:spPr>
        <a:xfrm>
          <a:off x="0" y="275895"/>
          <a:ext cx="4962083" cy="2031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5113" tIns="312420" rIns="385113" bIns="128016"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latin typeface="Calibri" panose="020F0502020204030204" pitchFamily="34" charset="0"/>
              <a:cs typeface="Calibri" panose="020F0502020204030204" pitchFamily="34" charset="0"/>
            </a:rPr>
            <a:t>Fatality Analysis Reporting System </a:t>
          </a:r>
          <a:r>
            <a:rPr lang="en-US" sz="1800" b="1" kern="1200" dirty="0">
              <a:latin typeface="Calibri" panose="020F0502020204030204" pitchFamily="34" charset="0"/>
              <a:cs typeface="Calibri" panose="020F0502020204030204" pitchFamily="34" charset="0"/>
            </a:rPr>
            <a:t>(</a:t>
          </a:r>
          <a:r>
            <a:rPr lang="en-US" sz="1800" b="1" kern="1200" dirty="0">
              <a:latin typeface="Calibri" panose="020F0502020204030204" pitchFamily="34" charset="0"/>
              <a:cs typeface="Calibri" panose="020F0502020204030204" pitchFamily="34" charset="0"/>
              <a:hlinkClick xmlns:r="http://schemas.openxmlformats.org/officeDocument/2006/relationships" r:id="rId1">
                <a:extLst>
                  <a:ext uri="{A12FA001-AC4F-418D-AE19-62706E023703}">
                    <ahyp:hlinkClr xmlns:ahyp="http://schemas.microsoft.com/office/drawing/2018/hyperlinkcolor" val="tx"/>
                  </a:ext>
                </a:extLst>
              </a:hlinkClick>
            </a:rPr>
            <a:t>FARS</a:t>
          </a:r>
          <a:r>
            <a:rPr lang="en-US" sz="1800" b="1" kern="1200" dirty="0">
              <a:latin typeface="Calibri" panose="020F0502020204030204" pitchFamily="34" charset="0"/>
              <a:cs typeface="Calibri" panose="020F0502020204030204" pitchFamily="34" charset="0"/>
            </a:rPr>
            <a:t>) </a:t>
          </a:r>
          <a:r>
            <a:rPr lang="en-US" sz="1800" kern="1200" dirty="0">
              <a:latin typeface="Calibri" panose="020F0502020204030204" pitchFamily="34" charset="0"/>
              <a:cs typeface="Calibri" panose="020F0502020204030204" pitchFamily="34" charset="0"/>
            </a:rPr>
            <a:t>2017-2022.</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latin typeface="Calibri" panose="020F0502020204030204" pitchFamily="34" charset="0"/>
              <a:cs typeface="Calibri" panose="020F0502020204030204" pitchFamily="34" charset="0"/>
            </a:rPr>
            <a:t>Weather data from </a:t>
          </a:r>
          <a:r>
            <a:rPr lang="en-US" sz="1800" kern="1200" dirty="0" err="1">
              <a:latin typeface="Calibri" panose="020F0502020204030204" pitchFamily="34" charset="0"/>
              <a:cs typeface="Calibri" panose="020F0502020204030204" pitchFamily="34" charset="0"/>
            </a:rPr>
            <a:t>Meteostat</a:t>
          </a:r>
          <a:r>
            <a:rPr lang="en-US" sz="1800" kern="1200" dirty="0">
              <a:latin typeface="Calibri" panose="020F0502020204030204" pitchFamily="34" charset="0"/>
              <a:cs typeface="Calibri" panose="020F0502020204030204" pitchFamily="34" charset="0"/>
            </a:rPr>
            <a:t> Python library.</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latin typeface="Calibri" panose="020F0502020204030204" pitchFamily="34" charset="0"/>
              <a:cs typeface="Calibri" panose="020F0502020204030204" pitchFamily="34" charset="0"/>
            </a:rPr>
            <a:t>Dataset contains approximately </a:t>
          </a:r>
          <a:r>
            <a:rPr lang="en-US" sz="1800" b="1" kern="1200" dirty="0">
              <a:latin typeface="Calibri" panose="020F0502020204030204" pitchFamily="34" charset="0"/>
              <a:cs typeface="Calibri" panose="020F0502020204030204" pitchFamily="34" charset="0"/>
            </a:rPr>
            <a:t>50,000</a:t>
          </a:r>
          <a:r>
            <a:rPr lang="en-US" sz="1800" kern="1200" dirty="0">
              <a:latin typeface="Calibri" panose="020F0502020204030204" pitchFamily="34" charset="0"/>
              <a:cs typeface="Calibri" panose="020F0502020204030204" pitchFamily="34" charset="0"/>
            </a:rPr>
            <a:t> rows.</a:t>
          </a:r>
        </a:p>
      </dsp:txBody>
      <dsp:txXfrm>
        <a:off x="0" y="275895"/>
        <a:ext cx="4962083" cy="2031750"/>
      </dsp:txXfrm>
    </dsp:sp>
    <dsp:sp modelId="{59065A39-B30B-374C-815B-D4DBDAE96251}">
      <dsp:nvSpPr>
        <dsp:cNvPr id="0" name=""/>
        <dsp:cNvSpPr/>
      </dsp:nvSpPr>
      <dsp:spPr>
        <a:xfrm>
          <a:off x="248104" y="54495"/>
          <a:ext cx="3473458"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288" tIns="0" rIns="131288"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Data Sources:</a:t>
          </a:r>
          <a:endParaRPr lang="en-US" sz="2000" kern="1200" dirty="0">
            <a:latin typeface="Calibri" panose="020F0502020204030204" pitchFamily="34" charset="0"/>
            <a:cs typeface="Calibri" panose="020F0502020204030204" pitchFamily="34" charset="0"/>
          </a:endParaRPr>
        </a:p>
      </dsp:txBody>
      <dsp:txXfrm>
        <a:off x="269720" y="76111"/>
        <a:ext cx="3430226" cy="399568"/>
      </dsp:txXfrm>
    </dsp:sp>
    <dsp:sp modelId="{27442F93-E93C-7545-A07C-FCF7E083BB10}">
      <dsp:nvSpPr>
        <dsp:cNvPr id="0" name=""/>
        <dsp:cNvSpPr/>
      </dsp:nvSpPr>
      <dsp:spPr>
        <a:xfrm>
          <a:off x="0" y="2610045"/>
          <a:ext cx="4962083" cy="1701000"/>
        </a:xfrm>
        <a:prstGeom prst="rect">
          <a:avLst/>
        </a:prstGeom>
        <a:solidFill>
          <a:schemeClr val="lt1">
            <a:alpha val="90000"/>
            <a:hueOff val="0"/>
            <a:satOff val="0"/>
            <a:lumOff val="0"/>
            <a:alphaOff val="0"/>
          </a:schemeClr>
        </a:solidFill>
        <a:ln w="12700" cap="flat" cmpd="sng" algn="ctr">
          <a:solidFill>
            <a:schemeClr val="accent2">
              <a:hueOff val="-20516600"/>
              <a:satOff val="15255"/>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5113" tIns="312420" rIns="38511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Calibri" panose="020F0502020204030204" pitchFamily="34" charset="0"/>
              <a:cs typeface="Calibri" panose="020F0502020204030204" pitchFamily="34" charset="0"/>
            </a:rPr>
            <a:t>Weather condition, Fatalities, Surface Condition, Injury Severity, Drinking Status, Light Condition, and other weather variables like Temperature, Dewpoint, Humidity, Precipitation etc. </a:t>
          </a:r>
        </a:p>
      </dsp:txBody>
      <dsp:txXfrm>
        <a:off x="0" y="2610045"/>
        <a:ext cx="4962083" cy="1701000"/>
      </dsp:txXfrm>
    </dsp:sp>
    <dsp:sp modelId="{BC4C04F2-9882-2243-A565-5F6EEBFD86A9}">
      <dsp:nvSpPr>
        <dsp:cNvPr id="0" name=""/>
        <dsp:cNvSpPr/>
      </dsp:nvSpPr>
      <dsp:spPr>
        <a:xfrm>
          <a:off x="248104" y="2388645"/>
          <a:ext cx="3473458" cy="44280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288" tIns="0" rIns="131288"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Key Variables:</a:t>
          </a:r>
          <a:endParaRPr lang="en-US" sz="2000" kern="1200" dirty="0">
            <a:latin typeface="Calibri" panose="020F0502020204030204" pitchFamily="34" charset="0"/>
            <a:cs typeface="Calibri" panose="020F0502020204030204" pitchFamily="34" charset="0"/>
          </a:endParaRPr>
        </a:p>
      </dsp:txBody>
      <dsp:txXfrm>
        <a:off x="269720" y="2410261"/>
        <a:ext cx="3430226"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72156-F8D0-8A43-B9BB-2FD56577C78E}">
      <dsp:nvSpPr>
        <dsp:cNvPr id="0" name=""/>
        <dsp:cNvSpPr/>
      </dsp:nvSpPr>
      <dsp:spPr>
        <a:xfrm>
          <a:off x="3267071" y="1337979"/>
          <a:ext cx="719248" cy="91440"/>
        </a:xfrm>
        <a:custGeom>
          <a:avLst/>
          <a:gdLst/>
          <a:ahLst/>
          <a:cxnLst/>
          <a:rect l="0" t="0" r="0" b="0"/>
          <a:pathLst>
            <a:path>
              <a:moveTo>
                <a:pt x="0" y="45720"/>
              </a:moveTo>
              <a:lnTo>
                <a:pt x="71924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Calibri" panose="020F0502020204030204" pitchFamily="34" charset="0"/>
            <a:cs typeface="Calibri" panose="020F0502020204030204" pitchFamily="34" charset="0"/>
          </a:endParaRPr>
        </a:p>
      </dsp:txBody>
      <dsp:txXfrm>
        <a:off x="3607949" y="1379950"/>
        <a:ext cx="37492" cy="7498"/>
      </dsp:txXfrm>
    </dsp:sp>
    <dsp:sp modelId="{E45B9551-8E5F-5041-B9BB-DE2057636B1B}">
      <dsp:nvSpPr>
        <dsp:cNvPr id="0" name=""/>
        <dsp:cNvSpPr/>
      </dsp:nvSpPr>
      <dsp:spPr>
        <a:xfrm>
          <a:off x="8660" y="405636"/>
          <a:ext cx="3260211" cy="19561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1. Data Consolidation: </a:t>
          </a:r>
          <a:r>
            <a:rPr lang="en-US" sz="1500" kern="1200" dirty="0">
              <a:latin typeface="Calibri" panose="020F0502020204030204" pitchFamily="34" charset="0"/>
              <a:cs typeface="Calibri" panose="020F0502020204030204" pitchFamily="34" charset="0"/>
            </a:rPr>
            <a:t>Loaded all the relevant files and merged them into a single file and and dropped irrelevant columns (e.g., road ownership, work zone, school bus) from FARS accident file.</a:t>
          </a:r>
        </a:p>
      </dsp:txBody>
      <dsp:txXfrm>
        <a:off x="8660" y="405636"/>
        <a:ext cx="3260211" cy="1956126"/>
      </dsp:txXfrm>
    </dsp:sp>
    <dsp:sp modelId="{4998F415-23CF-4146-83E9-B2C0A1D9C44B}">
      <dsp:nvSpPr>
        <dsp:cNvPr id="0" name=""/>
        <dsp:cNvSpPr/>
      </dsp:nvSpPr>
      <dsp:spPr>
        <a:xfrm>
          <a:off x="7277131" y="1337979"/>
          <a:ext cx="719248" cy="91440"/>
        </a:xfrm>
        <a:custGeom>
          <a:avLst/>
          <a:gdLst/>
          <a:ahLst/>
          <a:cxnLst/>
          <a:rect l="0" t="0" r="0" b="0"/>
          <a:pathLst>
            <a:path>
              <a:moveTo>
                <a:pt x="0" y="45720"/>
              </a:moveTo>
              <a:lnTo>
                <a:pt x="71924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Calibri" panose="020F0502020204030204" pitchFamily="34" charset="0"/>
            <a:cs typeface="Calibri" panose="020F0502020204030204" pitchFamily="34" charset="0"/>
          </a:endParaRPr>
        </a:p>
      </dsp:txBody>
      <dsp:txXfrm>
        <a:off x="7618009" y="1379950"/>
        <a:ext cx="37492" cy="7498"/>
      </dsp:txXfrm>
    </dsp:sp>
    <dsp:sp modelId="{94C18516-382C-CD4A-987B-8CDCC37B8DFB}">
      <dsp:nvSpPr>
        <dsp:cNvPr id="0" name=""/>
        <dsp:cNvSpPr/>
      </dsp:nvSpPr>
      <dsp:spPr>
        <a:xfrm>
          <a:off x="4018720" y="405636"/>
          <a:ext cx="3260211" cy="195612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2. Data Filtering: </a:t>
          </a:r>
          <a:r>
            <a:rPr lang="en-US" sz="1500" kern="1200" dirty="0">
              <a:latin typeface="Calibri" panose="020F0502020204030204" pitchFamily="34" charset="0"/>
              <a:cs typeface="Calibri" panose="020F0502020204030204" pitchFamily="34" charset="0"/>
            </a:rPr>
            <a:t>Filtered the dataset to only include adverse weather conditions and excluded rows with clear or unknown weather conditions.</a:t>
          </a:r>
        </a:p>
      </dsp:txBody>
      <dsp:txXfrm>
        <a:off x="4018720" y="405636"/>
        <a:ext cx="3260211" cy="1956126"/>
      </dsp:txXfrm>
    </dsp:sp>
    <dsp:sp modelId="{31B638D5-9AEB-E743-8D12-112ED26EA27C}">
      <dsp:nvSpPr>
        <dsp:cNvPr id="0" name=""/>
        <dsp:cNvSpPr/>
      </dsp:nvSpPr>
      <dsp:spPr>
        <a:xfrm>
          <a:off x="1638766" y="2359963"/>
          <a:ext cx="8020119" cy="719248"/>
        </a:xfrm>
        <a:custGeom>
          <a:avLst/>
          <a:gdLst/>
          <a:ahLst/>
          <a:cxnLst/>
          <a:rect l="0" t="0" r="0" b="0"/>
          <a:pathLst>
            <a:path>
              <a:moveTo>
                <a:pt x="8020119" y="0"/>
              </a:moveTo>
              <a:lnTo>
                <a:pt x="8020119" y="376724"/>
              </a:lnTo>
              <a:lnTo>
                <a:pt x="0" y="376724"/>
              </a:lnTo>
              <a:lnTo>
                <a:pt x="0" y="719248"/>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Calibri" panose="020F0502020204030204" pitchFamily="34" charset="0"/>
            <a:cs typeface="Calibri" panose="020F0502020204030204" pitchFamily="34" charset="0"/>
          </a:endParaRPr>
        </a:p>
      </dsp:txBody>
      <dsp:txXfrm>
        <a:off x="5447448" y="2715838"/>
        <a:ext cx="402754" cy="7498"/>
      </dsp:txXfrm>
    </dsp:sp>
    <dsp:sp modelId="{1074B898-A1EF-5E4B-99C2-CDF3DCA008E6}">
      <dsp:nvSpPr>
        <dsp:cNvPr id="0" name=""/>
        <dsp:cNvSpPr/>
      </dsp:nvSpPr>
      <dsp:spPr>
        <a:xfrm>
          <a:off x="8028780" y="405636"/>
          <a:ext cx="3260211" cy="195612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3. Column Standardization: </a:t>
          </a:r>
          <a:r>
            <a:rPr lang="en-US" sz="1500" kern="1200" dirty="0">
              <a:latin typeface="Calibri" panose="020F0502020204030204" pitchFamily="34" charset="0"/>
              <a:cs typeface="Calibri" panose="020F0502020204030204" pitchFamily="34" charset="0"/>
            </a:rPr>
            <a:t>Converted all the columns to lowercase and properly named all the columns.</a:t>
          </a:r>
        </a:p>
      </dsp:txBody>
      <dsp:txXfrm>
        <a:off x="8028780" y="405636"/>
        <a:ext cx="3260211" cy="1956126"/>
      </dsp:txXfrm>
    </dsp:sp>
    <dsp:sp modelId="{BC044B7F-44A5-704A-A4B4-A216A407A44C}">
      <dsp:nvSpPr>
        <dsp:cNvPr id="0" name=""/>
        <dsp:cNvSpPr/>
      </dsp:nvSpPr>
      <dsp:spPr>
        <a:xfrm>
          <a:off x="3267071" y="4043955"/>
          <a:ext cx="719248" cy="91440"/>
        </a:xfrm>
        <a:custGeom>
          <a:avLst/>
          <a:gdLst/>
          <a:ahLst/>
          <a:cxnLst/>
          <a:rect l="0" t="0" r="0" b="0"/>
          <a:pathLst>
            <a:path>
              <a:moveTo>
                <a:pt x="0" y="45720"/>
              </a:moveTo>
              <a:lnTo>
                <a:pt x="71924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Calibri" panose="020F0502020204030204" pitchFamily="34" charset="0"/>
            <a:cs typeface="Calibri" panose="020F0502020204030204" pitchFamily="34" charset="0"/>
          </a:endParaRPr>
        </a:p>
      </dsp:txBody>
      <dsp:txXfrm>
        <a:off x="3607949" y="4085925"/>
        <a:ext cx="37492" cy="7498"/>
      </dsp:txXfrm>
    </dsp:sp>
    <dsp:sp modelId="{5694BA6E-6046-2549-9801-72268F4AB79E}">
      <dsp:nvSpPr>
        <dsp:cNvPr id="0" name=""/>
        <dsp:cNvSpPr/>
      </dsp:nvSpPr>
      <dsp:spPr>
        <a:xfrm>
          <a:off x="8660" y="3111611"/>
          <a:ext cx="3260211" cy="195612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4. Field Cleanup: </a:t>
          </a:r>
          <a:r>
            <a:rPr lang="en-US" sz="1500" kern="1200" dirty="0">
              <a:latin typeface="Calibri" panose="020F0502020204030204" pitchFamily="34" charset="0"/>
              <a:cs typeface="Calibri" panose="020F0502020204030204" pitchFamily="34" charset="0"/>
            </a:rPr>
            <a:t>Cleaned fields like </a:t>
          </a:r>
          <a:r>
            <a:rPr lang="en-US" sz="1500" kern="1200" dirty="0" err="1">
              <a:latin typeface="Calibri" panose="020F0502020204030204" pitchFamily="34" charset="0"/>
              <a:cs typeface="Calibri" panose="020F0502020204030204" pitchFamily="34" charset="0"/>
            </a:rPr>
            <a:t>countyname</a:t>
          </a:r>
          <a:r>
            <a:rPr lang="en-US" sz="1500" kern="1200" dirty="0">
              <a:latin typeface="Calibri" panose="020F0502020204030204" pitchFamily="34" charset="0"/>
              <a:cs typeface="Calibri" panose="020F0502020204030204" pitchFamily="34" charset="0"/>
            </a:rPr>
            <a:t> to remove special characters such as parentheses ‘(’ and ‘)’.</a:t>
          </a:r>
        </a:p>
      </dsp:txBody>
      <dsp:txXfrm>
        <a:off x="8660" y="3111611"/>
        <a:ext cx="3260211" cy="1956126"/>
      </dsp:txXfrm>
    </dsp:sp>
    <dsp:sp modelId="{A2A2B4E0-C566-A848-B679-66DF7924EE9D}">
      <dsp:nvSpPr>
        <dsp:cNvPr id="0" name=""/>
        <dsp:cNvSpPr/>
      </dsp:nvSpPr>
      <dsp:spPr>
        <a:xfrm>
          <a:off x="7277131" y="4043955"/>
          <a:ext cx="719248" cy="91440"/>
        </a:xfrm>
        <a:custGeom>
          <a:avLst/>
          <a:gdLst/>
          <a:ahLst/>
          <a:cxnLst/>
          <a:rect l="0" t="0" r="0" b="0"/>
          <a:pathLst>
            <a:path>
              <a:moveTo>
                <a:pt x="0" y="45720"/>
              </a:moveTo>
              <a:lnTo>
                <a:pt x="71924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Calibri" panose="020F0502020204030204" pitchFamily="34" charset="0"/>
            <a:cs typeface="Calibri" panose="020F0502020204030204" pitchFamily="34" charset="0"/>
          </a:endParaRPr>
        </a:p>
      </dsp:txBody>
      <dsp:txXfrm>
        <a:off x="7618009" y="4085925"/>
        <a:ext cx="37492" cy="7498"/>
      </dsp:txXfrm>
    </dsp:sp>
    <dsp:sp modelId="{4C46F6D3-8528-274A-A6E8-1D4F1073EE95}">
      <dsp:nvSpPr>
        <dsp:cNvPr id="0" name=""/>
        <dsp:cNvSpPr/>
      </dsp:nvSpPr>
      <dsp:spPr>
        <a:xfrm>
          <a:off x="4018720" y="3111611"/>
          <a:ext cx="3260211" cy="195612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5. Outlier Handling: </a:t>
          </a:r>
          <a:r>
            <a:rPr lang="en-US" sz="1500" kern="1200" dirty="0">
              <a:latin typeface="Calibri" panose="020F0502020204030204" pitchFamily="34" charset="0"/>
              <a:cs typeface="Calibri" panose="020F0502020204030204" pitchFamily="34" charset="0"/>
            </a:rPr>
            <a:t>Identified and replaced outliers in hour and minute columns with NA values. Detected outliers in latitude and longitude columns and corrected coordinates using </a:t>
          </a:r>
          <a:r>
            <a:rPr lang="en-US" sz="1500" kern="1200" dirty="0" err="1">
              <a:latin typeface="Calibri" panose="020F0502020204030204" pitchFamily="34" charset="0"/>
              <a:cs typeface="Calibri" panose="020F0502020204030204" pitchFamily="34" charset="0"/>
            </a:rPr>
            <a:t>statename</a:t>
          </a:r>
          <a:r>
            <a:rPr lang="en-US" sz="1500" kern="1200" dirty="0">
              <a:latin typeface="Calibri" panose="020F0502020204030204" pitchFamily="34" charset="0"/>
              <a:cs typeface="Calibri" panose="020F0502020204030204" pitchFamily="34" charset="0"/>
            </a:rPr>
            <a:t> and </a:t>
          </a:r>
          <a:r>
            <a:rPr lang="en-US" sz="1500" kern="1200" dirty="0" err="1">
              <a:latin typeface="Calibri" panose="020F0502020204030204" pitchFamily="34" charset="0"/>
              <a:cs typeface="Calibri" panose="020F0502020204030204" pitchFamily="34" charset="0"/>
            </a:rPr>
            <a:t>countyname</a:t>
          </a:r>
          <a:r>
            <a:rPr lang="en-US" sz="1500" kern="1200" dirty="0">
              <a:latin typeface="Calibri" panose="020F0502020204030204" pitchFamily="34" charset="0"/>
              <a:cs typeface="Calibri" panose="020F0502020204030204" pitchFamily="34" charset="0"/>
            </a:rPr>
            <a:t> with the </a:t>
          </a:r>
          <a:r>
            <a:rPr lang="en-US" sz="1500" kern="1200" dirty="0" err="1">
              <a:latin typeface="Calibri" panose="020F0502020204030204" pitchFamily="34" charset="0"/>
              <a:cs typeface="Calibri" panose="020F0502020204030204" pitchFamily="34" charset="0"/>
            </a:rPr>
            <a:t>tidygeocoder</a:t>
          </a:r>
          <a:r>
            <a:rPr lang="en-US" sz="1500" kern="1200" dirty="0">
              <a:latin typeface="Calibri" panose="020F0502020204030204" pitchFamily="34" charset="0"/>
              <a:cs typeface="Calibri" panose="020F0502020204030204" pitchFamily="34" charset="0"/>
            </a:rPr>
            <a:t> package.</a:t>
          </a:r>
        </a:p>
      </dsp:txBody>
      <dsp:txXfrm>
        <a:off x="4018720" y="3111611"/>
        <a:ext cx="3260211" cy="1956126"/>
      </dsp:txXfrm>
    </dsp:sp>
    <dsp:sp modelId="{12AFBF34-B633-8B40-AB09-298AD4FBC7D4}">
      <dsp:nvSpPr>
        <dsp:cNvPr id="0" name=""/>
        <dsp:cNvSpPr/>
      </dsp:nvSpPr>
      <dsp:spPr>
        <a:xfrm>
          <a:off x="8028780" y="3111611"/>
          <a:ext cx="3260211" cy="19561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6. Dataset Integration: </a:t>
          </a:r>
          <a:r>
            <a:rPr lang="en-US" sz="1500" kern="1200" dirty="0">
              <a:latin typeface="Calibri" panose="020F0502020204030204" pitchFamily="34" charset="0"/>
              <a:cs typeface="Calibri" panose="020F0502020204030204" pitchFamily="34" charset="0"/>
            </a:rPr>
            <a:t>Combined FARS accident data with </a:t>
          </a:r>
          <a:r>
            <a:rPr lang="en-US" sz="1500" kern="1200" dirty="0" err="1">
              <a:latin typeface="Calibri" panose="020F0502020204030204" pitchFamily="34" charset="0"/>
              <a:cs typeface="Calibri" panose="020F0502020204030204" pitchFamily="34" charset="0"/>
            </a:rPr>
            <a:t>Meteostat</a:t>
          </a:r>
          <a:r>
            <a:rPr lang="en-US" sz="1500" kern="1200" dirty="0">
              <a:latin typeface="Calibri" panose="020F0502020204030204" pitchFamily="34" charset="0"/>
              <a:cs typeface="Calibri" panose="020F0502020204030204" pitchFamily="34" charset="0"/>
            </a:rPr>
            <a:t> weather data by matching location (latitude, longitude) and time details (hour, minute, and date) to create a comprehensive dataset.</a:t>
          </a:r>
        </a:p>
      </dsp:txBody>
      <dsp:txXfrm>
        <a:off x="8028780" y="3111611"/>
        <a:ext cx="3260211" cy="1956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E308D-E9CC-4675-A8A5-404DB0C6C2FD}">
      <dsp:nvSpPr>
        <dsp:cNvPr id="0" name=""/>
        <dsp:cNvSpPr/>
      </dsp:nvSpPr>
      <dsp:spPr>
        <a:xfrm>
          <a:off x="0" y="372665"/>
          <a:ext cx="10820400" cy="1833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BDC4D-B0BA-453D-B5DE-503EA2ACBC63}">
      <dsp:nvSpPr>
        <dsp:cNvPr id="0" name=""/>
        <dsp:cNvSpPr/>
      </dsp:nvSpPr>
      <dsp:spPr>
        <a:xfrm>
          <a:off x="554638" y="785206"/>
          <a:ext cx="1008433" cy="100843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2F461-829D-4F54-8CBA-D4541ABC3961}">
      <dsp:nvSpPr>
        <dsp:cNvPr id="0" name=""/>
        <dsp:cNvSpPr/>
      </dsp:nvSpPr>
      <dsp:spPr>
        <a:xfrm>
          <a:off x="2117709" y="372665"/>
          <a:ext cx="8702690" cy="1833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047" tIns="194047" rIns="194047" bIns="194047"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Practical Findings</a:t>
          </a:r>
          <a:br>
            <a:rPr lang="en-US" sz="1500" b="1" kern="1200" dirty="0">
              <a:latin typeface="Calibri" panose="020F0502020204030204" pitchFamily="34" charset="0"/>
              <a:cs typeface="Calibri" panose="020F0502020204030204" pitchFamily="34" charset="0"/>
            </a:rPr>
          </a:br>
          <a:br>
            <a:rPr lang="en-US" sz="1500" kern="1200" dirty="0">
              <a:latin typeface="Calibri" panose="020F0502020204030204" pitchFamily="34" charset="0"/>
              <a:cs typeface="Calibri" panose="020F0502020204030204" pitchFamily="34" charset="0"/>
            </a:rPr>
          </a:br>
          <a:r>
            <a:rPr lang="en-US" sz="1500" kern="1200" dirty="0">
              <a:latin typeface="Calibri" panose="020F0502020204030204" pitchFamily="34" charset="0"/>
              <a:cs typeface="Calibri" panose="020F0502020204030204" pitchFamily="34" charset="0"/>
            </a:rPr>
            <a:t>Adverse weather like fog, rain, and cloudy conditions significantly increases traffic fatalities due to reduced visibility and traction, with dry and wet surfaces being the most hazardous. Poor lighting, especially "Dark - Not Lighted" conditions, exacerbates risks, and non-drinking driver fatalities consistently outnumber those involving drinking.</a:t>
          </a:r>
        </a:p>
      </dsp:txBody>
      <dsp:txXfrm>
        <a:off x="2117709" y="372665"/>
        <a:ext cx="8702690" cy="1833514"/>
      </dsp:txXfrm>
    </dsp:sp>
    <dsp:sp modelId="{7529C9D7-9778-4A12-9C1E-08571B80F023}">
      <dsp:nvSpPr>
        <dsp:cNvPr id="0" name=""/>
        <dsp:cNvSpPr/>
      </dsp:nvSpPr>
      <dsp:spPr>
        <a:xfrm>
          <a:off x="0" y="2563939"/>
          <a:ext cx="10820400" cy="18335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FD802-7C74-4328-BCD5-1D2310B7461B}">
      <dsp:nvSpPr>
        <dsp:cNvPr id="0" name=""/>
        <dsp:cNvSpPr/>
      </dsp:nvSpPr>
      <dsp:spPr>
        <a:xfrm>
          <a:off x="554638" y="2976480"/>
          <a:ext cx="1008433" cy="100843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F62D3-C97F-4B30-8E80-3B757EDAB967}">
      <dsp:nvSpPr>
        <dsp:cNvPr id="0" name=""/>
        <dsp:cNvSpPr/>
      </dsp:nvSpPr>
      <dsp:spPr>
        <a:xfrm>
          <a:off x="2117709" y="2563939"/>
          <a:ext cx="8702690" cy="1833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047" tIns="194047" rIns="194047" bIns="194047"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Design Weaknesses</a:t>
          </a:r>
          <a:br>
            <a:rPr lang="en-US" sz="1500" b="1" kern="1200" dirty="0">
              <a:latin typeface="Calibri" panose="020F0502020204030204" pitchFamily="34" charset="0"/>
              <a:cs typeface="Calibri" panose="020F0502020204030204" pitchFamily="34" charset="0"/>
            </a:rPr>
          </a:br>
          <a:br>
            <a:rPr lang="en-US" sz="1500" kern="1200" dirty="0">
              <a:latin typeface="Calibri" panose="020F0502020204030204" pitchFamily="34" charset="0"/>
              <a:cs typeface="Calibri" panose="020F0502020204030204" pitchFamily="34" charset="0"/>
            </a:rPr>
          </a:br>
          <a:r>
            <a:rPr lang="en-US" sz="1500" kern="1200" dirty="0">
              <a:latin typeface="Calibri" panose="020F0502020204030204" pitchFamily="34" charset="0"/>
              <a:cs typeface="Calibri" panose="020F0502020204030204" pitchFamily="34" charset="0"/>
            </a:rPr>
            <a:t>The study excludes non-fatal accidents and dynamic weather changes, limiting comprehensive insights. Key variables like traffic density and road infrastructure remain unexamined, and visualizations could benefit from interactivity and temporal elements. Future research should adopt a multivariate, time-based approach for actionable safety insights.</a:t>
          </a:r>
        </a:p>
      </dsp:txBody>
      <dsp:txXfrm>
        <a:off x="2117709" y="2563939"/>
        <a:ext cx="8702690" cy="18335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EA5C0-81DC-8B48-8436-B522A2F74094}"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65A06-23F7-B241-A650-7547C53C9901}" type="slidenum">
              <a:rPr lang="en-US" smtClean="0"/>
              <a:t>‹#›</a:t>
            </a:fld>
            <a:endParaRPr lang="en-US"/>
          </a:p>
        </p:txBody>
      </p:sp>
    </p:spTree>
    <p:extLst>
      <p:ext uri="{BB962C8B-B14F-4D97-AF65-F5344CB8AC3E}">
        <p14:creationId xmlns:p14="http://schemas.microsoft.com/office/powerpoint/2010/main" val="76663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65A06-23F7-B241-A650-7547C53C9901}" type="slidenum">
              <a:rPr lang="en-US" smtClean="0"/>
              <a:t>3</a:t>
            </a:fld>
            <a:endParaRPr lang="en-US"/>
          </a:p>
        </p:txBody>
      </p:sp>
    </p:spTree>
    <p:extLst>
      <p:ext uri="{BB962C8B-B14F-4D97-AF65-F5344CB8AC3E}">
        <p14:creationId xmlns:p14="http://schemas.microsoft.com/office/powerpoint/2010/main" val="261487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A98F-D6B5-6895-DD96-1EDC62668F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243D43-334E-82A8-2567-EEEFF480E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CE6CA-9D21-518B-9334-EAB204AC9105}"/>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5" name="Footer Placeholder 4">
            <a:extLst>
              <a:ext uri="{FF2B5EF4-FFF2-40B4-BE49-F238E27FC236}">
                <a16:creationId xmlns:a16="http://schemas.microsoft.com/office/drawing/2014/main" id="{6734C6B1-8331-1E3F-5669-0BCC0287B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9ACCA-E9AD-8A9F-7573-C179E8B3EBEF}"/>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183914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B116-836C-95CB-C90C-F84A834961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81DDB-7E7A-BFA8-2808-CBAEFAF485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EDB44-410D-2A94-4AE3-A6301D9F54FC}"/>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5" name="Footer Placeholder 4">
            <a:extLst>
              <a:ext uri="{FF2B5EF4-FFF2-40B4-BE49-F238E27FC236}">
                <a16:creationId xmlns:a16="http://schemas.microsoft.com/office/drawing/2014/main" id="{1E408F0F-788B-E07F-2CC4-35707B764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9CC3C-C748-07A3-7FCC-E8E137471531}"/>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278828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5ADB8-9776-306F-5546-67DD5983C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D1E72-45CA-32C6-EABC-CDA511F03D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8D940-CCA1-39DA-AC84-A5CA0431F5DF}"/>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5" name="Footer Placeholder 4">
            <a:extLst>
              <a:ext uri="{FF2B5EF4-FFF2-40B4-BE49-F238E27FC236}">
                <a16:creationId xmlns:a16="http://schemas.microsoft.com/office/drawing/2014/main" id="{87183FA9-0711-2EBF-152C-BC76954B3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72098-57BF-A066-AA87-F1F3829D38CE}"/>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2726018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5230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6385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5694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3530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9780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46639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36374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6603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55C3-EAC5-6F2B-BF10-29147EC7D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BF286-B522-A594-D262-CAC3F2AC0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CCF80-5837-22EE-D1D2-EBB8DF05954B}"/>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5" name="Footer Placeholder 4">
            <a:extLst>
              <a:ext uri="{FF2B5EF4-FFF2-40B4-BE49-F238E27FC236}">
                <a16:creationId xmlns:a16="http://schemas.microsoft.com/office/drawing/2014/main" id="{2DCB53DA-5E48-F74F-7576-6CEB9BF4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F2BDA-4AAB-2C70-4984-8DD39EC198E8}"/>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4052489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8329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3053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12/3/24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9759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4EC4-6730-815D-66DB-00997A5D6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E8F7F-DF86-AB09-C7B5-D533BAA95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DB8AA-EAEF-CB6D-9C1B-3EB1AE7274D2}"/>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5" name="Footer Placeholder 4">
            <a:extLst>
              <a:ext uri="{FF2B5EF4-FFF2-40B4-BE49-F238E27FC236}">
                <a16:creationId xmlns:a16="http://schemas.microsoft.com/office/drawing/2014/main" id="{A6931867-499E-B444-AAD1-3661C5CD4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4F50C-E947-BC1D-36D2-7ADBB7300FA5}"/>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321442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41FE-9FB9-8DF2-109F-6D7B566F7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82485-30B5-C07B-05F7-A52B60EE46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211E34-BD97-AB8D-5438-E7B4A522F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CDAB65-2A4A-E211-AFA0-72741D7634AE}"/>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6" name="Footer Placeholder 5">
            <a:extLst>
              <a:ext uri="{FF2B5EF4-FFF2-40B4-BE49-F238E27FC236}">
                <a16:creationId xmlns:a16="http://schemas.microsoft.com/office/drawing/2014/main" id="{B666A85B-CFA0-5239-2A3C-B8C15ADEA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8DEDD-56BC-C6EA-0E56-A08D2568F229}"/>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23814342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D4A1-DBD7-B010-6266-A3C6493F79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EB9757-DED7-128A-C9A9-D16E0CE0A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749F88-514D-3F85-A3B4-5A0CEC0B23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99338-6736-C3A0-C5BF-B799544DB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95D35-8FF9-38D2-DBDD-967A8048B6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FBF2C6-BEBC-985C-A506-AD4B03B3176E}"/>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8" name="Footer Placeholder 7">
            <a:extLst>
              <a:ext uri="{FF2B5EF4-FFF2-40B4-BE49-F238E27FC236}">
                <a16:creationId xmlns:a16="http://schemas.microsoft.com/office/drawing/2014/main" id="{E17451E3-E71F-E5BD-E1E0-9ADF62032B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A0419E-5E30-57A4-3BDB-4CF9BF20DC2C}"/>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26287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DCF4-A625-FB13-0479-E657729F1F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FA9E37-8585-E64A-2FCC-C170BF904170}"/>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4" name="Footer Placeholder 3">
            <a:extLst>
              <a:ext uri="{FF2B5EF4-FFF2-40B4-BE49-F238E27FC236}">
                <a16:creationId xmlns:a16="http://schemas.microsoft.com/office/drawing/2014/main" id="{763366E5-DA85-D87F-24F5-B7CBFD9DD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67DC99-F1CE-4C97-3E8D-72042C09ACB8}"/>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381586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84B98-155A-7358-8694-0293C4700F8B}"/>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3" name="Footer Placeholder 2">
            <a:extLst>
              <a:ext uri="{FF2B5EF4-FFF2-40B4-BE49-F238E27FC236}">
                <a16:creationId xmlns:a16="http://schemas.microsoft.com/office/drawing/2014/main" id="{F7635B67-8918-A57E-DE68-DF8B5EBDD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180458-A355-EAC1-5F0D-980ECDDA29AF}"/>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339688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0553-807D-B17F-58E3-6D2D48789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109B50-6ADF-7D02-0540-F57C1007E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AB32B-33E3-88AC-BCF1-C42B487EE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516D5-9D99-7856-617F-B4E20ACB8C9C}"/>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6" name="Footer Placeholder 5">
            <a:extLst>
              <a:ext uri="{FF2B5EF4-FFF2-40B4-BE49-F238E27FC236}">
                <a16:creationId xmlns:a16="http://schemas.microsoft.com/office/drawing/2014/main" id="{B982C4EB-7F8F-FEC7-22A7-872BA9BF1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3D5B-F285-7D64-41C4-4C173D95810C}"/>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39856003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9E84-9873-AEAA-D4B8-D49EB2523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A80B6-5AD5-C3A8-F53C-3A90B555E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DDA25-04CA-ACE0-DC3F-5455550D8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44CE6-64B4-26AF-B05D-D6A23D951D5B}"/>
              </a:ext>
            </a:extLst>
          </p:cNvPr>
          <p:cNvSpPr>
            <a:spLocks noGrp="1"/>
          </p:cNvSpPr>
          <p:nvPr>
            <p:ph type="dt" sz="half" idx="10"/>
          </p:nvPr>
        </p:nvSpPr>
        <p:spPr/>
        <p:txBody>
          <a:bodyPr/>
          <a:lstStyle/>
          <a:p>
            <a:fld id="{6FB7BC99-3D57-E74C-A14B-4BA53AC5254E}" type="datetimeFigureOut">
              <a:rPr lang="en-US" smtClean="0"/>
              <a:t>12/3/24</a:t>
            </a:fld>
            <a:endParaRPr lang="en-US"/>
          </a:p>
        </p:txBody>
      </p:sp>
      <p:sp>
        <p:nvSpPr>
          <p:cNvPr id="6" name="Footer Placeholder 5">
            <a:extLst>
              <a:ext uri="{FF2B5EF4-FFF2-40B4-BE49-F238E27FC236}">
                <a16:creationId xmlns:a16="http://schemas.microsoft.com/office/drawing/2014/main" id="{6A965CCE-5CB0-9942-3123-C59FB25BF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8F509-44AA-4E6E-61E4-944F565CC92D}"/>
              </a:ext>
            </a:extLst>
          </p:cNvPr>
          <p:cNvSpPr>
            <a:spLocks noGrp="1"/>
          </p:cNvSpPr>
          <p:nvPr>
            <p:ph type="sldNum" sz="quarter" idx="12"/>
          </p:nvPr>
        </p:nvSpPr>
        <p:spPr/>
        <p:txBody>
          <a:bodyPr/>
          <a:lstStyle/>
          <a:p>
            <a:fld id="{5F7D2A0B-8A1B-9C41-91E1-B5A6A97170F0}" type="slidenum">
              <a:rPr lang="en-US" smtClean="0"/>
              <a:t>‹#›</a:t>
            </a:fld>
            <a:endParaRPr lang="en-US"/>
          </a:p>
        </p:txBody>
      </p:sp>
    </p:spTree>
    <p:extLst>
      <p:ext uri="{BB962C8B-B14F-4D97-AF65-F5344CB8AC3E}">
        <p14:creationId xmlns:p14="http://schemas.microsoft.com/office/powerpoint/2010/main" val="207141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BFCD1A-312D-BEBD-AC7F-F3D0440CE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876F02-4122-D8FF-B2D5-95BC35051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2A764-9F44-B7A4-4A49-19592D6727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7BC99-3D57-E74C-A14B-4BA53AC5254E}" type="datetimeFigureOut">
              <a:rPr lang="en-US" smtClean="0"/>
              <a:t>12/3/24</a:t>
            </a:fld>
            <a:endParaRPr lang="en-US"/>
          </a:p>
        </p:txBody>
      </p:sp>
      <p:sp>
        <p:nvSpPr>
          <p:cNvPr id="5" name="Footer Placeholder 4">
            <a:extLst>
              <a:ext uri="{FF2B5EF4-FFF2-40B4-BE49-F238E27FC236}">
                <a16:creationId xmlns:a16="http://schemas.microsoft.com/office/drawing/2014/main" id="{0E5E8214-4537-3ED6-523A-888633276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DB1792-D24F-1A43-13B6-F853E29A3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D2A0B-8A1B-9C41-91E1-B5A6A97170F0}" type="slidenum">
              <a:rPr lang="en-US" smtClean="0"/>
              <a:t>‹#›</a:t>
            </a:fld>
            <a:endParaRPr lang="en-US"/>
          </a:p>
        </p:txBody>
      </p:sp>
    </p:spTree>
    <p:extLst>
      <p:ext uri="{BB962C8B-B14F-4D97-AF65-F5344CB8AC3E}">
        <p14:creationId xmlns:p14="http://schemas.microsoft.com/office/powerpoint/2010/main" val="3981454225"/>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12/3/24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532448"/>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riving in adverse weather conditions - Global Fleet Champions">
            <a:extLst>
              <a:ext uri="{FF2B5EF4-FFF2-40B4-BE49-F238E27FC236}">
                <a16:creationId xmlns:a16="http://schemas.microsoft.com/office/drawing/2014/main" id="{A6247043-1EF9-BC1E-3035-27D740058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18" t="20719" r="6773"/>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744A6E-227C-7A4F-C982-A1301D0BAEB4}"/>
              </a:ext>
            </a:extLst>
          </p:cNvPr>
          <p:cNvSpPr>
            <a:spLocks noGrp="1"/>
          </p:cNvSpPr>
          <p:nvPr>
            <p:ph type="ctrTitle"/>
          </p:nvPr>
        </p:nvSpPr>
        <p:spPr>
          <a:xfrm>
            <a:off x="404553" y="3091928"/>
            <a:ext cx="9078562" cy="2387600"/>
          </a:xfrm>
        </p:spPr>
        <p:txBody>
          <a:bodyPr>
            <a:normAutofit/>
          </a:bodyPr>
          <a:lstStyle/>
          <a:p>
            <a:pPr algn="l"/>
            <a:r>
              <a:rPr lang="en-US" sz="3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IMPACT OF ADVERSE WEATHER CONDITIONS ON TRAFFIC ACCIDENTS IN THE UNITED STATES: A 2017-2022 ANALYSIS</a:t>
            </a:r>
            <a:br>
              <a:rPr lang="en-US" sz="3100" b="1"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br>
            <a:endParaRPr lang="en-US" sz="3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35" name="Rectangle: Rounded Corners 10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02920BE-E894-3183-AAC2-3457C0160BB0}"/>
              </a:ext>
            </a:extLst>
          </p:cNvPr>
          <p:cNvSpPr>
            <a:spLocks noGrp="1"/>
          </p:cNvSpPr>
          <p:nvPr>
            <p:ph type="subTitle" idx="1"/>
          </p:nvPr>
        </p:nvSpPr>
        <p:spPr>
          <a:xfrm>
            <a:off x="404553" y="5624945"/>
            <a:ext cx="9078562" cy="592975"/>
          </a:xfrm>
        </p:spPr>
        <p:txBody>
          <a:bodyPr anchor="ctr">
            <a:noAutofit/>
          </a:bodyPr>
          <a:lstStyle/>
          <a:p>
            <a:r>
              <a:rPr lang="en-US" sz="1800" dirty="0">
                <a:solidFill>
                  <a:schemeClr val="bg1"/>
                </a:solidFill>
              </a:rPr>
              <a:t>Submitted by</a:t>
            </a:r>
          </a:p>
          <a:p>
            <a:r>
              <a:rPr lang="en-US" sz="1800" dirty="0">
                <a:solidFill>
                  <a:schemeClr val="bg1"/>
                </a:solidFill>
              </a:rPr>
              <a:t>Sai Manigopal Reddy Kanumathireddy, Venkata Aditya </a:t>
            </a:r>
            <a:r>
              <a:rPr lang="en-US" sz="1800" dirty="0" err="1">
                <a:solidFill>
                  <a:schemeClr val="bg1"/>
                </a:solidFill>
              </a:rPr>
              <a:t>Kantipudi</a:t>
            </a:r>
            <a:endParaRPr lang="en-US" sz="1800" dirty="0">
              <a:solidFill>
                <a:schemeClr val="bg1"/>
              </a:solidFill>
            </a:endParaRPr>
          </a:p>
        </p:txBody>
      </p:sp>
    </p:spTree>
    <p:extLst>
      <p:ext uri="{BB962C8B-B14F-4D97-AF65-F5344CB8AC3E}">
        <p14:creationId xmlns:p14="http://schemas.microsoft.com/office/powerpoint/2010/main" val="84680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ABC0F94-3CD9-E957-9646-04B7BCC5862A}"/>
              </a:ext>
            </a:extLst>
          </p:cNvPr>
          <p:cNvSpPr txBox="1">
            <a:spLocks/>
          </p:cNvSpPr>
          <p:nvPr/>
        </p:nvSpPr>
        <p:spPr>
          <a:xfrm>
            <a:off x="494499" y="2348285"/>
            <a:ext cx="4257975" cy="183870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Cloudy weather records the highest fatalities, with 19,000 under non-drinking and 6,707 under drinking status, followed by Rain and Fog/Smog.</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Non-drinking fatalities consistently outnumber drinking-related fatalities across all weather conditions, emphasizing the critical role of driver sobriety in fatal accidents.</a:t>
            </a:r>
          </a:p>
        </p:txBody>
      </p:sp>
      <p:sp>
        <p:nvSpPr>
          <p:cNvPr id="7" name="Pentagon 6">
            <a:extLst>
              <a:ext uri="{FF2B5EF4-FFF2-40B4-BE49-F238E27FC236}">
                <a16:creationId xmlns:a16="http://schemas.microsoft.com/office/drawing/2014/main" id="{983E9DC9-3BCD-2668-A0E8-2090ABE1D74E}"/>
              </a:ext>
            </a:extLst>
          </p:cNvPr>
          <p:cNvSpPr/>
          <p:nvPr/>
        </p:nvSpPr>
        <p:spPr>
          <a:xfrm>
            <a:off x="277929" y="309006"/>
            <a:ext cx="7590723" cy="544521"/>
          </a:xfrm>
          <a:prstGeom prst="homePlate">
            <a:avLst/>
          </a:prstGeom>
          <a:solidFill>
            <a:schemeClr val="accent5">
              <a:lumMod val="7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Fatalities by Weather Conditions and Driver Sobriety</a:t>
            </a:r>
          </a:p>
        </p:txBody>
      </p:sp>
      <p:pic>
        <p:nvPicPr>
          <p:cNvPr id="2" name="Picture 1">
            <a:extLst>
              <a:ext uri="{FF2B5EF4-FFF2-40B4-BE49-F238E27FC236}">
                <a16:creationId xmlns:a16="http://schemas.microsoft.com/office/drawing/2014/main" id="{915E3585-1FA2-C3AA-2615-4A0840B14DC3}"/>
              </a:ext>
            </a:extLst>
          </p:cNvPr>
          <p:cNvPicPr>
            <a:picLocks noChangeAspect="1"/>
          </p:cNvPicPr>
          <p:nvPr/>
        </p:nvPicPr>
        <p:blipFill>
          <a:blip r:embed="rId2"/>
          <a:stretch>
            <a:fillRect/>
          </a:stretch>
        </p:blipFill>
        <p:spPr>
          <a:xfrm>
            <a:off x="5272639" y="1035198"/>
            <a:ext cx="6656862" cy="5064813"/>
          </a:xfrm>
          <a:prstGeom prst="rect">
            <a:avLst/>
          </a:prstGeom>
        </p:spPr>
      </p:pic>
    </p:spTree>
    <p:extLst>
      <p:ext uri="{BB962C8B-B14F-4D97-AF65-F5344CB8AC3E}">
        <p14:creationId xmlns:p14="http://schemas.microsoft.com/office/powerpoint/2010/main" val="91366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ABC0F94-3CD9-E957-9646-04B7BCC5862A}"/>
              </a:ext>
            </a:extLst>
          </p:cNvPr>
          <p:cNvSpPr txBox="1">
            <a:spLocks/>
          </p:cNvSpPr>
          <p:nvPr/>
        </p:nvSpPr>
        <p:spPr>
          <a:xfrm>
            <a:off x="494499" y="2348285"/>
            <a:ext cx="4257975" cy="183870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Dew Point and Temperature show near-normal distributions, while Precipitation is skewed toward low values, highlighting its rarity during traffic accidents.</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Pressure is concentrated between 1000 and 1025 </a:t>
            </a:r>
            <a:r>
              <a:rPr lang="en-US" sz="1600" dirty="0" err="1">
                <a:latin typeface="Calibri" panose="020F0502020204030204" pitchFamily="34" charset="0"/>
                <a:cs typeface="Calibri" panose="020F0502020204030204" pitchFamily="34" charset="0"/>
              </a:rPr>
              <a:t>hPa</a:t>
            </a:r>
            <a:r>
              <a:rPr lang="en-US" sz="1600" dirty="0">
                <a:latin typeface="Calibri" panose="020F0502020204030204" pitchFamily="34" charset="0"/>
                <a:cs typeface="Calibri" panose="020F0502020204030204" pitchFamily="34" charset="0"/>
              </a:rPr>
              <a:t>, reflecting stable conditions, while Relative Humidity and Wind Speed distributions suggest that high humidity and low wind speeds are common during accidents.</a:t>
            </a:r>
          </a:p>
        </p:txBody>
      </p:sp>
      <p:sp>
        <p:nvSpPr>
          <p:cNvPr id="7" name="Pentagon 6">
            <a:extLst>
              <a:ext uri="{FF2B5EF4-FFF2-40B4-BE49-F238E27FC236}">
                <a16:creationId xmlns:a16="http://schemas.microsoft.com/office/drawing/2014/main" id="{983E9DC9-3BCD-2668-A0E8-2090ABE1D74E}"/>
              </a:ext>
            </a:extLst>
          </p:cNvPr>
          <p:cNvSpPr/>
          <p:nvPr/>
        </p:nvSpPr>
        <p:spPr>
          <a:xfrm>
            <a:off x="277928" y="248848"/>
            <a:ext cx="7819323" cy="544521"/>
          </a:xfrm>
          <a:prstGeom prst="homePlate">
            <a:avLst/>
          </a:prstGeom>
          <a:solidFill>
            <a:schemeClr val="accent5">
              <a:lumMod val="7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latin typeface="Times New Roman" panose="02020603050405020304" pitchFamily="18" charset="0"/>
                <a:cs typeface="Times New Roman" panose="02020603050405020304" pitchFamily="18" charset="0"/>
              </a:rPr>
              <a:t>Weather Variable Distributions and Their Impact on Accidents</a:t>
            </a:r>
          </a:p>
        </p:txBody>
      </p:sp>
      <p:pic>
        <p:nvPicPr>
          <p:cNvPr id="3" name="Picture 2">
            <a:extLst>
              <a:ext uri="{FF2B5EF4-FFF2-40B4-BE49-F238E27FC236}">
                <a16:creationId xmlns:a16="http://schemas.microsoft.com/office/drawing/2014/main" id="{4BAA3FCC-3842-A6A9-51E2-A11BC4B73D3E}"/>
              </a:ext>
            </a:extLst>
          </p:cNvPr>
          <p:cNvPicPr>
            <a:picLocks noChangeAspect="1"/>
          </p:cNvPicPr>
          <p:nvPr/>
        </p:nvPicPr>
        <p:blipFill>
          <a:blip r:embed="rId2"/>
          <a:stretch>
            <a:fillRect/>
          </a:stretch>
        </p:blipFill>
        <p:spPr>
          <a:xfrm>
            <a:off x="4872790" y="1300742"/>
            <a:ext cx="6938210" cy="4522542"/>
          </a:xfrm>
          <a:prstGeom prst="rect">
            <a:avLst/>
          </a:prstGeom>
        </p:spPr>
      </p:pic>
    </p:spTree>
    <p:extLst>
      <p:ext uri="{BB962C8B-B14F-4D97-AF65-F5344CB8AC3E}">
        <p14:creationId xmlns:p14="http://schemas.microsoft.com/office/powerpoint/2010/main" val="227553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ABC0F94-3CD9-E957-9646-04B7BCC5862A}"/>
              </a:ext>
            </a:extLst>
          </p:cNvPr>
          <p:cNvSpPr txBox="1">
            <a:spLocks/>
          </p:cNvSpPr>
          <p:nvPr/>
        </p:nvSpPr>
        <p:spPr>
          <a:xfrm>
            <a:off x="494499" y="2348285"/>
            <a:ext cx="4257975" cy="183870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Daylight conditions consistently account for the most fatalities across weather types, particularly under Cloudy and Rain conditions, highlighting their frequent occurrence during accidents.</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Poorly lit conditions, such as Dark - Not Lighted, significantly contribute to fatalities, emphasizing the critical role of visibility in preventing accidents</a:t>
            </a:r>
            <a:r>
              <a:rPr lang="en-US" sz="1600" dirty="0"/>
              <a:t>.</a:t>
            </a:r>
            <a:endParaRPr lang="en-US" sz="1600" dirty="0">
              <a:latin typeface="Calibri" panose="020F0502020204030204" pitchFamily="34" charset="0"/>
              <a:cs typeface="Calibri" panose="020F0502020204030204" pitchFamily="34" charset="0"/>
            </a:endParaRPr>
          </a:p>
        </p:txBody>
      </p:sp>
      <p:sp>
        <p:nvSpPr>
          <p:cNvPr id="7" name="Pentagon 6">
            <a:extLst>
              <a:ext uri="{FF2B5EF4-FFF2-40B4-BE49-F238E27FC236}">
                <a16:creationId xmlns:a16="http://schemas.microsoft.com/office/drawing/2014/main" id="{983E9DC9-3BCD-2668-A0E8-2090ABE1D74E}"/>
              </a:ext>
            </a:extLst>
          </p:cNvPr>
          <p:cNvSpPr/>
          <p:nvPr/>
        </p:nvSpPr>
        <p:spPr>
          <a:xfrm>
            <a:off x="265898" y="261594"/>
            <a:ext cx="7590723" cy="544521"/>
          </a:xfrm>
          <a:prstGeom prst="homePlate">
            <a:avLst/>
          </a:prstGeom>
          <a:solidFill>
            <a:schemeClr val="accent5">
              <a:lumMod val="7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Fatalities Across Weather and Light Conditions</a:t>
            </a:r>
          </a:p>
        </p:txBody>
      </p:sp>
      <p:pic>
        <p:nvPicPr>
          <p:cNvPr id="4" name="Picture 3">
            <a:extLst>
              <a:ext uri="{FF2B5EF4-FFF2-40B4-BE49-F238E27FC236}">
                <a16:creationId xmlns:a16="http://schemas.microsoft.com/office/drawing/2014/main" id="{E1834833-9D3A-883A-6CEB-FF1229D734B5}"/>
              </a:ext>
            </a:extLst>
          </p:cNvPr>
          <p:cNvPicPr>
            <a:picLocks noChangeAspect="1"/>
          </p:cNvPicPr>
          <p:nvPr/>
        </p:nvPicPr>
        <p:blipFill>
          <a:blip r:embed="rId2"/>
          <a:stretch>
            <a:fillRect/>
          </a:stretch>
        </p:blipFill>
        <p:spPr>
          <a:xfrm>
            <a:off x="4920917" y="1230530"/>
            <a:ext cx="6988346" cy="4689007"/>
          </a:xfrm>
          <a:prstGeom prst="rect">
            <a:avLst/>
          </a:prstGeom>
        </p:spPr>
      </p:pic>
    </p:spTree>
    <p:extLst>
      <p:ext uri="{BB962C8B-B14F-4D97-AF65-F5344CB8AC3E}">
        <p14:creationId xmlns:p14="http://schemas.microsoft.com/office/powerpoint/2010/main" val="177081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55F6-13A8-0BDC-6FD6-96631B99FFCB}"/>
              </a:ext>
            </a:extLst>
          </p:cNvPr>
          <p:cNvSpPr>
            <a:spLocks noGrp="1"/>
          </p:cNvSpPr>
          <p:nvPr>
            <p:ph type="title"/>
          </p:nvPr>
        </p:nvSpPr>
        <p:spPr>
          <a:xfrm>
            <a:off x="1028700" y="396889"/>
            <a:ext cx="10134600" cy="659732"/>
          </a:xfrm>
        </p:spPr>
        <p:txBody>
          <a:bodyPr/>
          <a:lstStyle/>
          <a:p>
            <a:pPr algn="ctr"/>
            <a:r>
              <a:rPr lang="en-US" b="1" dirty="0">
                <a:latin typeface="Times New Roman" panose="02020603050405020304" pitchFamily="18" charset="0"/>
                <a:cs typeface="Times New Roman" panose="02020603050405020304" pitchFamily="18" charset="0"/>
              </a:rPr>
              <a:t>CONCLUSIONS</a:t>
            </a:r>
          </a:p>
        </p:txBody>
      </p:sp>
      <p:graphicFrame>
        <p:nvGraphicFramePr>
          <p:cNvPr id="5" name="Content Placeholder 2">
            <a:extLst>
              <a:ext uri="{FF2B5EF4-FFF2-40B4-BE49-F238E27FC236}">
                <a16:creationId xmlns:a16="http://schemas.microsoft.com/office/drawing/2014/main" id="{C87F330A-DCD9-CE4E-346A-A29B301CEB54}"/>
              </a:ext>
            </a:extLst>
          </p:cNvPr>
          <p:cNvGraphicFramePr>
            <a:graphicFrameLocks noGrp="1"/>
          </p:cNvGraphicFramePr>
          <p:nvPr>
            <p:ph idx="1"/>
            <p:extLst>
              <p:ext uri="{D42A27DB-BD31-4B8C-83A1-F6EECF244321}">
                <p14:modId xmlns:p14="http://schemas.microsoft.com/office/powerpoint/2010/main" val="350726728"/>
              </p:ext>
            </p:extLst>
          </p:nvPr>
        </p:nvGraphicFramePr>
        <p:xfrm>
          <a:off x="792480" y="1386840"/>
          <a:ext cx="10820400" cy="477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89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8"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49" name="Rectangle 1037">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 Essential Steps To Protect Hospitals During Inclement Weather">
            <a:extLst>
              <a:ext uri="{FF2B5EF4-FFF2-40B4-BE49-F238E27FC236}">
                <a16:creationId xmlns:a16="http://schemas.microsoft.com/office/drawing/2014/main" id="{769306C5-F0D9-9636-DF28-DA380B4CB10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r="7555"/>
          <a:stretch/>
        </p:blipFill>
        <p:spPr bwMode="auto">
          <a:xfrm>
            <a:off x="-1" y="10"/>
            <a:ext cx="12192000" cy="6857989"/>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39">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B85F9-3381-21F5-6171-70B73E36657E}"/>
              </a:ext>
            </a:extLst>
          </p:cNvPr>
          <p:cNvSpPr>
            <a:spLocks noGrp="1"/>
          </p:cNvSpPr>
          <p:nvPr>
            <p:ph type="title"/>
          </p:nvPr>
        </p:nvSpPr>
        <p:spPr>
          <a:xfrm>
            <a:off x="4839132" y="1019868"/>
            <a:ext cx="7272408" cy="1752537"/>
          </a:xfrm>
        </p:spPr>
        <p:txBody>
          <a:bodyPr vert="horz" lIns="91440" tIns="45720" rIns="91440" bIns="45720" rtlCol="0" anchor="b">
            <a:normAutofit/>
          </a:bodyPr>
          <a:lstStyle/>
          <a:p>
            <a:pPr algn="ctr"/>
            <a:r>
              <a:rPr lang="en-US" sz="6600" b="1" kern="1200" cap="all" spc="390" baseline="0" dirty="0">
                <a:solidFill>
                  <a:srgbClr val="FFFFFF"/>
                </a:solidFill>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213090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058" name="Rectangle 2057">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59" name="Straight Connector 2058">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062" name="Rectangle 2061">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4,208 Adverse Weather Images, Stock Photos, 3D objects, &amp; Vectors |  Shutterstock">
            <a:extLst>
              <a:ext uri="{FF2B5EF4-FFF2-40B4-BE49-F238E27FC236}">
                <a16:creationId xmlns:a16="http://schemas.microsoft.com/office/drawing/2014/main" id="{DA71F86D-56F3-30D8-F8E8-FE649BA797FE}"/>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15730"/>
          <a:stretch/>
        </p:blipFill>
        <p:spPr bwMode="auto">
          <a:xfrm>
            <a:off x="-1" y="10"/>
            <a:ext cx="12192000" cy="6857989"/>
          </a:xfrm>
          <a:prstGeom prst="rect">
            <a:avLst/>
          </a:prstGeom>
          <a:noFill/>
          <a:extLst>
            <a:ext uri="{909E8E84-426E-40DD-AFC4-6F175D3DCCD1}">
              <a14:hiddenFill xmlns:a14="http://schemas.microsoft.com/office/drawing/2010/main">
                <a:solidFill>
                  <a:srgbClr val="FFFFFF"/>
                </a:solidFill>
              </a14:hiddenFill>
            </a:ext>
          </a:extLst>
        </p:spPr>
      </p:pic>
      <p:sp>
        <p:nvSpPr>
          <p:cNvPr id="2064" name="Rectangle 2063">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C6FAF-80FD-6A7C-C2DC-B5B08C25A5E5}"/>
              </a:ext>
            </a:extLst>
          </p:cNvPr>
          <p:cNvSpPr>
            <a:spLocks noGrp="1"/>
          </p:cNvSpPr>
          <p:nvPr>
            <p:ph type="title"/>
          </p:nvPr>
        </p:nvSpPr>
        <p:spPr>
          <a:xfrm>
            <a:off x="2378183" y="3502721"/>
            <a:ext cx="7272408" cy="1752537"/>
          </a:xfrm>
        </p:spPr>
        <p:txBody>
          <a:bodyPr vert="horz" lIns="91440" tIns="45720" rIns="91440" bIns="45720" rtlCol="0" anchor="b">
            <a:normAutofit/>
          </a:bodyPr>
          <a:lstStyle/>
          <a:p>
            <a:pPr algn="ctr"/>
            <a:r>
              <a:rPr lang="en-US" sz="6600" b="1" kern="1200" cap="all" spc="390" baseline="0" dirty="0">
                <a:solidFill>
                  <a:srgbClr val="FFFFFF"/>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0956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0A0AD766-17AF-CCB4-9843-C9271B796498}"/>
              </a:ext>
            </a:extLst>
          </p:cNvPr>
          <p:cNvGraphicFramePr>
            <a:graphicFrameLocks noGrp="1"/>
          </p:cNvGraphicFramePr>
          <p:nvPr>
            <p:ph idx="1"/>
            <p:extLst>
              <p:ext uri="{D42A27DB-BD31-4B8C-83A1-F6EECF244321}">
                <p14:modId xmlns:p14="http://schemas.microsoft.com/office/powerpoint/2010/main" val="2839833803"/>
              </p:ext>
            </p:extLst>
          </p:nvPr>
        </p:nvGraphicFramePr>
        <p:xfrm>
          <a:off x="908885" y="1491915"/>
          <a:ext cx="10374229" cy="3465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1E57BD67-87E1-01F5-DF4A-B524E6F7C4B0}"/>
              </a:ext>
            </a:extLst>
          </p:cNvPr>
          <p:cNvSpPr>
            <a:spLocks noGrp="1"/>
          </p:cNvSpPr>
          <p:nvPr>
            <p:ph type="title"/>
          </p:nvPr>
        </p:nvSpPr>
        <p:spPr>
          <a:xfrm>
            <a:off x="1028700" y="132690"/>
            <a:ext cx="10134600" cy="903019"/>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56760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E57BD67-87E1-01F5-DF4A-B524E6F7C4B0}"/>
              </a:ext>
            </a:extLst>
          </p:cNvPr>
          <p:cNvSpPr>
            <a:spLocks noGrp="1"/>
          </p:cNvSpPr>
          <p:nvPr>
            <p:ph type="title"/>
          </p:nvPr>
        </p:nvSpPr>
        <p:spPr>
          <a:xfrm>
            <a:off x="1028699" y="96595"/>
            <a:ext cx="10134600" cy="903019"/>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REVIEW</a:t>
            </a:r>
          </a:p>
        </p:txBody>
      </p:sp>
      <p:graphicFrame>
        <p:nvGraphicFramePr>
          <p:cNvPr id="11" name="Content Placeholder 2">
            <a:extLst>
              <a:ext uri="{FF2B5EF4-FFF2-40B4-BE49-F238E27FC236}">
                <a16:creationId xmlns:a16="http://schemas.microsoft.com/office/drawing/2014/main" id="{7CD3D338-0378-F5B5-5700-E85623FE05AD}"/>
              </a:ext>
            </a:extLst>
          </p:cNvPr>
          <p:cNvGraphicFramePr>
            <a:graphicFrameLocks noGrp="1"/>
          </p:cNvGraphicFramePr>
          <p:nvPr>
            <p:ph idx="1"/>
            <p:extLst>
              <p:ext uri="{D42A27DB-BD31-4B8C-83A1-F6EECF244321}">
                <p14:modId xmlns:p14="http://schemas.microsoft.com/office/powerpoint/2010/main" val="2992221672"/>
              </p:ext>
            </p:extLst>
          </p:nvPr>
        </p:nvGraphicFramePr>
        <p:xfrm>
          <a:off x="1028699" y="1444329"/>
          <a:ext cx="1013460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852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E57BD67-87E1-01F5-DF4A-B524E6F7C4B0}"/>
              </a:ext>
            </a:extLst>
          </p:cNvPr>
          <p:cNvSpPr>
            <a:spLocks noGrp="1"/>
          </p:cNvSpPr>
          <p:nvPr>
            <p:ph type="title"/>
          </p:nvPr>
        </p:nvSpPr>
        <p:spPr>
          <a:xfrm>
            <a:off x="7409128" y="2634916"/>
            <a:ext cx="3604693" cy="1377616"/>
          </a:xfrm>
        </p:spPr>
        <p:txBody>
          <a:bodyPr anchor="ctr">
            <a:normAutofit/>
          </a:bodyPr>
          <a:lstStyle/>
          <a:p>
            <a:pPr algn="ctr"/>
            <a:r>
              <a:rPr lang="en-US" sz="3600" b="1">
                <a:latin typeface="Times New Roman" panose="02020603050405020304" pitchFamily="18" charset="0"/>
                <a:cs typeface="Times New Roman" panose="02020603050405020304" pitchFamily="18" charset="0"/>
              </a:rPr>
              <a:t>DATA DESCRIPTION</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0A0AD766-17AF-CCB4-9843-C9271B796498}"/>
              </a:ext>
            </a:extLst>
          </p:cNvPr>
          <p:cNvGraphicFramePr>
            <a:graphicFrameLocks noGrp="1"/>
          </p:cNvGraphicFramePr>
          <p:nvPr>
            <p:ph idx="1"/>
            <p:extLst>
              <p:ext uri="{D42A27DB-BD31-4B8C-83A1-F6EECF244321}">
                <p14:modId xmlns:p14="http://schemas.microsoft.com/office/powerpoint/2010/main" val="1066992597"/>
              </p:ext>
            </p:extLst>
          </p:nvPr>
        </p:nvGraphicFramePr>
        <p:xfrm>
          <a:off x="1417429" y="1246230"/>
          <a:ext cx="4962083" cy="4365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23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E57BD67-87E1-01F5-DF4A-B524E6F7C4B0}"/>
              </a:ext>
            </a:extLst>
          </p:cNvPr>
          <p:cNvSpPr>
            <a:spLocks noGrp="1"/>
          </p:cNvSpPr>
          <p:nvPr>
            <p:ph type="title"/>
          </p:nvPr>
        </p:nvSpPr>
        <p:spPr>
          <a:xfrm>
            <a:off x="1028699" y="108627"/>
            <a:ext cx="10134600" cy="903019"/>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 CLEANING</a:t>
            </a:r>
          </a:p>
        </p:txBody>
      </p:sp>
      <p:graphicFrame>
        <p:nvGraphicFramePr>
          <p:cNvPr id="11" name="Content Placeholder 2">
            <a:extLst>
              <a:ext uri="{FF2B5EF4-FFF2-40B4-BE49-F238E27FC236}">
                <a16:creationId xmlns:a16="http://schemas.microsoft.com/office/drawing/2014/main" id="{2FEBD880-797D-0FC0-9834-D9C1338B9953}"/>
              </a:ext>
            </a:extLst>
          </p:cNvPr>
          <p:cNvGraphicFramePr>
            <a:graphicFrameLocks noGrp="1"/>
          </p:cNvGraphicFramePr>
          <p:nvPr>
            <p:ph idx="1"/>
            <p:extLst>
              <p:ext uri="{D42A27DB-BD31-4B8C-83A1-F6EECF244321}">
                <p14:modId xmlns:p14="http://schemas.microsoft.com/office/powerpoint/2010/main" val="2594519247"/>
              </p:ext>
            </p:extLst>
          </p:nvPr>
        </p:nvGraphicFramePr>
        <p:xfrm>
          <a:off x="433137" y="1011646"/>
          <a:ext cx="11297652" cy="547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9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92158-FA48-BF30-430E-A5AB9182DB2D}"/>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r>
              <a:rPr lang="en-US" sz="4000" b="1" kern="1200" cap="all" spc="390" baseline="0" dirty="0">
                <a:solidFill>
                  <a:schemeClr val="tx2"/>
                </a:solidFill>
                <a:latin typeface="Times New Roman" panose="02020603050405020304" pitchFamily="18" charset="0"/>
                <a:cs typeface="Times New Roman" panose="02020603050405020304" pitchFamily="18" charset="0"/>
              </a:rPr>
              <a:t>DATA VISUALIZATIONS</a:t>
            </a:r>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81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FC0B7C8-7F30-F111-E47E-CEEBD31C8BFD}"/>
              </a:ext>
            </a:extLst>
          </p:cNvPr>
          <p:cNvSpPr>
            <a:spLocks noGrp="1"/>
          </p:cNvSpPr>
          <p:nvPr>
            <p:ph idx="1"/>
          </p:nvPr>
        </p:nvSpPr>
        <p:spPr>
          <a:xfrm>
            <a:off x="422310" y="2347615"/>
            <a:ext cx="4642985" cy="1416927"/>
          </a:xfrm>
        </p:spPr>
        <p:txBody>
          <a:bodyPr>
            <a:noAutofit/>
          </a:bodyPr>
          <a:lstStyle/>
          <a:p>
            <a:pPr marL="171450" indent="-1714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Rain, Fog/Smog, and Cloudy conditions exhibit the highest percentages of fatal injuries at 44.51%, 45.53%, and 45.40%, respectively, indicating the dangers of reduced visibility.</a:t>
            </a:r>
          </a:p>
          <a:p>
            <a:pPr marL="171450" indent="-1714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These weather types underscore the risks of adverse driving conditions, especially in situations with impaired visibility.</a:t>
            </a: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
        <p:nvSpPr>
          <p:cNvPr id="7" name="Pentagon 6">
            <a:extLst>
              <a:ext uri="{FF2B5EF4-FFF2-40B4-BE49-F238E27FC236}">
                <a16:creationId xmlns:a16="http://schemas.microsoft.com/office/drawing/2014/main" id="{983E9DC9-3BCD-2668-A0E8-2090ABE1D74E}"/>
              </a:ext>
            </a:extLst>
          </p:cNvPr>
          <p:cNvSpPr/>
          <p:nvPr/>
        </p:nvSpPr>
        <p:spPr>
          <a:xfrm>
            <a:off x="289961" y="271858"/>
            <a:ext cx="7241807" cy="544521"/>
          </a:xfrm>
          <a:prstGeom prst="homePlate">
            <a:avLst/>
          </a:prstGeom>
          <a:solidFill>
            <a:schemeClr val="accent5">
              <a:lumMod val="7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Impact Of Weather Conditions On Injury Severity</a:t>
            </a:r>
            <a:endParaRPr lang="en-US" sz="2400" dirty="0"/>
          </a:p>
        </p:txBody>
      </p:sp>
      <p:pic>
        <p:nvPicPr>
          <p:cNvPr id="11" name="Picture 10">
            <a:extLst>
              <a:ext uri="{FF2B5EF4-FFF2-40B4-BE49-F238E27FC236}">
                <a16:creationId xmlns:a16="http://schemas.microsoft.com/office/drawing/2014/main" id="{5B4607DD-E85A-29EA-7F63-FC8EDD001CFA}"/>
              </a:ext>
            </a:extLst>
          </p:cNvPr>
          <p:cNvPicPr>
            <a:picLocks noChangeAspect="1"/>
          </p:cNvPicPr>
          <p:nvPr/>
        </p:nvPicPr>
        <p:blipFill>
          <a:blip r:embed="rId2"/>
          <a:stretch>
            <a:fillRect/>
          </a:stretch>
        </p:blipFill>
        <p:spPr>
          <a:xfrm>
            <a:off x="5342021" y="1047476"/>
            <a:ext cx="6551520" cy="5434132"/>
          </a:xfrm>
          <a:prstGeom prst="rect">
            <a:avLst/>
          </a:prstGeom>
        </p:spPr>
      </p:pic>
    </p:spTree>
    <p:extLst>
      <p:ext uri="{BB962C8B-B14F-4D97-AF65-F5344CB8AC3E}">
        <p14:creationId xmlns:p14="http://schemas.microsoft.com/office/powerpoint/2010/main" val="233542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501D66-DEDD-F477-92FB-4D3475842698}"/>
              </a:ext>
            </a:extLst>
          </p:cNvPr>
          <p:cNvPicPr>
            <a:picLocks noChangeAspect="1"/>
          </p:cNvPicPr>
          <p:nvPr/>
        </p:nvPicPr>
        <p:blipFill>
          <a:blip r:embed="rId2"/>
          <a:stretch>
            <a:fillRect/>
          </a:stretch>
        </p:blipFill>
        <p:spPr>
          <a:xfrm>
            <a:off x="5058162" y="1039381"/>
            <a:ext cx="6855023" cy="5188312"/>
          </a:xfrm>
          <a:prstGeom prst="rect">
            <a:avLst/>
          </a:prstGeom>
        </p:spPr>
      </p:pic>
      <p:sp>
        <p:nvSpPr>
          <p:cNvPr id="4" name="Content Placeholder 3">
            <a:extLst>
              <a:ext uri="{FF2B5EF4-FFF2-40B4-BE49-F238E27FC236}">
                <a16:creationId xmlns:a16="http://schemas.microsoft.com/office/drawing/2014/main" id="{BFC0B7C8-7F30-F111-E47E-CEEBD31C8BFD}"/>
              </a:ext>
            </a:extLst>
          </p:cNvPr>
          <p:cNvSpPr>
            <a:spLocks noGrp="1"/>
          </p:cNvSpPr>
          <p:nvPr>
            <p:ph idx="1"/>
          </p:nvPr>
        </p:nvSpPr>
        <p:spPr>
          <a:xfrm>
            <a:off x="481263" y="2486746"/>
            <a:ext cx="4294384" cy="1884508"/>
          </a:xfrm>
        </p:spPr>
        <p:txBody>
          <a:bodyPr>
            <a:noAutofit/>
          </a:body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 horizontal bar chart shows that Cloudy conditions recorded the highest fatalities (32,109), followed by Rain (16,946), likely due to reduced visibility or driver complacency.</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It also highlights that Blowing Sand and Blowing Snow had the lowest fatalities, possibly due to their rarity or increased caution during such events.</a:t>
            </a:r>
          </a:p>
        </p:txBody>
      </p:sp>
      <p:sp>
        <p:nvSpPr>
          <p:cNvPr id="5" name="Pentagon 4">
            <a:extLst>
              <a:ext uri="{FF2B5EF4-FFF2-40B4-BE49-F238E27FC236}">
                <a16:creationId xmlns:a16="http://schemas.microsoft.com/office/drawing/2014/main" id="{49DD192A-A98C-E544-D6CF-B92D6D0969A1}"/>
              </a:ext>
            </a:extLst>
          </p:cNvPr>
          <p:cNvSpPr/>
          <p:nvPr/>
        </p:nvSpPr>
        <p:spPr>
          <a:xfrm>
            <a:off x="301992" y="272911"/>
            <a:ext cx="7241807" cy="544521"/>
          </a:xfrm>
          <a:prstGeom prst="homePlate">
            <a:avLst/>
          </a:prstGeom>
          <a:solidFill>
            <a:schemeClr val="accent5">
              <a:lumMod val="7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Impact Of Weather Conditions On Traffic Fatalities</a:t>
            </a:r>
            <a:endParaRPr lang="en-US" sz="2400" dirty="0"/>
          </a:p>
        </p:txBody>
      </p:sp>
    </p:spTree>
    <p:extLst>
      <p:ext uri="{BB962C8B-B14F-4D97-AF65-F5344CB8AC3E}">
        <p14:creationId xmlns:p14="http://schemas.microsoft.com/office/powerpoint/2010/main" val="288001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ABC0F94-3CD9-E957-9646-04B7BCC5862A}"/>
              </a:ext>
            </a:extLst>
          </p:cNvPr>
          <p:cNvSpPr txBox="1">
            <a:spLocks/>
          </p:cNvSpPr>
          <p:nvPr/>
        </p:nvSpPr>
        <p:spPr>
          <a:xfrm>
            <a:off x="626846" y="2516727"/>
            <a:ext cx="4257975" cy="183870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Dry surfaces under cloudy weather recorded the highest deaths (20,038), followed by wet surfaces during rainy weather (12,646).</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Icy and slushy surfaces showed lower fatality counts, possibly due to more cautious driving, while the bubble size and log scale effectively highlight high-fatality conditions for better comparison.</a:t>
            </a:r>
          </a:p>
        </p:txBody>
      </p:sp>
      <p:sp>
        <p:nvSpPr>
          <p:cNvPr id="7" name="Pentagon 6">
            <a:extLst>
              <a:ext uri="{FF2B5EF4-FFF2-40B4-BE49-F238E27FC236}">
                <a16:creationId xmlns:a16="http://schemas.microsoft.com/office/drawing/2014/main" id="{983E9DC9-3BCD-2668-A0E8-2090ABE1D74E}"/>
              </a:ext>
            </a:extLst>
          </p:cNvPr>
          <p:cNvSpPr/>
          <p:nvPr/>
        </p:nvSpPr>
        <p:spPr>
          <a:xfrm>
            <a:off x="289960" y="272911"/>
            <a:ext cx="7590723" cy="544521"/>
          </a:xfrm>
          <a:prstGeom prst="homePlate">
            <a:avLst/>
          </a:prstGeom>
          <a:solidFill>
            <a:schemeClr val="accent5">
              <a:lumMod val="7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Impact of Weather and Surface Conditions on Fatalities</a:t>
            </a:r>
          </a:p>
        </p:txBody>
      </p:sp>
      <p:pic>
        <p:nvPicPr>
          <p:cNvPr id="3" name="Picture 2">
            <a:extLst>
              <a:ext uri="{FF2B5EF4-FFF2-40B4-BE49-F238E27FC236}">
                <a16:creationId xmlns:a16="http://schemas.microsoft.com/office/drawing/2014/main" id="{506B2B80-2FB5-23E4-8323-EDDC993FF93B}"/>
              </a:ext>
            </a:extLst>
          </p:cNvPr>
          <p:cNvPicPr>
            <a:picLocks noChangeAspect="1"/>
          </p:cNvPicPr>
          <p:nvPr/>
        </p:nvPicPr>
        <p:blipFill>
          <a:blip r:embed="rId2"/>
          <a:stretch>
            <a:fillRect/>
          </a:stretch>
        </p:blipFill>
        <p:spPr>
          <a:xfrm>
            <a:off x="5209676" y="1086256"/>
            <a:ext cx="6753556" cy="5076319"/>
          </a:xfrm>
          <a:prstGeom prst="rect">
            <a:avLst/>
          </a:prstGeom>
        </p:spPr>
      </p:pic>
    </p:spTree>
    <p:extLst>
      <p:ext uri="{BB962C8B-B14F-4D97-AF65-F5344CB8AC3E}">
        <p14:creationId xmlns:p14="http://schemas.microsoft.com/office/powerpoint/2010/main" val="1580751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4356</TotalTime>
  <Words>926</Words>
  <Application>Microsoft Macintosh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Bembo</vt:lpstr>
      <vt:lpstr>Calibri</vt:lpstr>
      <vt:lpstr>Calibri Light</vt:lpstr>
      <vt:lpstr>Open Sans</vt:lpstr>
      <vt:lpstr>Times New Roman</vt:lpstr>
      <vt:lpstr>Office Theme</vt:lpstr>
      <vt:lpstr>AdornVTI</vt:lpstr>
      <vt:lpstr>IMPACT OF ADVERSE WEATHER CONDITIONS ON TRAFFIC ACCIDENTS IN THE UNITED STATES: A 2017-2022 ANALYSIS </vt:lpstr>
      <vt:lpstr>INTRODUCTION</vt:lpstr>
      <vt:lpstr>LITERATURE REVIEW</vt:lpstr>
      <vt:lpstr>DATA DESCRIPTION</vt:lpstr>
      <vt:lpstr>DATA CLEANING</vt:lpstr>
      <vt:lpstr>DATA VISUALIZATIONS</vt:lpstr>
      <vt:lpstr>PowerPoint Presentation</vt:lpstr>
      <vt:lpstr>PowerPoint Presentation</vt:lpstr>
      <vt:lpstr>PowerPoint Presentation</vt:lpstr>
      <vt:lpstr>PowerPoint Presentation</vt:lpstr>
      <vt:lpstr>PowerPoint Presentation</vt:lpstr>
      <vt:lpstr>PowerPoint Presentation</vt:lpstr>
      <vt:lpstr>CONCLUSIONS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Budget Allocation Breakdown by Sector</dc:title>
  <dc:creator>Sai Manigopal Reddy KanumathiReddy</dc:creator>
  <cp:lastModifiedBy>Sai Manigopal Reddy KanumathiReddy</cp:lastModifiedBy>
  <cp:revision>54</cp:revision>
  <cp:lastPrinted>2024-09-12T03:46:55Z</cp:lastPrinted>
  <dcterms:created xsi:type="dcterms:W3CDTF">2024-09-11T13:22:46Z</dcterms:created>
  <dcterms:modified xsi:type="dcterms:W3CDTF">2024-12-04T16:34:36Z</dcterms:modified>
</cp:coreProperties>
</file>