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83" r:id="rId9"/>
    <p:sldId id="282" r:id="rId10"/>
    <p:sldId id="277" r:id="rId11"/>
    <p:sldId id="278" r:id="rId12"/>
    <p:sldId id="274" r:id="rId13"/>
    <p:sldId id="28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67" d="100"/>
          <a:sy n="67" d="100"/>
        </p:scale>
        <p:origin x="6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8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0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54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C94228-8CFB-4A55-AC29-98041E24D1B3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3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234407" TargetMode="External"/><Relationship Id="rId2" Type="http://schemas.openxmlformats.org/officeDocument/2006/relationships/hyperlink" Target="http://www.avg.com/en/signal/what-is-mal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abs/10.1145/2619239.263143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DoS attack by China &amp; Ukraine - YouTube">
            <a:extLst>
              <a:ext uri="{FF2B5EF4-FFF2-40B4-BE49-F238E27FC236}">
                <a16:creationId xmlns:a16="http://schemas.microsoft.com/office/drawing/2014/main" id="{04761690-2E2E-41AA-A283-6463BE1AF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795"/>
          <a:stretch/>
        </p:blipFill>
        <p:spPr bwMode="auto"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A80886-4404-461B-AEB1-65ECD41D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391" y="5206771"/>
            <a:ext cx="10407602" cy="86802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Detection of Android malware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8303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select the best features that are significant to determine our target variable we used a feature engineering technique.</a:t>
            </a:r>
          </a:p>
          <a:p>
            <a:pPr lvl="2"/>
            <a:r>
              <a:rPr lang="en-US" sz="1800" i="1" dirty="0"/>
              <a:t>Univariate feature selection</a:t>
            </a:r>
          </a:p>
          <a:p>
            <a:pPr lvl="2"/>
            <a:endParaRPr lang="en-US" sz="1800" i="1" dirty="0"/>
          </a:p>
          <a:p>
            <a:pPr marL="128016" lvl="1" indent="0">
              <a:buNone/>
            </a:pPr>
            <a:r>
              <a:rPr lang="en-US" i="1" dirty="0"/>
              <a:t>This techniques examines each feature individually and determines the strength of the relationship of the feature with the target variable. The top 15 features selected are: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				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08A09AA-AB6B-42C3-AD41-7D9BC8D5D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40" y="4297681"/>
            <a:ext cx="2698836" cy="23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3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Decision Tree</a:t>
            </a:r>
          </a:p>
          <a:p>
            <a:r>
              <a:rPr lang="en-US" sz="2800" dirty="0"/>
              <a:t>Random Forest</a:t>
            </a:r>
          </a:p>
          <a:p>
            <a:r>
              <a:rPr lang="en-US" sz="2800" dirty="0"/>
              <a:t>KNN</a:t>
            </a:r>
          </a:p>
          <a:p>
            <a:r>
              <a:rPr lang="en-US" sz="2800" dirty="0"/>
              <a:t>Naïve Bayes</a:t>
            </a:r>
          </a:p>
          <a:p>
            <a:r>
              <a:rPr lang="en-US" sz="2800" dirty="0"/>
              <a:t>Stochastic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78586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638" y="2084832"/>
            <a:ext cx="8946541" cy="419548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BFDFEB3-356C-476B-9F7F-C01A979C7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16" y="2012848"/>
            <a:ext cx="6737696" cy="39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Among all the algorithms we have used, Decision tree and Random Forest showed the best performance.</a:t>
            </a:r>
          </a:p>
          <a:p>
            <a:r>
              <a:rPr lang="en-US" sz="2800" dirty="0"/>
              <a:t>All models were validated using 10 cross-fold validation.</a:t>
            </a:r>
          </a:p>
          <a:p>
            <a:r>
              <a:rPr lang="en-US" sz="2800" dirty="0"/>
              <a:t>We have considered Random Forest as the model we want to use for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329390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444D-B1EC-44A2-924D-335B9801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268-5048-4A40-AEA7-1136E3CD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www.avg.com/en/signal/what-is-malware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ieeexplore.ieee.org/abstract/document/6234407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dl.acm.org/doi/abs/10.1145/2619239.2631434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7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1AF7-AF44-4F94-9F86-7293B603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840E-4EA9-4978-B0CF-BCF87A51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Malware?</a:t>
            </a:r>
          </a:p>
          <a:p>
            <a:r>
              <a:rPr lang="en-US" sz="2800" dirty="0"/>
              <a:t>Who and why are malware developed?</a:t>
            </a:r>
          </a:p>
          <a:p>
            <a:r>
              <a:rPr lang="en-US" sz="2800" dirty="0"/>
              <a:t>Project Dataset</a:t>
            </a:r>
          </a:p>
          <a:p>
            <a:r>
              <a:rPr lang="en-US" sz="2800" dirty="0"/>
              <a:t>Analysis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Conclusion</a:t>
            </a:r>
          </a:p>
          <a:p>
            <a:r>
              <a:rPr lang="en-US" sz="2800" dirty="0"/>
              <a:t>What is yet to be done?</a:t>
            </a:r>
          </a:p>
        </p:txBody>
      </p:sp>
    </p:spTree>
    <p:extLst>
      <p:ext uri="{BB962C8B-B14F-4D97-AF65-F5344CB8AC3E}">
        <p14:creationId xmlns:p14="http://schemas.microsoft.com/office/powerpoint/2010/main" val="179545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0CDF-5F34-467F-8048-5826936F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</a:t>
            </a:r>
            <a:r>
              <a:rPr lang="en-US" sz="1200" dirty="0">
                <a:latin typeface="Agency FB" panose="020B0503020202020204" pitchFamily="34" charset="0"/>
              </a:rPr>
              <a:t>(malicious Software)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5DC9-7727-492B-B93A-688DB7FF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Software designed to exploit people’s data by gaining access to their device without their knowledge. </a:t>
            </a:r>
          </a:p>
          <a:p>
            <a:r>
              <a:rPr lang="en-US" sz="2800" dirty="0"/>
              <a:t>First malware was developed during the late 80’s, Vienna virus which damaged data and files. </a:t>
            </a:r>
          </a:p>
          <a:p>
            <a:r>
              <a:rPr lang="en-US" sz="2800" dirty="0"/>
              <a:t>Some common malware are:</a:t>
            </a:r>
          </a:p>
          <a:p>
            <a:pPr algn="ctr"/>
            <a:r>
              <a:rPr lang="en-US" sz="2800" dirty="0"/>
              <a:t>                        Virus, Adware, Ransomware, Scareware, Trojan, SMS malware</a:t>
            </a:r>
          </a:p>
        </p:txBody>
      </p:sp>
    </p:spTree>
    <p:extLst>
      <p:ext uri="{BB962C8B-B14F-4D97-AF65-F5344CB8AC3E}">
        <p14:creationId xmlns:p14="http://schemas.microsoft.com/office/powerpoint/2010/main" val="6865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18A0-4AC1-4A4C-858D-DA82ABBB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904"/>
            <a:ext cx="10515600" cy="1071880"/>
          </a:xfrm>
        </p:spPr>
        <p:txBody>
          <a:bodyPr>
            <a:normAutofit/>
          </a:bodyPr>
          <a:lstStyle/>
          <a:p>
            <a:r>
              <a:rPr lang="en-US" b="1" dirty="0"/>
              <a:t>Why Malware?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DE36C-262F-4984-89C9-2A030F302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Malware was created for experiments and research, but eventually was used for making profits.</a:t>
            </a:r>
          </a:p>
          <a:p>
            <a:r>
              <a:rPr lang="en-US" sz="2800" dirty="0"/>
              <a:t>Hackers create these malware for their own purpose or to serve someone else’s purpose.</a:t>
            </a:r>
          </a:p>
          <a:p>
            <a:r>
              <a:rPr lang="en-US" sz="2800" dirty="0"/>
              <a:t>Malware can be used in a varieties of different ways.</a:t>
            </a:r>
          </a:p>
          <a:p>
            <a:r>
              <a:rPr lang="en-US" sz="2800" dirty="0"/>
              <a:t>By force advertisement, gaining unauthorized access to sensitive data, gaining control over a computer or files,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5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3D63-CE4F-405D-B159-F8498608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b="1"/>
              <a:t>ANDROID MALware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A9E656A-85AE-43A3-BC79-D9253955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2800" dirty="0"/>
              <a:t>More than half of smartphone malware attack are targeted to android devices.</a:t>
            </a:r>
          </a:p>
          <a:p>
            <a:r>
              <a:rPr lang="en-US" sz="2800" dirty="0"/>
              <a:t>Malware is injected to the target device via email, SMS, executables, </a:t>
            </a:r>
            <a:r>
              <a:rPr lang="en-US" sz="2800" dirty="0" err="1"/>
              <a:t>etc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D03DDD-0A02-4EEB-B50A-DAD851B7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2916"/>
            <a:ext cx="5455921" cy="49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0F79-9BB1-4F50-873D-F50936F8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AF3E-E272-49DA-AE1E-FFC2204D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300" dirty="0"/>
              <a:t>Using a sampled dataset, machine learning algorithms were trained to detect android malware. A model to classify type of malware or benign records and a model to classify the family of malware were trained.</a:t>
            </a:r>
          </a:p>
          <a:p>
            <a:r>
              <a:rPr lang="en-US" sz="2300" dirty="0"/>
              <a:t>Their corresponding performances were evaluated.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</a:t>
            </a:r>
            <a:r>
              <a:rPr lang="en-US" i="1" dirty="0"/>
              <a:t>Project framework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F8153D98-2C39-4784-A23E-D73410F843B8}"/>
              </a:ext>
            </a:extLst>
          </p:cNvPr>
          <p:cNvSpPr/>
          <p:nvPr/>
        </p:nvSpPr>
        <p:spPr>
          <a:xfrm>
            <a:off x="1885373" y="3596879"/>
            <a:ext cx="828675" cy="836598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995C3A-FEEC-467E-91D7-E60E89A47923}"/>
              </a:ext>
            </a:extLst>
          </p:cNvPr>
          <p:cNvSpPr/>
          <p:nvPr/>
        </p:nvSpPr>
        <p:spPr>
          <a:xfrm>
            <a:off x="3113470" y="3653950"/>
            <a:ext cx="1337938" cy="722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AC4F9-AC4F-4FEA-8D50-C0EEC767FDC0}"/>
              </a:ext>
            </a:extLst>
          </p:cNvPr>
          <p:cNvSpPr/>
          <p:nvPr/>
        </p:nvSpPr>
        <p:spPr>
          <a:xfrm>
            <a:off x="4957527" y="3176237"/>
            <a:ext cx="828675" cy="167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FE9821-DED2-4B4C-BAD3-52CBA8DD2549}"/>
              </a:ext>
            </a:extLst>
          </p:cNvPr>
          <p:cNvSpPr/>
          <p:nvPr/>
        </p:nvSpPr>
        <p:spPr>
          <a:xfrm>
            <a:off x="5143772" y="3202222"/>
            <a:ext cx="456184" cy="2219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7489D-DD73-496F-A3ED-E7BEB58D7DE0}"/>
              </a:ext>
            </a:extLst>
          </p:cNvPr>
          <p:cNvSpPr/>
          <p:nvPr/>
        </p:nvSpPr>
        <p:spPr>
          <a:xfrm>
            <a:off x="5143772" y="3507037"/>
            <a:ext cx="456184" cy="2219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CC682F-C30E-47A9-9B5E-717FFD1EE5C3}"/>
              </a:ext>
            </a:extLst>
          </p:cNvPr>
          <p:cNvSpPr/>
          <p:nvPr/>
        </p:nvSpPr>
        <p:spPr>
          <a:xfrm>
            <a:off x="5143773" y="3838519"/>
            <a:ext cx="456183" cy="231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5856B2-0F6E-456C-B565-215EC395C045}"/>
              </a:ext>
            </a:extLst>
          </p:cNvPr>
          <p:cNvSpPr/>
          <p:nvPr/>
        </p:nvSpPr>
        <p:spPr>
          <a:xfrm>
            <a:off x="5143772" y="4169372"/>
            <a:ext cx="456183" cy="2396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FB006E-D405-4CF8-8D7D-181888DEE35D}"/>
              </a:ext>
            </a:extLst>
          </p:cNvPr>
          <p:cNvSpPr/>
          <p:nvPr/>
        </p:nvSpPr>
        <p:spPr>
          <a:xfrm>
            <a:off x="5143772" y="4510451"/>
            <a:ext cx="456183" cy="2396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M5</a:t>
            </a: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A67809C0-ABE2-4B19-9E2B-E154A9EFF7A6}"/>
              </a:ext>
            </a:extLst>
          </p:cNvPr>
          <p:cNvSpPr/>
          <p:nvPr/>
        </p:nvSpPr>
        <p:spPr>
          <a:xfrm>
            <a:off x="6269391" y="3751887"/>
            <a:ext cx="932156" cy="52657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964362-63C7-48CD-B16F-D2C8349724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048" y="4015178"/>
            <a:ext cx="399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A217E7-0EC5-4718-B561-17EDC9FF36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451408" y="4015177"/>
            <a:ext cx="50611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8AA64C-8CEE-485F-99D2-DCF97ED25F6D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5786202" y="4015176"/>
            <a:ext cx="4831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8D3D-948D-4E3F-B1E6-70E5E53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ACB4-6E5B-475E-A7C0-63B85B7E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Our dataset was obtained from University of New Brunswick’s website.</a:t>
            </a:r>
          </a:p>
          <a:p>
            <a:r>
              <a:rPr lang="en-US" sz="2800" dirty="0"/>
              <a:t>86 features </a:t>
            </a:r>
          </a:p>
          <a:p>
            <a:r>
              <a:rPr lang="en-US" sz="2800" dirty="0"/>
              <a:t>Two target variables “Label” and “Family”</a:t>
            </a:r>
          </a:p>
          <a:p>
            <a:r>
              <a:rPr lang="en-US" sz="2800" dirty="0"/>
              <a:t>“Label” has 5 unique values</a:t>
            </a:r>
          </a:p>
          <a:p>
            <a:r>
              <a:rPr lang="en-US" sz="2800" dirty="0"/>
              <a:t>“Family” has 43 unique values</a:t>
            </a:r>
          </a:p>
          <a:p>
            <a:r>
              <a:rPr lang="en-US" sz="2800" dirty="0"/>
              <a:t>Random sampling was done to obtain a balanced dataset containing 156000 observations.</a:t>
            </a:r>
          </a:p>
        </p:txBody>
      </p:sp>
    </p:spTree>
    <p:extLst>
      <p:ext uri="{BB962C8B-B14F-4D97-AF65-F5344CB8AC3E}">
        <p14:creationId xmlns:p14="http://schemas.microsoft.com/office/powerpoint/2010/main" val="26688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8D3D-948D-4E3F-B1E6-70E5E53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sampling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398C47C-CECE-4E5F-B215-B7F9CA01E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48" y="2712265"/>
            <a:ext cx="7171041" cy="3170195"/>
          </a:xfrm>
        </p:spPr>
      </p:pic>
    </p:spTree>
    <p:extLst>
      <p:ext uri="{BB962C8B-B14F-4D97-AF65-F5344CB8AC3E}">
        <p14:creationId xmlns:p14="http://schemas.microsoft.com/office/powerpoint/2010/main" val="51325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8D3D-948D-4E3F-B1E6-70E5E53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ACB4-6E5B-475E-A7C0-63B85B7E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Special characters were removed from some features.</a:t>
            </a:r>
          </a:p>
          <a:p>
            <a:r>
              <a:rPr lang="en-US" sz="2800" dirty="0"/>
              <a:t>All the observations with missing values were removed from the dataset.</a:t>
            </a:r>
          </a:p>
          <a:p>
            <a:r>
              <a:rPr lang="en-US" sz="2800" dirty="0"/>
              <a:t>All the inf/ -inf values were replaced by 0.</a:t>
            </a:r>
          </a:p>
          <a:p>
            <a:r>
              <a:rPr lang="en-US" sz="2800" dirty="0"/>
              <a:t>Our target variable was converted to numerical.</a:t>
            </a:r>
          </a:p>
          <a:p>
            <a:r>
              <a:rPr lang="en-US" sz="2800" dirty="0"/>
              <a:t>Single value features were removed using variance threshold.</a:t>
            </a:r>
          </a:p>
        </p:txBody>
      </p:sp>
    </p:spTree>
    <p:extLst>
      <p:ext uri="{BB962C8B-B14F-4D97-AF65-F5344CB8AC3E}">
        <p14:creationId xmlns:p14="http://schemas.microsoft.com/office/powerpoint/2010/main" val="3199210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1289</TotalTime>
  <Words>496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Agency FB</vt:lpstr>
      <vt:lpstr>Tw Cen MT</vt:lpstr>
      <vt:lpstr>Tw Cen MT Condensed</vt:lpstr>
      <vt:lpstr>Wingdings 3</vt:lpstr>
      <vt:lpstr>Integral</vt:lpstr>
      <vt:lpstr>Detection of Android malware using Machine Learning</vt:lpstr>
      <vt:lpstr>Outline</vt:lpstr>
      <vt:lpstr>Malware (malicious Software)</vt:lpstr>
      <vt:lpstr>Why Malware?</vt:lpstr>
      <vt:lpstr>ANDROID MALware</vt:lpstr>
      <vt:lpstr>Project Idea</vt:lpstr>
      <vt:lpstr>Dataset</vt:lpstr>
      <vt:lpstr>Random sampling</vt:lpstr>
      <vt:lpstr>Data cleaning</vt:lpstr>
      <vt:lpstr>Feature engineering</vt:lpstr>
      <vt:lpstr>ML algorithms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&amp; DDOS Attacks</dc:title>
  <dc:creator>Allu,Sai Manideep</dc:creator>
  <cp:lastModifiedBy>Allu,Sai Manideep</cp:lastModifiedBy>
  <cp:revision>48</cp:revision>
  <dcterms:created xsi:type="dcterms:W3CDTF">2021-02-17T09:24:21Z</dcterms:created>
  <dcterms:modified xsi:type="dcterms:W3CDTF">2021-07-01T14:07:56Z</dcterms:modified>
</cp:coreProperties>
</file>