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5BE0C1DA-4412-40BF-BFAF-70928362231D}">
          <p14:sldIdLst>
            <p14:sldId id="256"/>
            <p14:sldId id="257"/>
            <p14:sldId id="258"/>
            <p14:sldId id="259"/>
          </p14:sldIdLst>
        </p14:section>
      </p14:sectionLst>
    </p:ex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74" y="62"/>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YOY</a:t>
            </a:r>
            <a:r>
              <a:rPr lang="en-US" baseline="0"/>
              <a:t> Sales and Growth %</a:t>
            </a:r>
            <a:r>
              <a:rPr lang="en-US"/>
              <a:t>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[1]Tables!$B$1</c:f>
              <c:strCache>
                <c:ptCount val="1"/>
                <c:pt idx="0">
                  <c:v>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numRef>
              <c:f>[1]Tables!$A$2:$A$6</c:f>
              <c:numCache>
                <c:formatCode>General</c:formatCode>
                <c:ptCount val="5"/>
                <c:pt idx="0">
                  <c:v>2017</c:v>
                </c:pt>
                <c:pt idx="1">
                  <c:v>2018</c:v>
                </c:pt>
                <c:pt idx="2">
                  <c:v>2019</c:v>
                </c:pt>
                <c:pt idx="3">
                  <c:v>2020</c:v>
                </c:pt>
                <c:pt idx="4">
                  <c:v>2021</c:v>
                </c:pt>
              </c:numCache>
            </c:numRef>
          </c:cat>
          <c:val>
            <c:numRef>
              <c:f>[1]Tables!$B$2:$B$6</c:f>
              <c:numCache>
                <c:formatCode>General</c:formatCode>
                <c:ptCount val="5"/>
                <c:pt idx="0">
                  <c:v>189976</c:v>
                </c:pt>
                <c:pt idx="1">
                  <c:v>242995</c:v>
                </c:pt>
                <c:pt idx="2">
                  <c:v>288449</c:v>
                </c:pt>
                <c:pt idx="3">
                  <c:v>350234</c:v>
                </c:pt>
                <c:pt idx="4">
                  <c:v>409194</c:v>
                </c:pt>
              </c:numCache>
            </c:numRef>
          </c:val>
          <c:extLst>
            <c:ext xmlns:c16="http://schemas.microsoft.com/office/drawing/2014/chart" uri="{C3380CC4-5D6E-409C-BE32-E72D297353CC}">
              <c16:uniqueId val="{00000000-113E-48C9-8A68-AD0D2639CA2A}"/>
            </c:ext>
          </c:extLst>
        </c:ser>
        <c:dLbls>
          <c:showLegendKey val="0"/>
          <c:showVal val="0"/>
          <c:showCatName val="0"/>
          <c:showSerName val="0"/>
          <c:showPercent val="0"/>
          <c:showBubbleSize val="0"/>
        </c:dLbls>
        <c:gapWidth val="219"/>
        <c:axId val="2002522176"/>
        <c:axId val="2002526976"/>
      </c:barChart>
      <c:lineChart>
        <c:grouping val="stacked"/>
        <c:varyColors val="0"/>
        <c:ser>
          <c:idx val="1"/>
          <c:order val="1"/>
          <c:tx>
            <c:strRef>
              <c:f>[1]Tables!$C$1</c:f>
              <c:strCache>
                <c:ptCount val="1"/>
                <c:pt idx="0">
                  <c:v>YoY Growth</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numRef>
              <c:f>[1]Tables!$A$2:$A$6</c:f>
              <c:numCache>
                <c:formatCode>General</c:formatCode>
                <c:ptCount val="5"/>
                <c:pt idx="0">
                  <c:v>2017</c:v>
                </c:pt>
                <c:pt idx="1">
                  <c:v>2018</c:v>
                </c:pt>
                <c:pt idx="2">
                  <c:v>2019</c:v>
                </c:pt>
                <c:pt idx="3">
                  <c:v>2020</c:v>
                </c:pt>
                <c:pt idx="4">
                  <c:v>2021</c:v>
                </c:pt>
              </c:numCache>
            </c:numRef>
          </c:cat>
          <c:val>
            <c:numRef>
              <c:f>[1]Tables!$C$2:$C$6</c:f>
              <c:numCache>
                <c:formatCode>0%</c:formatCode>
                <c:ptCount val="5"/>
                <c:pt idx="0">
                  <c:v>0</c:v>
                </c:pt>
                <c:pt idx="1">
                  <c:v>0.27908262096264802</c:v>
                </c:pt>
                <c:pt idx="2">
                  <c:v>0.18705734685898889</c:v>
                </c:pt>
                <c:pt idx="3">
                  <c:v>0.21419731044309387</c:v>
                </c:pt>
                <c:pt idx="4">
                  <c:v>0.16834459247246136</c:v>
                </c:pt>
              </c:numCache>
            </c:numRef>
          </c:val>
          <c:smooth val="0"/>
          <c:extLst>
            <c:ext xmlns:c16="http://schemas.microsoft.com/office/drawing/2014/chart" uri="{C3380CC4-5D6E-409C-BE32-E72D297353CC}">
              <c16:uniqueId val="{00000001-113E-48C9-8A68-AD0D2639CA2A}"/>
            </c:ext>
          </c:extLst>
        </c:ser>
        <c:dLbls>
          <c:showLegendKey val="0"/>
          <c:showVal val="0"/>
          <c:showCatName val="0"/>
          <c:showSerName val="0"/>
          <c:showPercent val="0"/>
          <c:showBubbleSize val="0"/>
        </c:dLbls>
        <c:marker val="1"/>
        <c:smooth val="0"/>
        <c:axId val="227336048"/>
        <c:axId val="227334128"/>
      </c:lineChart>
      <c:catAx>
        <c:axId val="2002522176"/>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2526976"/>
        <c:crosses val="autoZero"/>
        <c:auto val="1"/>
        <c:lblAlgn val="ctr"/>
        <c:lblOffset val="100"/>
        <c:noMultiLvlLbl val="0"/>
      </c:catAx>
      <c:valAx>
        <c:axId val="2002526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2522176"/>
        <c:crosses val="autoZero"/>
        <c:crossBetween val="between"/>
      </c:valAx>
      <c:valAx>
        <c:axId val="227334128"/>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336048"/>
        <c:crosses val="max"/>
        <c:crossBetween val="between"/>
      </c:valAx>
      <c:catAx>
        <c:axId val="227336048"/>
        <c:scaling>
          <c:orientation val="minMax"/>
        </c:scaling>
        <c:delete val="1"/>
        <c:axPos val="t"/>
        <c:numFmt formatCode="General" sourceLinked="1"/>
        <c:majorTickMark val="out"/>
        <c:minorTickMark val="none"/>
        <c:tickLblPos val="nextTo"/>
        <c:crossAx val="227334128"/>
        <c:crosses val="max"/>
        <c:auto val="1"/>
        <c:lblAlgn val="ctr"/>
        <c:lblOffset val="100"/>
        <c:noMultiLvlLbl val="0"/>
      </c:catAx>
      <c:spPr>
        <a:noFill/>
        <a:ln>
          <a:noFill/>
        </a:ln>
        <a:effectLst/>
      </c:spPr>
    </c:plotArea>
    <c:legend>
      <c:legendPos val="b"/>
      <c:overlay val="0"/>
      <c:spPr>
        <a:noFill/>
        <a:ln>
          <a:solidFill>
            <a:schemeClr val="accent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2" name="TextBox 1">
            <a:extLst>
              <a:ext uri="{FF2B5EF4-FFF2-40B4-BE49-F238E27FC236}">
                <a16:creationId xmlns:a16="http://schemas.microsoft.com/office/drawing/2014/main" id="{6C801A18-3252-AE34-7CF7-770A01DB98C1}"/>
              </a:ext>
            </a:extLst>
          </p:cNvPr>
          <p:cNvSpPr txBox="1"/>
          <p:nvPr/>
        </p:nvSpPr>
        <p:spPr>
          <a:xfrm>
            <a:off x="508819" y="1184599"/>
            <a:ext cx="8126361" cy="523220"/>
          </a:xfrm>
          <a:prstGeom prst="rect">
            <a:avLst/>
          </a:prstGeom>
          <a:noFill/>
        </p:spPr>
        <p:txBody>
          <a:bodyPr wrap="square" rtlCol="0">
            <a:spAutoFit/>
          </a:bodyPr>
          <a:lstStyle/>
          <a:p>
            <a:pPr algn="ctr"/>
            <a:r>
              <a:rPr lang="en-US" sz="2800" dirty="0"/>
              <a:t>Unveiling Sales Dynamics : A 5 -Year Journey</a:t>
            </a:r>
          </a:p>
        </p:txBody>
      </p:sp>
      <p:sp>
        <p:nvSpPr>
          <p:cNvPr id="6" name="TextBox 5">
            <a:extLst>
              <a:ext uri="{FF2B5EF4-FFF2-40B4-BE49-F238E27FC236}">
                <a16:creationId xmlns:a16="http://schemas.microsoft.com/office/drawing/2014/main" id="{F7832304-0D0A-5D56-F563-320207820403}"/>
              </a:ext>
            </a:extLst>
          </p:cNvPr>
          <p:cNvSpPr txBox="1"/>
          <p:nvPr/>
        </p:nvSpPr>
        <p:spPr>
          <a:xfrm>
            <a:off x="560439" y="3038168"/>
            <a:ext cx="8126361" cy="400110"/>
          </a:xfrm>
          <a:prstGeom prst="rect">
            <a:avLst/>
          </a:prstGeom>
          <a:noFill/>
        </p:spPr>
        <p:txBody>
          <a:bodyPr wrap="square" rtlCol="0">
            <a:spAutoFit/>
          </a:bodyPr>
          <a:lstStyle/>
          <a:p>
            <a:pPr algn="ctr"/>
            <a:r>
              <a:rPr lang="en-US" sz="2000" dirty="0"/>
              <a:t>What Changes are Required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579542" y="555522"/>
            <a:ext cx="2949178" cy="727587"/>
          </a:xfrm>
          <a:prstGeom prst="rect">
            <a:avLst/>
          </a:prstGeom>
          <a:noFill/>
          <a:ln>
            <a:noFill/>
          </a:ln>
        </p:spPr>
        <p:txBody>
          <a:bodyPr spcFirstLastPara="1" wrap="square" lIns="0" tIns="45700" rIns="0" bIns="45700" anchor="b" anchorCtr="0">
            <a:normAutofit fontScale="90000"/>
          </a:bodyPr>
          <a:lstStyle/>
          <a:p>
            <a:r>
              <a:rPr lang="en-US" sz="3100" dirty="0">
                <a:solidFill>
                  <a:schemeClr val="tx1"/>
                </a:solidFill>
              </a:rPr>
              <a:t>Decoding Growth</a:t>
            </a:r>
            <a:br>
              <a:rPr lang="en-US" sz="2800" dirty="0"/>
            </a:br>
            <a:endParaRPr sz="2800" dirty="0"/>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2" name="TextBox 1">
            <a:extLst>
              <a:ext uri="{FF2B5EF4-FFF2-40B4-BE49-F238E27FC236}">
                <a16:creationId xmlns:a16="http://schemas.microsoft.com/office/drawing/2014/main" id="{F8E5659B-D8C5-9BB4-E411-041BD7361985}"/>
              </a:ext>
            </a:extLst>
          </p:cNvPr>
          <p:cNvSpPr txBox="1"/>
          <p:nvPr/>
        </p:nvSpPr>
        <p:spPr>
          <a:xfrm>
            <a:off x="530381" y="1017986"/>
            <a:ext cx="7334864"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An Immersive dive into the sales data Analysis (2017 – 2021) </a:t>
            </a:r>
          </a:p>
          <a:p>
            <a:pPr marL="285750" indent="-285750">
              <a:buFont typeface="Arial" panose="020B0604020202020204" pitchFamily="34" charset="0"/>
              <a:buChar char="•"/>
            </a:pPr>
            <a:endParaRPr lang="en-US" sz="1600" dirty="0"/>
          </a:p>
        </p:txBody>
      </p:sp>
      <p:graphicFrame>
        <p:nvGraphicFramePr>
          <p:cNvPr id="3" name="Chart 2">
            <a:extLst>
              <a:ext uri="{FF2B5EF4-FFF2-40B4-BE49-F238E27FC236}">
                <a16:creationId xmlns:a16="http://schemas.microsoft.com/office/drawing/2014/main" id="{94901FB0-EC60-4AA4-BF8F-2C850EFB4FC6}"/>
              </a:ext>
            </a:extLst>
          </p:cNvPr>
          <p:cNvGraphicFramePr>
            <a:graphicFrameLocks/>
          </p:cNvGraphicFramePr>
          <p:nvPr>
            <p:extLst>
              <p:ext uri="{D42A27DB-BD31-4B8C-83A1-F6EECF244321}">
                <p14:modId xmlns:p14="http://schemas.microsoft.com/office/powerpoint/2010/main" val="1782322129"/>
              </p:ext>
            </p:extLst>
          </p:nvPr>
        </p:nvGraphicFramePr>
        <p:xfrm>
          <a:off x="579542" y="1704667"/>
          <a:ext cx="3471349" cy="3539613"/>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 Placeholder 4">
            <a:extLst>
              <a:ext uri="{FF2B5EF4-FFF2-40B4-BE49-F238E27FC236}">
                <a16:creationId xmlns:a16="http://schemas.microsoft.com/office/drawing/2014/main" id="{5D11CD56-87CB-4375-9857-FB404FB7EA05}"/>
              </a:ext>
            </a:extLst>
          </p:cNvPr>
          <p:cNvSpPr>
            <a:spLocks noGrp="1"/>
          </p:cNvSpPr>
          <p:nvPr>
            <p:ph type="body" idx="1"/>
          </p:nvPr>
        </p:nvSpPr>
        <p:spPr>
          <a:xfrm>
            <a:off x="4188542" y="1578077"/>
            <a:ext cx="4498258" cy="3844413"/>
          </a:xfrm>
        </p:spPr>
        <p:txBody>
          <a:bodyPr/>
          <a:lstStyle/>
          <a:p>
            <a:pPr>
              <a:lnSpc>
                <a:spcPct val="100000"/>
              </a:lnSpc>
              <a:buFont typeface="Arial" panose="020B0604020202020204" pitchFamily="34" charset="0"/>
              <a:buChar char="•"/>
            </a:pPr>
            <a:r>
              <a:rPr lang="en-US" sz="1600" dirty="0"/>
              <a:t>The sales growth has been consistent, but the Y-o-Y is oscillating.</a:t>
            </a:r>
          </a:p>
          <a:p>
            <a:pPr>
              <a:lnSpc>
                <a:spcPct val="100000"/>
              </a:lnSpc>
              <a:buFont typeface="Arial" panose="020B0604020202020204" pitchFamily="34" charset="0"/>
              <a:buChar char="•"/>
            </a:pPr>
            <a:r>
              <a:rPr lang="en-US" sz="1600" dirty="0"/>
              <a:t>2018 sales volume was impactful because of the social marketing campaigns utilized by the business owners.</a:t>
            </a:r>
          </a:p>
          <a:p>
            <a:pPr>
              <a:lnSpc>
                <a:spcPct val="100000"/>
              </a:lnSpc>
              <a:buFont typeface="Arial" panose="020B0604020202020204" pitchFamily="34" charset="0"/>
              <a:buChar char="•"/>
            </a:pPr>
            <a:r>
              <a:rPr lang="en-US" sz="1600" dirty="0"/>
              <a:t>2021 recorded the highest sales volume but there is slight decline of sales from 2020 to 2021.</a:t>
            </a:r>
          </a:p>
          <a:p>
            <a:pPr>
              <a:lnSpc>
                <a:spcPct val="100000"/>
              </a:lnSpc>
              <a:buFont typeface="Arial" panose="020B0604020202020204" pitchFamily="34" charset="0"/>
              <a:buChar char="•"/>
            </a:pPr>
            <a:r>
              <a:rPr lang="en-US" sz="1600" dirty="0"/>
              <a:t>The sales are divided into four business categories.</a:t>
            </a:r>
          </a:p>
          <a:p>
            <a:pPr lvl="1">
              <a:lnSpc>
                <a:spcPct val="100000"/>
              </a:lnSpc>
              <a:buFont typeface="Arial" panose="020B0604020202020204" pitchFamily="34" charset="0"/>
              <a:buChar char="•"/>
            </a:pPr>
            <a:r>
              <a:rPr lang="en-US" sz="1400" dirty="0"/>
              <a:t>Small business</a:t>
            </a:r>
          </a:p>
          <a:p>
            <a:pPr lvl="1">
              <a:lnSpc>
                <a:spcPct val="100000"/>
              </a:lnSpc>
              <a:buFont typeface="Arial" panose="020B0604020202020204" pitchFamily="34" charset="0"/>
              <a:buChar char="•"/>
            </a:pPr>
            <a:r>
              <a:rPr lang="en-US" sz="1400" dirty="0"/>
              <a:t>Medium Business</a:t>
            </a:r>
          </a:p>
          <a:p>
            <a:pPr lvl="1">
              <a:lnSpc>
                <a:spcPct val="100000"/>
              </a:lnSpc>
              <a:buFont typeface="Arial" panose="020B0604020202020204" pitchFamily="34" charset="0"/>
              <a:buChar char="•"/>
            </a:pPr>
            <a:r>
              <a:rPr lang="en-US" sz="1400" dirty="0"/>
              <a:t>Online Retailer</a:t>
            </a:r>
          </a:p>
          <a:p>
            <a:pPr lvl="1">
              <a:lnSpc>
                <a:spcPct val="100000"/>
              </a:lnSpc>
              <a:buFont typeface="Arial" panose="020B0604020202020204" pitchFamily="34" charset="0"/>
              <a:buChar char="•"/>
            </a:pPr>
            <a:r>
              <a:rPr lang="en-US" sz="1400" dirty="0"/>
              <a:t>Wholesale Distributor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451512"/>
            <a:ext cx="8229600" cy="443223"/>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70C0"/>
              </a:buClr>
              <a:buSzPct val="100000"/>
              <a:buFont typeface="Arial"/>
              <a:buNone/>
            </a:pPr>
            <a:r>
              <a:rPr lang="en-US" sz="2800" dirty="0">
                <a:solidFill>
                  <a:schemeClr val="tx1"/>
                </a:solidFill>
              </a:rPr>
              <a:t>Key Insights</a:t>
            </a:r>
            <a:endParaRPr sz="2800" dirty="0">
              <a:solidFill>
                <a:schemeClr val="tx1"/>
              </a:solidFill>
            </a:endParaRPr>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2" name="TextBox 1">
            <a:extLst>
              <a:ext uri="{FF2B5EF4-FFF2-40B4-BE49-F238E27FC236}">
                <a16:creationId xmlns:a16="http://schemas.microsoft.com/office/drawing/2014/main" id="{6B6065BC-8CA6-6F1B-1BE5-97EF97544508}"/>
              </a:ext>
            </a:extLst>
          </p:cNvPr>
          <p:cNvSpPr txBox="1"/>
          <p:nvPr/>
        </p:nvSpPr>
        <p:spPr>
          <a:xfrm>
            <a:off x="589934" y="1140542"/>
            <a:ext cx="8096865" cy="4355551"/>
          </a:xfrm>
          <a:prstGeom prst="rect">
            <a:avLst/>
          </a:prstGeom>
          <a:noFill/>
        </p:spPr>
        <p:txBody>
          <a:bodyPr wrap="square" rtlCol="0">
            <a:spAutoFit/>
          </a:bodyPr>
          <a:lstStyle/>
          <a:p>
            <a:pPr marL="285750" indent="-285750">
              <a:buFont typeface="Arial" panose="020B0604020202020204" pitchFamily="34" charset="0"/>
              <a:buChar char="•"/>
            </a:pPr>
            <a:r>
              <a:rPr lang="en-US" sz="1600" dirty="0"/>
              <a:t>Across all the accounts, 1480848 sales has been recorded.</a:t>
            </a:r>
          </a:p>
          <a:p>
            <a:pPr marL="285750" indent="-285750">
              <a:lnSpc>
                <a:spcPct val="150000"/>
              </a:lnSpc>
              <a:buFont typeface="Arial" panose="020B0604020202020204" pitchFamily="34" charset="0"/>
              <a:buChar char="•"/>
            </a:pPr>
            <a:r>
              <a:rPr lang="en-US" sz="1600" dirty="0"/>
              <a:t>The Average of 5-year CAGR is 51.77%</a:t>
            </a:r>
          </a:p>
          <a:p>
            <a:pPr marL="285750" indent="-285750">
              <a:lnSpc>
                <a:spcPct val="150000"/>
              </a:lnSpc>
              <a:buFont typeface="Arial" panose="020B0604020202020204" pitchFamily="34" charset="0"/>
              <a:buChar char="•"/>
            </a:pPr>
            <a:r>
              <a:rPr lang="en-US" sz="1600" dirty="0"/>
              <a:t>Medium Business account type is experiencing the higher profits</a:t>
            </a:r>
          </a:p>
          <a:p>
            <a:pPr marL="285750" indent="-285750">
              <a:lnSpc>
                <a:spcPct val="150000"/>
              </a:lnSpc>
              <a:buFont typeface="Arial" panose="020B0604020202020204" pitchFamily="34" charset="0"/>
              <a:buChar char="•"/>
            </a:pPr>
            <a:r>
              <a:rPr lang="en-US" sz="1600" dirty="0"/>
              <a:t>Online Retailers generated the highest sales volume with 408515 units accounting for 28% of the total sales.</a:t>
            </a:r>
          </a:p>
          <a:p>
            <a:pPr marL="285750" indent="-285750">
              <a:lnSpc>
                <a:spcPct val="150000"/>
              </a:lnSpc>
              <a:buFont typeface="Arial" panose="020B0604020202020204" pitchFamily="34" charset="0"/>
              <a:buChar char="•"/>
            </a:pPr>
            <a:r>
              <a:rPr lang="en-US" sz="1600" dirty="0"/>
              <a:t>Catalog Inclusion is the marketing program which helped to gain more accounts compared to the others.</a:t>
            </a:r>
          </a:p>
          <a:p>
            <a:pPr marL="285750" indent="-285750">
              <a:lnSpc>
                <a:spcPct val="150000"/>
              </a:lnSpc>
              <a:buFont typeface="Arial" panose="020B0604020202020204" pitchFamily="34" charset="0"/>
              <a:buChar char="•"/>
            </a:pPr>
            <a:r>
              <a:rPr lang="en-US" sz="1600" dirty="0"/>
              <a:t>Posters is the most under-utilized program by the medium business and wholesale distributor.</a:t>
            </a:r>
          </a:p>
          <a:p>
            <a:pPr marL="285750" indent="-285750">
              <a:lnSpc>
                <a:spcPct val="150000"/>
              </a:lnSpc>
              <a:buFont typeface="Arial" panose="020B0604020202020204" pitchFamily="34" charset="0"/>
              <a:buChar char="•"/>
            </a:pPr>
            <a:r>
              <a:rPr lang="en-US" sz="1600" dirty="0"/>
              <a:t>Small Business and Online Retailors are making use of all four marketing channels.</a:t>
            </a:r>
          </a:p>
          <a:p>
            <a:pPr marL="285750" indent="-285750">
              <a:lnSpc>
                <a:spcPct val="150000"/>
              </a:lnSpc>
              <a:buFont typeface="Arial" panose="020B0604020202020204" pitchFamily="34" charset="0"/>
              <a:buChar char="•"/>
            </a:pPr>
            <a:r>
              <a:rPr lang="en-US" sz="1600" dirty="0"/>
              <a:t>There are 16 accounts with negative 5-year CAGR which needs to be addressed and made changes.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sz="3100" dirty="0">
                <a:solidFill>
                  <a:schemeClr val="tx1"/>
                </a:solidFill>
              </a:rPr>
              <a:t>Summary</a:t>
            </a:r>
            <a:endParaRPr dirty="0">
              <a:solidFill>
                <a:schemeClr val="tx1"/>
              </a:solidFill>
            </a:endParaRPr>
          </a:p>
        </p:txBody>
      </p:sp>
      <p:sp>
        <p:nvSpPr>
          <p:cNvPr id="121" name="Google Shape;121;p4"/>
          <p:cNvSpPr txBox="1"/>
          <p:nvPr/>
        </p:nvSpPr>
        <p:spPr>
          <a:xfrm>
            <a:off x="457200" y="1269450"/>
            <a:ext cx="8229600" cy="452427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600"/>
              <a:buFont typeface="Arial"/>
              <a:buChar char="•"/>
            </a:pPr>
            <a:r>
              <a:rPr lang="en-US" sz="1600" dirty="0">
                <a:solidFill>
                  <a:schemeClr val="dk1"/>
                </a:solidFill>
                <a:latin typeface="Arial" panose="020B0604020202020204" pitchFamily="34" charset="0"/>
                <a:ea typeface="Calibri"/>
                <a:cs typeface="Arial" panose="020B0604020202020204" pitchFamily="34" charset="0"/>
                <a:sym typeface="Calibri"/>
              </a:rPr>
              <a:t>Sales have been on steady growth over the years (2017-2021)</a:t>
            </a:r>
          </a:p>
          <a:p>
            <a:pPr marL="285750" marR="0" lvl="0" indent="-285750" algn="l" rtl="0">
              <a:lnSpc>
                <a:spcPct val="150000"/>
              </a:lnSpc>
              <a:spcBef>
                <a:spcPts val="0"/>
              </a:spcBef>
              <a:spcAft>
                <a:spcPts val="0"/>
              </a:spcAft>
              <a:buClr>
                <a:schemeClr val="dk1"/>
              </a:buClr>
              <a:buSzPts val="1600"/>
              <a:buFont typeface="Arial"/>
              <a:buChar char="•"/>
            </a:pPr>
            <a:r>
              <a:rPr lang="en-US" sz="1600" dirty="0">
                <a:solidFill>
                  <a:schemeClr val="dk1"/>
                </a:solidFill>
                <a:latin typeface="Arial" panose="020B0604020202020204" pitchFamily="34" charset="0"/>
                <a:ea typeface="Calibri"/>
                <a:cs typeface="Arial" panose="020B0604020202020204" pitchFamily="34" charset="0"/>
                <a:sym typeface="Calibri"/>
              </a:rPr>
              <a:t>The utilization of all four marketing channels can be increased for certain account types to increase the sales volume</a:t>
            </a:r>
          </a:p>
          <a:p>
            <a:pPr marL="285750" marR="0" lvl="0" indent="-285750" algn="l" rtl="0">
              <a:lnSpc>
                <a:spcPct val="150000"/>
              </a:lnSpc>
              <a:spcBef>
                <a:spcPts val="0"/>
              </a:spcBef>
              <a:spcAft>
                <a:spcPts val="0"/>
              </a:spcAft>
              <a:buClr>
                <a:schemeClr val="dk1"/>
              </a:buClr>
              <a:buSzPts val="1600"/>
              <a:buFont typeface="Arial"/>
              <a:buChar char="•"/>
            </a:pPr>
            <a:r>
              <a:rPr lang="en-US" sz="1600" dirty="0">
                <a:solidFill>
                  <a:schemeClr val="dk1"/>
                </a:solidFill>
                <a:latin typeface="Arial" panose="020B0604020202020204" pitchFamily="34" charset="0"/>
                <a:ea typeface="Calibri"/>
                <a:cs typeface="Arial" panose="020B0604020202020204" pitchFamily="34" charset="0"/>
                <a:sym typeface="Calibri"/>
              </a:rPr>
              <a:t>Moreover, with the 5-year CAGR and overall sales displayed good results but at the same time there are few under performing accounts that need to be eradicated or try helping them to gain more profits.</a:t>
            </a:r>
          </a:p>
          <a:p>
            <a:pPr marL="285750" marR="0" lvl="0" indent="-285750" algn="l" rtl="0">
              <a:lnSpc>
                <a:spcPct val="150000"/>
              </a:lnSpc>
              <a:spcBef>
                <a:spcPts val="0"/>
              </a:spcBef>
              <a:spcAft>
                <a:spcPts val="0"/>
              </a:spcAft>
              <a:buClr>
                <a:schemeClr val="dk1"/>
              </a:buClr>
              <a:buSzPts val="1600"/>
              <a:buFont typeface="Arial"/>
              <a:buChar char="•"/>
            </a:pPr>
            <a:r>
              <a:rPr lang="en-US" sz="1600" dirty="0">
                <a:solidFill>
                  <a:schemeClr val="dk1"/>
                </a:solidFill>
                <a:latin typeface="Arial" panose="020B0604020202020204" pitchFamily="34" charset="0"/>
                <a:ea typeface="Calibri"/>
                <a:cs typeface="Arial" panose="020B0604020202020204" pitchFamily="34" charset="0"/>
                <a:sym typeface="Calibri"/>
              </a:rPr>
              <a:t>Address the top sales accounts and business type, where we can invest more into marketing resources to see the full potential sales growth</a:t>
            </a:r>
          </a:p>
          <a:p>
            <a:pPr marL="285750" marR="0" lvl="0" indent="-285750" algn="l" rtl="0">
              <a:lnSpc>
                <a:spcPct val="150000"/>
              </a:lnSpc>
              <a:spcBef>
                <a:spcPts val="0"/>
              </a:spcBef>
              <a:spcAft>
                <a:spcPts val="0"/>
              </a:spcAft>
              <a:buClr>
                <a:schemeClr val="dk1"/>
              </a:buClr>
              <a:buSzPts val="1600"/>
              <a:buFont typeface="Arial"/>
              <a:buChar char="•"/>
            </a:pPr>
            <a:r>
              <a:rPr lang="en-US" sz="1600" dirty="0">
                <a:solidFill>
                  <a:schemeClr val="dk1"/>
                </a:solidFill>
                <a:latin typeface="Arial" panose="020B0604020202020204" pitchFamily="34" charset="0"/>
                <a:ea typeface="Calibri"/>
                <a:cs typeface="Arial" panose="020B0604020202020204" pitchFamily="34" charset="0"/>
                <a:sym typeface="Calibri"/>
              </a:rPr>
              <a:t>Finally, in the present market, the usage of social media has become extensively vast. This may help to gain more business and accounts by investing more in this program. Based on the region, the usage of catalogues and posters should be either increased or cut down these marketing programs. </a:t>
            </a:r>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359</Words>
  <Application>Microsoft Office PowerPoint</Application>
  <PresentationFormat>On-screen Show (4:3)</PresentationFormat>
  <Paragraphs>29</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Decoding Growth </vt:lpstr>
      <vt:lpstr>Key Insights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 Andrew X</dc:creator>
  <cp:lastModifiedBy>Karna, Sai Manish Reddy</cp:lastModifiedBy>
  <cp:revision>1</cp:revision>
  <dcterms:created xsi:type="dcterms:W3CDTF">2020-03-26T22:50:15Z</dcterms:created>
  <dcterms:modified xsi:type="dcterms:W3CDTF">2024-07-25T21:53:07Z</dcterms:modified>
</cp:coreProperties>
</file>