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1043" r:id="rId5"/>
    <p:sldId id="1044" r:id="rId6"/>
    <p:sldId id="1272" r:id="rId7"/>
    <p:sldId id="1249" r:id="rId8"/>
    <p:sldId id="10491" r:id="rId9"/>
    <p:sldId id="10492" r:id="rId10"/>
    <p:sldId id="1256" r:id="rId11"/>
    <p:sldId id="1271" r:id="rId12"/>
    <p:sldId id="10487" r:id="rId13"/>
    <p:sldId id="1268" r:id="rId14"/>
    <p:sldId id="263" r:id="rId15"/>
    <p:sldId id="1238" r:id="rId16"/>
    <p:sldId id="1252" r:id="rId17"/>
    <p:sldId id="1258" r:id="rId18"/>
    <p:sldId id="1253" r:id="rId19"/>
    <p:sldId id="1255" r:id="rId20"/>
    <p:sldId id="10489" r:id="rId21"/>
    <p:sldId id="10490" r:id="rId22"/>
    <p:sldId id="1220" r:id="rId23"/>
    <p:sldId id="1259" r:id="rId24"/>
    <p:sldId id="1262" r:id="rId25"/>
    <p:sldId id="1266" r:id="rId26"/>
    <p:sldId id="1273" r:id="rId27"/>
    <p:sldId id="1257" r:id="rId28"/>
    <p:sldId id="10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hu Raj, Guru Shankar (Contractor-NBCUniversal)" initials="MRGS(N" lastIdx="1" clrIdx="0">
    <p:extLst>
      <p:ext uri="{19B8F6BF-5375-455C-9EA6-DF929625EA0E}">
        <p15:presenceInfo xmlns:p15="http://schemas.microsoft.com/office/powerpoint/2012/main" userId="S::206715985@tfayd.com::7823d9d0-1ee3-448a-87c7-0a523b9df1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61813-F27C-4666-8A49-9161010FBD50}" v="3" dt="2022-08-02T09:24:30.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07" autoAdjust="0"/>
  </p:normalViewPr>
  <p:slideViewPr>
    <p:cSldViewPr snapToGrid="0">
      <p:cViewPr varScale="1">
        <p:scale>
          <a:sx n="67" d="100"/>
          <a:sy n="67" d="100"/>
        </p:scale>
        <p:origin x="620"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206715985\AppData\Local\Microsoft\Windows\INetCache\Content.Outlook\YJKX8QIF\Skill%20Matrix_Ad%20Sales_Self%20Skill%20Assessemnt_Master%20copy.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apgemini-my.sharepoint.com/personal/gurushankar_muthuraj_capgemini_com/Documents/Desktop/Skill%20Matrix_Ad%20Sales_Self%20Skill%20Assessemnt_Master%20copy.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nbcuni-my.sharepoint.com/personal/206715985_tfayd_com/Documents/My%20Documents/Desktop/Skill%20Matrix_Ad%20Sales_Self%20Skill%20Assessemnt_Master%20copy.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nbcuni-my.sharepoint.com/personal/206715985_tfayd_com/Documents/My%20Documents/Desktop/Skill%20Matrix_Ad%20Sales_Self%20Skill%20Assessemnt_Master%20copy.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nbcuni-my.sharepoint.com/personal/206715985_tfayd_com/Documents/My%20Documents/Desktop/Skill%20Matrix_Ad%20Sales_Self%20Skill%20Assessemnt_Master%20copy.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nbcuni-my.sharepoint.com/personal/206715985_tfayd_com/Documents/My%20Documents/Desktop/Skill%20Matrix_Ad%20Sales_Self%20Skill%20Assessemnt_Master%20copy.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nbcuni-my.sharepoint.com/personal/206715985_tfayd_com/Documents/My%20Documents/Desktop/Skill%20Matrix_Ad%20Sales_Self%20Skill%20Assessemnt_Master%20copy.xlsb"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i="0" baseline="0" dirty="0">
                <a:effectLst/>
              </a:rPr>
              <a:t>Consolidated Skills Score Month on Month</a:t>
            </a:r>
            <a:endParaRPr lang="en-US" sz="900" dirty="0">
              <a:effectLst/>
            </a:endParaRP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'[Skill Matrix_Ad Sales_Self Skill Assessemnt_Master copy.xlsb]Summary'!$C$4</c:f>
              <c:strCache>
                <c:ptCount val="1"/>
                <c:pt idx="0">
                  <c:v>FE QE Auttomation Skill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'[Skill Matrix_Ad Sales_Self Skill Assessemnt_Master copy.xlsb]Summary'!$D$3:$G$3</c:f>
              <c:numCache>
                <c:formatCode>mmm\-yy</c:formatCode>
                <c:ptCount val="4"/>
                <c:pt idx="0">
                  <c:v>44621</c:v>
                </c:pt>
                <c:pt idx="1">
                  <c:v>44652</c:v>
                </c:pt>
                <c:pt idx="2">
                  <c:v>44682</c:v>
                </c:pt>
                <c:pt idx="3">
                  <c:v>44713</c:v>
                </c:pt>
              </c:numCache>
            </c:numRef>
          </c:cat>
          <c:val>
            <c:numRef>
              <c:f>'[Skill Matrix_Ad Sales_Self Skill Assessemnt_Master copy.xlsb]Summary'!$D$4:$G$4</c:f>
              <c:numCache>
                <c:formatCode>0.00</c:formatCode>
                <c:ptCount val="4"/>
                <c:pt idx="0">
                  <c:v>2.3776654687032042</c:v>
                </c:pt>
                <c:pt idx="1">
                  <c:v>2.3776654687032042</c:v>
                </c:pt>
                <c:pt idx="2">
                  <c:v>2.4426039956212366</c:v>
                </c:pt>
                <c:pt idx="3">
                  <c:v>2.490137844611529</c:v>
                </c:pt>
              </c:numCache>
            </c:numRef>
          </c:val>
          <c:extLst>
            <c:ext xmlns:c16="http://schemas.microsoft.com/office/drawing/2014/chart" uri="{C3380CC4-5D6E-409C-BE32-E72D297353CC}">
              <c16:uniqueId val="{00000000-0781-4392-BEA9-DB91159207B2}"/>
            </c:ext>
          </c:extLst>
        </c:ser>
        <c:ser>
          <c:idx val="1"/>
          <c:order val="1"/>
          <c:tx>
            <c:strRef>
              <c:f>'[Skill Matrix_Ad Sales_Self Skill Assessemnt_Master copy.xlsb]Summary'!$C$5</c:f>
              <c:strCache>
                <c:ptCount val="1"/>
                <c:pt idx="0">
                  <c:v>BE Automation plus Manual QE Skills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'[Skill Matrix_Ad Sales_Self Skill Assessemnt_Master copy.xlsb]Summary'!$D$3:$G$3</c:f>
              <c:numCache>
                <c:formatCode>mmm\-yy</c:formatCode>
                <c:ptCount val="4"/>
                <c:pt idx="0">
                  <c:v>44621</c:v>
                </c:pt>
                <c:pt idx="1">
                  <c:v>44652</c:v>
                </c:pt>
                <c:pt idx="2">
                  <c:v>44682</c:v>
                </c:pt>
                <c:pt idx="3">
                  <c:v>44713</c:v>
                </c:pt>
              </c:numCache>
            </c:numRef>
          </c:cat>
          <c:val>
            <c:numRef>
              <c:f>'[Skill Matrix_Ad Sales_Self Skill Assessemnt_Master copy.xlsb]Summary'!$D$5:$G$5</c:f>
              <c:numCache>
                <c:formatCode>0.00</c:formatCode>
                <c:ptCount val="4"/>
                <c:pt idx="0">
                  <c:v>2.3481642571265211</c:v>
                </c:pt>
                <c:pt idx="1">
                  <c:v>2.3481642571265211</c:v>
                </c:pt>
                <c:pt idx="2">
                  <c:v>2.4139765885455535</c:v>
                </c:pt>
                <c:pt idx="3">
                  <c:v>2.4747031720715924</c:v>
                </c:pt>
              </c:numCache>
            </c:numRef>
          </c:val>
          <c:extLst>
            <c:ext xmlns:c16="http://schemas.microsoft.com/office/drawing/2014/chart" uri="{C3380CC4-5D6E-409C-BE32-E72D297353CC}">
              <c16:uniqueId val="{00000001-0781-4392-BEA9-DB91159207B2}"/>
            </c:ext>
          </c:extLst>
        </c:ser>
        <c:ser>
          <c:idx val="2"/>
          <c:order val="2"/>
          <c:tx>
            <c:strRef>
              <c:f>'[Skill Matrix_Ad Sales_Self Skill Assessemnt_Master copy.xlsb]Summary'!$C$6</c:f>
              <c:strCache>
                <c:ptCount val="1"/>
                <c:pt idx="0">
                  <c:v>Media Skills 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'[Skill Matrix_Ad Sales_Self Skill Assessemnt_Master copy.xlsb]Summary'!$D$3:$G$3</c:f>
              <c:numCache>
                <c:formatCode>mmm\-yy</c:formatCode>
                <c:ptCount val="4"/>
                <c:pt idx="0">
                  <c:v>44621</c:v>
                </c:pt>
                <c:pt idx="1">
                  <c:v>44652</c:v>
                </c:pt>
                <c:pt idx="2">
                  <c:v>44682</c:v>
                </c:pt>
                <c:pt idx="3">
                  <c:v>44713</c:v>
                </c:pt>
              </c:numCache>
            </c:numRef>
          </c:cat>
          <c:val>
            <c:numRef>
              <c:f>'[Skill Matrix_Ad Sales_Self Skill Assessemnt_Master copy.xlsb]Summary'!$D$6:$G$6</c:f>
              <c:numCache>
                <c:formatCode>0.00</c:formatCode>
                <c:ptCount val="4"/>
                <c:pt idx="0">
                  <c:v>2.0188679245283021</c:v>
                </c:pt>
                <c:pt idx="1">
                  <c:v>2.0188679245283021</c:v>
                </c:pt>
                <c:pt idx="2">
                  <c:v>2.0862068965517242</c:v>
                </c:pt>
                <c:pt idx="3">
                  <c:v>2.2192982456140351</c:v>
                </c:pt>
              </c:numCache>
            </c:numRef>
          </c:val>
          <c:extLst>
            <c:ext xmlns:c16="http://schemas.microsoft.com/office/drawing/2014/chart" uri="{C3380CC4-5D6E-409C-BE32-E72D297353CC}">
              <c16:uniqueId val="{00000002-0781-4392-BEA9-DB91159207B2}"/>
            </c:ext>
          </c:extLst>
        </c:ser>
        <c:dLbls>
          <c:showLegendKey val="0"/>
          <c:showVal val="0"/>
          <c:showCatName val="0"/>
          <c:showSerName val="0"/>
          <c:showPercent val="0"/>
          <c:showBubbleSize val="0"/>
        </c:dLbls>
        <c:gapWidth val="219"/>
        <c:overlap val="-27"/>
        <c:axId val="661501408"/>
        <c:axId val="661502720"/>
      </c:barChart>
      <c:dateAx>
        <c:axId val="66150140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61502720"/>
        <c:crosses val="autoZero"/>
        <c:auto val="1"/>
        <c:lblOffset val="100"/>
        <c:baseTimeUnit val="months"/>
      </c:dateAx>
      <c:valAx>
        <c:axId val="661502720"/>
        <c:scaling>
          <c:orientation val="minMax"/>
        </c:scaling>
        <c:delete val="1"/>
        <c:axPos val="l"/>
        <c:numFmt formatCode="0.00" sourceLinked="1"/>
        <c:majorTickMark val="none"/>
        <c:minorTickMark val="none"/>
        <c:tickLblPos val="nextTo"/>
        <c:crossAx val="66150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Summary!$S$9:$U$9</c:f>
              <c:strCache>
                <c:ptCount val="3"/>
                <c:pt idx="0">
                  <c:v>FE QE Auttomation Skill Score</c:v>
                </c:pt>
                <c:pt idx="1">
                  <c:v>BE Automation plus Manual QE Skills Score</c:v>
                </c:pt>
                <c:pt idx="2">
                  <c:v>Media Skills Score</c:v>
                </c:pt>
              </c:strCache>
            </c:strRef>
          </c:cat>
          <c:val>
            <c:numRef>
              <c:f>Summary!$AF$15:$AH$15</c:f>
              <c:numCache>
                <c:formatCode>General</c:formatCode>
                <c:ptCount val="3"/>
              </c:numCache>
            </c:numRef>
          </c:val>
          <c:extLst>
            <c:ext xmlns:c16="http://schemas.microsoft.com/office/drawing/2014/chart" uri="{C3380CC4-5D6E-409C-BE32-E72D297353CC}">
              <c16:uniqueId val="{00000000-A1EA-4583-B430-D3C496D4944E}"/>
            </c:ext>
          </c:extLst>
        </c:ser>
        <c:dLbls>
          <c:showLegendKey val="0"/>
          <c:showVal val="0"/>
          <c:showCatName val="0"/>
          <c:showSerName val="0"/>
          <c:showPercent val="0"/>
          <c:showBubbleSize val="0"/>
        </c:dLbls>
        <c:gapWidth val="182"/>
        <c:axId val="703905080"/>
        <c:axId val="703911312"/>
      </c:barChart>
      <c:catAx>
        <c:axId val="703905080"/>
        <c:scaling>
          <c:orientation val="minMax"/>
        </c:scaling>
        <c:delete val="1"/>
        <c:axPos val="l"/>
        <c:numFmt formatCode="General" sourceLinked="1"/>
        <c:majorTickMark val="none"/>
        <c:minorTickMark val="none"/>
        <c:tickLblPos val="nextTo"/>
        <c:crossAx val="703911312"/>
        <c:crosses val="autoZero"/>
        <c:auto val="1"/>
        <c:lblAlgn val="ctr"/>
        <c:lblOffset val="100"/>
        <c:noMultiLvlLbl val="0"/>
      </c:catAx>
      <c:valAx>
        <c:axId val="703911312"/>
        <c:scaling>
          <c:orientation val="minMax"/>
        </c:scaling>
        <c:delete val="1"/>
        <c:axPos val="b"/>
        <c:numFmt formatCode="General" sourceLinked="1"/>
        <c:majorTickMark val="none"/>
        <c:minorTickMark val="none"/>
        <c:tickLblPos val="nextTo"/>
        <c:crossAx val="703905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r>
              <a:rPr lang="en-US" sz="900" b="1" dirty="0"/>
              <a:t>Sales Enablement</a:t>
            </a:r>
          </a:p>
        </c:rich>
      </c:tx>
      <c:overlay val="0"/>
      <c:spPr>
        <a:noFill/>
        <a:ln>
          <a:noFill/>
        </a:ln>
        <a:effectLst/>
      </c:spPr>
      <c:txPr>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4368"/>
              </a:solidFill>
              <a:ln>
                <a:noFill/>
              </a:ln>
              <a:effectLst/>
            </c:spPr>
            <c:extLst>
              <c:ext xmlns:c16="http://schemas.microsoft.com/office/drawing/2014/chart" uri="{C3380CC4-5D6E-409C-BE32-E72D297353CC}">
                <c16:uniqueId val="{00000001-627B-4FDC-8E3C-784F716C6531}"/>
              </c:ext>
            </c:extLst>
          </c:dPt>
          <c:dPt>
            <c:idx val="1"/>
            <c:invertIfNegative val="0"/>
            <c:bubble3D val="0"/>
            <c:spPr>
              <a:solidFill>
                <a:srgbClr val="0B6783"/>
              </a:solidFill>
              <a:ln>
                <a:noFill/>
              </a:ln>
              <a:effectLst/>
            </c:spPr>
            <c:extLst>
              <c:ext xmlns:c16="http://schemas.microsoft.com/office/drawing/2014/chart" uri="{C3380CC4-5D6E-409C-BE32-E72D297353CC}">
                <c16:uniqueId val="{00000003-627B-4FDC-8E3C-784F716C6531}"/>
              </c:ext>
            </c:extLst>
          </c:dPt>
          <c:dPt>
            <c:idx val="2"/>
            <c:invertIfNegative val="0"/>
            <c:bubble3D val="0"/>
            <c:spPr>
              <a:solidFill>
                <a:srgbClr val="1A0C25"/>
              </a:solidFill>
              <a:ln>
                <a:noFill/>
              </a:ln>
              <a:effectLst/>
            </c:spPr>
            <c:extLst>
              <c:ext xmlns:c16="http://schemas.microsoft.com/office/drawing/2014/chart" uri="{C3380CC4-5D6E-409C-BE32-E72D297353CC}">
                <c16:uniqueId val="{00000005-627B-4FDC-8E3C-784F716C6531}"/>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Matrix_Ad Sales_Self Skill Assessemnt_Master copy.xlsb]Summary'!$S$9:$U$9</c:f>
              <c:strCache>
                <c:ptCount val="3"/>
                <c:pt idx="0">
                  <c:v>FE QE Auttomation Skill Score</c:v>
                </c:pt>
                <c:pt idx="1">
                  <c:v>BE Automation plus Manual QE Skills Score</c:v>
                </c:pt>
                <c:pt idx="2">
                  <c:v>Media Skills Score</c:v>
                </c:pt>
              </c:strCache>
            </c:strRef>
          </c:cat>
          <c:val>
            <c:numRef>
              <c:f>'[Skill Matrix_Ad Sales_Self Skill Assessemnt_Master copy.xlsb]Summary'!$S$14:$U$14</c:f>
              <c:numCache>
                <c:formatCode>0.00</c:formatCode>
                <c:ptCount val="3"/>
                <c:pt idx="0">
                  <c:v>3.4067708333333329</c:v>
                </c:pt>
                <c:pt idx="1">
                  <c:v>3.0858134920634921</c:v>
                </c:pt>
                <c:pt idx="2">
                  <c:v>1.34375</c:v>
                </c:pt>
              </c:numCache>
            </c:numRef>
          </c:val>
          <c:extLst>
            <c:ext xmlns:c16="http://schemas.microsoft.com/office/drawing/2014/chart" uri="{C3380CC4-5D6E-409C-BE32-E72D297353CC}">
              <c16:uniqueId val="{00000006-627B-4FDC-8E3C-784F716C6531}"/>
            </c:ext>
          </c:extLst>
        </c:ser>
        <c:dLbls>
          <c:showLegendKey val="0"/>
          <c:showVal val="0"/>
          <c:showCatName val="0"/>
          <c:showSerName val="0"/>
          <c:showPercent val="0"/>
          <c:showBubbleSize val="0"/>
        </c:dLbls>
        <c:gapWidth val="182"/>
        <c:axId val="464516560"/>
        <c:axId val="464517216"/>
      </c:barChart>
      <c:catAx>
        <c:axId val="464516560"/>
        <c:scaling>
          <c:orientation val="minMax"/>
        </c:scaling>
        <c:delete val="1"/>
        <c:axPos val="l"/>
        <c:numFmt formatCode="General" sourceLinked="1"/>
        <c:majorTickMark val="none"/>
        <c:minorTickMark val="none"/>
        <c:tickLblPos val="nextTo"/>
        <c:crossAx val="464517216"/>
        <c:crosses val="autoZero"/>
        <c:auto val="1"/>
        <c:lblAlgn val="ctr"/>
        <c:lblOffset val="100"/>
        <c:noMultiLvlLbl val="0"/>
      </c:catAx>
      <c:valAx>
        <c:axId val="464517216"/>
        <c:scaling>
          <c:orientation val="minMax"/>
        </c:scaling>
        <c:delete val="1"/>
        <c:axPos val="b"/>
        <c:numFmt formatCode="0.00" sourceLinked="1"/>
        <c:majorTickMark val="none"/>
        <c:minorTickMark val="none"/>
        <c:tickLblPos val="nextTo"/>
        <c:crossAx val="464516560"/>
        <c:crosses val="autoZero"/>
        <c:crossBetween val="between"/>
      </c:valAx>
      <c:spPr>
        <a:noFill/>
        <a:ln>
          <a:noFill/>
        </a:ln>
        <a:effectLst/>
      </c:spPr>
    </c:plotArea>
    <c:plotVisOnly val="1"/>
    <c:dispBlanksAs val="gap"/>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r>
              <a:rPr lang="en-US" sz="900" b="1" i="0" u="none" strike="noStrike" kern="1200" spc="0" baseline="0" dirty="0">
                <a:solidFill>
                  <a:prstClr val="black">
                    <a:lumMod val="65000"/>
                    <a:lumOff val="35000"/>
                  </a:prstClr>
                </a:solidFill>
                <a:latin typeface="+mn-lt"/>
                <a:ea typeface="+mn-ea"/>
                <a:cs typeface="+mn-cs"/>
              </a:rPr>
              <a:t>UWS+</a:t>
            </a:r>
          </a:p>
        </c:rich>
      </c:tx>
      <c:overlay val="0"/>
      <c:spPr>
        <a:noFill/>
        <a:ln>
          <a:noFill/>
        </a:ln>
        <a:effectLst/>
      </c:spPr>
      <c:txPr>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4368"/>
              </a:solidFill>
              <a:ln>
                <a:noFill/>
              </a:ln>
              <a:effectLst/>
            </c:spPr>
            <c:extLst>
              <c:ext xmlns:c16="http://schemas.microsoft.com/office/drawing/2014/chart" uri="{C3380CC4-5D6E-409C-BE32-E72D297353CC}">
                <c16:uniqueId val="{00000001-C542-4A69-8B1E-35742C19C6A3}"/>
              </c:ext>
            </c:extLst>
          </c:dPt>
          <c:dPt>
            <c:idx val="1"/>
            <c:invertIfNegative val="0"/>
            <c:bubble3D val="0"/>
            <c:spPr>
              <a:solidFill>
                <a:srgbClr val="0B6783"/>
              </a:solidFill>
              <a:ln>
                <a:noFill/>
              </a:ln>
              <a:effectLst/>
            </c:spPr>
            <c:extLst>
              <c:ext xmlns:c16="http://schemas.microsoft.com/office/drawing/2014/chart" uri="{C3380CC4-5D6E-409C-BE32-E72D297353CC}">
                <c16:uniqueId val="{00000003-C542-4A69-8B1E-35742C19C6A3}"/>
              </c:ext>
            </c:extLst>
          </c:dPt>
          <c:dPt>
            <c:idx val="2"/>
            <c:invertIfNegative val="0"/>
            <c:bubble3D val="0"/>
            <c:spPr>
              <a:solidFill>
                <a:srgbClr val="1A0C25"/>
              </a:solidFill>
              <a:ln>
                <a:noFill/>
              </a:ln>
              <a:effectLst/>
            </c:spPr>
            <c:extLst>
              <c:ext xmlns:c16="http://schemas.microsoft.com/office/drawing/2014/chart" uri="{C3380CC4-5D6E-409C-BE32-E72D297353CC}">
                <c16:uniqueId val="{00000005-C542-4A69-8B1E-35742C19C6A3}"/>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Matrix_Ad Sales_Self Skill Assessemnt_Master copy.xlsb]Summary'!$S$9:$U$9</c:f>
              <c:strCache>
                <c:ptCount val="3"/>
                <c:pt idx="0">
                  <c:v>FE QE Auttomation Skill Score</c:v>
                </c:pt>
                <c:pt idx="1">
                  <c:v>BE Automation plus Manual QE Skills Score</c:v>
                </c:pt>
                <c:pt idx="2">
                  <c:v>Media Skills Score</c:v>
                </c:pt>
              </c:strCache>
            </c:strRef>
          </c:cat>
          <c:val>
            <c:numRef>
              <c:f>'[Skill Matrix_Ad Sales_Self Skill Assessemnt_Master copy.xlsb]Summary'!$S$15:$U$15</c:f>
              <c:numCache>
                <c:formatCode>0.00</c:formatCode>
                <c:ptCount val="3"/>
                <c:pt idx="0">
                  <c:v>2.5251666666666668</c:v>
                </c:pt>
                <c:pt idx="1">
                  <c:v>2.4694747474747478</c:v>
                </c:pt>
                <c:pt idx="2">
                  <c:v>2.5300000000000002</c:v>
                </c:pt>
              </c:numCache>
            </c:numRef>
          </c:val>
          <c:extLst>
            <c:ext xmlns:c16="http://schemas.microsoft.com/office/drawing/2014/chart" uri="{C3380CC4-5D6E-409C-BE32-E72D297353CC}">
              <c16:uniqueId val="{00000006-C542-4A69-8B1E-35742C19C6A3}"/>
            </c:ext>
          </c:extLst>
        </c:ser>
        <c:dLbls>
          <c:showLegendKey val="0"/>
          <c:showVal val="0"/>
          <c:showCatName val="0"/>
          <c:showSerName val="0"/>
          <c:showPercent val="0"/>
          <c:showBubbleSize val="0"/>
        </c:dLbls>
        <c:gapWidth val="182"/>
        <c:axId val="695063816"/>
        <c:axId val="695065456"/>
      </c:barChart>
      <c:catAx>
        <c:axId val="695063816"/>
        <c:scaling>
          <c:orientation val="minMax"/>
        </c:scaling>
        <c:delete val="1"/>
        <c:axPos val="l"/>
        <c:numFmt formatCode="General" sourceLinked="1"/>
        <c:majorTickMark val="none"/>
        <c:minorTickMark val="none"/>
        <c:tickLblPos val="nextTo"/>
        <c:crossAx val="695065456"/>
        <c:crosses val="autoZero"/>
        <c:auto val="1"/>
        <c:lblAlgn val="ctr"/>
        <c:lblOffset val="100"/>
        <c:noMultiLvlLbl val="0"/>
      </c:catAx>
      <c:valAx>
        <c:axId val="695065456"/>
        <c:scaling>
          <c:orientation val="minMax"/>
        </c:scaling>
        <c:delete val="1"/>
        <c:axPos val="b"/>
        <c:numFmt formatCode="0.00" sourceLinked="1"/>
        <c:majorTickMark val="none"/>
        <c:minorTickMark val="none"/>
        <c:tickLblPos val="nextTo"/>
        <c:crossAx val="695063816"/>
        <c:crosses val="autoZero"/>
        <c:crossBetween val="between"/>
      </c:valAx>
      <c:spPr>
        <a:noFill/>
        <a:ln>
          <a:noFill/>
        </a:ln>
        <a:effectLst/>
      </c:spPr>
    </c:plotArea>
    <c:plotVisOnly val="1"/>
    <c:dispBlanksAs val="gap"/>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r>
              <a:rPr lang="en-US" sz="900" b="1" i="0" u="none" strike="noStrike" kern="1200" spc="0" baseline="0" dirty="0">
                <a:solidFill>
                  <a:prstClr val="black">
                    <a:lumMod val="65000"/>
                    <a:lumOff val="35000"/>
                  </a:prstClr>
                </a:solidFill>
                <a:latin typeface="+mn-lt"/>
                <a:ea typeface="+mn-ea"/>
                <a:cs typeface="+mn-cs"/>
              </a:rPr>
              <a:t>Campaign Management</a:t>
            </a:r>
          </a:p>
        </c:rich>
      </c:tx>
      <c:overlay val="0"/>
      <c:spPr>
        <a:noFill/>
        <a:ln>
          <a:noFill/>
        </a:ln>
        <a:effectLst/>
      </c:spPr>
      <c:txPr>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4368"/>
              </a:solidFill>
              <a:ln>
                <a:noFill/>
              </a:ln>
              <a:effectLst/>
            </c:spPr>
            <c:extLst>
              <c:ext xmlns:c16="http://schemas.microsoft.com/office/drawing/2014/chart" uri="{C3380CC4-5D6E-409C-BE32-E72D297353CC}">
                <c16:uniqueId val="{00000001-9258-4FF9-9857-36423753D270}"/>
              </c:ext>
            </c:extLst>
          </c:dPt>
          <c:dPt>
            <c:idx val="1"/>
            <c:invertIfNegative val="0"/>
            <c:bubble3D val="0"/>
            <c:spPr>
              <a:solidFill>
                <a:srgbClr val="0B6783"/>
              </a:solidFill>
              <a:ln>
                <a:noFill/>
              </a:ln>
              <a:effectLst/>
            </c:spPr>
            <c:extLst>
              <c:ext xmlns:c16="http://schemas.microsoft.com/office/drawing/2014/chart" uri="{C3380CC4-5D6E-409C-BE32-E72D297353CC}">
                <c16:uniqueId val="{00000003-9258-4FF9-9857-36423753D270}"/>
              </c:ext>
            </c:extLst>
          </c:dPt>
          <c:dPt>
            <c:idx val="2"/>
            <c:invertIfNegative val="0"/>
            <c:bubble3D val="0"/>
            <c:spPr>
              <a:solidFill>
                <a:srgbClr val="1A0C25"/>
              </a:solidFill>
              <a:ln>
                <a:noFill/>
              </a:ln>
              <a:effectLst/>
            </c:spPr>
            <c:extLst>
              <c:ext xmlns:c16="http://schemas.microsoft.com/office/drawing/2014/chart" uri="{C3380CC4-5D6E-409C-BE32-E72D297353CC}">
                <c16:uniqueId val="{00000005-9258-4FF9-9857-36423753D270}"/>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Matrix_Ad Sales_Self Skill Assessemnt_Master copy.xlsb]Summary'!$S$9:$U$9</c:f>
              <c:strCache>
                <c:ptCount val="3"/>
                <c:pt idx="0">
                  <c:v>FE QE Auttomation Skill Score</c:v>
                </c:pt>
                <c:pt idx="1">
                  <c:v>BE Automation plus Manual QE Skills Score</c:v>
                </c:pt>
                <c:pt idx="2">
                  <c:v>Media Skills Score</c:v>
                </c:pt>
              </c:strCache>
            </c:strRef>
          </c:cat>
          <c:val>
            <c:numRef>
              <c:f>'[Skill Matrix_Ad Sales_Self Skill Assessemnt_Master copy.xlsb]Summary'!$S$12:$U$12</c:f>
              <c:numCache>
                <c:formatCode>0.00</c:formatCode>
                <c:ptCount val="3"/>
                <c:pt idx="0">
                  <c:v>2.6547619047619047</c:v>
                </c:pt>
                <c:pt idx="1">
                  <c:v>2.6</c:v>
                </c:pt>
                <c:pt idx="2">
                  <c:v>2.666666666666667</c:v>
                </c:pt>
              </c:numCache>
            </c:numRef>
          </c:val>
          <c:extLst>
            <c:ext xmlns:c16="http://schemas.microsoft.com/office/drawing/2014/chart" uri="{C3380CC4-5D6E-409C-BE32-E72D297353CC}">
              <c16:uniqueId val="{00000006-9258-4FF9-9857-36423753D270}"/>
            </c:ext>
          </c:extLst>
        </c:ser>
        <c:dLbls>
          <c:showLegendKey val="0"/>
          <c:showVal val="0"/>
          <c:showCatName val="0"/>
          <c:showSerName val="0"/>
          <c:showPercent val="0"/>
          <c:showBubbleSize val="0"/>
        </c:dLbls>
        <c:gapWidth val="182"/>
        <c:axId val="352831128"/>
        <c:axId val="352830144"/>
      </c:barChart>
      <c:catAx>
        <c:axId val="352831128"/>
        <c:scaling>
          <c:orientation val="minMax"/>
        </c:scaling>
        <c:delete val="1"/>
        <c:axPos val="l"/>
        <c:numFmt formatCode="General" sourceLinked="1"/>
        <c:majorTickMark val="none"/>
        <c:minorTickMark val="none"/>
        <c:tickLblPos val="nextTo"/>
        <c:crossAx val="352830144"/>
        <c:crosses val="autoZero"/>
        <c:auto val="1"/>
        <c:lblAlgn val="ctr"/>
        <c:lblOffset val="100"/>
        <c:noMultiLvlLbl val="0"/>
      </c:catAx>
      <c:valAx>
        <c:axId val="352830144"/>
        <c:scaling>
          <c:orientation val="minMax"/>
        </c:scaling>
        <c:delete val="1"/>
        <c:axPos val="b"/>
        <c:numFmt formatCode="0.00" sourceLinked="1"/>
        <c:majorTickMark val="none"/>
        <c:minorTickMark val="none"/>
        <c:tickLblPos val="nextTo"/>
        <c:crossAx val="352831128"/>
        <c:crosses val="autoZero"/>
        <c:crossBetween val="between"/>
      </c:valAx>
      <c:spPr>
        <a:noFill/>
        <a:ln>
          <a:noFill/>
        </a:ln>
        <a:effectLst/>
      </c:spPr>
    </c:plotArea>
    <c:plotVisOnly val="1"/>
    <c:dispBlanksAs val="gap"/>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r>
              <a:rPr lang="en-US" sz="900" b="1" i="0" u="none" strike="noStrike" kern="1200" spc="0" baseline="0" dirty="0">
                <a:solidFill>
                  <a:prstClr val="black">
                    <a:lumMod val="65000"/>
                    <a:lumOff val="35000"/>
                  </a:prstClr>
                </a:solidFill>
                <a:latin typeface="+mn-lt"/>
                <a:ea typeface="+mn-ea"/>
                <a:cs typeface="+mn-cs"/>
              </a:rPr>
              <a:t>Supply Enablement</a:t>
            </a:r>
          </a:p>
        </c:rich>
      </c:tx>
      <c:overlay val="0"/>
      <c:spPr>
        <a:noFill/>
        <a:ln>
          <a:noFill/>
        </a:ln>
        <a:effectLst/>
      </c:spPr>
      <c:txPr>
        <a:bodyPr rot="0" spcFirstLastPara="1" vertOverflow="ellipsis" vert="horz" wrap="square" anchor="ctr" anchorCtr="1"/>
        <a:lstStyle/>
        <a:p>
          <a:pPr algn="ctr" rtl="0">
            <a:defRPr lang="en-US" sz="900" b="1" i="0" u="none" strike="noStrike" kern="1200" spc="0" baseline="0" dirty="0" smtClean="0">
              <a:solidFill>
                <a:prstClr val="black">
                  <a:lumMod val="65000"/>
                  <a:lumOff val="35000"/>
                </a:prst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4368"/>
              </a:solidFill>
              <a:ln>
                <a:noFill/>
              </a:ln>
              <a:effectLst/>
            </c:spPr>
            <c:extLst>
              <c:ext xmlns:c16="http://schemas.microsoft.com/office/drawing/2014/chart" uri="{C3380CC4-5D6E-409C-BE32-E72D297353CC}">
                <c16:uniqueId val="{00000001-EF20-4FC0-B104-3EC1BC1F77B8}"/>
              </c:ext>
            </c:extLst>
          </c:dPt>
          <c:dPt>
            <c:idx val="1"/>
            <c:invertIfNegative val="0"/>
            <c:bubble3D val="0"/>
            <c:spPr>
              <a:solidFill>
                <a:srgbClr val="0B6783"/>
              </a:solidFill>
              <a:ln>
                <a:noFill/>
              </a:ln>
              <a:effectLst/>
            </c:spPr>
            <c:extLst>
              <c:ext xmlns:c16="http://schemas.microsoft.com/office/drawing/2014/chart" uri="{C3380CC4-5D6E-409C-BE32-E72D297353CC}">
                <c16:uniqueId val="{00000003-EF20-4FC0-B104-3EC1BC1F77B8}"/>
              </c:ext>
            </c:extLst>
          </c:dPt>
          <c:dPt>
            <c:idx val="2"/>
            <c:invertIfNegative val="0"/>
            <c:bubble3D val="0"/>
            <c:spPr>
              <a:solidFill>
                <a:srgbClr val="1A0C25"/>
              </a:solidFill>
              <a:ln>
                <a:noFill/>
              </a:ln>
              <a:effectLst/>
            </c:spPr>
            <c:extLst>
              <c:ext xmlns:c16="http://schemas.microsoft.com/office/drawing/2014/chart" uri="{C3380CC4-5D6E-409C-BE32-E72D297353CC}">
                <c16:uniqueId val="{00000005-EF20-4FC0-B104-3EC1BC1F77B8}"/>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Matrix_Ad Sales_Self Skill Assessemnt_Master copy.xlsb]Summary'!$S$9:$U$9</c:f>
              <c:strCache>
                <c:ptCount val="3"/>
                <c:pt idx="0">
                  <c:v>FE QE Auttomation Skill Score</c:v>
                </c:pt>
                <c:pt idx="1">
                  <c:v>BE Automation plus Manual QE Skills Score</c:v>
                </c:pt>
                <c:pt idx="2">
                  <c:v>Media Skills Score</c:v>
                </c:pt>
              </c:strCache>
            </c:strRef>
          </c:cat>
          <c:val>
            <c:numRef>
              <c:f>'[Skill Matrix_Ad Sales_Self Skill Assessemnt_Master copy.xlsb]Summary'!$S$12:$U$12</c:f>
              <c:numCache>
                <c:formatCode>0.00</c:formatCode>
                <c:ptCount val="3"/>
                <c:pt idx="0">
                  <c:v>3.4739583333333335</c:v>
                </c:pt>
                <c:pt idx="1">
                  <c:v>3.125</c:v>
                </c:pt>
                <c:pt idx="2">
                  <c:v>3</c:v>
                </c:pt>
              </c:numCache>
            </c:numRef>
          </c:val>
          <c:extLst>
            <c:ext xmlns:c16="http://schemas.microsoft.com/office/drawing/2014/chart" uri="{C3380CC4-5D6E-409C-BE32-E72D297353CC}">
              <c16:uniqueId val="{00000006-EF20-4FC0-B104-3EC1BC1F77B8}"/>
            </c:ext>
          </c:extLst>
        </c:ser>
        <c:dLbls>
          <c:showLegendKey val="0"/>
          <c:showVal val="0"/>
          <c:showCatName val="0"/>
          <c:showSerName val="0"/>
          <c:showPercent val="0"/>
          <c:showBubbleSize val="0"/>
        </c:dLbls>
        <c:gapWidth val="182"/>
        <c:axId val="469580752"/>
        <c:axId val="469581080"/>
      </c:barChart>
      <c:catAx>
        <c:axId val="469580752"/>
        <c:scaling>
          <c:orientation val="minMax"/>
        </c:scaling>
        <c:delete val="1"/>
        <c:axPos val="l"/>
        <c:numFmt formatCode="General" sourceLinked="1"/>
        <c:majorTickMark val="none"/>
        <c:minorTickMark val="none"/>
        <c:tickLblPos val="nextTo"/>
        <c:crossAx val="469581080"/>
        <c:crosses val="autoZero"/>
        <c:auto val="1"/>
        <c:lblAlgn val="ctr"/>
        <c:lblOffset val="100"/>
        <c:noMultiLvlLbl val="0"/>
      </c:catAx>
      <c:valAx>
        <c:axId val="469581080"/>
        <c:scaling>
          <c:orientation val="minMax"/>
        </c:scaling>
        <c:delete val="1"/>
        <c:axPos val="b"/>
        <c:numFmt formatCode="0.00" sourceLinked="1"/>
        <c:majorTickMark val="none"/>
        <c:minorTickMark val="none"/>
        <c:tickLblPos val="nextTo"/>
        <c:crossAx val="469580752"/>
        <c:crosses val="autoZero"/>
        <c:crossBetween val="between"/>
      </c:valAx>
      <c:spPr>
        <a:noFill/>
        <a:ln>
          <a:noFill/>
        </a:ln>
        <a:effectLst/>
      </c:spPr>
    </c:plotArea>
    <c:plotVisOnly val="1"/>
    <c:dispBlanksAs val="gap"/>
    <c:showDLblsOverMax val="0"/>
  </c:chart>
  <c:spPr>
    <a:noFill/>
    <a:ln>
      <a:solidFill>
        <a:schemeClr val="accent2"/>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977178748251694E-2"/>
          <c:y val="0.22020791942919696"/>
          <c:w val="0.93888888888888888"/>
          <c:h val="0.59798772106225373"/>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004368"/>
              </a:solidFill>
              <a:ln>
                <a:noFill/>
              </a:ln>
              <a:effectLst/>
            </c:spPr>
            <c:extLst>
              <c:ext xmlns:c16="http://schemas.microsoft.com/office/drawing/2014/chart" uri="{C3380CC4-5D6E-409C-BE32-E72D297353CC}">
                <c16:uniqueId val="{00000001-B828-46B6-8C74-3642C9F1C240}"/>
              </c:ext>
            </c:extLst>
          </c:dPt>
          <c:dPt>
            <c:idx val="1"/>
            <c:invertIfNegative val="0"/>
            <c:bubble3D val="0"/>
            <c:spPr>
              <a:solidFill>
                <a:srgbClr val="0B6783"/>
              </a:solidFill>
              <a:ln>
                <a:noFill/>
              </a:ln>
              <a:effectLst/>
            </c:spPr>
            <c:extLst>
              <c:ext xmlns:c16="http://schemas.microsoft.com/office/drawing/2014/chart" uri="{C3380CC4-5D6E-409C-BE32-E72D297353CC}">
                <c16:uniqueId val="{00000003-B828-46B6-8C74-3642C9F1C240}"/>
              </c:ext>
            </c:extLst>
          </c:dPt>
          <c:dPt>
            <c:idx val="2"/>
            <c:invertIfNegative val="0"/>
            <c:bubble3D val="0"/>
            <c:spPr>
              <a:solidFill>
                <a:srgbClr val="1A0C25"/>
              </a:solidFill>
              <a:ln>
                <a:noFill/>
              </a:ln>
              <a:effectLst/>
            </c:spPr>
            <c:extLst>
              <c:ext xmlns:c16="http://schemas.microsoft.com/office/drawing/2014/chart" uri="{C3380CC4-5D6E-409C-BE32-E72D297353CC}">
                <c16:uniqueId val="{00000005-B828-46B6-8C74-3642C9F1C240}"/>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'[Skill Matrix_Ad Sales_Self Skill Assessemnt_Master copy.xlsb]Summary'!$S$9:$U$9</c:f>
              <c:strCache>
                <c:ptCount val="3"/>
                <c:pt idx="0">
                  <c:v>FE QE Auttomation Skill Score</c:v>
                </c:pt>
                <c:pt idx="1">
                  <c:v>BE Automation plus Manual QE Skills Score</c:v>
                </c:pt>
                <c:pt idx="2">
                  <c:v>Media Skills Score</c:v>
                </c:pt>
              </c:strCache>
            </c:strRef>
          </c:cat>
          <c:val>
            <c:numRef>
              <c:f>'[Skill Matrix_Ad Sales_Self Skill Assessemnt_Master copy.xlsb]Summary'!$S$12:$U$12</c:f>
              <c:numCache>
                <c:formatCode>0.00</c:formatCode>
                <c:ptCount val="3"/>
                <c:pt idx="0">
                  <c:v>2.1847619047619045</c:v>
                </c:pt>
                <c:pt idx="1">
                  <c:v>2.0714285714285712</c:v>
                </c:pt>
                <c:pt idx="2">
                  <c:v>1.4285714285714286</c:v>
                </c:pt>
              </c:numCache>
            </c:numRef>
          </c:val>
          <c:extLst>
            <c:ext xmlns:c16="http://schemas.microsoft.com/office/drawing/2014/chart" uri="{C3380CC4-5D6E-409C-BE32-E72D297353CC}">
              <c16:uniqueId val="{00000006-B828-46B6-8C74-3642C9F1C240}"/>
            </c:ext>
          </c:extLst>
        </c:ser>
        <c:dLbls>
          <c:showLegendKey val="0"/>
          <c:showVal val="0"/>
          <c:showCatName val="0"/>
          <c:showSerName val="0"/>
          <c:showPercent val="0"/>
          <c:showBubbleSize val="0"/>
        </c:dLbls>
        <c:gapWidth val="182"/>
        <c:axId val="416874696"/>
        <c:axId val="416875024"/>
      </c:barChart>
      <c:catAx>
        <c:axId val="416874696"/>
        <c:scaling>
          <c:orientation val="minMax"/>
        </c:scaling>
        <c:delete val="1"/>
        <c:axPos val="l"/>
        <c:numFmt formatCode="General" sourceLinked="1"/>
        <c:majorTickMark val="none"/>
        <c:minorTickMark val="none"/>
        <c:tickLblPos val="nextTo"/>
        <c:crossAx val="416875024"/>
        <c:crosses val="autoZero"/>
        <c:auto val="1"/>
        <c:lblAlgn val="ctr"/>
        <c:lblOffset val="100"/>
        <c:noMultiLvlLbl val="0"/>
      </c:catAx>
      <c:valAx>
        <c:axId val="416875024"/>
        <c:scaling>
          <c:orientation val="minMax"/>
        </c:scaling>
        <c:delete val="1"/>
        <c:axPos val="b"/>
        <c:numFmt formatCode="0.00" sourceLinked="1"/>
        <c:majorTickMark val="none"/>
        <c:minorTickMark val="none"/>
        <c:tickLblPos val="nextTo"/>
        <c:crossAx val="416874696"/>
        <c:crosses val="autoZero"/>
        <c:crossBetween val="between"/>
      </c:valAx>
      <c:spPr>
        <a:noFill/>
        <a:ln>
          <a:noFill/>
        </a:ln>
        <a:effectLst/>
      </c:spPr>
    </c:plotArea>
    <c:plotVisOnly val="1"/>
    <c:dispBlanksAs val="gap"/>
    <c:showDLblsOverMax val="0"/>
  </c:chart>
  <c:spPr>
    <a:noFill/>
    <a:ln>
      <a:solidFill>
        <a:schemeClr val="accent2"/>
      </a:solid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drawing1.xml><?xml version="1.0" encoding="utf-8"?>
<c:userShapes xmlns:c="http://schemas.openxmlformats.org/drawingml/2006/chart">
  <cdr:relSizeAnchor xmlns:cdr="http://schemas.openxmlformats.org/drawingml/2006/chartDrawing">
    <cdr:from>
      <cdr:x>0.39803</cdr:x>
      <cdr:y>0.01994</cdr:y>
    </cdr:from>
    <cdr:to>
      <cdr:x>0.90567</cdr:x>
      <cdr:y>0.20432</cdr:y>
    </cdr:to>
    <cdr:sp macro="" textlink="">
      <cdr:nvSpPr>
        <cdr:cNvPr id="2" name="TextBox 1">
          <a:extLst xmlns:a="http://schemas.openxmlformats.org/drawingml/2006/main">
            <a:ext uri="{FF2B5EF4-FFF2-40B4-BE49-F238E27FC236}">
              <a16:creationId xmlns:a16="http://schemas.microsoft.com/office/drawing/2014/main" id="{78E58330-45F5-49CB-A3E3-AE7C75B0D02B}"/>
            </a:ext>
          </a:extLst>
        </cdr:cNvPr>
        <cdr:cNvSpPr txBox="1"/>
      </cdr:nvSpPr>
      <cdr:spPr>
        <a:xfrm xmlns:a="http://schemas.openxmlformats.org/drawingml/2006/main">
          <a:off x="1412660" y="27092"/>
          <a:ext cx="1801707" cy="2504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b="1" kern="1200" dirty="0">
              <a:solidFill>
                <a:prstClr val="black">
                  <a:lumMod val="65000"/>
                  <a:lumOff val="35000"/>
                </a:prstClr>
              </a:solidFill>
            </a:rPr>
            <a:t>Local</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710A2-0CEA-4332-9B66-2A3CC4BED566}"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41A8E-C0AB-422E-BDDB-993FD8D5A6C3}" type="slidenum">
              <a:rPr lang="en-US" smtClean="0"/>
              <a:t>‹#›</a:t>
            </a:fld>
            <a:endParaRPr lang="en-US"/>
          </a:p>
        </p:txBody>
      </p:sp>
    </p:spTree>
    <p:extLst>
      <p:ext uri="{BB962C8B-B14F-4D97-AF65-F5344CB8AC3E}">
        <p14:creationId xmlns:p14="http://schemas.microsoft.com/office/powerpoint/2010/main" val="70536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60C34-07E2-4E82-907A-738901797E4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E77C6D2-2D3B-4182-93B7-7335B3195F6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00FAB63-D3EE-4E0D-B36E-16930B3FB4D8}"/>
              </a:ext>
            </a:extLst>
          </p:cNvPr>
          <p:cNvSpPr txBox="1">
            <a:spLocks noGrp="1"/>
          </p:cNvSpPr>
          <p:nvPr>
            <p:ph type="sldNum" sz="quarter" idx="8"/>
          </p:nvPr>
        </p:nvSpPr>
        <p:spPr/>
        <p:txBody>
          <a:bodyPr/>
          <a:lstStyle/>
          <a:p>
            <a:pPr lvl="0"/>
            <a:fld id="{419E938F-25AE-437B-B779-B906CEB161BD}" type="slidenum">
              <a:t>4</a:t>
            </a:fld>
            <a:endParaRPr lang="pt-BR"/>
          </a:p>
        </p:txBody>
      </p:sp>
      <p:sp>
        <p:nvSpPr>
          <p:cNvPr id="5" name="Footer Placeholder 4">
            <a:extLst>
              <a:ext uri="{FF2B5EF4-FFF2-40B4-BE49-F238E27FC236}">
                <a16:creationId xmlns:a16="http://schemas.microsoft.com/office/drawing/2014/main" id="{DF27F3E9-B345-4E9D-BD5D-2ECAF015A331}"/>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382C64-1B40-45C4-BACE-D7E6711C4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4A75A1-A93C-4365-9D5E-9A60FA24263D}"/>
              </a:ext>
            </a:extLst>
          </p:cNvPr>
          <p:cNvSpPr txBox="1">
            <a:spLocks noGrp="1"/>
          </p:cNvSpPr>
          <p:nvPr>
            <p:ph type="body" sz="quarter" idx="1"/>
          </p:nvPr>
        </p:nvSpPr>
        <p:spPr/>
        <p:txBody>
          <a:bodyPr/>
          <a:lstStyle/>
          <a:p>
            <a:endParaRPr lang="en-US"/>
          </a:p>
        </p:txBody>
      </p:sp>
      <p:sp>
        <p:nvSpPr>
          <p:cNvPr id="4" name="Footer Placeholder 3">
            <a:extLst>
              <a:ext uri="{FF2B5EF4-FFF2-40B4-BE49-F238E27FC236}">
                <a16:creationId xmlns:a16="http://schemas.microsoft.com/office/drawing/2014/main" id="{EDD3F664-91C9-4A13-9186-B43B2FFF2F9F}"/>
              </a:ext>
            </a:extLst>
          </p:cNvPr>
          <p:cNvSpPr txBox="1">
            <a:spLocks noGrp="1"/>
          </p:cNvSpPr>
          <p:nvPr>
            <p:ph type="ftr" sz="quarter" idx="9"/>
          </p:nvPr>
        </p:nvSpPr>
        <p:spPr/>
        <p:txBody>
          <a:bodyPr/>
          <a:lstStyle/>
          <a:p>
            <a:pPr lvl="0"/>
            <a:r>
              <a:rPr lang="pt-BR"/>
              <a:t>UPR MONTHLY REPORT</a:t>
            </a:r>
          </a:p>
        </p:txBody>
      </p:sp>
      <p:sp>
        <p:nvSpPr>
          <p:cNvPr id="5" name="Slide Number Placeholder 4">
            <a:extLst>
              <a:ext uri="{FF2B5EF4-FFF2-40B4-BE49-F238E27FC236}">
                <a16:creationId xmlns:a16="http://schemas.microsoft.com/office/drawing/2014/main" id="{427E653E-C9AB-4A8E-B141-617E4CDC7A6C}"/>
              </a:ext>
            </a:extLst>
          </p:cNvPr>
          <p:cNvSpPr txBox="1">
            <a:spLocks noGrp="1"/>
          </p:cNvSpPr>
          <p:nvPr>
            <p:ph type="sldNum" sz="quarter" idx="8"/>
          </p:nvPr>
        </p:nvSpPr>
        <p:spPr/>
        <p:txBody>
          <a:bodyPr/>
          <a:lstStyle/>
          <a:p>
            <a:pPr lvl="0"/>
            <a:fld id="{1FCAADB1-8CB3-484C-9DDF-CC8BF618A1A0}" type="slidenum">
              <a:t>24</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60C34-07E2-4E82-907A-738901797E4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E77C6D2-2D3B-4182-93B7-7335B3195F6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00FAB63-D3EE-4E0D-B36E-16930B3FB4D8}"/>
              </a:ext>
            </a:extLst>
          </p:cNvPr>
          <p:cNvSpPr txBox="1">
            <a:spLocks noGrp="1"/>
          </p:cNvSpPr>
          <p:nvPr>
            <p:ph type="sldNum" sz="quarter" idx="8"/>
          </p:nvPr>
        </p:nvSpPr>
        <p:spPr/>
        <p:txBody>
          <a:bodyPr/>
          <a:lstStyle/>
          <a:p>
            <a:pPr lvl="0"/>
            <a:fld id="{419E938F-25AE-437B-B779-B906CEB161BD}" type="slidenum">
              <a:t>5</a:t>
            </a:fld>
            <a:endParaRPr lang="pt-BR"/>
          </a:p>
        </p:txBody>
      </p:sp>
      <p:sp>
        <p:nvSpPr>
          <p:cNvPr id="5" name="Footer Placeholder 4">
            <a:extLst>
              <a:ext uri="{FF2B5EF4-FFF2-40B4-BE49-F238E27FC236}">
                <a16:creationId xmlns:a16="http://schemas.microsoft.com/office/drawing/2014/main" id="{DF27F3E9-B345-4E9D-BD5D-2ECAF015A331}"/>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436743-7F2F-4C36-9019-38B0332275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902C70D-B35D-414C-82F0-00F13A64AAF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D41F6E31-012A-4FDE-B658-1A2556E150F0}"/>
              </a:ext>
            </a:extLst>
          </p:cNvPr>
          <p:cNvSpPr txBox="1">
            <a:spLocks noGrp="1"/>
          </p:cNvSpPr>
          <p:nvPr>
            <p:ph type="sldNum" sz="quarter" idx="8"/>
          </p:nvPr>
        </p:nvSpPr>
        <p:spPr/>
        <p:txBody>
          <a:bodyPr/>
          <a:lstStyle/>
          <a:p>
            <a:pPr lvl="0"/>
            <a:fld id="{D668C645-BD46-477C-95A1-E055E97862D7}" type="slidenum">
              <a:t>7</a:t>
            </a:fld>
            <a:endParaRPr lang="pt-BR"/>
          </a:p>
        </p:txBody>
      </p:sp>
      <p:sp>
        <p:nvSpPr>
          <p:cNvPr id="5" name="Footer Placeholder 4">
            <a:extLst>
              <a:ext uri="{FF2B5EF4-FFF2-40B4-BE49-F238E27FC236}">
                <a16:creationId xmlns:a16="http://schemas.microsoft.com/office/drawing/2014/main" id="{6651FA80-2B1C-4EF1-916B-C26AD6DDCB3B}"/>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436743-7F2F-4C36-9019-38B0332275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902C70D-B35D-414C-82F0-00F13A64AAF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D41F6E31-012A-4FDE-B658-1A2556E150F0}"/>
              </a:ext>
            </a:extLst>
          </p:cNvPr>
          <p:cNvSpPr txBox="1">
            <a:spLocks noGrp="1"/>
          </p:cNvSpPr>
          <p:nvPr>
            <p:ph type="sldNum" sz="quarter" idx="8"/>
          </p:nvPr>
        </p:nvSpPr>
        <p:spPr/>
        <p:txBody>
          <a:bodyPr/>
          <a:lstStyle/>
          <a:p>
            <a:pPr lvl="0"/>
            <a:fld id="{D668C645-BD46-477C-95A1-E055E97862D7}" type="slidenum">
              <a:t>10</a:t>
            </a:fld>
            <a:endParaRPr lang="pt-BR"/>
          </a:p>
        </p:txBody>
      </p:sp>
      <p:sp>
        <p:nvSpPr>
          <p:cNvPr id="5" name="Footer Placeholder 4">
            <a:extLst>
              <a:ext uri="{FF2B5EF4-FFF2-40B4-BE49-F238E27FC236}">
                <a16:creationId xmlns:a16="http://schemas.microsoft.com/office/drawing/2014/main" id="{6651FA80-2B1C-4EF1-916B-C26AD6DDCB3B}"/>
              </a:ext>
            </a:extLst>
          </p:cNvPr>
          <p:cNvSpPr txBox="1">
            <a:spLocks noGrp="1"/>
          </p:cNvSpPr>
          <p:nvPr>
            <p:ph type="ftr" sz="quarter" idx="9"/>
          </p:nvPr>
        </p:nvSpPr>
        <p:spPr/>
        <p:txBody>
          <a:bodyPr/>
          <a:lstStyle/>
          <a:p>
            <a:pPr lvl="0"/>
            <a:r>
              <a:rPr lang="pt-BR"/>
              <a:t>UPR MONTHLY REPORT</a:t>
            </a:r>
          </a:p>
        </p:txBody>
      </p:sp>
    </p:spTree>
    <p:extLst>
      <p:ext uri="{BB962C8B-B14F-4D97-AF65-F5344CB8AC3E}">
        <p14:creationId xmlns:p14="http://schemas.microsoft.com/office/powerpoint/2010/main" val="380327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7D885-F78A-4643-AEE7-E939192552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F36BA-F407-422B-B822-9981AB77D4B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90BBDD10-2E4E-480A-8750-00756634DA6B}"/>
              </a:ext>
            </a:extLst>
          </p:cNvPr>
          <p:cNvSpPr txBox="1">
            <a:spLocks noGrp="1"/>
          </p:cNvSpPr>
          <p:nvPr>
            <p:ph type="sldNum" sz="quarter" idx="8"/>
          </p:nvPr>
        </p:nvSpPr>
        <p:spPr/>
        <p:txBody>
          <a:bodyPr/>
          <a:lstStyle/>
          <a:p>
            <a:pPr lvl="0"/>
            <a:fld id="{0F096221-2A42-4A0F-B7DD-404C3DCB2BCB}" type="slidenum">
              <a:t>12</a:t>
            </a:fld>
            <a:endParaRPr lang="pt-BR"/>
          </a:p>
        </p:txBody>
      </p:sp>
      <p:sp>
        <p:nvSpPr>
          <p:cNvPr id="5" name="Footer Placeholder 5">
            <a:extLst>
              <a:ext uri="{FF2B5EF4-FFF2-40B4-BE49-F238E27FC236}">
                <a16:creationId xmlns:a16="http://schemas.microsoft.com/office/drawing/2014/main" id="{5A2DA811-F51D-4DF1-9D9D-34018A70EFB0}"/>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C23215-A331-4AF8-A1FC-2D24409047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AE2D2D8-2087-4AB5-980E-85554870377C}"/>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B1F264A2-3636-4F01-88F9-0DA590B3B785}"/>
              </a:ext>
            </a:extLst>
          </p:cNvPr>
          <p:cNvSpPr txBox="1">
            <a:spLocks noGrp="1"/>
          </p:cNvSpPr>
          <p:nvPr>
            <p:ph type="sldNum" sz="quarter" idx="8"/>
          </p:nvPr>
        </p:nvSpPr>
        <p:spPr/>
        <p:txBody>
          <a:bodyPr/>
          <a:lstStyle/>
          <a:p>
            <a:pPr lvl="0"/>
            <a:fld id="{C57017CF-197E-4EEE-8A52-898A8093031E}" type="slidenum">
              <a:t>13</a:t>
            </a:fld>
            <a:endParaRPr lang="pt-BR"/>
          </a:p>
        </p:txBody>
      </p:sp>
      <p:sp>
        <p:nvSpPr>
          <p:cNvPr id="5" name="Footer Placeholder 5">
            <a:extLst>
              <a:ext uri="{FF2B5EF4-FFF2-40B4-BE49-F238E27FC236}">
                <a16:creationId xmlns:a16="http://schemas.microsoft.com/office/drawing/2014/main" id="{7A90E37D-6F60-4A10-BCB4-6C76B1DD155E}"/>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A58DC-466C-4603-82AC-4FCBB8E55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1E8B11-FEA4-4083-A756-BAA1E50A64E8}"/>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F29E021D-60AB-4480-BCAD-EBC782D1BBA3}"/>
              </a:ext>
            </a:extLst>
          </p:cNvPr>
          <p:cNvSpPr txBox="1">
            <a:spLocks noGrp="1"/>
          </p:cNvSpPr>
          <p:nvPr>
            <p:ph type="sldNum" sz="quarter" idx="8"/>
          </p:nvPr>
        </p:nvSpPr>
        <p:spPr/>
        <p:txBody>
          <a:bodyPr/>
          <a:lstStyle/>
          <a:p>
            <a:pPr lvl="0"/>
            <a:fld id="{F5BEB9B2-39ED-48C2-945C-F12D5D5FDA2B}" type="slidenum">
              <a:t>14</a:t>
            </a:fld>
            <a:endParaRPr lang="pt-BR"/>
          </a:p>
        </p:txBody>
      </p:sp>
      <p:sp>
        <p:nvSpPr>
          <p:cNvPr id="5" name="Footer Placeholder 5">
            <a:extLst>
              <a:ext uri="{FF2B5EF4-FFF2-40B4-BE49-F238E27FC236}">
                <a16:creationId xmlns:a16="http://schemas.microsoft.com/office/drawing/2014/main" id="{459629DD-66AA-4E42-ACDB-5BDF0AC1341E}"/>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65B324-C5B8-45FB-B925-C45F7738014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E0BFBC9-FE73-497E-93DF-9E7225C6C18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43D4013D-B284-4236-8B42-D16A8F055484}"/>
              </a:ext>
            </a:extLst>
          </p:cNvPr>
          <p:cNvSpPr txBox="1">
            <a:spLocks noGrp="1"/>
          </p:cNvSpPr>
          <p:nvPr>
            <p:ph type="sldNum" sz="quarter" idx="8"/>
          </p:nvPr>
        </p:nvSpPr>
        <p:spPr/>
        <p:txBody>
          <a:bodyPr/>
          <a:lstStyle/>
          <a:p>
            <a:pPr lvl="0"/>
            <a:fld id="{B95571E4-780F-4641-9AF8-E00DFF88B562}" type="slidenum">
              <a:t>15</a:t>
            </a:fld>
            <a:endParaRPr lang="pt-BR"/>
          </a:p>
        </p:txBody>
      </p:sp>
      <p:sp>
        <p:nvSpPr>
          <p:cNvPr id="5" name="Footer Placeholder 5">
            <a:extLst>
              <a:ext uri="{FF2B5EF4-FFF2-40B4-BE49-F238E27FC236}">
                <a16:creationId xmlns:a16="http://schemas.microsoft.com/office/drawing/2014/main" id="{22D8CCFE-1811-460A-B8A1-3C581F8A33E0}"/>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82BC14-A343-4033-BD47-60FD3FF3BD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B8F622-1CB7-405B-992D-845BEF923BD7}"/>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966C9198-CFD4-4E95-8931-6D6433BAF78B}"/>
              </a:ext>
            </a:extLst>
          </p:cNvPr>
          <p:cNvSpPr txBox="1">
            <a:spLocks noGrp="1"/>
          </p:cNvSpPr>
          <p:nvPr>
            <p:ph type="sldNum" sz="quarter" idx="8"/>
          </p:nvPr>
        </p:nvSpPr>
        <p:spPr/>
        <p:txBody>
          <a:bodyPr/>
          <a:lstStyle/>
          <a:p>
            <a:pPr lvl="0"/>
            <a:fld id="{6AFD7987-F0A1-49E0-A45F-BAB1FA657345}" type="slidenum">
              <a:t>16</a:t>
            </a:fld>
            <a:endParaRPr lang="pt-BR"/>
          </a:p>
        </p:txBody>
      </p:sp>
      <p:sp>
        <p:nvSpPr>
          <p:cNvPr id="5" name="Footer Placeholder 5">
            <a:extLst>
              <a:ext uri="{FF2B5EF4-FFF2-40B4-BE49-F238E27FC236}">
                <a16:creationId xmlns:a16="http://schemas.microsoft.com/office/drawing/2014/main" id="{689213D8-BA32-44B1-A53A-AAF2AE365784}"/>
              </a:ext>
            </a:extLst>
          </p:cNvPr>
          <p:cNvSpPr txBox="1">
            <a:spLocks noGrp="1"/>
          </p:cNvSpPr>
          <p:nvPr>
            <p:ph type="ftr" sz="quarter" idx="9"/>
          </p:nvPr>
        </p:nvSpPr>
        <p:spPr/>
        <p:txBody>
          <a:bodyPr/>
          <a:lstStyle/>
          <a:p>
            <a:pPr lvl="0"/>
            <a:r>
              <a:rPr lang="pt-BR"/>
              <a:t>UPR MONTHLY REPORT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964A-AE18-4731-831C-CBB63321C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A5460-73B6-4EA1-8C43-8922E3110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E4B9B-0782-4852-89D7-FB9054F1C806}"/>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E1E14F15-25ED-46CB-84DC-75F1B3529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CE01-16FD-473E-954F-76064D090CAB}"/>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93107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4564-D742-41F3-A862-BD6FB1B7D7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15E5A-93DD-4502-936C-50F0216FC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5B597-33F1-4BB4-86D4-7906F50A1CE6}"/>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4216A496-22D6-403D-B2DF-437A0135F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17B0-6AAF-481B-B58B-1F29F5644BB3}"/>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5531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A1E0C-1A45-4EFE-AC4E-B3F98FC45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6B6BC7-7858-420D-B413-4398AD06E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9669-699B-4039-A69E-792ED65C4093}"/>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A0E63BD0-4DB4-4794-A0A2-05801A17A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19649-871C-4CBF-948F-4D8986F806D6}"/>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19847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Diapositive de titre">
    <p:bg>
      <p:bgPr>
        <a:solidFill>
          <a:srgbClr val="272936"/>
        </a:solidFill>
        <a:effectLst/>
      </p:bgPr>
    </p:bg>
    <p:spTree>
      <p:nvGrpSpPr>
        <p:cNvPr id="1" name=""/>
        <p:cNvGrpSpPr/>
        <p:nvPr/>
      </p:nvGrpSpPr>
      <p:grpSpPr>
        <a:xfrm>
          <a:off x="0" y="0"/>
          <a:ext cx="0" cy="0"/>
          <a:chOff x="0" y="0"/>
          <a:chExt cx="0" cy="0"/>
        </a:xfrm>
      </p:grpSpPr>
      <p:sp>
        <p:nvSpPr>
          <p:cNvPr id="2" name="Graphic 13">
            <a:extLst>
              <a:ext uri="{FF2B5EF4-FFF2-40B4-BE49-F238E27FC236}">
                <a16:creationId xmlns:a16="http://schemas.microsoft.com/office/drawing/2014/main" id="{E32CC810-C0EE-4D42-A1CE-80AF2D19FF5D}"/>
              </a:ext>
            </a:extLst>
          </p:cNvPr>
          <p:cNvSpPr/>
          <p:nvPr/>
        </p:nvSpPr>
        <p:spPr>
          <a:xfrm>
            <a:off x="263356" y="908721"/>
            <a:ext cx="10199254" cy="6192691"/>
          </a:xfrm>
          <a:custGeom>
            <a:avLst/>
            <a:gdLst>
              <a:gd name="f0" fmla="val 10800000"/>
              <a:gd name="f1" fmla="val 5400000"/>
              <a:gd name="f2" fmla="val 180"/>
              <a:gd name="f3" fmla="val w"/>
              <a:gd name="f4" fmla="val h"/>
              <a:gd name="f5" fmla="val 0"/>
              <a:gd name="f6" fmla="val 7528033"/>
              <a:gd name="f7" fmla="val 4673434"/>
              <a:gd name="f8" fmla="val 36195"/>
              <a:gd name="f9" fmla="val 4661052"/>
              <a:gd name="f10" fmla="val 953"/>
              <a:gd name="f11" fmla="val 4656289"/>
              <a:gd name="f12" fmla="val 145733"/>
              <a:gd name="f13" fmla="val 4224807"/>
              <a:gd name="f14" fmla="val 538163"/>
              <a:gd name="f15" fmla="val 3702837"/>
              <a:gd name="f16" fmla="val 768668"/>
              <a:gd name="f17" fmla="val 3396132"/>
              <a:gd name="f18" fmla="val 1038225"/>
              <a:gd name="f19" fmla="val 3118954"/>
              <a:gd name="f20" fmla="val 1340168"/>
              <a:gd name="f21" fmla="val 2878924"/>
              <a:gd name="f22" fmla="val 1717358"/>
              <a:gd name="f23" fmla="val 2577934"/>
              <a:gd name="f24" fmla="val 2145983"/>
              <a:gd name="f25" fmla="val 2334094"/>
              <a:gd name="f26" fmla="val 2613660"/>
              <a:gd name="f27" fmla="val 2154072"/>
              <a:gd name="f28" fmla="val 2621280"/>
              <a:gd name="f29" fmla="val 2151214"/>
              <a:gd name="f30" fmla="val 2628900"/>
              <a:gd name="f31" fmla="val 2155024"/>
              <a:gd name="f32" fmla="val 3289935"/>
              <a:gd name="f33" fmla="val 2497924"/>
              <a:gd name="f34" fmla="val 3941445"/>
              <a:gd name="f35" fmla="val 2718904"/>
              <a:gd name="f36" fmla="val 4513898"/>
              <a:gd name="f37" fmla="val 2794152"/>
              <a:gd name="f38" fmla="val 5095875"/>
              <a:gd name="f39" fmla="val 2871304"/>
              <a:gd name="f40" fmla="val 5554980"/>
              <a:gd name="f41" fmla="val 2790341"/>
              <a:gd name="f42" fmla="val 5841683"/>
              <a:gd name="f43" fmla="val 2562694"/>
              <a:gd name="f44" fmla="val 6168390"/>
              <a:gd name="f45" fmla="val 2302662"/>
              <a:gd name="f46" fmla="val 6257925"/>
              <a:gd name="f47" fmla="val 1849271"/>
              <a:gd name="f48" fmla="val 6102668"/>
              <a:gd name="f49" fmla="val 1252054"/>
              <a:gd name="f50" fmla="val 5969318"/>
              <a:gd name="f51" fmla="val 741514"/>
              <a:gd name="f52" fmla="val 6020753"/>
              <a:gd name="f53" fmla="val 376706"/>
              <a:gd name="f54" fmla="val 6256020"/>
              <a:gd name="f55" fmla="val 168109"/>
              <a:gd name="f56" fmla="val 6480810"/>
              <a:gd name="f57" fmla="val -31916"/>
              <a:gd name="f58" fmla="val 7203281"/>
              <a:gd name="f59" fmla="val 27615"/>
              <a:gd name="f60" fmla="val 7391400"/>
              <a:gd name="f61" fmla="val 7136"/>
              <a:gd name="f62" fmla="val 7579519"/>
              <a:gd name="f63" fmla="val -13343"/>
              <a:gd name="f64" fmla="val 7569677"/>
              <a:gd name="f65" fmla="val 13645"/>
              <a:gd name="f66" fmla="val 7384733"/>
              <a:gd name="f67" fmla="val 45236"/>
              <a:gd name="f68" fmla="val 7199789"/>
              <a:gd name="f69" fmla="val 76827"/>
              <a:gd name="f70" fmla="val 6550343"/>
              <a:gd name="f71" fmla="val -41441"/>
              <a:gd name="f72" fmla="val 6281738"/>
              <a:gd name="f73" fmla="val 196684"/>
              <a:gd name="f74" fmla="val 6058853"/>
              <a:gd name="f75" fmla="val 394804"/>
              <a:gd name="f76" fmla="val 6011228"/>
              <a:gd name="f77" fmla="val 747229"/>
              <a:gd name="f78" fmla="val 6139815"/>
              <a:gd name="f79" fmla="val 1242529"/>
              <a:gd name="f80" fmla="val 6221730"/>
              <a:gd name="f81" fmla="val 1557806"/>
              <a:gd name="f82" fmla="val 6237923"/>
              <a:gd name="f83" fmla="val 1834031"/>
              <a:gd name="f84" fmla="val 6187440"/>
              <a:gd name="f85" fmla="val 2064537"/>
              <a:gd name="f86" fmla="val 6138863"/>
              <a:gd name="f87" fmla="val 2283612"/>
              <a:gd name="f88" fmla="val 6031230"/>
              <a:gd name="f89" fmla="val 2460777"/>
              <a:gd name="f90" fmla="val 5866448"/>
              <a:gd name="f91" fmla="val 2593174"/>
              <a:gd name="f92" fmla="val 5572125"/>
              <a:gd name="f93" fmla="val 2828441"/>
              <a:gd name="f94" fmla="val 5102543"/>
              <a:gd name="f95" fmla="val 2911309"/>
              <a:gd name="f96" fmla="val 4510088"/>
              <a:gd name="f97" fmla="val 2833204"/>
              <a:gd name="f98" fmla="val 3935730"/>
              <a:gd name="f99" fmla="val 2757004"/>
              <a:gd name="f100" fmla="val 3282315"/>
              <a:gd name="f101" fmla="val 2536024"/>
              <a:gd name="f102" fmla="val 2620328"/>
              <a:gd name="f103" fmla="val 2194077"/>
              <a:gd name="f104" fmla="val 1574483"/>
              <a:gd name="f105" fmla="val 2598889"/>
              <a:gd name="f106" fmla="val 927735"/>
              <a:gd name="f107" fmla="val 3251352"/>
              <a:gd name="f108" fmla="val 568643"/>
              <a:gd name="f109" fmla="val 3726649"/>
              <a:gd name="f110" fmla="val 180023"/>
              <a:gd name="f111" fmla="val 4242904"/>
              <a:gd name="f112" fmla="val 37148"/>
              <a:gd name="f113" fmla="val 4668672"/>
              <a:gd name="f114" fmla="+- 0 0 -90"/>
              <a:gd name="f115" fmla="*/ f3 1 7528033"/>
              <a:gd name="f116" fmla="*/ f4 1 4673434"/>
              <a:gd name="f117" fmla="val f5"/>
              <a:gd name="f118" fmla="val f6"/>
              <a:gd name="f119" fmla="val f7"/>
              <a:gd name="f120" fmla="*/ f114 f0 1"/>
              <a:gd name="f121" fmla="+- f119 0 f117"/>
              <a:gd name="f122" fmla="+- f118 0 f117"/>
              <a:gd name="f123" fmla="*/ f120 1 f2"/>
              <a:gd name="f124" fmla="*/ f122 1 7528033"/>
              <a:gd name="f125" fmla="*/ f121 1 4673434"/>
              <a:gd name="f126" fmla="*/ 36195 f122 1"/>
              <a:gd name="f127" fmla="*/ 4673434 f121 1"/>
              <a:gd name="f128" fmla="*/ 0 f122 1"/>
              <a:gd name="f129" fmla="*/ 4661052 f121 1"/>
              <a:gd name="f130" fmla="*/ 538163 f122 1"/>
              <a:gd name="f131" fmla="*/ 3702837 f121 1"/>
              <a:gd name="f132" fmla="*/ 1340168 f122 1"/>
              <a:gd name="f133" fmla="*/ 2878924 f121 1"/>
              <a:gd name="f134" fmla="*/ 2613660 f122 1"/>
              <a:gd name="f135" fmla="*/ 2154072 f121 1"/>
              <a:gd name="f136" fmla="*/ 2621280 f122 1"/>
              <a:gd name="f137" fmla="*/ 2151214 f121 1"/>
              <a:gd name="f138" fmla="*/ 2628900 f122 1"/>
              <a:gd name="f139" fmla="*/ 2155024 f121 1"/>
              <a:gd name="f140" fmla="*/ 4513898 f122 1"/>
              <a:gd name="f141" fmla="*/ 2794152 f121 1"/>
              <a:gd name="f142" fmla="*/ 5841683 f122 1"/>
              <a:gd name="f143" fmla="*/ 2562694 f121 1"/>
              <a:gd name="f144" fmla="*/ 6102668 f122 1"/>
              <a:gd name="f145" fmla="*/ 1252054 f121 1"/>
              <a:gd name="f146" fmla="*/ 6256020 f122 1"/>
              <a:gd name="f147" fmla="*/ 168109 f121 1"/>
              <a:gd name="f148" fmla="*/ 7391400 f122 1"/>
              <a:gd name="f149" fmla="*/ 7136 f121 1"/>
              <a:gd name="f150" fmla="*/ 7384733 f122 1"/>
              <a:gd name="f151" fmla="*/ 45236 f121 1"/>
              <a:gd name="f152" fmla="*/ 6281738 f122 1"/>
              <a:gd name="f153" fmla="*/ 196684 f121 1"/>
              <a:gd name="f154" fmla="*/ 6139815 f122 1"/>
              <a:gd name="f155" fmla="*/ 1242529 f121 1"/>
              <a:gd name="f156" fmla="*/ 6187440 f122 1"/>
              <a:gd name="f157" fmla="*/ 2064537 f121 1"/>
              <a:gd name="f158" fmla="*/ 5866448 f122 1"/>
              <a:gd name="f159" fmla="*/ 2593174 f121 1"/>
              <a:gd name="f160" fmla="*/ 4510088 f122 1"/>
              <a:gd name="f161" fmla="*/ 2833204 f121 1"/>
              <a:gd name="f162" fmla="*/ 2620328 f122 1"/>
              <a:gd name="f163" fmla="*/ 2194077 f121 1"/>
              <a:gd name="f164" fmla="*/ 568643 f122 1"/>
              <a:gd name="f165" fmla="*/ 3726649 f121 1"/>
              <a:gd name="f166" fmla="+- f123 0 f1"/>
              <a:gd name="f167" fmla="*/ f126 1 7528033"/>
              <a:gd name="f168" fmla="*/ f127 1 4673434"/>
              <a:gd name="f169" fmla="*/ f128 1 7528033"/>
              <a:gd name="f170" fmla="*/ f129 1 4673434"/>
              <a:gd name="f171" fmla="*/ f130 1 7528033"/>
              <a:gd name="f172" fmla="*/ f131 1 4673434"/>
              <a:gd name="f173" fmla="*/ f132 1 7528033"/>
              <a:gd name="f174" fmla="*/ f133 1 4673434"/>
              <a:gd name="f175" fmla="*/ f134 1 7528033"/>
              <a:gd name="f176" fmla="*/ f135 1 4673434"/>
              <a:gd name="f177" fmla="*/ f136 1 7528033"/>
              <a:gd name="f178" fmla="*/ f137 1 4673434"/>
              <a:gd name="f179" fmla="*/ f138 1 7528033"/>
              <a:gd name="f180" fmla="*/ f139 1 4673434"/>
              <a:gd name="f181" fmla="*/ f140 1 7528033"/>
              <a:gd name="f182" fmla="*/ f141 1 4673434"/>
              <a:gd name="f183" fmla="*/ f142 1 7528033"/>
              <a:gd name="f184" fmla="*/ f143 1 4673434"/>
              <a:gd name="f185" fmla="*/ f144 1 7528033"/>
              <a:gd name="f186" fmla="*/ f145 1 4673434"/>
              <a:gd name="f187" fmla="*/ f146 1 7528033"/>
              <a:gd name="f188" fmla="*/ f147 1 4673434"/>
              <a:gd name="f189" fmla="*/ f148 1 7528033"/>
              <a:gd name="f190" fmla="*/ f149 1 4673434"/>
              <a:gd name="f191" fmla="*/ f150 1 7528033"/>
              <a:gd name="f192" fmla="*/ f151 1 4673434"/>
              <a:gd name="f193" fmla="*/ f152 1 7528033"/>
              <a:gd name="f194" fmla="*/ f153 1 4673434"/>
              <a:gd name="f195" fmla="*/ f154 1 7528033"/>
              <a:gd name="f196" fmla="*/ f155 1 4673434"/>
              <a:gd name="f197" fmla="*/ f156 1 7528033"/>
              <a:gd name="f198" fmla="*/ f157 1 4673434"/>
              <a:gd name="f199" fmla="*/ f158 1 7528033"/>
              <a:gd name="f200" fmla="*/ f159 1 4673434"/>
              <a:gd name="f201" fmla="*/ f160 1 7528033"/>
              <a:gd name="f202" fmla="*/ f161 1 4673434"/>
              <a:gd name="f203" fmla="*/ f162 1 7528033"/>
              <a:gd name="f204" fmla="*/ f163 1 4673434"/>
              <a:gd name="f205" fmla="*/ f164 1 7528033"/>
              <a:gd name="f206" fmla="*/ f165 1 4673434"/>
              <a:gd name="f207" fmla="*/ f117 1 f124"/>
              <a:gd name="f208" fmla="*/ f118 1 f124"/>
              <a:gd name="f209" fmla="*/ f117 1 f125"/>
              <a:gd name="f210" fmla="*/ f119 1 f125"/>
              <a:gd name="f211" fmla="*/ f167 1 f124"/>
              <a:gd name="f212" fmla="*/ f168 1 f125"/>
              <a:gd name="f213" fmla="*/ f169 1 f124"/>
              <a:gd name="f214" fmla="*/ f170 1 f125"/>
              <a:gd name="f215" fmla="*/ f171 1 f124"/>
              <a:gd name="f216" fmla="*/ f172 1 f125"/>
              <a:gd name="f217" fmla="*/ f173 1 f124"/>
              <a:gd name="f218" fmla="*/ f174 1 f125"/>
              <a:gd name="f219" fmla="*/ f175 1 f124"/>
              <a:gd name="f220" fmla="*/ f176 1 f125"/>
              <a:gd name="f221" fmla="*/ f177 1 f124"/>
              <a:gd name="f222" fmla="*/ f178 1 f125"/>
              <a:gd name="f223" fmla="*/ f179 1 f124"/>
              <a:gd name="f224" fmla="*/ f180 1 f125"/>
              <a:gd name="f225" fmla="*/ f181 1 f124"/>
              <a:gd name="f226" fmla="*/ f182 1 f125"/>
              <a:gd name="f227" fmla="*/ f183 1 f124"/>
              <a:gd name="f228" fmla="*/ f184 1 f125"/>
              <a:gd name="f229" fmla="*/ f185 1 f124"/>
              <a:gd name="f230" fmla="*/ f186 1 f125"/>
              <a:gd name="f231" fmla="*/ f187 1 f124"/>
              <a:gd name="f232" fmla="*/ f188 1 f125"/>
              <a:gd name="f233" fmla="*/ f189 1 f124"/>
              <a:gd name="f234" fmla="*/ f190 1 f125"/>
              <a:gd name="f235" fmla="*/ f191 1 f124"/>
              <a:gd name="f236" fmla="*/ f192 1 f125"/>
              <a:gd name="f237" fmla="*/ f193 1 f124"/>
              <a:gd name="f238" fmla="*/ f194 1 f125"/>
              <a:gd name="f239" fmla="*/ f195 1 f124"/>
              <a:gd name="f240" fmla="*/ f196 1 f125"/>
              <a:gd name="f241" fmla="*/ f197 1 f124"/>
              <a:gd name="f242" fmla="*/ f198 1 f125"/>
              <a:gd name="f243" fmla="*/ f199 1 f124"/>
              <a:gd name="f244" fmla="*/ f200 1 f125"/>
              <a:gd name="f245" fmla="*/ f201 1 f124"/>
              <a:gd name="f246" fmla="*/ f202 1 f125"/>
              <a:gd name="f247" fmla="*/ f203 1 f124"/>
              <a:gd name="f248" fmla="*/ f204 1 f125"/>
              <a:gd name="f249" fmla="*/ f205 1 f124"/>
              <a:gd name="f250" fmla="*/ f206 1 f125"/>
              <a:gd name="f251" fmla="*/ f207 f115 1"/>
              <a:gd name="f252" fmla="*/ f208 f115 1"/>
              <a:gd name="f253" fmla="*/ f210 f116 1"/>
              <a:gd name="f254" fmla="*/ f209 f116 1"/>
              <a:gd name="f255" fmla="*/ f211 f115 1"/>
              <a:gd name="f256" fmla="*/ f212 f116 1"/>
              <a:gd name="f257" fmla="*/ f213 f115 1"/>
              <a:gd name="f258" fmla="*/ f214 f116 1"/>
              <a:gd name="f259" fmla="*/ f215 f115 1"/>
              <a:gd name="f260" fmla="*/ f216 f116 1"/>
              <a:gd name="f261" fmla="*/ f217 f115 1"/>
              <a:gd name="f262" fmla="*/ f218 f116 1"/>
              <a:gd name="f263" fmla="*/ f219 f115 1"/>
              <a:gd name="f264" fmla="*/ f220 f116 1"/>
              <a:gd name="f265" fmla="*/ f221 f115 1"/>
              <a:gd name="f266" fmla="*/ f222 f116 1"/>
              <a:gd name="f267" fmla="*/ f223 f115 1"/>
              <a:gd name="f268" fmla="*/ f224 f116 1"/>
              <a:gd name="f269" fmla="*/ f225 f115 1"/>
              <a:gd name="f270" fmla="*/ f226 f116 1"/>
              <a:gd name="f271" fmla="*/ f227 f115 1"/>
              <a:gd name="f272" fmla="*/ f228 f116 1"/>
              <a:gd name="f273" fmla="*/ f229 f115 1"/>
              <a:gd name="f274" fmla="*/ f230 f116 1"/>
              <a:gd name="f275" fmla="*/ f231 f115 1"/>
              <a:gd name="f276" fmla="*/ f232 f116 1"/>
              <a:gd name="f277" fmla="*/ f233 f115 1"/>
              <a:gd name="f278" fmla="*/ f234 f116 1"/>
              <a:gd name="f279" fmla="*/ f235 f115 1"/>
              <a:gd name="f280" fmla="*/ f236 f116 1"/>
              <a:gd name="f281" fmla="*/ f237 f115 1"/>
              <a:gd name="f282" fmla="*/ f238 f116 1"/>
              <a:gd name="f283" fmla="*/ f239 f115 1"/>
              <a:gd name="f284" fmla="*/ f240 f116 1"/>
              <a:gd name="f285" fmla="*/ f241 f115 1"/>
              <a:gd name="f286" fmla="*/ f242 f116 1"/>
              <a:gd name="f287" fmla="*/ f243 f115 1"/>
              <a:gd name="f288" fmla="*/ f244 f116 1"/>
              <a:gd name="f289" fmla="*/ f245 f115 1"/>
              <a:gd name="f290" fmla="*/ f246 f116 1"/>
              <a:gd name="f291" fmla="*/ f247 f115 1"/>
              <a:gd name="f292" fmla="*/ f248 f116 1"/>
              <a:gd name="f293" fmla="*/ f249 f115 1"/>
              <a:gd name="f294" fmla="*/ f250 f116 1"/>
            </a:gdLst>
            <a:ahLst/>
            <a:cxnLst>
              <a:cxn ang="3cd4">
                <a:pos x="hc" y="t"/>
              </a:cxn>
              <a:cxn ang="0">
                <a:pos x="r" y="vc"/>
              </a:cxn>
              <a:cxn ang="cd4">
                <a:pos x="hc" y="b"/>
              </a:cxn>
              <a:cxn ang="cd2">
                <a:pos x="l" y="vc"/>
              </a:cxn>
              <a:cxn ang="f166">
                <a:pos x="f255" y="f256"/>
              </a:cxn>
              <a:cxn ang="f166">
                <a:pos x="f257" y="f258"/>
              </a:cxn>
              <a:cxn ang="f166">
                <a:pos x="f259" y="f260"/>
              </a:cxn>
              <a:cxn ang="f166">
                <a:pos x="f261" y="f262"/>
              </a:cxn>
              <a:cxn ang="f166">
                <a:pos x="f263" y="f264"/>
              </a:cxn>
              <a:cxn ang="f166">
                <a:pos x="f265" y="f266"/>
              </a:cxn>
              <a:cxn ang="f166">
                <a:pos x="f267" y="f268"/>
              </a:cxn>
              <a:cxn ang="f166">
                <a:pos x="f269" y="f270"/>
              </a:cxn>
              <a:cxn ang="f166">
                <a:pos x="f271" y="f272"/>
              </a:cxn>
              <a:cxn ang="f166">
                <a:pos x="f273" y="f274"/>
              </a:cxn>
              <a:cxn ang="f166">
                <a:pos x="f275" y="f276"/>
              </a:cxn>
              <a:cxn ang="f166">
                <a:pos x="f277" y="f278"/>
              </a:cxn>
              <a:cxn ang="f166">
                <a:pos x="f279" y="f280"/>
              </a:cxn>
              <a:cxn ang="f166">
                <a:pos x="f281" y="f282"/>
              </a:cxn>
              <a:cxn ang="f166">
                <a:pos x="f283" y="f284"/>
              </a:cxn>
              <a:cxn ang="f166">
                <a:pos x="f285" y="f286"/>
              </a:cxn>
              <a:cxn ang="f166">
                <a:pos x="f287" y="f288"/>
              </a:cxn>
              <a:cxn ang="f166">
                <a:pos x="f289" y="f290"/>
              </a:cxn>
              <a:cxn ang="f166">
                <a:pos x="f291" y="f292"/>
              </a:cxn>
              <a:cxn ang="f166">
                <a:pos x="f293" y="f294"/>
              </a:cxn>
              <a:cxn ang="f166">
                <a:pos x="f255" y="f256"/>
              </a:cxn>
            </a:cxnLst>
            <a:rect l="f251" t="f254" r="f252" b="f253"/>
            <a:pathLst>
              <a:path w="7528033" h="4673434">
                <a:moveTo>
                  <a:pt x="f8" y="f7"/>
                </a:moveTo>
                <a:lnTo>
                  <a:pt x="f5" y="f9"/>
                </a:lnTo>
                <a:cubicBezTo>
                  <a:pt x="f10" y="f11"/>
                  <a:pt x="f12" y="f13"/>
                  <a:pt x="f14" y="f15"/>
                </a:cubicBezTo>
                <a:cubicBezTo>
                  <a:pt x="f16" y="f17"/>
                  <a:pt x="f18" y="f19"/>
                  <a:pt x="f20" y="f21"/>
                </a:cubicBezTo>
                <a:cubicBezTo>
                  <a:pt x="f22" y="f23"/>
                  <a:pt x="f24" y="f25"/>
                  <a:pt x="f26" y="f27"/>
                </a:cubicBezTo>
                <a:lnTo>
                  <a:pt x="f28" y="f29"/>
                </a:lnTo>
                <a:lnTo>
                  <a:pt x="f30" y="f31"/>
                </a:lnTo>
                <a:cubicBezTo>
                  <a:pt x="f32" y="f33"/>
                  <a:pt x="f34" y="f35"/>
                  <a:pt x="f36" y="f37"/>
                </a:cubicBezTo>
                <a:cubicBezTo>
                  <a:pt x="f38" y="f39"/>
                  <a:pt x="f40" y="f41"/>
                  <a:pt x="f42" y="f43"/>
                </a:cubicBezTo>
                <a:cubicBezTo>
                  <a:pt x="f44" y="f45"/>
                  <a:pt x="f46" y="f47"/>
                  <a:pt x="f48" y="f49"/>
                </a:cubicBez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107"/>
                  <a:pt x="f108" y="f109"/>
                </a:cubicBezTo>
                <a:cubicBezTo>
                  <a:pt x="f110" y="f111"/>
                  <a:pt x="f112" y="f113"/>
                  <a:pt x="f8" y="f7"/>
                </a:cubicBezTo>
                <a:close/>
              </a:path>
            </a:pathLst>
          </a:custGeom>
          <a:gradFill>
            <a:gsLst>
              <a:gs pos="0">
                <a:srgbClr val="12ABDB">
                  <a:alpha val="0"/>
                </a:srgbClr>
              </a:gs>
              <a:gs pos="100000">
                <a:srgbClr val="12ABDB">
                  <a:alpha val="17000"/>
                </a:srgbClr>
              </a:gs>
            </a:gsLst>
            <a:lin ang="16200000"/>
          </a:gradFill>
          <a:ln>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Ubuntu"/>
            </a:endParaRPr>
          </a:p>
        </p:txBody>
      </p:sp>
      <p:grpSp>
        <p:nvGrpSpPr>
          <p:cNvPr id="3" name="Group 13">
            <a:extLst>
              <a:ext uri="{FF2B5EF4-FFF2-40B4-BE49-F238E27FC236}">
                <a16:creationId xmlns:a16="http://schemas.microsoft.com/office/drawing/2014/main" id="{BB901F71-2F9A-4B2E-968D-D0703DB43B18}"/>
              </a:ext>
            </a:extLst>
          </p:cNvPr>
          <p:cNvGrpSpPr/>
          <p:nvPr/>
        </p:nvGrpSpPr>
        <p:grpSpPr>
          <a:xfrm>
            <a:off x="7236287" y="231023"/>
            <a:ext cx="4765962" cy="801983"/>
            <a:chOff x="7236287" y="231023"/>
            <a:chExt cx="4765962" cy="801983"/>
          </a:xfrm>
        </p:grpSpPr>
        <p:cxnSp>
          <p:nvCxnSpPr>
            <p:cNvPr id="4" name="Straight Connector 15">
              <a:extLst>
                <a:ext uri="{FF2B5EF4-FFF2-40B4-BE49-F238E27FC236}">
                  <a16:creationId xmlns:a16="http://schemas.microsoft.com/office/drawing/2014/main" id="{A79062D7-164E-4C38-A519-17F0356D7D89}"/>
                </a:ext>
              </a:extLst>
            </p:cNvPr>
            <p:cNvCxnSpPr/>
            <p:nvPr/>
          </p:nvCxnSpPr>
          <p:spPr>
            <a:xfrm>
              <a:off x="8866525" y="373770"/>
              <a:ext cx="0" cy="512667"/>
            </a:xfrm>
            <a:prstGeom prst="straightConnector1">
              <a:avLst/>
            </a:prstGeom>
            <a:noFill/>
            <a:ln w="19046" cap="flat">
              <a:solidFill>
                <a:srgbClr val="BFBFBF"/>
              </a:solidFill>
              <a:prstDash val="solid"/>
              <a:miter/>
            </a:ln>
          </p:spPr>
        </p:cxnSp>
        <p:pic>
          <p:nvPicPr>
            <p:cNvPr id="5" name="Picture 16" descr="Image result for nbcu logo png">
              <a:extLst>
                <a:ext uri="{FF2B5EF4-FFF2-40B4-BE49-F238E27FC236}">
                  <a16:creationId xmlns:a16="http://schemas.microsoft.com/office/drawing/2014/main" id="{79B4C332-1053-4640-A8BD-D05B553812F3}"/>
                </a:ext>
              </a:extLst>
            </p:cNvPr>
            <p:cNvPicPr>
              <a:picLocks noChangeAspect="1"/>
            </p:cNvPicPr>
            <p:nvPr/>
          </p:nvPicPr>
          <p:blipFill>
            <a:blip r:embed="rId2"/>
            <a:srcRect b="39121"/>
            <a:stretch>
              <a:fillRect/>
            </a:stretch>
          </p:blipFill>
          <p:spPr>
            <a:xfrm>
              <a:off x="7236287" y="231023"/>
              <a:ext cx="1201768" cy="720620"/>
            </a:xfrm>
            <a:prstGeom prst="rect">
              <a:avLst/>
            </a:prstGeom>
            <a:noFill/>
            <a:ln>
              <a:noFill/>
            </a:ln>
          </p:spPr>
        </p:pic>
        <p:pic>
          <p:nvPicPr>
            <p:cNvPr id="6" name="Graphic 9">
              <a:extLst>
                <a:ext uri="{FF2B5EF4-FFF2-40B4-BE49-F238E27FC236}">
                  <a16:creationId xmlns:a16="http://schemas.microsoft.com/office/drawing/2014/main" id="{98F0FC78-636E-4CFC-9FED-FC7FD3084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5679" y="422471"/>
              <a:ext cx="2736570" cy="610535"/>
            </a:xfrm>
            <a:prstGeom prst="rect">
              <a:avLst/>
            </a:prstGeom>
            <a:noFill/>
            <a:ln>
              <a:noFill/>
            </a:ln>
          </p:spPr>
        </p:pic>
      </p:grpSp>
    </p:spTree>
    <p:extLst>
      <p:ext uri="{BB962C8B-B14F-4D97-AF65-F5344CB8AC3E}">
        <p14:creationId xmlns:p14="http://schemas.microsoft.com/office/powerpoint/2010/main" val="16079877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2">
    <p:bg>
      <p:bgPr>
        <a:solidFill>
          <a:srgbClr val="272936"/>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42DF396-C3EC-4046-AFEC-F389D855FB44}"/>
              </a:ext>
            </a:extLst>
          </p:cNvPr>
          <p:cNvSpPr txBox="1">
            <a:spLocks noGrp="1"/>
          </p:cNvSpPr>
          <p:nvPr>
            <p:ph type="title"/>
          </p:nvPr>
        </p:nvSpPr>
        <p:spPr>
          <a:xfrm>
            <a:off x="404814" y="388190"/>
            <a:ext cx="4471982" cy="938960"/>
          </a:xfrm>
        </p:spPr>
        <p:txBody>
          <a:bodyPr/>
          <a:lstStyle>
            <a:lvl1pPr>
              <a:defRPr lang="en-US">
                <a:solidFill>
                  <a:srgbClr val="FFFFFF"/>
                </a:solidFill>
              </a:defRPr>
            </a:lvl1pPr>
          </a:lstStyle>
          <a:p>
            <a:pPr lvl="0"/>
            <a:r>
              <a:rPr lang="en-US"/>
              <a:t>Click to edit Master title style</a:t>
            </a:r>
          </a:p>
        </p:txBody>
      </p:sp>
      <p:pic>
        <p:nvPicPr>
          <p:cNvPr id="3" name="Picture Placeholder 10">
            <a:extLst>
              <a:ext uri="{FF2B5EF4-FFF2-40B4-BE49-F238E27FC236}">
                <a16:creationId xmlns:a16="http://schemas.microsoft.com/office/drawing/2014/main" id="{183891A8-8ED0-4116-9C91-745269137A8D}"/>
              </a:ext>
            </a:extLst>
          </p:cNvPr>
          <p:cNvPicPr>
            <a:picLocks noChangeAspect="1"/>
          </p:cNvPicPr>
          <p:nvPr/>
        </p:nvPicPr>
        <p:blipFill>
          <a:blip r:embed="rId2"/>
          <a:srcRect l="2839" r="32420"/>
          <a:stretch>
            <a:fillRect/>
          </a:stretch>
        </p:blipFill>
        <p:spPr>
          <a:xfrm>
            <a:off x="4354372" y="-20135"/>
            <a:ext cx="7938208" cy="6898279"/>
          </a:xfrm>
          <a:prstGeom prst="rect">
            <a:avLst/>
          </a:prstGeom>
          <a:noFill/>
          <a:ln>
            <a:noFill/>
          </a:ln>
        </p:spPr>
      </p:pic>
    </p:spTree>
    <p:extLst>
      <p:ext uri="{BB962C8B-B14F-4D97-AF65-F5344CB8AC3E}">
        <p14:creationId xmlns:p14="http://schemas.microsoft.com/office/powerpoint/2010/main" val="41516346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nly Title">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0752172F-BFEE-48E3-B99B-372C424C2B47}"/>
              </a:ext>
            </a:extLst>
          </p:cNvPr>
          <p:cNvGrpSpPr/>
          <p:nvPr userDrawn="1"/>
        </p:nvGrpSpPr>
        <p:grpSpPr>
          <a:xfrm>
            <a:off x="10094975" y="67056"/>
            <a:ext cx="2004809" cy="325870"/>
            <a:chOff x="7236287" y="231023"/>
            <a:chExt cx="4765962" cy="801983"/>
          </a:xfrm>
        </p:grpSpPr>
        <p:cxnSp>
          <p:nvCxnSpPr>
            <p:cNvPr id="3" name="Straight Connector 15">
              <a:extLst>
                <a:ext uri="{FF2B5EF4-FFF2-40B4-BE49-F238E27FC236}">
                  <a16:creationId xmlns:a16="http://schemas.microsoft.com/office/drawing/2014/main" id="{E6ECB0C4-1F83-4050-B228-8EBD94C465BE}"/>
                </a:ext>
              </a:extLst>
            </p:cNvPr>
            <p:cNvCxnSpPr/>
            <p:nvPr/>
          </p:nvCxnSpPr>
          <p:spPr>
            <a:xfrm>
              <a:off x="8866525" y="373770"/>
              <a:ext cx="0" cy="512667"/>
            </a:xfrm>
            <a:prstGeom prst="straightConnector1">
              <a:avLst/>
            </a:prstGeom>
            <a:noFill/>
            <a:ln w="19046" cap="flat">
              <a:solidFill>
                <a:srgbClr val="BFBFBF"/>
              </a:solidFill>
              <a:prstDash val="solid"/>
              <a:miter/>
            </a:ln>
          </p:spPr>
        </p:cxnSp>
        <p:pic>
          <p:nvPicPr>
            <p:cNvPr id="4" name="Picture 16" descr="Image result for nbcu logo png">
              <a:extLst>
                <a:ext uri="{FF2B5EF4-FFF2-40B4-BE49-F238E27FC236}">
                  <a16:creationId xmlns:a16="http://schemas.microsoft.com/office/drawing/2014/main" id="{40D4B92E-CB13-4FF0-92B2-7A861DD58675}"/>
                </a:ext>
              </a:extLst>
            </p:cNvPr>
            <p:cNvPicPr>
              <a:picLocks noChangeAspect="1"/>
            </p:cNvPicPr>
            <p:nvPr/>
          </p:nvPicPr>
          <p:blipFill>
            <a:blip r:embed="rId2"/>
            <a:srcRect b="39121"/>
            <a:stretch>
              <a:fillRect/>
            </a:stretch>
          </p:blipFill>
          <p:spPr>
            <a:xfrm>
              <a:off x="7236287" y="231023"/>
              <a:ext cx="1201768" cy="720620"/>
            </a:xfrm>
            <a:prstGeom prst="rect">
              <a:avLst/>
            </a:prstGeom>
            <a:noFill/>
            <a:ln>
              <a:noFill/>
            </a:ln>
          </p:spPr>
        </p:pic>
        <p:pic>
          <p:nvPicPr>
            <p:cNvPr id="5" name="Graphic 9">
              <a:extLst>
                <a:ext uri="{FF2B5EF4-FFF2-40B4-BE49-F238E27FC236}">
                  <a16:creationId xmlns:a16="http://schemas.microsoft.com/office/drawing/2014/main" id="{92E11AB6-4FA1-483B-99D2-DD9DA60D67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5679" y="422471"/>
              <a:ext cx="2736570" cy="610535"/>
            </a:xfrm>
            <a:prstGeom prst="rect">
              <a:avLst/>
            </a:prstGeom>
            <a:noFill/>
            <a:ln>
              <a:noFill/>
            </a:ln>
          </p:spPr>
        </p:pic>
      </p:grpSp>
      <p:sp>
        <p:nvSpPr>
          <p:cNvPr id="6" name="Footer Placeholder 1">
            <a:extLst>
              <a:ext uri="{FF2B5EF4-FFF2-40B4-BE49-F238E27FC236}">
                <a16:creationId xmlns:a16="http://schemas.microsoft.com/office/drawing/2014/main" id="{6DD126FF-F590-4E9C-830D-4BC0F2A04E9D}"/>
              </a:ext>
            </a:extLst>
          </p:cNvPr>
          <p:cNvSpPr>
            <a:spLocks noGrp="1"/>
          </p:cNvSpPr>
          <p:nvPr>
            <p:ph type="ftr" sz="quarter" idx="4294967295"/>
          </p:nvPr>
        </p:nvSpPr>
        <p:spPr>
          <a:xfrm>
            <a:off x="3953256" y="653543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Capgemini Confidential</a:t>
            </a:r>
          </a:p>
        </p:txBody>
      </p:sp>
    </p:spTree>
    <p:extLst>
      <p:ext uri="{BB962C8B-B14F-4D97-AF65-F5344CB8AC3E}">
        <p14:creationId xmlns:p14="http://schemas.microsoft.com/office/powerpoint/2010/main" val="115930936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picture blue Pik">
    <p:bg>
      <p:bgPr>
        <a:solidFill>
          <a:srgbClr val="ECECE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092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Final Slide 1">
    <p:bg>
      <p:bgPr>
        <a:solidFill>
          <a:srgbClr val="272936"/>
        </a:solidFill>
        <a:effectLst/>
      </p:bgPr>
    </p:bg>
    <p:spTree>
      <p:nvGrpSpPr>
        <p:cNvPr id="1" name=""/>
        <p:cNvGrpSpPr/>
        <p:nvPr/>
      </p:nvGrpSpPr>
      <p:grpSpPr>
        <a:xfrm>
          <a:off x="0" y="0"/>
          <a:ext cx="0" cy="0"/>
          <a:chOff x="0" y="0"/>
          <a:chExt cx="0" cy="0"/>
        </a:xfrm>
      </p:grpSpPr>
      <p:pic>
        <p:nvPicPr>
          <p:cNvPr id="2" name="Picture 2" descr="D:\My Work\Template\Icons\Social Media\LinkedIN.png">
            <a:hlinkClick r:id="rId2"/>
            <a:extLst>
              <a:ext uri="{FF2B5EF4-FFF2-40B4-BE49-F238E27FC236}">
                <a16:creationId xmlns:a16="http://schemas.microsoft.com/office/drawing/2014/main" id="{7D968DDC-C365-492D-89B3-EA9B96A045CB}"/>
              </a:ext>
            </a:extLst>
          </p:cNvPr>
          <p:cNvPicPr>
            <a:picLocks noChangeAspect="1"/>
          </p:cNvPicPr>
          <p:nvPr/>
        </p:nvPicPr>
        <p:blipFill>
          <a:blip r:embed="rId3"/>
          <a:srcRect/>
          <a:stretch>
            <a:fillRect/>
          </a:stretch>
        </p:blipFill>
        <p:spPr>
          <a:xfrm>
            <a:off x="810094" y="4968017"/>
            <a:ext cx="333198" cy="333198"/>
          </a:xfrm>
          <a:prstGeom prst="rect">
            <a:avLst/>
          </a:prstGeom>
          <a:noFill/>
          <a:ln>
            <a:noFill/>
          </a:ln>
        </p:spPr>
      </p:pic>
      <p:pic>
        <p:nvPicPr>
          <p:cNvPr id="3" name="Picture 4" descr="D:\My Work\Template\Icons\Social Media\SlideShare.png">
            <a:hlinkClick r:id="rId4"/>
            <a:extLst>
              <a:ext uri="{FF2B5EF4-FFF2-40B4-BE49-F238E27FC236}">
                <a16:creationId xmlns:a16="http://schemas.microsoft.com/office/drawing/2014/main" id="{5F5B1EBA-6578-4C6E-8C79-2F466B7E33B8}"/>
              </a:ext>
            </a:extLst>
          </p:cNvPr>
          <p:cNvPicPr>
            <a:picLocks noChangeAspect="1"/>
          </p:cNvPicPr>
          <p:nvPr/>
        </p:nvPicPr>
        <p:blipFill>
          <a:blip r:embed="rId5"/>
          <a:srcRect/>
          <a:stretch>
            <a:fillRect/>
          </a:stretch>
        </p:blipFill>
        <p:spPr>
          <a:xfrm>
            <a:off x="1193474" y="4968017"/>
            <a:ext cx="333198" cy="333198"/>
          </a:xfrm>
          <a:prstGeom prst="rect">
            <a:avLst/>
          </a:prstGeom>
          <a:noFill/>
          <a:ln>
            <a:noFill/>
          </a:ln>
        </p:spPr>
      </p:pic>
      <p:pic>
        <p:nvPicPr>
          <p:cNvPr id="4" name="Picture 5" descr="D:\My Work\Template\Icons\Social Media\Twitter.png">
            <a:hlinkClick r:id="rId6"/>
            <a:extLst>
              <a:ext uri="{FF2B5EF4-FFF2-40B4-BE49-F238E27FC236}">
                <a16:creationId xmlns:a16="http://schemas.microsoft.com/office/drawing/2014/main" id="{B1B512FF-D73C-4B71-94F1-22C7EE0666CF}"/>
              </a:ext>
            </a:extLst>
          </p:cNvPr>
          <p:cNvPicPr>
            <a:picLocks noChangeAspect="1"/>
          </p:cNvPicPr>
          <p:nvPr/>
        </p:nvPicPr>
        <p:blipFill>
          <a:blip r:embed="rId7"/>
          <a:srcRect/>
          <a:stretch>
            <a:fillRect/>
          </a:stretch>
        </p:blipFill>
        <p:spPr>
          <a:xfrm>
            <a:off x="1576855" y="4968017"/>
            <a:ext cx="333198" cy="333198"/>
          </a:xfrm>
          <a:prstGeom prst="rect">
            <a:avLst/>
          </a:prstGeom>
          <a:noFill/>
          <a:ln>
            <a:noFill/>
          </a:ln>
        </p:spPr>
      </p:pic>
      <p:pic>
        <p:nvPicPr>
          <p:cNvPr id="5" name="Picture 6" descr="D:\My Work\Template\Icons\Social Media\YouTube.png">
            <a:hlinkClick r:id="rId8"/>
            <a:extLst>
              <a:ext uri="{FF2B5EF4-FFF2-40B4-BE49-F238E27FC236}">
                <a16:creationId xmlns:a16="http://schemas.microsoft.com/office/drawing/2014/main" id="{79F48A72-FC56-4451-8A11-8E73A1C7CF56}"/>
              </a:ext>
            </a:extLst>
          </p:cNvPr>
          <p:cNvPicPr>
            <a:picLocks noChangeAspect="1"/>
          </p:cNvPicPr>
          <p:nvPr/>
        </p:nvPicPr>
        <p:blipFill>
          <a:blip r:embed="rId9"/>
          <a:srcRect/>
          <a:stretch>
            <a:fillRect/>
          </a:stretch>
        </p:blipFill>
        <p:spPr>
          <a:xfrm>
            <a:off x="1960226" y="4968017"/>
            <a:ext cx="333198" cy="333198"/>
          </a:xfrm>
          <a:prstGeom prst="rect">
            <a:avLst/>
          </a:prstGeom>
          <a:noFill/>
          <a:ln>
            <a:noFill/>
          </a:ln>
        </p:spPr>
      </p:pic>
      <p:pic>
        <p:nvPicPr>
          <p:cNvPr id="6" name="Picture 7" descr="D:\My Work\Template\Icons\Social Media\Facebook.png">
            <a:hlinkClick r:id="rId10"/>
            <a:extLst>
              <a:ext uri="{FF2B5EF4-FFF2-40B4-BE49-F238E27FC236}">
                <a16:creationId xmlns:a16="http://schemas.microsoft.com/office/drawing/2014/main" id="{21DEAF5A-2C84-4D04-836F-05753BB926D2}"/>
              </a:ext>
            </a:extLst>
          </p:cNvPr>
          <p:cNvPicPr>
            <a:picLocks noChangeAspect="1"/>
          </p:cNvPicPr>
          <p:nvPr/>
        </p:nvPicPr>
        <p:blipFill>
          <a:blip r:embed="rId11"/>
          <a:srcRect/>
          <a:stretch>
            <a:fillRect/>
          </a:stretch>
        </p:blipFill>
        <p:spPr>
          <a:xfrm>
            <a:off x="426723" y="4968017"/>
            <a:ext cx="333198" cy="333198"/>
          </a:xfrm>
          <a:prstGeom prst="rect">
            <a:avLst/>
          </a:prstGeom>
          <a:noFill/>
          <a:ln>
            <a:noFill/>
          </a:ln>
        </p:spPr>
      </p:pic>
      <p:sp>
        <p:nvSpPr>
          <p:cNvPr id="7" name="Rectangle 22">
            <a:extLst>
              <a:ext uri="{FF2B5EF4-FFF2-40B4-BE49-F238E27FC236}">
                <a16:creationId xmlns:a16="http://schemas.microsoft.com/office/drawing/2014/main" id="{DF37B648-4FD6-46B5-9B26-1BA6246820B9}"/>
              </a:ext>
            </a:extLst>
          </p:cNvPr>
          <p:cNvSpPr/>
          <p:nvPr/>
        </p:nvSpPr>
        <p:spPr>
          <a:xfrm>
            <a:off x="426723" y="5810189"/>
            <a:ext cx="3293019" cy="400114"/>
          </a:xfrm>
          <a:prstGeom prst="rect">
            <a:avLst/>
          </a:prstGeom>
          <a:noFill/>
          <a:ln>
            <a:noFill/>
            <a:prstDash val="solid"/>
          </a:ln>
        </p:spPr>
        <p:txBody>
          <a:bodyPr vert="horz" wrap="square" lIns="0" tIns="0" rIns="0" bIns="0" anchor="b" anchorCtr="0" compatLnSpc="1">
            <a:spAutoFit/>
          </a:bodyPr>
          <a:lstStyle/>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700" b="0" i="0" u="none" strike="noStrike" kern="1200" cap="none" spc="0" baseline="0">
                <a:solidFill>
                  <a:srgbClr val="FFFFFF"/>
                </a:solidFill>
                <a:uFillTx/>
                <a:latin typeface="Ubuntu" pitchFamily="34"/>
                <a:cs typeface="Arial"/>
              </a:rPr>
              <a:t>This presentation contains information that may be privileged or confidential and is the property of the Capgemini Group.</a:t>
            </a:r>
          </a:p>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700" b="0" i="0" u="none" strike="noStrike" kern="1200" cap="none" spc="0" baseline="0">
                <a:solidFill>
                  <a:srgbClr val="FFFFFF"/>
                </a:solidFill>
                <a:uFillTx/>
                <a:latin typeface="Ubuntu" pitchFamily="34"/>
                <a:cs typeface="Arial"/>
              </a:rPr>
              <a:t>Copyright © 2021 Capgemini. All rights reserved.</a:t>
            </a:r>
          </a:p>
        </p:txBody>
      </p:sp>
      <p:pic>
        <p:nvPicPr>
          <p:cNvPr id="8" name="Image 27">
            <a:extLst>
              <a:ext uri="{FF2B5EF4-FFF2-40B4-BE49-F238E27FC236}">
                <a16:creationId xmlns:a16="http://schemas.microsoft.com/office/drawing/2014/main" id="{D68FAA69-198A-4F11-B7B9-D9437C7BB2AD}"/>
              </a:ext>
            </a:extLst>
          </p:cNvPr>
          <p:cNvPicPr>
            <a:picLocks noChangeAspect="1"/>
          </p:cNvPicPr>
          <p:nvPr/>
        </p:nvPicPr>
        <p:blipFill>
          <a:blip r:embed="rId12"/>
          <a:stretch>
            <a:fillRect/>
          </a:stretch>
        </p:blipFill>
        <p:spPr>
          <a:xfrm rot="12608383" flipH="1">
            <a:off x="3661093" y="-1184332"/>
            <a:ext cx="10604296" cy="7497659"/>
          </a:xfrm>
          <a:prstGeom prst="rect">
            <a:avLst/>
          </a:prstGeom>
          <a:noFill/>
          <a:ln>
            <a:noFill/>
          </a:ln>
        </p:spPr>
      </p:pic>
      <p:sp>
        <p:nvSpPr>
          <p:cNvPr id="9" name="Rectangle 13">
            <a:extLst>
              <a:ext uri="{FF2B5EF4-FFF2-40B4-BE49-F238E27FC236}">
                <a16:creationId xmlns:a16="http://schemas.microsoft.com/office/drawing/2014/main" id="{EEDF30C6-0ABA-4CE7-9A92-E40811FB73C9}"/>
              </a:ext>
            </a:extLst>
          </p:cNvPr>
          <p:cNvSpPr/>
          <p:nvPr/>
        </p:nvSpPr>
        <p:spPr>
          <a:xfrm>
            <a:off x="6536186" y="3318394"/>
            <a:ext cx="4638211" cy="1493626"/>
          </a:xfrm>
          <a:prstGeom prst="rect">
            <a:avLst/>
          </a:prstGeom>
          <a:noFill/>
          <a:ln>
            <a:noFill/>
            <a:prstDash val="solid"/>
          </a:ln>
        </p:spPr>
        <p:txBody>
          <a:bodyPr vert="horz" wrap="square" lIns="0" tIns="0" rIns="0" bIns="0" anchor="t" anchorCtr="0" compatLnSpc="1">
            <a:no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FFFFFF"/>
                </a:solidFill>
                <a:uFillTx/>
                <a:latin typeface="Ubuntu" pitchFamily="34"/>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$19.3 billion.</a:t>
            </a:r>
          </a:p>
        </p:txBody>
      </p:sp>
      <p:sp>
        <p:nvSpPr>
          <p:cNvPr id="10" name="Rectangle 14">
            <a:extLst>
              <a:ext uri="{FF2B5EF4-FFF2-40B4-BE49-F238E27FC236}">
                <a16:creationId xmlns:a16="http://schemas.microsoft.com/office/drawing/2014/main" id="{0DD810E9-984A-46FA-B16E-3EC2E408A903}"/>
              </a:ext>
            </a:extLst>
          </p:cNvPr>
          <p:cNvSpPr/>
          <p:nvPr/>
        </p:nvSpPr>
        <p:spPr>
          <a:xfrm>
            <a:off x="6536186" y="2939128"/>
            <a:ext cx="2219962" cy="229614"/>
          </a:xfrm>
          <a:prstGeom prst="rect">
            <a:avLst/>
          </a:prstGeom>
          <a:noFill/>
          <a:ln>
            <a:noFill/>
            <a:prstDash val="solid"/>
          </a:ln>
        </p:spPr>
        <p:txBody>
          <a:bodyPr vert="horz" wrap="square" lIns="0" tIns="0" rIns="0" bIns="0" anchor="t" anchorCtr="0" compatLnSpc="1">
            <a:spAutoFit/>
          </a:bodyPr>
          <a:lstStyle/>
          <a:p>
            <a:pPr marL="0" marR="0" lvl="0" indent="0" algn="l" defTabSz="914400" rtl="0" fontAlgn="auto" hangingPunct="1">
              <a:lnSpc>
                <a:spcPts val="2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Ubuntu" pitchFamily="34"/>
              </a:rPr>
              <a:t>About Capgemini</a:t>
            </a:r>
          </a:p>
        </p:txBody>
      </p:sp>
      <p:sp>
        <p:nvSpPr>
          <p:cNvPr id="11" name="Rectangle 15">
            <a:extLst>
              <a:ext uri="{FF2B5EF4-FFF2-40B4-BE49-F238E27FC236}">
                <a16:creationId xmlns:a16="http://schemas.microsoft.com/office/drawing/2014/main" id="{239A89E7-6449-4088-BFEE-E46C38FCC7E5}"/>
              </a:ext>
            </a:extLst>
          </p:cNvPr>
          <p:cNvSpPr/>
          <p:nvPr/>
        </p:nvSpPr>
        <p:spPr>
          <a:xfrm>
            <a:off x="6536186" y="4893914"/>
            <a:ext cx="4345173" cy="407292"/>
          </a:xfrm>
          <a:prstGeom prst="rect">
            <a:avLst/>
          </a:prstGeom>
          <a:noFill/>
          <a:ln>
            <a:noFill/>
            <a:prstDash val="solid"/>
          </a:ln>
        </p:spPr>
        <p:txBody>
          <a:bodyPr vert="horz" wrap="square" lIns="0" tIns="0" rIns="0" bIns="0" anchor="t" anchorCtr="0" compatLnSpc="1">
            <a:noAutofit/>
          </a:bodyPr>
          <a:lstStyle/>
          <a:p>
            <a:pPr marL="0" marR="0" lvl="0" indent="0" algn="l" defTabSz="914400" rtl="0" fontAlgn="auto" hangingPunct="1">
              <a:lnSpc>
                <a:spcPts val="1200"/>
              </a:lnSpc>
              <a:spcBef>
                <a:spcPts val="0"/>
              </a:spcBef>
              <a:spcAft>
                <a:spcPts val="0"/>
              </a:spcAft>
              <a:buNone/>
              <a:tabLst/>
              <a:defRPr sz="1800" b="0" i="0" u="none" strike="noStrike" kern="0" cap="none" spc="0" baseline="0">
                <a:solidFill>
                  <a:srgbClr val="000000"/>
                </a:solidFill>
                <a:uFillTx/>
              </a:defRPr>
            </a:pPr>
            <a:r>
              <a:rPr lang="en-GB" sz="900" b="0" i="0" u="none" strike="noStrike" kern="1200" cap="none" spc="0" baseline="0">
                <a:solidFill>
                  <a:srgbClr val="FFFFFF"/>
                </a:solidFill>
                <a:uFillTx/>
                <a:latin typeface="Ubuntu" pitchFamily="34"/>
              </a:rPr>
              <a:t>Get the Future You Want </a:t>
            </a:r>
            <a:r>
              <a:rPr lang="en-US" sz="900" b="0" i="0" u="none" strike="noStrike" kern="1200" cap="none" spc="0" baseline="0">
                <a:solidFill>
                  <a:srgbClr val="FFFFFF"/>
                </a:solidFill>
                <a:uFillTx/>
                <a:latin typeface="Ubuntu" pitchFamily="34"/>
              </a:rPr>
              <a:t>|</a:t>
            </a:r>
            <a:r>
              <a:rPr lang="en-GB" sz="900" b="0" i="0" u="none" strike="noStrike" kern="1200" cap="none" spc="0" baseline="0">
                <a:solidFill>
                  <a:srgbClr val="FFFFFF"/>
                </a:solidFill>
                <a:uFillTx/>
                <a:latin typeface="Ubuntu" pitchFamily="34"/>
              </a:rPr>
              <a:t> </a:t>
            </a:r>
            <a:r>
              <a:rPr lang="en-US" sz="1050" b="0" i="0" u="none" strike="noStrike" kern="1200" cap="none" spc="0" baseline="0">
                <a:solidFill>
                  <a:srgbClr val="12ABDB"/>
                </a:solidFill>
                <a:uFillTx/>
                <a:latin typeface="Ubuntu" pitchFamily="34"/>
              </a:rPr>
              <a:t>www.capgemini.com</a:t>
            </a:r>
          </a:p>
        </p:txBody>
      </p:sp>
      <p:pic>
        <p:nvPicPr>
          <p:cNvPr id="12" name="Image 12" descr="Une image contenant texte&#10;&#10;Description générée automatiquement">
            <a:extLst>
              <a:ext uri="{FF2B5EF4-FFF2-40B4-BE49-F238E27FC236}">
                <a16:creationId xmlns:a16="http://schemas.microsoft.com/office/drawing/2014/main" id="{F871814B-1741-42E8-990E-3026182B9BB4}"/>
              </a:ext>
            </a:extLst>
          </p:cNvPr>
          <p:cNvPicPr>
            <a:picLocks noChangeAspect="1"/>
          </p:cNvPicPr>
          <p:nvPr/>
        </p:nvPicPr>
        <p:blipFill>
          <a:blip r:embed="rId13"/>
          <a:stretch>
            <a:fillRect/>
          </a:stretch>
        </p:blipFill>
        <p:spPr>
          <a:xfrm>
            <a:off x="14666" y="622130"/>
            <a:ext cx="3024003" cy="1226173"/>
          </a:xfrm>
          <a:prstGeom prst="rect">
            <a:avLst/>
          </a:prstGeom>
          <a:noFill/>
          <a:ln>
            <a:noFill/>
          </a:ln>
        </p:spPr>
      </p:pic>
    </p:spTree>
    <p:extLst>
      <p:ext uri="{BB962C8B-B14F-4D97-AF65-F5344CB8AC3E}">
        <p14:creationId xmlns:p14="http://schemas.microsoft.com/office/powerpoint/2010/main" val="29574385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62748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D17-B213-46F9-A682-98F36084B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CFCE9-1158-4119-A9B9-76013D253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1FB66-171B-4956-A907-23F5F45BCF02}"/>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5DF3B3C8-A287-438B-B4BD-1C07B1BD1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DED7-D2B8-40A4-88A1-BF4E6B973569}"/>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17295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C364-D43A-4C32-919D-839D588C4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00469-10D9-4C1E-ADD1-777B10D75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73CF4-DEA7-428B-8D95-F6DEDB6AE9FF}"/>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EEE59E11-8EE1-42BF-9419-ADC2EA72D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BB9D4-D10C-4C5C-A6E6-FF516F540C94}"/>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421017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3E52-5657-43FA-AD52-6C36F71A8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D8C9F-4A4F-4B0A-B60F-1F3FA8F20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6258F2-126F-4507-92E3-7285D147F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81940-74AF-47E3-AA4D-A87CF7C7946E}"/>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6" name="Footer Placeholder 5">
            <a:extLst>
              <a:ext uri="{FF2B5EF4-FFF2-40B4-BE49-F238E27FC236}">
                <a16:creationId xmlns:a16="http://schemas.microsoft.com/office/drawing/2014/main" id="{E57A7121-0E0E-459A-8798-44855D42E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D4B90-E93C-4B43-B673-AAFCFB6319ED}"/>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24161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3C9D-4160-42F6-B312-2EB0A3548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247047-72B4-4390-B7EC-619F7CC4A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41E7F-A8F4-421E-9582-40A596986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01DED-BEA6-43CD-A67D-C5513488E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F0D6F-3BB7-4044-9D20-ABB3979FBF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93A7C-C923-406C-BA4D-54A9D240B7C0}"/>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8" name="Footer Placeholder 7">
            <a:extLst>
              <a:ext uri="{FF2B5EF4-FFF2-40B4-BE49-F238E27FC236}">
                <a16:creationId xmlns:a16="http://schemas.microsoft.com/office/drawing/2014/main" id="{6D488BA3-12AF-448F-8052-3D85615A80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B8ADC-1655-40E9-B25B-C236885730FA}"/>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246690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9E05-ACDD-4D9D-8011-A2F47971F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3877A-C3C6-4251-AB3F-65B814A88B40}"/>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4" name="Footer Placeholder 3">
            <a:extLst>
              <a:ext uri="{FF2B5EF4-FFF2-40B4-BE49-F238E27FC236}">
                <a16:creationId xmlns:a16="http://schemas.microsoft.com/office/drawing/2014/main" id="{34E426D3-4CB7-49B0-830E-1E1BA1BF3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A8D78A-1982-42D1-AF5E-6E9844B17E2E}"/>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7041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B3CD9-F41D-4E32-A16D-233FFE0A47C6}"/>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3" name="Footer Placeholder 2">
            <a:extLst>
              <a:ext uri="{FF2B5EF4-FFF2-40B4-BE49-F238E27FC236}">
                <a16:creationId xmlns:a16="http://schemas.microsoft.com/office/drawing/2014/main" id="{7D84663D-5C76-45C7-AE55-52EC22E34D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2864FD-AD2A-452C-8EAE-41AD08F2B816}"/>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137418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A55D-E8ED-4529-9E6E-A147968C0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E15915-E419-49DA-9DB7-6CEF70541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4B136-1564-4306-8178-75B562A20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76EC9-97B6-458A-8534-3E3E5D962D46}"/>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6" name="Footer Placeholder 5">
            <a:extLst>
              <a:ext uri="{FF2B5EF4-FFF2-40B4-BE49-F238E27FC236}">
                <a16:creationId xmlns:a16="http://schemas.microsoft.com/office/drawing/2014/main" id="{6249198B-12E6-45C4-A452-11A5CDB57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DA33-348E-423D-8B10-C79D0CE9C4C3}"/>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392324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8D6E-733A-4A34-9D56-9D9E77138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2AA44-54DF-4A75-82FD-7ED6D6EAC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F89F4-6F3A-4633-BC58-4A4809EA2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146FA-8BE0-461D-AD69-D7480B5EB83B}"/>
              </a:ext>
            </a:extLst>
          </p:cNvPr>
          <p:cNvSpPr>
            <a:spLocks noGrp="1"/>
          </p:cNvSpPr>
          <p:nvPr>
            <p:ph type="dt" sz="half" idx="10"/>
          </p:nvPr>
        </p:nvSpPr>
        <p:spPr/>
        <p:txBody>
          <a:bodyPr/>
          <a:lstStyle/>
          <a:p>
            <a:fld id="{F637A09D-D6E1-4345-8FB8-9F5CA9F0010D}" type="datetimeFigureOut">
              <a:rPr lang="en-US" smtClean="0"/>
              <a:t>8/4/2022</a:t>
            </a:fld>
            <a:endParaRPr lang="en-US"/>
          </a:p>
        </p:txBody>
      </p:sp>
      <p:sp>
        <p:nvSpPr>
          <p:cNvPr id="6" name="Footer Placeholder 5">
            <a:extLst>
              <a:ext uri="{FF2B5EF4-FFF2-40B4-BE49-F238E27FC236}">
                <a16:creationId xmlns:a16="http://schemas.microsoft.com/office/drawing/2014/main" id="{431D5E8E-FBDB-4E67-BE87-3A58A6B52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3DD1A-12CF-441D-92DA-F822E73D83D8}"/>
              </a:ext>
            </a:extLst>
          </p:cNvPr>
          <p:cNvSpPr>
            <a:spLocks noGrp="1"/>
          </p:cNvSpPr>
          <p:nvPr>
            <p:ph type="sldNum" sz="quarter" idx="12"/>
          </p:nvPr>
        </p:nvSpPr>
        <p:spPr/>
        <p:txBody>
          <a:bodyPr/>
          <a:lstStyle/>
          <a:p>
            <a:fld id="{F08AF489-9BB8-4FAF-A117-024BE6911952}" type="slidenum">
              <a:rPr lang="en-US" smtClean="0"/>
              <a:t>‹#›</a:t>
            </a:fld>
            <a:endParaRPr lang="en-US"/>
          </a:p>
        </p:txBody>
      </p:sp>
    </p:spTree>
    <p:extLst>
      <p:ext uri="{BB962C8B-B14F-4D97-AF65-F5344CB8AC3E}">
        <p14:creationId xmlns:p14="http://schemas.microsoft.com/office/powerpoint/2010/main" val="78678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FE165-8B8F-4BAB-A7C2-CE3E1C077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E21EC-E992-481C-A95B-AC206D453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51696-9AB8-4FBA-B9F1-481E6EC132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7A09D-D6E1-4345-8FB8-9F5CA9F0010D}" type="datetimeFigureOut">
              <a:rPr lang="en-US" smtClean="0"/>
              <a:t>8/4/2022</a:t>
            </a:fld>
            <a:endParaRPr lang="en-US"/>
          </a:p>
        </p:txBody>
      </p:sp>
      <p:sp>
        <p:nvSpPr>
          <p:cNvPr id="5" name="Footer Placeholder 4">
            <a:extLst>
              <a:ext uri="{FF2B5EF4-FFF2-40B4-BE49-F238E27FC236}">
                <a16:creationId xmlns:a16="http://schemas.microsoft.com/office/drawing/2014/main" id="{A1C7AD45-7DD6-4CC5-B381-6C2D765C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896DCA-C043-4CCB-9618-FCCDE5883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AF489-9BB8-4FAF-A117-024BE6911952}" type="slidenum">
              <a:rPr lang="en-US" smtClean="0"/>
              <a:t>‹#›</a:t>
            </a:fld>
            <a:endParaRPr lang="en-US"/>
          </a:p>
        </p:txBody>
      </p:sp>
    </p:spTree>
    <p:extLst>
      <p:ext uri="{BB962C8B-B14F-4D97-AF65-F5344CB8AC3E}">
        <p14:creationId xmlns:p14="http://schemas.microsoft.com/office/powerpoint/2010/main" val="531111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chart" Target="../charts/char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D67CD28-598D-4566-B213-AA991E29A481}"/>
              </a:ext>
            </a:extLst>
          </p:cNvPr>
          <p:cNvSpPr txBox="1">
            <a:spLocks noGrp="1"/>
          </p:cNvSpPr>
          <p:nvPr>
            <p:ph type="subTitle" sz="quarter" idx="4294967295"/>
          </p:nvPr>
        </p:nvSpPr>
        <p:spPr>
          <a:xfrm>
            <a:off x="404814" y="6021195"/>
            <a:ext cx="11379195" cy="353945"/>
          </a:xfrm>
          <a:prstGeom prst="rect">
            <a:avLst/>
          </a:prstGeom>
          <a:noFill/>
          <a:ln>
            <a:noFill/>
          </a:ln>
        </p:spPr>
        <p:txBody>
          <a:bodyPr vert="horz" wrap="square" lIns="35999" tIns="0" rIns="35999" bIns="45720" anchor="t" anchorCtr="1" compatLnSpc="1">
            <a:spAutoFit/>
          </a:bodyPr>
          <a:lstStyle/>
          <a:p>
            <a:pPr marL="0" lvl="0" indent="0" algn="ctr">
              <a:lnSpc>
                <a:spcPct val="100000"/>
              </a:lnSpc>
              <a:spcBef>
                <a:spcPts val="0"/>
              </a:spcBef>
              <a:spcAft>
                <a:spcPts val="600"/>
              </a:spcAft>
              <a:buNone/>
            </a:pPr>
            <a:r>
              <a:rPr lang="en-GB" sz="2000" i="1">
                <a:solidFill>
                  <a:srgbClr val="FFFFFF"/>
                </a:solidFill>
                <a:latin typeface="Ubuntu" pitchFamily="34"/>
              </a:rPr>
              <a:t>NBCU AdSales QE Team</a:t>
            </a:r>
          </a:p>
        </p:txBody>
      </p:sp>
      <p:sp>
        <p:nvSpPr>
          <p:cNvPr id="3" name="Title 2">
            <a:extLst>
              <a:ext uri="{FF2B5EF4-FFF2-40B4-BE49-F238E27FC236}">
                <a16:creationId xmlns:a16="http://schemas.microsoft.com/office/drawing/2014/main" id="{55A25A19-F79A-496F-864F-60E1FC36C1DB}"/>
              </a:ext>
            </a:extLst>
          </p:cNvPr>
          <p:cNvSpPr txBox="1"/>
          <p:nvPr/>
        </p:nvSpPr>
        <p:spPr>
          <a:xfrm>
            <a:off x="1501819" y="1997040"/>
            <a:ext cx="9176342" cy="1824886"/>
          </a:xfrm>
          <a:prstGeom prst="rect">
            <a:avLst/>
          </a:prstGeom>
          <a:noFill/>
          <a:ln>
            <a:noFill/>
          </a:ln>
        </p:spPr>
        <p:txBody>
          <a:bodyPr vert="horz" wrap="square" lIns="0" tIns="0" rIns="0" bIns="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3600" b="0" i="0" u="none" strike="noStrike" kern="1200" cap="all" spc="0" baseline="0" dirty="0">
                <a:solidFill>
                  <a:srgbClr val="FFFFFF"/>
                </a:solidFill>
                <a:uFillTx/>
                <a:latin typeface="Ubuntu Medium"/>
              </a:rPr>
              <a:t>MONTHLY Business Review</a:t>
            </a:r>
          </a:p>
          <a:p>
            <a:pPr>
              <a:lnSpc>
                <a:spcPct val="90000"/>
              </a:lnSpc>
              <a:defRPr sz="1800" b="0" i="0" u="none" strike="noStrike" kern="0" cap="none" spc="0" baseline="0">
                <a:solidFill>
                  <a:srgbClr val="000000"/>
                </a:solidFill>
                <a:uFillTx/>
              </a:defRPr>
            </a:pPr>
            <a:r>
              <a:rPr lang="en-GB" sz="2400" b="0" i="1" u="none" strike="noStrike" kern="1200" cap="all" spc="0" baseline="0" dirty="0">
                <a:solidFill>
                  <a:srgbClr val="FFFFFF"/>
                </a:solidFill>
                <a:uFillTx/>
                <a:latin typeface="Ubuntu"/>
              </a:rPr>
              <a:t>JULY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659DB85-7CD7-4587-B87D-E1FEF247ADF5}"/>
              </a:ext>
            </a:extLst>
          </p:cNvPr>
          <p:cNvSpPr txBox="1">
            <a:spLocks/>
          </p:cNvSpPr>
          <p:nvPr/>
        </p:nvSpPr>
        <p:spPr>
          <a:xfrm>
            <a:off x="258754" y="285483"/>
            <a:ext cx="10947397" cy="502832"/>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QE Metrics – Jul 2022</a:t>
            </a:r>
          </a:p>
        </p:txBody>
      </p:sp>
      <p:sp>
        <p:nvSpPr>
          <p:cNvPr id="2" name="Footer Placeholder 1">
            <a:extLst>
              <a:ext uri="{FF2B5EF4-FFF2-40B4-BE49-F238E27FC236}">
                <a16:creationId xmlns:a16="http://schemas.microsoft.com/office/drawing/2014/main" id="{C660F8B0-D301-4637-A213-00C4EFF89686}"/>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Capgemini Confidential</a:t>
            </a:r>
          </a:p>
        </p:txBody>
      </p:sp>
      <p:pic>
        <p:nvPicPr>
          <p:cNvPr id="6" name="Picture 5">
            <a:extLst>
              <a:ext uri="{FF2B5EF4-FFF2-40B4-BE49-F238E27FC236}">
                <a16:creationId xmlns:a16="http://schemas.microsoft.com/office/drawing/2014/main" id="{E303C4EA-8CAB-4FE6-876B-8C359F7EC8EA}"/>
              </a:ext>
            </a:extLst>
          </p:cNvPr>
          <p:cNvPicPr>
            <a:picLocks noChangeAspect="1"/>
          </p:cNvPicPr>
          <p:nvPr/>
        </p:nvPicPr>
        <p:blipFill>
          <a:blip r:embed="rId3"/>
          <a:stretch>
            <a:fillRect/>
          </a:stretch>
        </p:blipFill>
        <p:spPr>
          <a:xfrm>
            <a:off x="138112" y="982226"/>
            <a:ext cx="11915775" cy="4476750"/>
          </a:xfrm>
          <a:prstGeom prst="rect">
            <a:avLst/>
          </a:prstGeom>
        </p:spPr>
      </p:pic>
    </p:spTree>
    <p:extLst>
      <p:ext uri="{BB962C8B-B14F-4D97-AF65-F5344CB8AC3E}">
        <p14:creationId xmlns:p14="http://schemas.microsoft.com/office/powerpoint/2010/main" val="327522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2">
            <a:extLst>
              <a:ext uri="{FF2B5EF4-FFF2-40B4-BE49-F238E27FC236}">
                <a16:creationId xmlns:a16="http://schemas.microsoft.com/office/drawing/2014/main" id="{0214EF99-451B-4841-B14C-2EA2FA85EEDD}"/>
              </a:ext>
            </a:extLst>
          </p:cNvPr>
          <p:cNvSpPr txBox="1">
            <a:spLocks/>
          </p:cNvSpPr>
          <p:nvPr/>
        </p:nvSpPr>
        <p:spPr>
          <a:xfrm>
            <a:off x="162236" y="42279"/>
            <a:ext cx="11557173" cy="513496"/>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Salesforce Automation Strategy &amp; Status</a:t>
            </a:r>
          </a:p>
        </p:txBody>
      </p:sp>
      <p:graphicFrame>
        <p:nvGraphicFramePr>
          <p:cNvPr id="4" name="Table 3">
            <a:extLst>
              <a:ext uri="{FF2B5EF4-FFF2-40B4-BE49-F238E27FC236}">
                <a16:creationId xmlns:a16="http://schemas.microsoft.com/office/drawing/2014/main" id="{469160D8-6083-413B-B713-4A7D34B3BF20}"/>
              </a:ext>
            </a:extLst>
          </p:cNvPr>
          <p:cNvGraphicFramePr>
            <a:graphicFrameLocks noGrp="1"/>
          </p:cNvGraphicFramePr>
          <p:nvPr>
            <p:extLst>
              <p:ext uri="{D42A27DB-BD31-4B8C-83A1-F6EECF244321}">
                <p14:modId xmlns:p14="http://schemas.microsoft.com/office/powerpoint/2010/main" val="669531868"/>
              </p:ext>
            </p:extLst>
          </p:nvPr>
        </p:nvGraphicFramePr>
        <p:xfrm>
          <a:off x="162236" y="555776"/>
          <a:ext cx="3405246" cy="5865896"/>
        </p:xfrm>
        <a:graphic>
          <a:graphicData uri="http://schemas.openxmlformats.org/drawingml/2006/table">
            <a:tbl>
              <a:tblPr firstRow="1">
                <a:tableStyleId>{7DF18680-E054-41AD-8BC1-D1AEF772440D}</a:tableStyleId>
              </a:tblPr>
              <a:tblGrid>
                <a:gridCol w="621135">
                  <a:extLst>
                    <a:ext uri="{9D8B030D-6E8A-4147-A177-3AD203B41FA5}">
                      <a16:colId xmlns:a16="http://schemas.microsoft.com/office/drawing/2014/main" val="244010922"/>
                    </a:ext>
                  </a:extLst>
                </a:gridCol>
                <a:gridCol w="1524654">
                  <a:extLst>
                    <a:ext uri="{9D8B030D-6E8A-4147-A177-3AD203B41FA5}">
                      <a16:colId xmlns:a16="http://schemas.microsoft.com/office/drawing/2014/main" val="1255955701"/>
                    </a:ext>
                  </a:extLst>
                </a:gridCol>
                <a:gridCol w="612475">
                  <a:extLst>
                    <a:ext uri="{9D8B030D-6E8A-4147-A177-3AD203B41FA5}">
                      <a16:colId xmlns:a16="http://schemas.microsoft.com/office/drawing/2014/main" val="3816804526"/>
                    </a:ext>
                  </a:extLst>
                </a:gridCol>
                <a:gridCol w="646982">
                  <a:extLst>
                    <a:ext uri="{9D8B030D-6E8A-4147-A177-3AD203B41FA5}">
                      <a16:colId xmlns:a16="http://schemas.microsoft.com/office/drawing/2014/main" val="957174980"/>
                    </a:ext>
                  </a:extLst>
                </a:gridCol>
              </a:tblGrid>
              <a:tr h="748391">
                <a:tc>
                  <a:txBody>
                    <a:bodyPr/>
                    <a:lstStyle/>
                    <a:p>
                      <a:pPr algn="ctr" fontAlgn="b"/>
                      <a:r>
                        <a:rPr lang="en-US" sz="1000" u="none" strike="noStrike" dirty="0">
                          <a:effectLst/>
                        </a:rPr>
                        <a:t>Priority</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000" u="none" strike="noStrike" dirty="0">
                          <a:effectLst/>
                        </a:rPr>
                        <a:t>Module</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000" u="none" strike="noStrike">
                          <a:effectLst/>
                        </a:rPr>
                        <a:t>INTEGRATION</a:t>
                      </a:r>
                      <a:endParaRPr lang="en-US" sz="1000" b="1"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1000" u="none" strike="noStrike" dirty="0">
                          <a:effectLst/>
                        </a:rPr>
                        <a:t>Test case in current </a:t>
                      </a:r>
                      <a:br>
                        <a:rPr lang="en-US" sz="1000" u="none" strike="noStrike" dirty="0">
                          <a:effectLst/>
                        </a:rPr>
                      </a:br>
                      <a:r>
                        <a:rPr lang="en-US" sz="1000" u="none" strike="noStrike" dirty="0">
                          <a:effectLst/>
                        </a:rPr>
                        <a:t>regression suite</a:t>
                      </a:r>
                      <a:endParaRPr lang="en-US" sz="10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35898403"/>
                  </a:ext>
                </a:extLst>
              </a:tr>
              <a:tr h="199746">
                <a:tc rowSpan="6">
                  <a:txBody>
                    <a:bodyPr/>
                    <a:lstStyle/>
                    <a:p>
                      <a:pPr algn="ctr" fontAlgn="b"/>
                      <a:r>
                        <a:rPr lang="en-US" sz="1000" u="none" strike="noStrike" dirty="0">
                          <a:effectLst/>
                        </a:rPr>
                        <a:t>P1</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Deals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3818164"/>
                  </a:ext>
                </a:extLst>
              </a:tr>
              <a:tr h="199746">
                <a:tc vMerge="1">
                  <a:txBody>
                    <a:bodyPr/>
                    <a:lstStyle/>
                    <a:p>
                      <a:endParaRPr lang="en-US"/>
                    </a:p>
                  </a:txBody>
                  <a:tcPr/>
                </a:tc>
                <a:tc>
                  <a:txBody>
                    <a:bodyPr/>
                    <a:lstStyle/>
                    <a:p>
                      <a:pPr algn="l" fontAlgn="b"/>
                      <a:r>
                        <a:rPr lang="en-US" sz="1000" u="none" strike="noStrike" dirty="0">
                          <a:effectLst/>
                        </a:rPr>
                        <a:t>CNBCI Deal</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16</a:t>
                      </a:r>
                      <a:endParaRPr lang="en-US" sz="1000" b="0" i="0" u="none" strike="noStrike">
                        <a:solidFill>
                          <a:srgbClr val="9C5700"/>
                        </a:solidFill>
                        <a:effectLst/>
                        <a:latin typeface="Calibri" panose="020F0502020204030204" pitchFamily="34" charset="0"/>
                      </a:endParaRPr>
                    </a:p>
                  </a:txBody>
                  <a:tcPr marL="0" marR="0" marT="0" marB="0" anchor="b"/>
                </a:tc>
                <a:extLst>
                  <a:ext uri="{0D108BD9-81ED-4DB2-BD59-A6C34878D82A}">
                    <a16:rowId xmlns:a16="http://schemas.microsoft.com/office/drawing/2014/main" val="777956668"/>
                  </a:ext>
                </a:extLst>
              </a:tr>
              <a:tr h="199746">
                <a:tc vMerge="1">
                  <a:txBody>
                    <a:bodyPr/>
                    <a:lstStyle/>
                    <a:p>
                      <a:endParaRPr lang="en-US"/>
                    </a:p>
                  </a:txBody>
                  <a:tcPr/>
                </a:tc>
                <a:tc>
                  <a:txBody>
                    <a:bodyPr/>
                    <a:lstStyle/>
                    <a:p>
                      <a:pPr algn="l" fontAlgn="b"/>
                      <a:r>
                        <a:rPr lang="en-US" sz="1000" u="none" strike="noStrike" dirty="0">
                          <a:effectLst/>
                        </a:rPr>
                        <a:t>Opportunity</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51812953"/>
                  </a:ext>
                </a:extLst>
              </a:tr>
              <a:tr h="199746">
                <a:tc vMerge="1">
                  <a:txBody>
                    <a:bodyPr/>
                    <a:lstStyle/>
                    <a:p>
                      <a:endParaRPr lang="en-US"/>
                    </a:p>
                  </a:txBody>
                  <a:tcPr/>
                </a:tc>
                <a:tc>
                  <a:txBody>
                    <a:bodyPr/>
                    <a:lstStyle/>
                    <a:p>
                      <a:pPr algn="l" fontAlgn="b"/>
                      <a:r>
                        <a:rPr lang="en-US" sz="1000" u="none" strike="noStrike">
                          <a:effectLst/>
                        </a:rPr>
                        <a:t>CNBCI Opportunity</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30</a:t>
                      </a:r>
                      <a:endParaRPr lang="en-US" sz="1000" b="0" i="0" u="none" strike="noStrike">
                        <a:solidFill>
                          <a:srgbClr val="9C5700"/>
                        </a:solidFill>
                        <a:effectLst/>
                        <a:latin typeface="Calibri" panose="020F0502020204030204" pitchFamily="34" charset="0"/>
                      </a:endParaRPr>
                    </a:p>
                  </a:txBody>
                  <a:tcPr marL="0" marR="0" marT="0" marB="0" anchor="b"/>
                </a:tc>
                <a:extLst>
                  <a:ext uri="{0D108BD9-81ED-4DB2-BD59-A6C34878D82A}">
                    <a16:rowId xmlns:a16="http://schemas.microsoft.com/office/drawing/2014/main" val="1518020698"/>
                  </a:ext>
                </a:extLst>
              </a:tr>
              <a:tr h="374195">
                <a:tc vMerge="1">
                  <a:txBody>
                    <a:bodyPr/>
                    <a:lstStyle/>
                    <a:p>
                      <a:endParaRPr lang="en-US"/>
                    </a:p>
                  </a:txBody>
                  <a:tcPr/>
                </a:tc>
                <a:tc>
                  <a:txBody>
                    <a:bodyPr/>
                    <a:lstStyle/>
                    <a:p>
                      <a:pPr algn="l" fontAlgn="b"/>
                      <a:r>
                        <a:rPr lang="en-US" sz="1000" u="none" strike="noStrike" dirty="0">
                          <a:effectLst/>
                        </a:rPr>
                        <a:t>Deals </a:t>
                      </a:r>
                      <a:r>
                        <a:rPr lang="en-US" sz="1000" u="none" strike="noStrike" dirty="0" err="1">
                          <a:effectLst/>
                        </a:rPr>
                        <a:t>Intergartion</a:t>
                      </a:r>
                      <a:r>
                        <a:rPr lang="en-US" sz="1000" u="none" strike="noStrike" dirty="0">
                          <a:effectLst/>
                        </a:rPr>
                        <a:t> ( On AIR/ OP1 / MONDAY.com)</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Yes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51513846"/>
                  </a:ext>
                </a:extLst>
              </a:tr>
              <a:tr h="374195">
                <a:tc vMerge="1">
                  <a:txBody>
                    <a:bodyPr/>
                    <a:lstStyle/>
                    <a:p>
                      <a:endParaRPr lang="en-US"/>
                    </a:p>
                  </a:txBody>
                  <a:tcPr/>
                </a:tc>
                <a:tc>
                  <a:txBody>
                    <a:bodyPr/>
                    <a:lstStyle/>
                    <a:p>
                      <a:pPr algn="l" fontAlgn="b"/>
                      <a:r>
                        <a:rPr lang="en-US" sz="1000" u="none" strike="noStrike" dirty="0">
                          <a:effectLst/>
                        </a:rPr>
                        <a:t>Opportunity UWS  Integration ( UWS)</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Yes</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36594923"/>
                  </a:ext>
                </a:extLst>
              </a:tr>
              <a:tr h="374195">
                <a:tc rowSpan="9">
                  <a:txBody>
                    <a:bodyPr/>
                    <a:lstStyle/>
                    <a:p>
                      <a:pPr algn="ctr" fontAlgn="b"/>
                      <a:r>
                        <a:rPr lang="en-US" sz="1000" u="none" strike="noStrike">
                          <a:effectLst/>
                        </a:rPr>
                        <a:t>P2</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Kafka Integration logs( SF- UWS/ OP1)</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Yes</a:t>
                      </a:r>
                      <a:endParaRPr lang="en-US" sz="10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41989849"/>
                  </a:ext>
                </a:extLst>
              </a:tr>
              <a:tr h="199746">
                <a:tc vMerge="1">
                  <a:txBody>
                    <a:bodyPr/>
                    <a:lstStyle/>
                    <a:p>
                      <a:endParaRPr lang="en-US"/>
                    </a:p>
                  </a:txBody>
                  <a:tcPr/>
                </a:tc>
                <a:tc>
                  <a:txBody>
                    <a:bodyPr/>
                    <a:lstStyle/>
                    <a:p>
                      <a:pPr algn="l" fontAlgn="b"/>
                      <a:r>
                        <a:rPr lang="en-US" sz="1000" u="none" strike="noStrike">
                          <a:effectLst/>
                        </a:rPr>
                        <a:t>Account - INT( ONAIR / PAM)</a:t>
                      </a:r>
                      <a:endParaRPr lang="en-US" sz="1000" b="1"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Yes</a:t>
                      </a:r>
                      <a:endParaRPr lang="en-US" sz="1000" b="1"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0</a:t>
                      </a:r>
                      <a:endParaRPr lang="en-US" sz="1000" b="1" i="0" u="none" strike="noStrike" dirty="0">
                        <a:solidFill>
                          <a:srgbClr val="006100"/>
                        </a:solidFill>
                        <a:effectLst/>
                        <a:latin typeface="Calibri" panose="020F0502020204030204" pitchFamily="34" charset="0"/>
                      </a:endParaRPr>
                    </a:p>
                  </a:txBody>
                  <a:tcPr marL="0" marR="0" marT="0" marB="0" anchor="b"/>
                </a:tc>
                <a:extLst>
                  <a:ext uri="{0D108BD9-81ED-4DB2-BD59-A6C34878D82A}">
                    <a16:rowId xmlns:a16="http://schemas.microsoft.com/office/drawing/2014/main" val="1867565405"/>
                  </a:ext>
                </a:extLst>
              </a:tr>
              <a:tr h="199746">
                <a:tc vMerge="1">
                  <a:txBody>
                    <a:bodyPr/>
                    <a:lstStyle/>
                    <a:p>
                      <a:endParaRPr lang="en-US"/>
                    </a:p>
                  </a:txBody>
                  <a:tcPr/>
                </a:tc>
                <a:tc>
                  <a:txBody>
                    <a:bodyPr/>
                    <a:lstStyle/>
                    <a:p>
                      <a:pPr algn="l" fontAlgn="b"/>
                      <a:r>
                        <a:rPr lang="en-US" sz="1000" u="none" strike="noStrike">
                          <a:effectLst/>
                        </a:rPr>
                        <a:t>SF-UWS ( User)</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03336248"/>
                  </a:ext>
                </a:extLst>
              </a:tr>
              <a:tr h="199746">
                <a:tc vMerge="1">
                  <a:txBody>
                    <a:bodyPr/>
                    <a:lstStyle/>
                    <a:p>
                      <a:endParaRPr lang="en-US"/>
                    </a:p>
                  </a:txBody>
                  <a:tcPr/>
                </a:tc>
                <a:tc>
                  <a:txBody>
                    <a:bodyPr/>
                    <a:lstStyle/>
                    <a:p>
                      <a:pPr algn="l" fontAlgn="b"/>
                      <a:r>
                        <a:rPr lang="en-US" sz="1000" u="none" strike="noStrike">
                          <a:effectLst/>
                        </a:rPr>
                        <a:t>Events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75824971"/>
                  </a:ext>
                </a:extLst>
              </a:tr>
              <a:tr h="199746">
                <a:tc vMerge="1">
                  <a:txBody>
                    <a:bodyPr/>
                    <a:lstStyle/>
                    <a:p>
                      <a:endParaRPr lang="en-US"/>
                    </a:p>
                  </a:txBody>
                  <a:tcPr/>
                </a:tc>
                <a:tc>
                  <a:txBody>
                    <a:bodyPr/>
                    <a:lstStyle/>
                    <a:p>
                      <a:pPr algn="l" fontAlgn="b"/>
                      <a:r>
                        <a:rPr lang="en-US" sz="1000" u="none" strike="noStrike">
                          <a:effectLst/>
                        </a:rPr>
                        <a:t>I &amp; M</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5905969"/>
                  </a:ext>
                </a:extLst>
              </a:tr>
              <a:tr h="199746">
                <a:tc vMerge="1">
                  <a:txBody>
                    <a:bodyPr/>
                    <a:lstStyle/>
                    <a:p>
                      <a:endParaRPr lang="en-US"/>
                    </a:p>
                  </a:txBody>
                  <a:tcPr/>
                </a:tc>
                <a:tc>
                  <a:txBody>
                    <a:bodyPr/>
                    <a:lstStyle/>
                    <a:p>
                      <a:pPr algn="l" fontAlgn="b"/>
                      <a:r>
                        <a:rPr lang="en-US" sz="1000" u="none" strike="noStrike">
                          <a:effectLst/>
                        </a:rPr>
                        <a:t>Accounts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44906733"/>
                  </a:ext>
                </a:extLst>
              </a:tr>
              <a:tr h="199746">
                <a:tc vMerge="1">
                  <a:txBody>
                    <a:bodyPr/>
                    <a:lstStyle/>
                    <a:p>
                      <a:endParaRPr lang="en-US"/>
                    </a:p>
                  </a:txBody>
                  <a:tcPr/>
                </a:tc>
                <a:tc>
                  <a:txBody>
                    <a:bodyPr/>
                    <a:lstStyle/>
                    <a:p>
                      <a:pPr algn="l" fontAlgn="b"/>
                      <a:r>
                        <a:rPr lang="en-US" sz="1000" u="none" strike="noStrike">
                          <a:effectLst/>
                        </a:rPr>
                        <a:t>Categories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54851088"/>
                  </a:ext>
                </a:extLst>
              </a:tr>
              <a:tr h="199746">
                <a:tc vMerge="1">
                  <a:txBody>
                    <a:bodyPr/>
                    <a:lstStyle/>
                    <a:p>
                      <a:endParaRPr lang="en-US"/>
                    </a:p>
                  </a:txBody>
                  <a:tcPr/>
                </a:tc>
                <a:tc>
                  <a:txBody>
                    <a:bodyPr/>
                    <a:lstStyle/>
                    <a:p>
                      <a:pPr algn="l" fontAlgn="b"/>
                      <a:r>
                        <a:rPr lang="en-US" sz="1000" u="none" strike="noStrike">
                          <a:effectLst/>
                        </a:rPr>
                        <a:t>Contacts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78144895"/>
                  </a:ext>
                </a:extLst>
              </a:tr>
              <a:tr h="199746">
                <a:tc vMerge="1">
                  <a:txBody>
                    <a:bodyPr/>
                    <a:lstStyle/>
                    <a:p>
                      <a:endParaRPr lang="en-US"/>
                    </a:p>
                  </a:txBody>
                  <a:tcPr/>
                </a:tc>
                <a:tc>
                  <a:txBody>
                    <a:bodyPr/>
                    <a:lstStyle/>
                    <a:p>
                      <a:pPr algn="l" fontAlgn="b"/>
                      <a:r>
                        <a:rPr lang="en-US" sz="1000" u="none" strike="noStrike">
                          <a:effectLst/>
                        </a:rPr>
                        <a:t>UTD</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0646292"/>
                  </a:ext>
                </a:extLst>
              </a:tr>
              <a:tr h="199746">
                <a:tc rowSpan="6">
                  <a:txBody>
                    <a:bodyPr/>
                    <a:lstStyle/>
                    <a:p>
                      <a:pPr algn="ctr" fontAlgn="b"/>
                      <a:r>
                        <a:rPr lang="en-US" sz="1000" u="none" strike="noStrike">
                          <a:effectLst/>
                        </a:rPr>
                        <a:t>P3</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Pardots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8342660"/>
                  </a:ext>
                </a:extLst>
              </a:tr>
              <a:tr h="199746">
                <a:tc vMerge="1">
                  <a:txBody>
                    <a:bodyPr/>
                    <a:lstStyle/>
                    <a:p>
                      <a:endParaRPr lang="en-US"/>
                    </a:p>
                  </a:txBody>
                  <a:tcPr/>
                </a:tc>
                <a:tc>
                  <a:txBody>
                    <a:bodyPr/>
                    <a:lstStyle/>
                    <a:p>
                      <a:pPr algn="l" fontAlgn="b"/>
                      <a:r>
                        <a:rPr lang="en-US" sz="1000" u="none" strike="noStrike">
                          <a:effectLst/>
                        </a:rPr>
                        <a:t>Pitches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0111534"/>
                  </a:ext>
                </a:extLst>
              </a:tr>
              <a:tr h="199746">
                <a:tc vMerge="1">
                  <a:txBody>
                    <a:bodyPr/>
                    <a:lstStyle/>
                    <a:p>
                      <a:endParaRPr lang="en-US"/>
                    </a:p>
                  </a:txBody>
                  <a:tcPr/>
                </a:tc>
                <a:tc>
                  <a:txBody>
                    <a:bodyPr/>
                    <a:lstStyle/>
                    <a:p>
                      <a:pPr algn="l" fontAlgn="b"/>
                      <a:r>
                        <a:rPr lang="en-US" sz="1000" u="none" strike="noStrike">
                          <a:effectLst/>
                        </a:rPr>
                        <a:t>Schedules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3552482"/>
                  </a:ext>
                </a:extLst>
              </a:tr>
              <a:tr h="199746">
                <a:tc vMerge="1">
                  <a:txBody>
                    <a:bodyPr/>
                    <a:lstStyle/>
                    <a:p>
                      <a:endParaRPr lang="en-US"/>
                    </a:p>
                  </a:txBody>
                  <a:tcPr/>
                </a:tc>
                <a:tc>
                  <a:txBody>
                    <a:bodyPr/>
                    <a:lstStyle/>
                    <a:p>
                      <a:pPr algn="l" fontAlgn="b"/>
                      <a:r>
                        <a:rPr lang="en-US" sz="1000" u="none" strike="noStrike">
                          <a:effectLst/>
                        </a:rPr>
                        <a:t>Shows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80062979"/>
                  </a:ext>
                </a:extLst>
              </a:tr>
              <a:tr h="199746">
                <a:tc vMerge="1">
                  <a:txBody>
                    <a:bodyPr/>
                    <a:lstStyle/>
                    <a:p>
                      <a:endParaRPr lang="en-US"/>
                    </a:p>
                  </a:txBody>
                  <a:tcPr/>
                </a:tc>
                <a:tc>
                  <a:txBody>
                    <a:bodyPr/>
                    <a:lstStyle/>
                    <a:p>
                      <a:pPr algn="l" fontAlgn="b"/>
                      <a:r>
                        <a:rPr lang="en-US" sz="1000" u="none" strike="noStrike">
                          <a:effectLst/>
                        </a:rPr>
                        <a:t>Tickets</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33412212"/>
                  </a:ext>
                </a:extLst>
              </a:tr>
              <a:tr h="199746">
                <a:tc vMerge="1">
                  <a:txBody>
                    <a:bodyPr/>
                    <a:lstStyle/>
                    <a:p>
                      <a:endParaRPr lang="en-US"/>
                    </a:p>
                  </a:txBody>
                  <a:tcPr/>
                </a:tc>
                <a:tc>
                  <a:txBody>
                    <a:bodyPr/>
                    <a:lstStyle/>
                    <a:p>
                      <a:pPr algn="l" fontAlgn="b"/>
                      <a:r>
                        <a:rPr lang="en-US" sz="1000" u="none" strike="noStrike">
                          <a:effectLst/>
                        </a:rPr>
                        <a:t>Trade contact list</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99076337"/>
                  </a:ext>
                </a:extLst>
              </a:tr>
              <a:tr h="199746">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000" u="none" strike="noStrike">
                          <a:effectLst/>
                        </a:rPr>
                        <a:t>PAM-SF</a:t>
                      </a:r>
                      <a:endParaRPr lang="en-US" sz="1000" b="1"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yes</a:t>
                      </a:r>
                      <a:endParaRPr lang="en-US" sz="1000" b="1" i="0" u="none" strike="noStrike" dirty="0">
                        <a:solidFill>
                          <a:srgbClr val="006100"/>
                        </a:solidFill>
                        <a:effectLst/>
                        <a:latin typeface="Calibri" panose="020F0502020204030204" pitchFamily="34" charset="0"/>
                      </a:endParaRPr>
                    </a:p>
                  </a:txBody>
                  <a:tcPr marL="0" marR="0" marT="0" marB="0" anchor="b"/>
                </a:tc>
                <a:tc>
                  <a:txBody>
                    <a:bodyPr/>
                    <a:lstStyle/>
                    <a:p>
                      <a:pPr algn="ctr" fontAlgn="b"/>
                      <a:r>
                        <a:rPr lang="en-US" sz="1000" u="none" strike="noStrike">
                          <a:effectLst/>
                        </a:rPr>
                        <a:t>0</a:t>
                      </a:r>
                      <a:endParaRPr lang="en-US" sz="1000" b="1" i="0" u="none" strike="noStrike">
                        <a:solidFill>
                          <a:srgbClr val="006100"/>
                        </a:solidFill>
                        <a:effectLst/>
                        <a:latin typeface="Calibri" panose="020F0502020204030204" pitchFamily="34" charset="0"/>
                      </a:endParaRPr>
                    </a:p>
                  </a:txBody>
                  <a:tcPr marL="0" marR="0" marT="0" marB="0" anchor="b"/>
                </a:tc>
                <a:extLst>
                  <a:ext uri="{0D108BD9-81ED-4DB2-BD59-A6C34878D82A}">
                    <a16:rowId xmlns:a16="http://schemas.microsoft.com/office/drawing/2014/main" val="734015626"/>
                  </a:ext>
                </a:extLst>
              </a:tr>
              <a:tr h="199746">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000" u="none" strike="noStrike" dirty="0">
                          <a:effectLst/>
                        </a:rPr>
                        <a:t> </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1" u="none" strike="noStrike" dirty="0">
                          <a:effectLst/>
                        </a:rPr>
                        <a:t> Total</a:t>
                      </a:r>
                      <a:endParaRPr lang="en-US" sz="10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000" b="1" u="none" strike="noStrike" dirty="0">
                          <a:effectLst/>
                        </a:rPr>
                        <a:t>261</a:t>
                      </a:r>
                      <a:endParaRPr lang="en-US" sz="10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85774744"/>
                  </a:ext>
                </a:extLst>
              </a:tr>
            </a:tbl>
          </a:graphicData>
        </a:graphic>
      </p:graphicFrame>
      <p:graphicFrame>
        <p:nvGraphicFramePr>
          <p:cNvPr id="5" name="Table 4">
            <a:extLst>
              <a:ext uri="{FF2B5EF4-FFF2-40B4-BE49-F238E27FC236}">
                <a16:creationId xmlns:a16="http://schemas.microsoft.com/office/drawing/2014/main" id="{7205ED99-E87F-4C1D-BCA1-C409D4478F6F}"/>
              </a:ext>
            </a:extLst>
          </p:cNvPr>
          <p:cNvGraphicFramePr>
            <a:graphicFrameLocks noGrp="1"/>
          </p:cNvGraphicFramePr>
          <p:nvPr>
            <p:extLst>
              <p:ext uri="{D42A27DB-BD31-4B8C-83A1-F6EECF244321}">
                <p14:modId xmlns:p14="http://schemas.microsoft.com/office/powerpoint/2010/main" val="233909639"/>
              </p:ext>
            </p:extLst>
          </p:nvPr>
        </p:nvGraphicFramePr>
        <p:xfrm>
          <a:off x="3653711" y="555775"/>
          <a:ext cx="8298645" cy="1949514"/>
        </p:xfrm>
        <a:graphic>
          <a:graphicData uri="http://schemas.openxmlformats.org/drawingml/2006/table">
            <a:tbl>
              <a:tblPr firstRow="1">
                <a:tableStyleId>{7DF18680-E054-41AD-8BC1-D1AEF772440D}</a:tableStyleId>
              </a:tblPr>
              <a:tblGrid>
                <a:gridCol w="2178973">
                  <a:extLst>
                    <a:ext uri="{9D8B030D-6E8A-4147-A177-3AD203B41FA5}">
                      <a16:colId xmlns:a16="http://schemas.microsoft.com/office/drawing/2014/main" val="2236702119"/>
                    </a:ext>
                  </a:extLst>
                </a:gridCol>
                <a:gridCol w="1244025">
                  <a:extLst>
                    <a:ext uri="{9D8B030D-6E8A-4147-A177-3AD203B41FA5}">
                      <a16:colId xmlns:a16="http://schemas.microsoft.com/office/drawing/2014/main" val="2412312502"/>
                    </a:ext>
                  </a:extLst>
                </a:gridCol>
                <a:gridCol w="614774">
                  <a:extLst>
                    <a:ext uri="{9D8B030D-6E8A-4147-A177-3AD203B41FA5}">
                      <a16:colId xmlns:a16="http://schemas.microsoft.com/office/drawing/2014/main" val="2172638819"/>
                    </a:ext>
                  </a:extLst>
                </a:gridCol>
                <a:gridCol w="621792">
                  <a:extLst>
                    <a:ext uri="{9D8B030D-6E8A-4147-A177-3AD203B41FA5}">
                      <a16:colId xmlns:a16="http://schemas.microsoft.com/office/drawing/2014/main" val="3326803722"/>
                    </a:ext>
                  </a:extLst>
                </a:gridCol>
                <a:gridCol w="597408">
                  <a:extLst>
                    <a:ext uri="{9D8B030D-6E8A-4147-A177-3AD203B41FA5}">
                      <a16:colId xmlns:a16="http://schemas.microsoft.com/office/drawing/2014/main" val="3462257582"/>
                    </a:ext>
                  </a:extLst>
                </a:gridCol>
                <a:gridCol w="560832">
                  <a:extLst>
                    <a:ext uri="{9D8B030D-6E8A-4147-A177-3AD203B41FA5}">
                      <a16:colId xmlns:a16="http://schemas.microsoft.com/office/drawing/2014/main" val="4034602408"/>
                    </a:ext>
                  </a:extLst>
                </a:gridCol>
                <a:gridCol w="524256">
                  <a:extLst>
                    <a:ext uri="{9D8B030D-6E8A-4147-A177-3AD203B41FA5}">
                      <a16:colId xmlns:a16="http://schemas.microsoft.com/office/drawing/2014/main" val="2824650823"/>
                    </a:ext>
                  </a:extLst>
                </a:gridCol>
                <a:gridCol w="493776">
                  <a:extLst>
                    <a:ext uri="{9D8B030D-6E8A-4147-A177-3AD203B41FA5}">
                      <a16:colId xmlns:a16="http://schemas.microsoft.com/office/drawing/2014/main" val="3056347476"/>
                    </a:ext>
                  </a:extLst>
                </a:gridCol>
                <a:gridCol w="438912">
                  <a:extLst>
                    <a:ext uri="{9D8B030D-6E8A-4147-A177-3AD203B41FA5}">
                      <a16:colId xmlns:a16="http://schemas.microsoft.com/office/drawing/2014/main" val="1556878512"/>
                    </a:ext>
                  </a:extLst>
                </a:gridCol>
                <a:gridCol w="463296">
                  <a:extLst>
                    <a:ext uri="{9D8B030D-6E8A-4147-A177-3AD203B41FA5}">
                      <a16:colId xmlns:a16="http://schemas.microsoft.com/office/drawing/2014/main" val="2629077406"/>
                    </a:ext>
                  </a:extLst>
                </a:gridCol>
                <a:gridCol w="560601">
                  <a:extLst>
                    <a:ext uri="{9D8B030D-6E8A-4147-A177-3AD203B41FA5}">
                      <a16:colId xmlns:a16="http://schemas.microsoft.com/office/drawing/2014/main" val="3593764971"/>
                    </a:ext>
                  </a:extLst>
                </a:gridCol>
              </a:tblGrid>
              <a:tr h="360406">
                <a:tc>
                  <a:txBody>
                    <a:bodyPr/>
                    <a:lstStyle/>
                    <a:p>
                      <a:pPr algn="ctr" fontAlgn="b"/>
                      <a:r>
                        <a:rPr lang="en-US" sz="800" u="none" strike="noStrike" dirty="0">
                          <a:effectLst/>
                        </a:rPr>
                        <a:t>Activity</a:t>
                      </a:r>
                      <a:endParaRPr lang="en-US" sz="800" b="1" i="0" u="none" strike="noStrike" dirty="0">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a:effectLst/>
                        </a:rPr>
                        <a:t>Sprint 0 ( onboarding sprint)</a:t>
                      </a:r>
                      <a:endParaRPr lang="en-US" sz="800" b="1" i="0" u="none" strike="noStrike">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dirty="0">
                          <a:effectLst/>
                        </a:rPr>
                        <a:t>Sprint 1</a:t>
                      </a:r>
                      <a:endParaRPr lang="en-US" sz="800" b="1" i="0" u="none" strike="noStrike" dirty="0">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dirty="0">
                          <a:effectLst/>
                        </a:rPr>
                        <a:t>Sprint 2</a:t>
                      </a:r>
                      <a:endParaRPr lang="en-US" sz="800" b="1" i="0" u="none" strike="noStrike" dirty="0">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a:effectLst/>
                        </a:rPr>
                        <a:t>Sprint 3</a:t>
                      </a:r>
                      <a:endParaRPr lang="en-US" sz="800" b="1" i="0" u="none" strike="noStrike">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dirty="0">
                          <a:effectLst/>
                        </a:rPr>
                        <a:t>Sprint 4</a:t>
                      </a:r>
                      <a:endParaRPr lang="en-US" sz="800" b="1" i="0" u="none" strike="noStrike" dirty="0">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a:effectLst/>
                        </a:rPr>
                        <a:t>Sprint 5</a:t>
                      </a:r>
                      <a:endParaRPr lang="en-US" sz="800" b="1" i="0" u="none" strike="noStrike">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a:effectLst/>
                        </a:rPr>
                        <a:t>Sprint 6</a:t>
                      </a:r>
                      <a:endParaRPr lang="en-US" sz="800" b="1" i="0" u="none" strike="noStrike">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a:effectLst/>
                        </a:rPr>
                        <a:t>Sprint 7</a:t>
                      </a:r>
                      <a:endParaRPr lang="en-US" sz="800" b="1" i="0" u="none" strike="noStrike">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dirty="0">
                          <a:effectLst/>
                        </a:rPr>
                        <a:t>Sprint 8</a:t>
                      </a:r>
                      <a:endParaRPr lang="en-US" sz="800" b="1" i="0" u="none" strike="noStrike" dirty="0">
                        <a:solidFill>
                          <a:srgbClr val="3F3F76"/>
                        </a:solidFill>
                        <a:effectLst/>
                        <a:latin typeface="Calibri" panose="020F0502020204030204" pitchFamily="34" charset="0"/>
                      </a:endParaRPr>
                    </a:p>
                  </a:txBody>
                  <a:tcPr marL="0" marR="0" marT="0" marB="0" anchor="ctr"/>
                </a:tc>
                <a:tc>
                  <a:txBody>
                    <a:bodyPr/>
                    <a:lstStyle/>
                    <a:p>
                      <a:pPr algn="ctr" fontAlgn="b"/>
                      <a:r>
                        <a:rPr lang="en-US" sz="800" u="none" strike="noStrike" dirty="0">
                          <a:effectLst/>
                        </a:rPr>
                        <a:t>Sprint 9 </a:t>
                      </a:r>
                      <a:endParaRPr lang="en-US" sz="800" b="1" i="0" u="none" strike="noStrike" dirty="0">
                        <a:solidFill>
                          <a:srgbClr val="3F3F76"/>
                        </a:solidFill>
                        <a:effectLst/>
                        <a:latin typeface="Calibri" panose="020F0502020204030204" pitchFamily="34" charset="0"/>
                      </a:endParaRPr>
                    </a:p>
                  </a:txBody>
                  <a:tcPr marL="0" marR="0" marT="0" marB="0" anchor="ctr"/>
                </a:tc>
                <a:extLst>
                  <a:ext uri="{0D108BD9-81ED-4DB2-BD59-A6C34878D82A}">
                    <a16:rowId xmlns:a16="http://schemas.microsoft.com/office/drawing/2014/main" val="3025788891"/>
                  </a:ext>
                </a:extLst>
              </a:tr>
              <a:tr h="217074">
                <a:tc>
                  <a:txBody>
                    <a:bodyPr/>
                    <a:lstStyle/>
                    <a:p>
                      <a:pPr algn="l" fontAlgn="b"/>
                      <a:r>
                        <a:rPr lang="en-US" sz="800" u="none" strike="noStrike">
                          <a:effectLst/>
                        </a:rPr>
                        <a:t>Automation resource count</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4</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4</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03253208"/>
                  </a:ext>
                </a:extLst>
              </a:tr>
              <a:tr h="217074">
                <a:tc>
                  <a:txBody>
                    <a:bodyPr/>
                    <a:lstStyle/>
                    <a:p>
                      <a:pPr algn="l" fontAlgn="b"/>
                      <a:r>
                        <a:rPr lang="en-US" sz="800" u="none" strike="noStrike">
                          <a:effectLst/>
                        </a:rPr>
                        <a:t>Effort in hours per release</a:t>
                      </a:r>
                      <a:endParaRPr lang="en-US" sz="800" b="0" i="0" u="none" strike="noStrike">
                        <a:solidFill>
                          <a:srgbClr val="000000"/>
                        </a:solidFill>
                        <a:effectLst/>
                        <a:latin typeface="Calibri" panose="020F0502020204030204" pitchFamily="34" charset="0"/>
                      </a:endParaRPr>
                    </a:p>
                  </a:txBody>
                  <a:tcPr marL="0" marR="0" marT="0" marB="0" anchor="b"/>
                </a:tc>
                <a:tc rowSpan="5">
                  <a:txBody>
                    <a:bodyPr/>
                    <a:lstStyle/>
                    <a:p>
                      <a:pPr algn="ctr" fontAlgn="b"/>
                      <a:r>
                        <a:rPr lang="en-US" sz="800" u="none" strike="noStrike">
                          <a:effectLst/>
                        </a:rPr>
                        <a:t>On boarding and application KT sessions</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256</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256</a:t>
                      </a:r>
                      <a:endParaRPr lang="en-US"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92599505"/>
                  </a:ext>
                </a:extLst>
              </a:tr>
              <a:tr h="360406">
                <a:tc>
                  <a:txBody>
                    <a:bodyPr/>
                    <a:lstStyle/>
                    <a:p>
                      <a:pPr algn="l" fontAlgn="b"/>
                      <a:r>
                        <a:rPr lang="en-US" sz="800" u="none" strike="noStrike">
                          <a:effectLst/>
                        </a:rPr>
                        <a:t>Functional coverage - Test case count (on sprint start date)</a:t>
                      </a:r>
                      <a:endParaRPr lang="en-US" sz="800" b="0" i="0" u="none" strike="noStrike">
                        <a:solidFill>
                          <a:srgbClr val="000000"/>
                        </a:solidFill>
                        <a:effectLst/>
                        <a:latin typeface="Calibri" panose="020F0502020204030204" pitchFamily="34" charset="0"/>
                      </a:endParaRPr>
                    </a:p>
                  </a:txBody>
                  <a:tcPr marL="0" marR="0" marT="0" marB="0" anchor="b"/>
                </a:tc>
                <a:tc vMerge="1">
                  <a:txBody>
                    <a:bodyPr/>
                    <a:lstStyle/>
                    <a:p>
                      <a:endParaRPr lang="en-US"/>
                    </a:p>
                  </a:txBody>
                  <a:tcPr/>
                </a:tc>
                <a:tc>
                  <a:txBody>
                    <a:bodyPr/>
                    <a:lstStyle/>
                    <a:p>
                      <a:pPr algn="ctr" fontAlgn="b"/>
                      <a:r>
                        <a:rPr lang="en-US" sz="800" u="none" strike="noStrike">
                          <a:effectLst/>
                        </a:rPr>
                        <a:t>261</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275</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324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357</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387</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417</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447</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477</a:t>
                      </a:r>
                      <a:endParaRPr lang="en-US"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507</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60222795"/>
                  </a:ext>
                </a:extLst>
              </a:tr>
              <a:tr h="360406">
                <a:tc>
                  <a:txBody>
                    <a:bodyPr/>
                    <a:lstStyle/>
                    <a:p>
                      <a:pPr algn="l" fontAlgn="b"/>
                      <a:r>
                        <a:rPr lang="en-US" sz="800" u="none" strike="noStrike">
                          <a:effectLst/>
                        </a:rPr>
                        <a:t>TC count (Test design +   new test cases identification)</a:t>
                      </a:r>
                      <a:endParaRPr lang="en-US" sz="800" b="0" i="0" u="none" strike="noStrike">
                        <a:solidFill>
                          <a:srgbClr val="000000"/>
                        </a:solidFill>
                        <a:effectLst/>
                        <a:latin typeface="Calibri" panose="020F0502020204030204" pitchFamily="34" charset="0"/>
                      </a:endParaRPr>
                    </a:p>
                  </a:txBody>
                  <a:tcPr marL="0" marR="0" marT="0" marB="0" anchor="b"/>
                </a:tc>
                <a:tc vMerge="1">
                  <a:txBody>
                    <a:bodyPr/>
                    <a:lstStyle/>
                    <a:p>
                      <a:endParaRPr lang="en-US"/>
                    </a:p>
                  </a:txBody>
                  <a:tcPr/>
                </a:tc>
                <a:tc>
                  <a:txBody>
                    <a:bodyPr/>
                    <a:lstStyle/>
                    <a:p>
                      <a:pPr algn="ct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49</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33</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30</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79882500"/>
                  </a:ext>
                </a:extLst>
              </a:tr>
              <a:tr h="217074">
                <a:tc>
                  <a:txBody>
                    <a:bodyPr/>
                    <a:lstStyle/>
                    <a:p>
                      <a:pPr algn="l" fontAlgn="b"/>
                      <a:r>
                        <a:rPr lang="en-US" sz="800" u="none" strike="noStrike">
                          <a:effectLst/>
                        </a:rPr>
                        <a:t>Automated test cases by end of the sprint</a:t>
                      </a:r>
                      <a:endParaRPr lang="en-US" sz="800" b="0" i="0" u="none" strike="noStrike">
                        <a:solidFill>
                          <a:srgbClr val="006100"/>
                        </a:solidFill>
                        <a:effectLst/>
                        <a:latin typeface="Calibri" panose="020F0502020204030204" pitchFamily="34" charset="0"/>
                      </a:endParaRPr>
                    </a:p>
                  </a:txBody>
                  <a:tcPr marL="0" marR="0" marT="0" marB="0" anchor="b"/>
                </a:tc>
                <a:tc vMerge="1">
                  <a:txBody>
                    <a:bodyPr/>
                    <a:lstStyle/>
                    <a:p>
                      <a:endParaRPr lang="en-US"/>
                    </a:p>
                  </a:txBody>
                  <a:tcPr/>
                </a:tc>
                <a:tc>
                  <a:txBody>
                    <a:bodyPr/>
                    <a:lstStyle/>
                    <a:p>
                      <a:pPr algn="ctr" fontAlgn="b"/>
                      <a:r>
                        <a:rPr lang="en-US" sz="800" u="none" strike="noStrike">
                          <a:effectLst/>
                        </a:rPr>
                        <a:t>0</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45</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75</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130</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205</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280</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355</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430</a:t>
                      </a:r>
                      <a:endParaRPr lang="en-US" sz="800" b="0" i="0" u="none" strike="noStrike">
                        <a:solidFill>
                          <a:srgbClr val="0061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505</a:t>
                      </a:r>
                      <a:endParaRPr lang="en-US" sz="800" b="0" i="0" u="none" strike="noStrike" dirty="0">
                        <a:solidFill>
                          <a:srgbClr val="006100"/>
                        </a:solidFill>
                        <a:effectLst/>
                        <a:latin typeface="Calibri" panose="020F0502020204030204" pitchFamily="34" charset="0"/>
                      </a:endParaRPr>
                    </a:p>
                  </a:txBody>
                  <a:tcPr marL="0" marR="0" marT="0" marB="0" anchor="b"/>
                </a:tc>
                <a:extLst>
                  <a:ext uri="{0D108BD9-81ED-4DB2-BD59-A6C34878D82A}">
                    <a16:rowId xmlns:a16="http://schemas.microsoft.com/office/drawing/2014/main" val="1249067463"/>
                  </a:ext>
                </a:extLst>
              </a:tr>
              <a:tr h="217074">
                <a:tc>
                  <a:txBody>
                    <a:bodyPr/>
                    <a:lstStyle/>
                    <a:p>
                      <a:pPr algn="l" fontAlgn="b"/>
                      <a:r>
                        <a:rPr lang="en-US" sz="800" u="none" strike="noStrike">
                          <a:effectLst/>
                        </a:rPr>
                        <a:t>Automation coverage %</a:t>
                      </a:r>
                      <a:endParaRPr lang="en-US" sz="800" b="0" i="0" u="none" strike="noStrike">
                        <a:solidFill>
                          <a:srgbClr val="000000"/>
                        </a:solidFill>
                        <a:effectLst/>
                        <a:latin typeface="Calibri" panose="020F0502020204030204" pitchFamily="34" charset="0"/>
                      </a:endParaRPr>
                    </a:p>
                  </a:txBody>
                  <a:tcPr marL="0" marR="0" marT="0" marB="0" anchor="b"/>
                </a:tc>
                <a:tc vMerge="1">
                  <a:txBody>
                    <a:bodyPr/>
                    <a:lstStyle/>
                    <a:p>
                      <a:endParaRPr lang="en-US"/>
                    </a:p>
                  </a:txBody>
                  <a:tcPr/>
                </a:tc>
                <a:tc>
                  <a:txBody>
                    <a:bodyPr/>
                    <a:lstStyle/>
                    <a:p>
                      <a:pPr algn="ctr" fontAlgn="b"/>
                      <a:r>
                        <a:rPr lang="en-US" sz="800" u="none" strike="noStrike">
                          <a:effectLst/>
                        </a:rPr>
                        <a:t>0.00%</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16.36%</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23.15%</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36.41%</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52.97%</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67.15%</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79.42%</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a:effectLst/>
                        </a:rPr>
                        <a:t>90.15%</a:t>
                      </a:r>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u="none" strike="noStrike" dirty="0">
                          <a:effectLst/>
                        </a:rPr>
                        <a:t>99.61%</a:t>
                      </a:r>
                      <a:endParaRPr lang="en-US"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03170289"/>
                  </a:ext>
                </a:extLst>
              </a:tr>
            </a:tbl>
          </a:graphicData>
        </a:graphic>
      </p:graphicFrame>
      <p:grpSp>
        <p:nvGrpSpPr>
          <p:cNvPr id="6" name="Group 5">
            <a:extLst>
              <a:ext uri="{FF2B5EF4-FFF2-40B4-BE49-F238E27FC236}">
                <a16:creationId xmlns:a16="http://schemas.microsoft.com/office/drawing/2014/main" id="{21037403-9452-43D4-9C31-50692200176A}"/>
              </a:ext>
            </a:extLst>
          </p:cNvPr>
          <p:cNvGrpSpPr/>
          <p:nvPr/>
        </p:nvGrpSpPr>
        <p:grpSpPr>
          <a:xfrm>
            <a:off x="3742985" y="2557104"/>
            <a:ext cx="5267764" cy="3864578"/>
            <a:chOff x="3884861" y="2708750"/>
            <a:chExt cx="5915597" cy="5740791"/>
          </a:xfrm>
        </p:grpSpPr>
        <p:sp>
          <p:nvSpPr>
            <p:cNvPr id="8" name="Rectangle 7">
              <a:extLst>
                <a:ext uri="{FF2B5EF4-FFF2-40B4-BE49-F238E27FC236}">
                  <a16:creationId xmlns:a16="http://schemas.microsoft.com/office/drawing/2014/main" id="{C65B0264-696A-4F3F-BB34-1F6BF6A9C2C9}"/>
                </a:ext>
              </a:extLst>
            </p:cNvPr>
            <p:cNvSpPr/>
            <p:nvPr/>
          </p:nvSpPr>
          <p:spPr>
            <a:xfrm rot="5400000">
              <a:off x="6661818" y="5351529"/>
              <a:ext cx="328626" cy="586739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Rectangle 8">
              <a:extLst>
                <a:ext uri="{FF2B5EF4-FFF2-40B4-BE49-F238E27FC236}">
                  <a16:creationId xmlns:a16="http://schemas.microsoft.com/office/drawing/2014/main" id="{0D210B97-7479-49FF-B1FB-FEB44B718FC4}"/>
                </a:ext>
              </a:extLst>
            </p:cNvPr>
            <p:cNvSpPr/>
            <p:nvPr/>
          </p:nvSpPr>
          <p:spPr>
            <a:xfrm>
              <a:off x="3892430" y="2708750"/>
              <a:ext cx="5908028" cy="49068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Rectangle 9">
              <a:extLst>
                <a:ext uri="{FF2B5EF4-FFF2-40B4-BE49-F238E27FC236}">
                  <a16:creationId xmlns:a16="http://schemas.microsoft.com/office/drawing/2014/main" id="{81F75AFB-7FF2-4FB0-B48C-77DAF9699A2F}"/>
                </a:ext>
              </a:extLst>
            </p:cNvPr>
            <p:cNvSpPr/>
            <p:nvPr/>
          </p:nvSpPr>
          <p:spPr>
            <a:xfrm>
              <a:off x="4061321" y="3372217"/>
              <a:ext cx="5485210" cy="21064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dirty="0"/>
            </a:p>
          </p:txBody>
        </p:sp>
        <p:sp>
          <p:nvSpPr>
            <p:cNvPr id="11" name="Rectangle 10">
              <a:extLst>
                <a:ext uri="{FF2B5EF4-FFF2-40B4-BE49-F238E27FC236}">
                  <a16:creationId xmlns:a16="http://schemas.microsoft.com/office/drawing/2014/main" id="{AC6BE9D4-4D14-44ED-B53D-1B3B13F8FACC}"/>
                </a:ext>
              </a:extLst>
            </p:cNvPr>
            <p:cNvSpPr/>
            <p:nvPr/>
          </p:nvSpPr>
          <p:spPr>
            <a:xfrm>
              <a:off x="4034806" y="5529352"/>
              <a:ext cx="5485210" cy="1949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dirty="0"/>
            </a:p>
          </p:txBody>
        </p:sp>
        <p:sp>
          <p:nvSpPr>
            <p:cNvPr id="12" name="Rectangle 11">
              <a:extLst>
                <a:ext uri="{FF2B5EF4-FFF2-40B4-BE49-F238E27FC236}">
                  <a16:creationId xmlns:a16="http://schemas.microsoft.com/office/drawing/2014/main" id="{5AD76C0D-851C-4ED6-B757-66CC33AB20F8}"/>
                </a:ext>
              </a:extLst>
            </p:cNvPr>
            <p:cNvSpPr/>
            <p:nvPr/>
          </p:nvSpPr>
          <p:spPr>
            <a:xfrm>
              <a:off x="5470242" y="3511042"/>
              <a:ext cx="3909374" cy="20196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Business reusable scripts</a:t>
              </a:r>
            </a:p>
          </p:txBody>
        </p:sp>
        <p:sp>
          <p:nvSpPr>
            <p:cNvPr id="13" name="Rectangle 12">
              <a:extLst>
                <a:ext uri="{FF2B5EF4-FFF2-40B4-BE49-F238E27FC236}">
                  <a16:creationId xmlns:a16="http://schemas.microsoft.com/office/drawing/2014/main" id="{A2449408-D144-4B12-9691-5CF75C3FB271}"/>
                </a:ext>
              </a:extLst>
            </p:cNvPr>
            <p:cNvSpPr/>
            <p:nvPr/>
          </p:nvSpPr>
          <p:spPr>
            <a:xfrm>
              <a:off x="4313549" y="5863469"/>
              <a:ext cx="1383292" cy="25152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UI validations </a:t>
              </a:r>
            </a:p>
          </p:txBody>
        </p:sp>
        <p:sp>
          <p:nvSpPr>
            <p:cNvPr id="14" name="Rectangle 13">
              <a:extLst>
                <a:ext uri="{FF2B5EF4-FFF2-40B4-BE49-F238E27FC236}">
                  <a16:creationId xmlns:a16="http://schemas.microsoft.com/office/drawing/2014/main" id="{1751ED7B-9487-424A-BA8F-AB8B5EDFEE9C}"/>
                </a:ext>
              </a:extLst>
            </p:cNvPr>
            <p:cNvSpPr/>
            <p:nvPr/>
          </p:nvSpPr>
          <p:spPr>
            <a:xfrm>
              <a:off x="4313549" y="6239672"/>
              <a:ext cx="1377567" cy="23007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API Validations</a:t>
              </a:r>
            </a:p>
          </p:txBody>
        </p:sp>
        <p:sp>
          <p:nvSpPr>
            <p:cNvPr id="15" name="Rectangle 14">
              <a:extLst>
                <a:ext uri="{FF2B5EF4-FFF2-40B4-BE49-F238E27FC236}">
                  <a16:creationId xmlns:a16="http://schemas.microsoft.com/office/drawing/2014/main" id="{A63ECC5A-9127-4E0D-A12D-13BE1BD0C30F}"/>
                </a:ext>
              </a:extLst>
            </p:cNvPr>
            <p:cNvSpPr/>
            <p:nvPr/>
          </p:nvSpPr>
          <p:spPr>
            <a:xfrm>
              <a:off x="5911433" y="6595496"/>
              <a:ext cx="1898135" cy="27699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Data base validations</a:t>
              </a:r>
            </a:p>
          </p:txBody>
        </p:sp>
        <p:sp>
          <p:nvSpPr>
            <p:cNvPr id="16" name="Rectangle 15">
              <a:extLst>
                <a:ext uri="{FF2B5EF4-FFF2-40B4-BE49-F238E27FC236}">
                  <a16:creationId xmlns:a16="http://schemas.microsoft.com/office/drawing/2014/main" id="{203E9B3A-6125-4CA0-A271-12F83DF3AC91}"/>
                </a:ext>
              </a:extLst>
            </p:cNvPr>
            <p:cNvSpPr/>
            <p:nvPr/>
          </p:nvSpPr>
          <p:spPr>
            <a:xfrm>
              <a:off x="5924311" y="6232968"/>
              <a:ext cx="1885258" cy="26444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File Mockup Validations</a:t>
              </a:r>
            </a:p>
          </p:txBody>
        </p:sp>
        <p:sp>
          <p:nvSpPr>
            <p:cNvPr id="17" name="Rectangle 16">
              <a:extLst>
                <a:ext uri="{FF2B5EF4-FFF2-40B4-BE49-F238E27FC236}">
                  <a16:creationId xmlns:a16="http://schemas.microsoft.com/office/drawing/2014/main" id="{DA29F0DC-633A-48EC-95A6-5A8C6EDA27D9}"/>
                </a:ext>
              </a:extLst>
            </p:cNvPr>
            <p:cNvSpPr/>
            <p:nvPr/>
          </p:nvSpPr>
          <p:spPr>
            <a:xfrm>
              <a:off x="5911433" y="5848318"/>
              <a:ext cx="1885258" cy="24906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Batch job validations</a:t>
              </a:r>
            </a:p>
          </p:txBody>
        </p:sp>
        <p:sp>
          <p:nvSpPr>
            <p:cNvPr id="18" name="Rectangle 17">
              <a:extLst>
                <a:ext uri="{FF2B5EF4-FFF2-40B4-BE49-F238E27FC236}">
                  <a16:creationId xmlns:a16="http://schemas.microsoft.com/office/drawing/2014/main" id="{F4486982-2ECC-4D60-A377-15DED9221247}"/>
                </a:ext>
              </a:extLst>
            </p:cNvPr>
            <p:cNvSpPr/>
            <p:nvPr/>
          </p:nvSpPr>
          <p:spPr>
            <a:xfrm>
              <a:off x="4075956" y="2815877"/>
              <a:ext cx="5485210" cy="48505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dirty="0"/>
            </a:p>
          </p:txBody>
        </p:sp>
        <p:sp>
          <p:nvSpPr>
            <p:cNvPr id="19" name="Text Placeholder 48">
              <a:extLst>
                <a:ext uri="{FF2B5EF4-FFF2-40B4-BE49-F238E27FC236}">
                  <a16:creationId xmlns:a16="http://schemas.microsoft.com/office/drawing/2014/main" id="{E44A8748-6372-4FB2-8D2B-AFC9001338EA}"/>
                </a:ext>
              </a:extLst>
            </p:cNvPr>
            <p:cNvSpPr txBox="1">
              <a:spLocks/>
            </p:cNvSpPr>
            <p:nvPr/>
          </p:nvSpPr>
          <p:spPr>
            <a:xfrm>
              <a:off x="4341046" y="2955473"/>
              <a:ext cx="1136002" cy="276181"/>
            </a:xfrm>
            <a:prstGeom prst="roundRect">
              <a:avLst>
                <a:gd name="adj" fmla="val 22118"/>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050"/>
                <a:t>     BDD Suite</a:t>
              </a:r>
              <a:endParaRPr lang="en-IN" sz="1050" dirty="0"/>
            </a:p>
          </p:txBody>
        </p:sp>
        <p:sp>
          <p:nvSpPr>
            <p:cNvPr id="20" name="Text Placeholder 48">
              <a:extLst>
                <a:ext uri="{FF2B5EF4-FFF2-40B4-BE49-F238E27FC236}">
                  <a16:creationId xmlns:a16="http://schemas.microsoft.com/office/drawing/2014/main" id="{BE6CB83A-CF2A-4CF3-9B54-76F156198707}"/>
                </a:ext>
              </a:extLst>
            </p:cNvPr>
            <p:cNvSpPr txBox="1">
              <a:spLocks/>
            </p:cNvSpPr>
            <p:nvPr/>
          </p:nvSpPr>
          <p:spPr>
            <a:xfrm>
              <a:off x="5557208" y="2943156"/>
              <a:ext cx="1136002" cy="275759"/>
            </a:xfrm>
            <a:prstGeom prst="roundRect">
              <a:avLst>
                <a:gd name="adj" fmla="val 22118"/>
              </a:avLst>
            </a:prstGeom>
            <a:ln/>
          </p:spPr>
          <p:style>
            <a:lnRef idx="2">
              <a:schemeClr val="accent2"/>
            </a:lnRef>
            <a:fillRef idx="1">
              <a:schemeClr val="lt1"/>
            </a:fillRef>
            <a:effectRef idx="0">
              <a:schemeClr val="accent2"/>
            </a:effectRef>
            <a:fontRef idx="minor">
              <a:schemeClr val="dk1"/>
            </a:fontRef>
          </p:style>
          <p:txBody>
            <a:bodyPr vert="horz" lIns="0" tIns="0" rIns="0" bIns="0" rtlCol="0" anchor="ctr">
              <a:normAutofit/>
            </a:bodyPr>
            <a:lstStyle>
              <a:lvl1pPr indent="0" algn="ctr">
                <a:lnSpc>
                  <a:spcPct val="100000"/>
                </a:lnSpc>
                <a:spcBef>
                  <a:spcPts val="0"/>
                </a:spcBef>
                <a:spcAft>
                  <a:spcPts val="600"/>
                </a:spcAft>
                <a:buFont typeface="Arial" panose="020B0604020202020204" pitchFamily="34" charset="0"/>
                <a:buNone/>
                <a:defRPr sz="1050"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     Features</a:t>
              </a:r>
              <a:endParaRPr lang="en-IN" dirty="0"/>
            </a:p>
          </p:txBody>
        </p:sp>
        <p:sp>
          <p:nvSpPr>
            <p:cNvPr id="21" name="Text Placeholder 48">
              <a:extLst>
                <a:ext uri="{FF2B5EF4-FFF2-40B4-BE49-F238E27FC236}">
                  <a16:creationId xmlns:a16="http://schemas.microsoft.com/office/drawing/2014/main" id="{A9EBEBCB-AF9A-4610-BBDD-E3BE4F535F73}"/>
                </a:ext>
              </a:extLst>
            </p:cNvPr>
            <p:cNvSpPr txBox="1">
              <a:spLocks/>
            </p:cNvSpPr>
            <p:nvPr/>
          </p:nvSpPr>
          <p:spPr>
            <a:xfrm>
              <a:off x="6885395" y="2913426"/>
              <a:ext cx="907596" cy="271342"/>
            </a:xfrm>
            <a:prstGeom prst="roundRect">
              <a:avLst>
                <a:gd name="adj" fmla="val 22118"/>
              </a:avLst>
            </a:prstGeom>
            <a:ln/>
          </p:spPr>
          <p:style>
            <a:lnRef idx="2">
              <a:schemeClr val="accent2"/>
            </a:lnRef>
            <a:fillRef idx="1">
              <a:schemeClr val="lt1"/>
            </a:fillRef>
            <a:effectRef idx="0">
              <a:schemeClr val="accent2"/>
            </a:effectRef>
            <a:fontRef idx="minor">
              <a:schemeClr val="dk1"/>
            </a:fontRef>
          </p:style>
          <p:txBody>
            <a:bodyPr vert="horz" lIns="0" tIns="0" rIns="0" bIns="0" rtlCol="0" anchor="ctr">
              <a:normAutofit lnSpcReduction="10000"/>
            </a:bodyPr>
            <a:lstStyle>
              <a:lvl1pPr indent="0" algn="ctr">
                <a:lnSpc>
                  <a:spcPct val="100000"/>
                </a:lnSpc>
                <a:spcBef>
                  <a:spcPts val="0"/>
                </a:spcBef>
                <a:spcAft>
                  <a:spcPts val="600"/>
                </a:spcAft>
                <a:buFont typeface="Arial" panose="020B0604020202020204" pitchFamily="34" charset="0"/>
                <a:buNone/>
                <a:defRPr sz="1050"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Scenarios</a:t>
              </a:r>
              <a:endParaRPr lang="en-IN" dirty="0"/>
            </a:p>
          </p:txBody>
        </p:sp>
        <p:sp>
          <p:nvSpPr>
            <p:cNvPr id="22" name="Rectangle 21">
              <a:extLst>
                <a:ext uri="{FF2B5EF4-FFF2-40B4-BE49-F238E27FC236}">
                  <a16:creationId xmlns:a16="http://schemas.microsoft.com/office/drawing/2014/main" id="{298377C7-5DF1-404E-ADFE-41E5C3F36F37}"/>
                </a:ext>
              </a:extLst>
            </p:cNvPr>
            <p:cNvSpPr/>
            <p:nvPr/>
          </p:nvSpPr>
          <p:spPr>
            <a:xfrm>
              <a:off x="4150198" y="3692146"/>
              <a:ext cx="1085574"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Test data</a:t>
              </a:r>
            </a:p>
          </p:txBody>
        </p:sp>
        <p:sp>
          <p:nvSpPr>
            <p:cNvPr id="23" name="Rectangle 22">
              <a:extLst>
                <a:ext uri="{FF2B5EF4-FFF2-40B4-BE49-F238E27FC236}">
                  <a16:creationId xmlns:a16="http://schemas.microsoft.com/office/drawing/2014/main" id="{17D3FA25-CF68-4466-ACA9-E822C1C7C91D}"/>
                </a:ext>
              </a:extLst>
            </p:cNvPr>
            <p:cNvSpPr/>
            <p:nvPr/>
          </p:nvSpPr>
          <p:spPr>
            <a:xfrm>
              <a:off x="4150198" y="3977819"/>
              <a:ext cx="1085574" cy="2649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Object repo</a:t>
              </a:r>
            </a:p>
          </p:txBody>
        </p:sp>
        <p:sp>
          <p:nvSpPr>
            <p:cNvPr id="24" name="Rectangle 23">
              <a:extLst>
                <a:ext uri="{FF2B5EF4-FFF2-40B4-BE49-F238E27FC236}">
                  <a16:creationId xmlns:a16="http://schemas.microsoft.com/office/drawing/2014/main" id="{3E263C5F-AA69-4BFF-A980-2720E2DE3448}"/>
                </a:ext>
              </a:extLst>
            </p:cNvPr>
            <p:cNvSpPr/>
            <p:nvPr/>
          </p:nvSpPr>
          <p:spPr>
            <a:xfrm rot="5400000">
              <a:off x="6619346" y="4934072"/>
              <a:ext cx="398430" cy="5867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5" name="Rectangle 24">
              <a:extLst>
                <a:ext uri="{FF2B5EF4-FFF2-40B4-BE49-F238E27FC236}">
                  <a16:creationId xmlns:a16="http://schemas.microsoft.com/office/drawing/2014/main" id="{6C7BFCAE-817A-4F59-82B6-54AA03CC5334}"/>
                </a:ext>
              </a:extLst>
            </p:cNvPr>
            <p:cNvSpPr/>
            <p:nvPr/>
          </p:nvSpPr>
          <p:spPr>
            <a:xfrm>
              <a:off x="4150198" y="7722294"/>
              <a:ext cx="5459347" cy="2722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Integrable in the CI/CD build pipeline for Continuous test </a:t>
              </a:r>
            </a:p>
          </p:txBody>
        </p:sp>
        <p:sp>
          <p:nvSpPr>
            <p:cNvPr id="26" name="Rectangle 25">
              <a:extLst>
                <a:ext uri="{FF2B5EF4-FFF2-40B4-BE49-F238E27FC236}">
                  <a16:creationId xmlns:a16="http://schemas.microsoft.com/office/drawing/2014/main" id="{6518BD45-23A3-425C-87A1-B2DD86D1DBA1}"/>
                </a:ext>
              </a:extLst>
            </p:cNvPr>
            <p:cNvSpPr/>
            <p:nvPr/>
          </p:nvSpPr>
          <p:spPr>
            <a:xfrm>
              <a:off x="4125703" y="8125449"/>
              <a:ext cx="5574739" cy="26584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Jenkins Console Dashboard</a:t>
              </a:r>
            </a:p>
          </p:txBody>
        </p:sp>
        <p:sp>
          <p:nvSpPr>
            <p:cNvPr id="27" name="Rectangle 26">
              <a:extLst>
                <a:ext uri="{FF2B5EF4-FFF2-40B4-BE49-F238E27FC236}">
                  <a16:creationId xmlns:a16="http://schemas.microsoft.com/office/drawing/2014/main" id="{6DABFCF6-6F24-4F19-BBA7-8334333E1E03}"/>
                </a:ext>
              </a:extLst>
            </p:cNvPr>
            <p:cNvSpPr/>
            <p:nvPr/>
          </p:nvSpPr>
          <p:spPr>
            <a:xfrm>
              <a:off x="4329950" y="6577412"/>
              <a:ext cx="1347034" cy="26712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Excel Read</a:t>
              </a:r>
            </a:p>
          </p:txBody>
        </p:sp>
        <p:sp>
          <p:nvSpPr>
            <p:cNvPr id="28" name="Rectangle 27">
              <a:extLst>
                <a:ext uri="{FF2B5EF4-FFF2-40B4-BE49-F238E27FC236}">
                  <a16:creationId xmlns:a16="http://schemas.microsoft.com/office/drawing/2014/main" id="{754BF017-FB9E-44B5-9F31-B662E5F02BA5}"/>
                </a:ext>
              </a:extLst>
            </p:cNvPr>
            <p:cNvSpPr/>
            <p:nvPr/>
          </p:nvSpPr>
          <p:spPr>
            <a:xfrm>
              <a:off x="7972992" y="5863587"/>
              <a:ext cx="1406624" cy="24894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Kafka Validations</a:t>
              </a:r>
            </a:p>
          </p:txBody>
        </p:sp>
        <p:sp>
          <p:nvSpPr>
            <p:cNvPr id="29" name="Rectangle 28">
              <a:extLst>
                <a:ext uri="{FF2B5EF4-FFF2-40B4-BE49-F238E27FC236}">
                  <a16:creationId xmlns:a16="http://schemas.microsoft.com/office/drawing/2014/main" id="{66DD1ECC-AAF6-42D9-8D74-DE38BA6ED4BD}"/>
                </a:ext>
              </a:extLst>
            </p:cNvPr>
            <p:cNvSpPr/>
            <p:nvPr/>
          </p:nvSpPr>
          <p:spPr>
            <a:xfrm>
              <a:off x="7979474" y="6239673"/>
              <a:ext cx="1406624" cy="2577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Reporting</a:t>
              </a:r>
            </a:p>
          </p:txBody>
        </p:sp>
        <p:sp>
          <p:nvSpPr>
            <p:cNvPr id="30" name="Rectangle 29">
              <a:extLst>
                <a:ext uri="{FF2B5EF4-FFF2-40B4-BE49-F238E27FC236}">
                  <a16:creationId xmlns:a16="http://schemas.microsoft.com/office/drawing/2014/main" id="{8DC9D92A-C861-48A5-B23C-002665B04E5C}"/>
                </a:ext>
              </a:extLst>
            </p:cNvPr>
            <p:cNvSpPr/>
            <p:nvPr/>
          </p:nvSpPr>
          <p:spPr>
            <a:xfrm>
              <a:off x="7979474" y="6598822"/>
              <a:ext cx="1406624" cy="27367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Runner class</a:t>
              </a:r>
            </a:p>
          </p:txBody>
        </p:sp>
        <p:sp>
          <p:nvSpPr>
            <p:cNvPr id="31" name="Rectangle 30">
              <a:extLst>
                <a:ext uri="{FF2B5EF4-FFF2-40B4-BE49-F238E27FC236}">
                  <a16:creationId xmlns:a16="http://schemas.microsoft.com/office/drawing/2014/main" id="{A8105599-934F-4976-A1D5-168425073D30}"/>
                </a:ext>
              </a:extLst>
            </p:cNvPr>
            <p:cNvSpPr/>
            <p:nvPr/>
          </p:nvSpPr>
          <p:spPr>
            <a:xfrm>
              <a:off x="4487734" y="7193233"/>
              <a:ext cx="4675174" cy="21210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Parallel execution</a:t>
              </a:r>
            </a:p>
          </p:txBody>
        </p:sp>
        <p:sp>
          <p:nvSpPr>
            <p:cNvPr id="32" name="Rectangle 31">
              <a:extLst>
                <a:ext uri="{FF2B5EF4-FFF2-40B4-BE49-F238E27FC236}">
                  <a16:creationId xmlns:a16="http://schemas.microsoft.com/office/drawing/2014/main" id="{39B5D52B-C6F8-4D9F-9495-7DF51671BDB1}"/>
                </a:ext>
              </a:extLst>
            </p:cNvPr>
            <p:cNvSpPr/>
            <p:nvPr/>
          </p:nvSpPr>
          <p:spPr>
            <a:xfrm>
              <a:off x="4490734" y="6940789"/>
              <a:ext cx="4675174" cy="18414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Test Filtering</a:t>
              </a:r>
            </a:p>
          </p:txBody>
        </p:sp>
        <p:sp>
          <p:nvSpPr>
            <p:cNvPr id="33" name="Rectangle 32">
              <a:extLst>
                <a:ext uri="{FF2B5EF4-FFF2-40B4-BE49-F238E27FC236}">
                  <a16:creationId xmlns:a16="http://schemas.microsoft.com/office/drawing/2014/main" id="{919C156C-4214-41D7-85AF-815CDE01AD38}"/>
                </a:ext>
              </a:extLst>
            </p:cNvPr>
            <p:cNvSpPr/>
            <p:nvPr/>
          </p:nvSpPr>
          <p:spPr>
            <a:xfrm>
              <a:off x="4150198" y="4300113"/>
              <a:ext cx="1085574" cy="3606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Env properties</a:t>
              </a:r>
            </a:p>
          </p:txBody>
        </p:sp>
        <p:sp>
          <p:nvSpPr>
            <p:cNvPr id="34" name="Rectangle 33">
              <a:extLst>
                <a:ext uri="{FF2B5EF4-FFF2-40B4-BE49-F238E27FC236}">
                  <a16:creationId xmlns:a16="http://schemas.microsoft.com/office/drawing/2014/main" id="{C3FF066E-1F0C-468E-A088-01267FB2BBA9}"/>
                </a:ext>
              </a:extLst>
            </p:cNvPr>
            <p:cNvSpPr/>
            <p:nvPr/>
          </p:nvSpPr>
          <p:spPr>
            <a:xfrm>
              <a:off x="4150198" y="4737510"/>
              <a:ext cx="1085574" cy="36062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Profile Type Config</a:t>
              </a:r>
            </a:p>
          </p:txBody>
        </p:sp>
        <p:sp>
          <p:nvSpPr>
            <p:cNvPr id="35" name="Rectangle 34">
              <a:extLst>
                <a:ext uri="{FF2B5EF4-FFF2-40B4-BE49-F238E27FC236}">
                  <a16:creationId xmlns:a16="http://schemas.microsoft.com/office/drawing/2014/main" id="{B3CC4A8A-0679-406F-87A7-32C6FCF812F1}"/>
                </a:ext>
              </a:extLst>
            </p:cNvPr>
            <p:cNvSpPr/>
            <p:nvPr/>
          </p:nvSpPr>
          <p:spPr>
            <a:xfrm>
              <a:off x="5482624" y="3793126"/>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Deals</a:t>
              </a:r>
            </a:p>
          </p:txBody>
        </p:sp>
        <p:sp>
          <p:nvSpPr>
            <p:cNvPr id="36" name="Rectangle 35">
              <a:extLst>
                <a:ext uri="{FF2B5EF4-FFF2-40B4-BE49-F238E27FC236}">
                  <a16:creationId xmlns:a16="http://schemas.microsoft.com/office/drawing/2014/main" id="{A844166E-1626-4631-B6DE-D7EC8DE39B33}"/>
                </a:ext>
              </a:extLst>
            </p:cNvPr>
            <p:cNvSpPr/>
            <p:nvPr/>
          </p:nvSpPr>
          <p:spPr>
            <a:xfrm>
              <a:off x="5482624" y="4098153"/>
              <a:ext cx="1193646"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Opportunities</a:t>
              </a:r>
            </a:p>
          </p:txBody>
        </p:sp>
        <p:sp>
          <p:nvSpPr>
            <p:cNvPr id="37" name="Rectangle 36">
              <a:extLst>
                <a:ext uri="{FF2B5EF4-FFF2-40B4-BE49-F238E27FC236}">
                  <a16:creationId xmlns:a16="http://schemas.microsoft.com/office/drawing/2014/main" id="{2504FB50-517E-4BC2-A39C-321D883C2D13}"/>
                </a:ext>
              </a:extLst>
            </p:cNvPr>
            <p:cNvSpPr/>
            <p:nvPr/>
          </p:nvSpPr>
          <p:spPr>
            <a:xfrm>
              <a:off x="5482624" y="4353508"/>
              <a:ext cx="1193646"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Events</a:t>
              </a:r>
            </a:p>
          </p:txBody>
        </p:sp>
        <p:sp>
          <p:nvSpPr>
            <p:cNvPr id="38" name="Rectangle 37">
              <a:extLst>
                <a:ext uri="{FF2B5EF4-FFF2-40B4-BE49-F238E27FC236}">
                  <a16:creationId xmlns:a16="http://schemas.microsoft.com/office/drawing/2014/main" id="{07B5D38A-8DBF-4A97-BAFF-467B29C913A9}"/>
                </a:ext>
              </a:extLst>
            </p:cNvPr>
            <p:cNvSpPr/>
            <p:nvPr/>
          </p:nvSpPr>
          <p:spPr>
            <a:xfrm>
              <a:off x="5470242" y="4627303"/>
              <a:ext cx="1193646"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Accounts</a:t>
              </a:r>
            </a:p>
          </p:txBody>
        </p:sp>
        <p:sp>
          <p:nvSpPr>
            <p:cNvPr id="39" name="Rectangle 38">
              <a:extLst>
                <a:ext uri="{FF2B5EF4-FFF2-40B4-BE49-F238E27FC236}">
                  <a16:creationId xmlns:a16="http://schemas.microsoft.com/office/drawing/2014/main" id="{391759CC-B73C-4362-90FF-9BC60C0059E9}"/>
                </a:ext>
              </a:extLst>
            </p:cNvPr>
            <p:cNvSpPr/>
            <p:nvPr/>
          </p:nvSpPr>
          <p:spPr>
            <a:xfrm>
              <a:off x="5470242" y="4910900"/>
              <a:ext cx="1193646"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Categories</a:t>
              </a:r>
            </a:p>
          </p:txBody>
        </p:sp>
        <p:sp>
          <p:nvSpPr>
            <p:cNvPr id="40" name="Rectangle 39">
              <a:extLst>
                <a:ext uri="{FF2B5EF4-FFF2-40B4-BE49-F238E27FC236}">
                  <a16:creationId xmlns:a16="http://schemas.microsoft.com/office/drawing/2014/main" id="{86263142-5107-4640-8817-3E5431BB1D0E}"/>
                </a:ext>
              </a:extLst>
            </p:cNvPr>
            <p:cNvSpPr/>
            <p:nvPr/>
          </p:nvSpPr>
          <p:spPr>
            <a:xfrm>
              <a:off x="5470242" y="5204495"/>
              <a:ext cx="1193646" cy="20196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err="1"/>
                <a:t>Pardots</a:t>
              </a:r>
              <a:endParaRPr lang="en-US" sz="1050" dirty="0"/>
            </a:p>
          </p:txBody>
        </p:sp>
        <p:sp>
          <p:nvSpPr>
            <p:cNvPr id="41" name="Rectangle 40">
              <a:extLst>
                <a:ext uri="{FF2B5EF4-FFF2-40B4-BE49-F238E27FC236}">
                  <a16:creationId xmlns:a16="http://schemas.microsoft.com/office/drawing/2014/main" id="{DAC583BA-ABEC-4831-86BE-CD01F9F6BA13}"/>
                </a:ext>
              </a:extLst>
            </p:cNvPr>
            <p:cNvSpPr/>
            <p:nvPr/>
          </p:nvSpPr>
          <p:spPr>
            <a:xfrm>
              <a:off x="6793766" y="3792352"/>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Pitches</a:t>
              </a:r>
            </a:p>
          </p:txBody>
        </p:sp>
        <p:sp>
          <p:nvSpPr>
            <p:cNvPr id="42" name="Rectangle 41">
              <a:extLst>
                <a:ext uri="{FF2B5EF4-FFF2-40B4-BE49-F238E27FC236}">
                  <a16:creationId xmlns:a16="http://schemas.microsoft.com/office/drawing/2014/main" id="{E4652E06-6E79-4CCC-A19B-9FA5CB2405EC}"/>
                </a:ext>
              </a:extLst>
            </p:cNvPr>
            <p:cNvSpPr/>
            <p:nvPr/>
          </p:nvSpPr>
          <p:spPr>
            <a:xfrm>
              <a:off x="6803926" y="4076832"/>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Schedules</a:t>
              </a:r>
            </a:p>
          </p:txBody>
        </p:sp>
        <p:sp>
          <p:nvSpPr>
            <p:cNvPr id="43" name="Rectangle 42">
              <a:extLst>
                <a:ext uri="{FF2B5EF4-FFF2-40B4-BE49-F238E27FC236}">
                  <a16:creationId xmlns:a16="http://schemas.microsoft.com/office/drawing/2014/main" id="{C673812A-0209-4D40-83C8-B3CAB1E34EDD}"/>
                </a:ext>
              </a:extLst>
            </p:cNvPr>
            <p:cNvSpPr/>
            <p:nvPr/>
          </p:nvSpPr>
          <p:spPr>
            <a:xfrm>
              <a:off x="6793766" y="4361947"/>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Shows</a:t>
              </a:r>
            </a:p>
          </p:txBody>
        </p:sp>
        <p:sp>
          <p:nvSpPr>
            <p:cNvPr id="44" name="Rectangle 43">
              <a:extLst>
                <a:ext uri="{FF2B5EF4-FFF2-40B4-BE49-F238E27FC236}">
                  <a16:creationId xmlns:a16="http://schemas.microsoft.com/office/drawing/2014/main" id="{3B8012D0-5B7A-413D-A733-8D20FA0AD6A9}"/>
                </a:ext>
              </a:extLst>
            </p:cNvPr>
            <p:cNvSpPr/>
            <p:nvPr/>
          </p:nvSpPr>
          <p:spPr>
            <a:xfrm>
              <a:off x="6793766" y="4695410"/>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Tickets</a:t>
              </a:r>
            </a:p>
          </p:txBody>
        </p:sp>
        <p:sp>
          <p:nvSpPr>
            <p:cNvPr id="45" name="Rectangle 44">
              <a:extLst>
                <a:ext uri="{FF2B5EF4-FFF2-40B4-BE49-F238E27FC236}">
                  <a16:creationId xmlns:a16="http://schemas.microsoft.com/office/drawing/2014/main" id="{6D854C09-F64D-4F0D-82AF-C84761DE35BD}"/>
                </a:ext>
              </a:extLst>
            </p:cNvPr>
            <p:cNvSpPr/>
            <p:nvPr/>
          </p:nvSpPr>
          <p:spPr>
            <a:xfrm>
              <a:off x="6807669" y="4971888"/>
              <a:ext cx="1193646" cy="22645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Trade contact </a:t>
              </a:r>
            </a:p>
          </p:txBody>
        </p:sp>
        <p:sp>
          <p:nvSpPr>
            <p:cNvPr id="46" name="Rectangle 45">
              <a:extLst>
                <a:ext uri="{FF2B5EF4-FFF2-40B4-BE49-F238E27FC236}">
                  <a16:creationId xmlns:a16="http://schemas.microsoft.com/office/drawing/2014/main" id="{5B3C3F30-68A2-455C-9712-CA46DCB8A8D8}"/>
                </a:ext>
              </a:extLst>
            </p:cNvPr>
            <p:cNvSpPr/>
            <p:nvPr/>
          </p:nvSpPr>
          <p:spPr>
            <a:xfrm>
              <a:off x="6797508" y="5246464"/>
              <a:ext cx="1200063" cy="19694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UTD</a:t>
              </a:r>
            </a:p>
          </p:txBody>
        </p:sp>
        <p:sp>
          <p:nvSpPr>
            <p:cNvPr id="47" name="Rectangle 46">
              <a:extLst>
                <a:ext uri="{FF2B5EF4-FFF2-40B4-BE49-F238E27FC236}">
                  <a16:creationId xmlns:a16="http://schemas.microsoft.com/office/drawing/2014/main" id="{DF0451BB-5255-4401-A8F1-4DDF15F1F7D2}"/>
                </a:ext>
              </a:extLst>
            </p:cNvPr>
            <p:cNvSpPr/>
            <p:nvPr/>
          </p:nvSpPr>
          <p:spPr>
            <a:xfrm>
              <a:off x="8115068" y="3790252"/>
              <a:ext cx="1298725" cy="4625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Kafka Integration Logs</a:t>
              </a:r>
            </a:p>
          </p:txBody>
        </p:sp>
        <p:sp>
          <p:nvSpPr>
            <p:cNvPr id="49" name="Rectangle 48">
              <a:extLst>
                <a:ext uri="{FF2B5EF4-FFF2-40B4-BE49-F238E27FC236}">
                  <a16:creationId xmlns:a16="http://schemas.microsoft.com/office/drawing/2014/main" id="{D99BBED7-A15A-4AC4-9FE6-B892BD82793C}"/>
                </a:ext>
              </a:extLst>
            </p:cNvPr>
            <p:cNvSpPr/>
            <p:nvPr/>
          </p:nvSpPr>
          <p:spPr>
            <a:xfrm>
              <a:off x="8115068" y="4305854"/>
              <a:ext cx="1298725" cy="4625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Deals INT</a:t>
              </a:r>
            </a:p>
          </p:txBody>
        </p:sp>
        <p:sp>
          <p:nvSpPr>
            <p:cNvPr id="51" name="Rectangle 50">
              <a:extLst>
                <a:ext uri="{FF2B5EF4-FFF2-40B4-BE49-F238E27FC236}">
                  <a16:creationId xmlns:a16="http://schemas.microsoft.com/office/drawing/2014/main" id="{8B1D2CEE-87D3-435E-9937-AE2C56EB2FC0}"/>
                </a:ext>
              </a:extLst>
            </p:cNvPr>
            <p:cNvSpPr/>
            <p:nvPr/>
          </p:nvSpPr>
          <p:spPr>
            <a:xfrm>
              <a:off x="8072811" y="4898297"/>
              <a:ext cx="1340982" cy="4625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dirty="0"/>
                <a:t>Opportunity – UWS integration</a:t>
              </a:r>
            </a:p>
          </p:txBody>
        </p:sp>
        <p:sp>
          <p:nvSpPr>
            <p:cNvPr id="52" name="Text Placeholder 48">
              <a:extLst>
                <a:ext uri="{FF2B5EF4-FFF2-40B4-BE49-F238E27FC236}">
                  <a16:creationId xmlns:a16="http://schemas.microsoft.com/office/drawing/2014/main" id="{CC83F0DF-410A-4046-AB87-22008A56FFFC}"/>
                </a:ext>
              </a:extLst>
            </p:cNvPr>
            <p:cNvSpPr txBox="1">
              <a:spLocks/>
            </p:cNvSpPr>
            <p:nvPr/>
          </p:nvSpPr>
          <p:spPr>
            <a:xfrm>
              <a:off x="8148592" y="2936652"/>
              <a:ext cx="907596" cy="271342"/>
            </a:xfrm>
            <a:prstGeom prst="roundRect">
              <a:avLst>
                <a:gd name="adj" fmla="val 22118"/>
              </a:avLst>
            </a:prstGeom>
            <a:ln/>
          </p:spPr>
          <p:style>
            <a:lnRef idx="2">
              <a:schemeClr val="accent2"/>
            </a:lnRef>
            <a:fillRef idx="1">
              <a:schemeClr val="lt1"/>
            </a:fillRef>
            <a:effectRef idx="0">
              <a:schemeClr val="accent2"/>
            </a:effectRef>
            <a:fontRef idx="minor">
              <a:schemeClr val="dk1"/>
            </a:fontRef>
          </p:style>
          <p:txBody>
            <a:bodyPr vert="horz" lIns="0" tIns="0" rIns="0" bIns="0" rtlCol="0" anchor="ctr">
              <a:normAutofit lnSpcReduction="10000"/>
            </a:bodyPr>
            <a:lstStyle>
              <a:lvl1pPr indent="0" algn="ctr">
                <a:lnSpc>
                  <a:spcPct val="100000"/>
                </a:lnSpc>
                <a:spcBef>
                  <a:spcPts val="0"/>
                </a:spcBef>
                <a:spcAft>
                  <a:spcPts val="600"/>
                </a:spcAft>
                <a:buFont typeface="Arial" panose="020B0604020202020204" pitchFamily="34" charset="0"/>
                <a:buNone/>
                <a:defRPr sz="1050" baseline="0"/>
              </a:lvl1pPr>
              <a:lvl2pPr marL="177800" indent="-177800">
                <a:lnSpc>
                  <a:spcPct val="100000"/>
                </a:lnSpc>
                <a:spcBef>
                  <a:spcPts val="0"/>
                </a:spcBef>
                <a:spcAft>
                  <a:spcPts val="600"/>
                </a:spcAft>
                <a:buClr>
                  <a:schemeClr val="accent1"/>
                </a:buClr>
                <a:buFont typeface="Wingdings" panose="05000000000000000000" pitchFamily="2" charset="2"/>
                <a:buChar char="§"/>
                <a:defRPr baseline="0"/>
              </a:lvl2pPr>
              <a:lvl3pPr marL="361950" indent="-184150">
                <a:lnSpc>
                  <a:spcPct val="100000"/>
                </a:lnSpc>
                <a:spcBef>
                  <a:spcPts val="0"/>
                </a:spcBef>
                <a:spcAft>
                  <a:spcPts val="600"/>
                </a:spcAft>
                <a:buClr>
                  <a:schemeClr val="accent2"/>
                </a:buClr>
                <a:buFont typeface="Arial" panose="020B0604020202020204" pitchFamily="34" charset="0"/>
                <a:buChar char="•"/>
                <a:defRPr sz="1600" baseline="0"/>
              </a:lvl3pPr>
              <a:lvl4pPr marL="539750" indent="-177800">
                <a:lnSpc>
                  <a:spcPct val="100000"/>
                </a:lnSpc>
                <a:spcBef>
                  <a:spcPts val="0"/>
                </a:spcBef>
                <a:spcAft>
                  <a:spcPts val="600"/>
                </a:spcAft>
                <a:buClr>
                  <a:schemeClr val="tx1"/>
                </a:buClr>
                <a:buFont typeface="Ubuntu" panose="020B0504030602030204" pitchFamily="34" charset="0"/>
                <a:buChar char="–"/>
                <a:defRPr sz="1400" baseline="0"/>
              </a:lvl4pPr>
              <a:lvl5pPr marL="717550" indent="-177800">
                <a:lnSpc>
                  <a:spcPct val="100000"/>
                </a:lnSpc>
                <a:spcBef>
                  <a:spcPts val="0"/>
                </a:spcBef>
                <a:spcAft>
                  <a:spcPts val="600"/>
                </a:spcAft>
                <a:buClr>
                  <a:schemeClr val="accent3"/>
                </a:buClr>
                <a:buFont typeface="Arial" panose="020B0604020202020204" pitchFamily="34" charset="0"/>
                <a:buChar char="•"/>
                <a:defRPr sz="1400" baseline="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Tags</a:t>
              </a:r>
              <a:endParaRPr lang="en-IN" dirty="0"/>
            </a:p>
          </p:txBody>
        </p:sp>
      </p:grpSp>
      <p:sp>
        <p:nvSpPr>
          <p:cNvPr id="7" name="TextBox 6">
            <a:extLst>
              <a:ext uri="{FF2B5EF4-FFF2-40B4-BE49-F238E27FC236}">
                <a16:creationId xmlns:a16="http://schemas.microsoft.com/office/drawing/2014/main" id="{F249F0ED-1725-46EB-93C3-7840874F7864}"/>
              </a:ext>
            </a:extLst>
          </p:cNvPr>
          <p:cNvSpPr txBox="1"/>
          <p:nvPr/>
        </p:nvSpPr>
        <p:spPr>
          <a:xfrm>
            <a:off x="9124424" y="2573088"/>
            <a:ext cx="2760398" cy="183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Current Automation updates:</a:t>
            </a:r>
          </a:p>
          <a:p>
            <a:pPr marL="171450" indent="-171450">
              <a:buFont typeface="Arial" panose="020B0604020202020204" pitchFamily="34" charset="0"/>
              <a:buChar char="•"/>
            </a:pPr>
            <a:r>
              <a:rPr lang="en-US" sz="1100" dirty="0"/>
              <a:t>Functional KT sessions are InProgress</a:t>
            </a:r>
          </a:p>
          <a:p>
            <a:pPr marL="171450" indent="-171450">
              <a:buFont typeface="Arial" panose="020B0604020202020204" pitchFamily="34" charset="0"/>
              <a:buChar char="•"/>
            </a:pPr>
            <a:r>
              <a:rPr lang="en-US" sz="1100" dirty="0"/>
              <a:t>BDD framework structure  is walked over to the team</a:t>
            </a:r>
          </a:p>
          <a:p>
            <a:pPr marL="171450" indent="-171450">
              <a:buFont typeface="Arial" panose="020B0604020202020204" pitchFamily="34" charset="0"/>
              <a:buChar char="•"/>
            </a:pPr>
            <a:r>
              <a:rPr lang="en-US" sz="1100" dirty="0"/>
              <a:t>Deals creation scripting completed for 17 test cases.</a:t>
            </a:r>
          </a:p>
          <a:p>
            <a:pPr marL="171450" indent="-171450">
              <a:buFont typeface="Arial" panose="020B0604020202020204" pitchFamily="34" charset="0"/>
              <a:buChar char="•"/>
            </a:pPr>
            <a:r>
              <a:rPr lang="en-US" sz="1100" dirty="0"/>
              <a:t>Opportunities module scripting and analysis is </a:t>
            </a:r>
            <a:r>
              <a:rPr lang="en-US" sz="1100" dirty="0" err="1"/>
              <a:t>iprogress</a:t>
            </a:r>
            <a:r>
              <a:rPr lang="en-US" sz="1100" dirty="0"/>
              <a:t>.</a:t>
            </a:r>
          </a:p>
          <a:p>
            <a:pPr marL="171450" indent="-171450">
              <a:buFont typeface="Arial" panose="020B0604020202020204" pitchFamily="34" charset="0"/>
              <a:buChar char="•"/>
            </a:pPr>
            <a:r>
              <a:rPr lang="en-US" sz="1100" dirty="0"/>
              <a:t>Test scripts are  converted to Page object model</a:t>
            </a:r>
          </a:p>
        </p:txBody>
      </p:sp>
      <p:sp>
        <p:nvSpPr>
          <p:cNvPr id="53" name="Speech Bubble: Rectangle with Corners Rounded 52">
            <a:extLst>
              <a:ext uri="{FF2B5EF4-FFF2-40B4-BE49-F238E27FC236}">
                <a16:creationId xmlns:a16="http://schemas.microsoft.com/office/drawing/2014/main" id="{7C21733F-C774-4D02-A411-03859967CAF1}"/>
              </a:ext>
            </a:extLst>
          </p:cNvPr>
          <p:cNvSpPr/>
          <p:nvPr/>
        </p:nvSpPr>
        <p:spPr>
          <a:xfrm>
            <a:off x="4723421" y="3071222"/>
            <a:ext cx="442352" cy="143383"/>
          </a:xfrm>
          <a:prstGeom prst="wedgeRoundRectCallout">
            <a:avLst>
              <a:gd name="adj1" fmla="val 66822"/>
              <a:gd name="adj2" fmla="val 122268"/>
              <a:gd name="adj3" fmla="val 16667"/>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WIP</a:t>
            </a:r>
          </a:p>
        </p:txBody>
      </p:sp>
      <p:sp>
        <p:nvSpPr>
          <p:cNvPr id="55" name="TextBox 54">
            <a:extLst>
              <a:ext uri="{FF2B5EF4-FFF2-40B4-BE49-F238E27FC236}">
                <a16:creationId xmlns:a16="http://schemas.microsoft.com/office/drawing/2014/main" id="{A119AC79-4A1B-429D-BE08-D9DCFB6866CB}"/>
              </a:ext>
            </a:extLst>
          </p:cNvPr>
          <p:cNvSpPr txBox="1"/>
          <p:nvPr/>
        </p:nvSpPr>
        <p:spPr>
          <a:xfrm>
            <a:off x="9137533" y="4472158"/>
            <a:ext cx="2748849" cy="183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QA Delivery Highlights</a:t>
            </a:r>
          </a:p>
          <a:p>
            <a:pPr marL="171450" indent="-171450">
              <a:buFont typeface="Arial" panose="020B0604020202020204" pitchFamily="34" charset="0"/>
              <a:buChar char="•"/>
            </a:pPr>
            <a:r>
              <a:rPr lang="en-US" sz="1100" b="0" dirty="0"/>
              <a:t>PAM &gt;SF&gt; Monday.com Integration for </a:t>
            </a:r>
            <a:r>
              <a:rPr lang="en-US" sz="1100" b="0" dirty="0" err="1"/>
              <a:t>Adsmart</a:t>
            </a:r>
            <a:r>
              <a:rPr lang="en-US" sz="1100" b="0" dirty="0"/>
              <a:t> deals</a:t>
            </a:r>
          </a:p>
          <a:p>
            <a:pPr marL="171450" indent="-171450">
              <a:buFont typeface="Arial" panose="020B0604020202020204" pitchFamily="34" charset="0"/>
              <a:buChar char="•"/>
            </a:pPr>
            <a:r>
              <a:rPr lang="en-US" sz="1100" b="0" dirty="0"/>
              <a:t>Implemented handle Measurement type and Currency type fields to SF/PAM</a:t>
            </a:r>
          </a:p>
          <a:p>
            <a:pPr marL="171450" indent="-171450">
              <a:buFont typeface="Arial" panose="020B0604020202020204" pitchFamily="34" charset="0"/>
              <a:buChar char="•"/>
            </a:pPr>
            <a:r>
              <a:rPr lang="en-US" sz="1100" b="0" dirty="0"/>
              <a:t>Opportunity clean up and regression testing for Media Ocean Integration</a:t>
            </a:r>
          </a:p>
          <a:p>
            <a:pPr marL="171450" indent="-171450">
              <a:buFont typeface="Arial" panose="020B0604020202020204" pitchFamily="34" charset="0"/>
              <a:buChar char="•"/>
            </a:pPr>
            <a:r>
              <a:rPr lang="en-US" sz="1100" b="0" dirty="0"/>
              <a:t>PAM to SF Integration- Implemented Dynamic Quarters for Digital, Quarterly Override</a:t>
            </a:r>
          </a:p>
        </p:txBody>
      </p:sp>
      <p:sp>
        <p:nvSpPr>
          <p:cNvPr id="2" name="Footer Placeholder 1">
            <a:extLst>
              <a:ext uri="{FF2B5EF4-FFF2-40B4-BE49-F238E27FC236}">
                <a16:creationId xmlns:a16="http://schemas.microsoft.com/office/drawing/2014/main" id="{9AA29F8D-FC7B-4269-8AD6-2B4C632836B7}"/>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73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60F0C50-F901-4190-9C15-65E59057AA93}"/>
              </a:ext>
            </a:extLst>
          </p:cNvPr>
          <p:cNvSpPr txBox="1">
            <a:spLocks noGrp="1"/>
          </p:cNvSpPr>
          <p:nvPr>
            <p:ph type="title"/>
          </p:nvPr>
        </p:nvSpPr>
        <p:spPr>
          <a:xfrm>
            <a:off x="338654" y="158147"/>
            <a:ext cx="10947397" cy="717547"/>
          </a:xfrm>
          <a:prstGeom prst="rect">
            <a:avLst/>
          </a:prstGeom>
          <a:noFill/>
          <a:ln>
            <a:noFill/>
          </a:ln>
        </p:spPr>
        <p:txBody>
          <a:bodyPr vert="horz" wrap="square" lIns="0" tIns="0" rIns="0" bIns="0" anchor="ctr" anchorCtr="0" compatLnSpc="1">
            <a:noAutofit/>
          </a:bodyPr>
          <a:lstStyle/>
          <a:p>
            <a:pPr lvl="0"/>
            <a:r>
              <a:rPr lang="en-GB" sz="2800" dirty="0">
                <a:latin typeface="Ubuntu"/>
              </a:rPr>
              <a:t>Project updates – Sales Enablement</a:t>
            </a:r>
          </a:p>
        </p:txBody>
      </p:sp>
      <p:sp>
        <p:nvSpPr>
          <p:cNvPr id="3" name="Rectangle 37">
            <a:extLst>
              <a:ext uri="{FF2B5EF4-FFF2-40B4-BE49-F238E27FC236}">
                <a16:creationId xmlns:a16="http://schemas.microsoft.com/office/drawing/2014/main" id="{AA3745AA-89B3-466E-B839-839DA9497A30}"/>
              </a:ext>
            </a:extLst>
          </p:cNvPr>
          <p:cNvSpPr/>
          <p:nvPr/>
        </p:nvSpPr>
        <p:spPr>
          <a:xfrm>
            <a:off x="405280" y="1798295"/>
            <a:ext cx="1389824" cy="1641234"/>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 Salesforce</a:t>
            </a:r>
          </a:p>
        </p:txBody>
      </p:sp>
      <p:sp>
        <p:nvSpPr>
          <p:cNvPr id="4" name="Rectangle 53">
            <a:extLst>
              <a:ext uri="{FF2B5EF4-FFF2-40B4-BE49-F238E27FC236}">
                <a16:creationId xmlns:a16="http://schemas.microsoft.com/office/drawing/2014/main" id="{40A583EC-63E9-4CE7-AA19-81BACAFC652D}"/>
              </a:ext>
            </a:extLst>
          </p:cNvPr>
          <p:cNvSpPr/>
          <p:nvPr/>
        </p:nvSpPr>
        <p:spPr>
          <a:xfrm>
            <a:off x="1828386" y="1794527"/>
            <a:ext cx="5149672" cy="1645002"/>
          </a:xfrm>
          <a:prstGeom prst="rect">
            <a:avLst/>
          </a:prstGeom>
          <a:solidFill>
            <a:srgbClr val="F2F2F2"/>
          </a:solidFill>
          <a:ln>
            <a:noFill/>
            <a:prstDash val="solid"/>
          </a:ln>
        </p:spPr>
        <p:txBody>
          <a:bodyPr vert="horz" wrap="square" lIns="91440" tIns="45720" rIns="0" bIns="45720" anchor="t" anchorCtr="0" compatLnSpc="1">
            <a:noAutofit/>
          </a:bodyPr>
          <a:lstStyle/>
          <a:p>
            <a:pPr>
              <a:spcBef>
                <a:spcPts val="100"/>
              </a:spcBef>
              <a:buClr>
                <a:srgbClr val="0070AD"/>
              </a:buClr>
              <a:buSzPct val="100000"/>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cs typeface="Calibri"/>
            </a:endParaRPr>
          </a:p>
          <a:p>
            <a:pPr marL="171450" indent="-171450" algn="l">
              <a:buFont typeface="Arial" panose="020B0604020202020204" pitchFamily="34" charset="0"/>
              <a:buChar char="•"/>
            </a:pPr>
            <a:r>
              <a:rPr lang="en-US" sz="900" kern="0" dirty="0">
                <a:solidFill>
                  <a:srgbClr val="000000"/>
                </a:solidFill>
                <a:latin typeface="Ubuntu" panose="020B0504030602030204" pitchFamily="34" charset="0"/>
                <a:cs typeface="Calibri"/>
              </a:rPr>
              <a:t>Tested and verified the sprint  18.3 &amp; 18.4.</a:t>
            </a:r>
          </a:p>
          <a:p>
            <a:pPr marL="171450" indent="-171450" algn="l">
              <a:buFont typeface="Arial" panose="020B0604020202020204" pitchFamily="34" charset="0"/>
              <a:buChar char="•"/>
            </a:pPr>
            <a:r>
              <a:rPr lang="en-US" sz="900" kern="0" dirty="0">
                <a:solidFill>
                  <a:srgbClr val="000000"/>
                </a:solidFill>
                <a:latin typeface="Ubuntu" panose="020B0504030602030204" pitchFamily="34" charset="0"/>
                <a:cs typeface="Calibri"/>
              </a:rPr>
              <a:t>Sprint 18.3 is Apple News UK  .</a:t>
            </a:r>
          </a:p>
          <a:p>
            <a:pPr marL="171450" indent="-171450" algn="l">
              <a:buFont typeface="Arial" panose="020B0604020202020204" pitchFamily="34" charset="0"/>
              <a:buChar char="•"/>
            </a:pPr>
            <a:r>
              <a:rPr lang="en-US" sz="900" kern="0" dirty="0">
                <a:solidFill>
                  <a:srgbClr val="000000"/>
                </a:solidFill>
                <a:latin typeface="Ubuntu" panose="020B0504030602030204" pitchFamily="34" charset="0"/>
                <a:cs typeface="Calibri"/>
              </a:rPr>
              <a:t>New opportunity owner and planner is added for creation of deal and opportunities.</a:t>
            </a:r>
          </a:p>
          <a:p>
            <a:pPr marL="171450" indent="-171450" algn="l">
              <a:buFont typeface="Arial" panose="020B0604020202020204" pitchFamily="34" charset="0"/>
              <a:buChar char="•"/>
            </a:pPr>
            <a:r>
              <a:rPr lang="en-US" sz="900" kern="0" dirty="0">
                <a:solidFill>
                  <a:srgbClr val="000000"/>
                </a:solidFill>
                <a:latin typeface="Ubuntu" panose="020B0504030602030204" pitchFamily="34" charset="0"/>
                <a:cs typeface="Calibri"/>
              </a:rPr>
              <a:t>MPR alerts for new users are added in public group.</a:t>
            </a: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cs typeface="Calibri"/>
            </a:endParaRPr>
          </a:p>
        </p:txBody>
      </p:sp>
      <p:sp>
        <p:nvSpPr>
          <p:cNvPr id="6" name="Rectangle 65">
            <a:extLst>
              <a:ext uri="{FF2B5EF4-FFF2-40B4-BE49-F238E27FC236}">
                <a16:creationId xmlns:a16="http://schemas.microsoft.com/office/drawing/2014/main" id="{BF7322AD-1742-4A82-AA3F-243E7C1BA002}"/>
              </a:ext>
            </a:extLst>
          </p:cNvPr>
          <p:cNvSpPr/>
          <p:nvPr/>
        </p:nvSpPr>
        <p:spPr>
          <a:xfrm>
            <a:off x="9499491" y="1851321"/>
            <a:ext cx="2221077" cy="1029175"/>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57751" rtl="0" fontAlgn="auto" hangingPunct="1">
              <a:lnSpc>
                <a:spcPct val="100000"/>
              </a:lnSpc>
              <a:spcBef>
                <a:spcPts val="100"/>
              </a:spcBef>
              <a:spcAft>
                <a:spcPts val="0"/>
              </a:spcAft>
              <a:buClr>
                <a:srgbClr val="0070AD"/>
              </a:buClr>
              <a:buSzPct val="100000"/>
              <a:buFont typeface="Wingdings" panose="05000000000000000000" pitchFamily="2" charset="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a:p>
            <a:pPr marR="0" lvl="0" algn="l" defTabSz="957751" rtl="0" fontAlgn="auto" hangingPunct="1">
              <a:lnSpc>
                <a:spcPct val="100000"/>
              </a:lnSpc>
              <a:spcBef>
                <a:spcPts val="100"/>
              </a:spcBef>
              <a:spcAft>
                <a:spcPts val="0"/>
              </a:spcAft>
              <a:buClr>
                <a:srgbClr val="0070AD"/>
              </a:buClr>
              <a:buSzPct val="100000"/>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Ubuntu"/>
            </a:endParaRPr>
          </a:p>
        </p:txBody>
      </p:sp>
      <p:grpSp>
        <p:nvGrpSpPr>
          <p:cNvPr id="7" name="Group 67">
            <a:extLst>
              <a:ext uri="{FF2B5EF4-FFF2-40B4-BE49-F238E27FC236}">
                <a16:creationId xmlns:a16="http://schemas.microsoft.com/office/drawing/2014/main" id="{B199B822-E087-4378-A5E6-ABBA7FCC37DC}"/>
              </a:ext>
            </a:extLst>
          </p:cNvPr>
          <p:cNvGrpSpPr/>
          <p:nvPr/>
        </p:nvGrpSpPr>
        <p:grpSpPr>
          <a:xfrm>
            <a:off x="406651" y="1327151"/>
            <a:ext cx="1408422" cy="395770"/>
            <a:chOff x="406651" y="1327151"/>
            <a:chExt cx="1408422" cy="395770"/>
          </a:xfrm>
        </p:grpSpPr>
        <p:sp>
          <p:nvSpPr>
            <p:cNvPr id="8" name="Round Same Side Corner Rectangle 66">
              <a:extLst>
                <a:ext uri="{FF2B5EF4-FFF2-40B4-BE49-F238E27FC236}">
                  <a16:creationId xmlns:a16="http://schemas.microsoft.com/office/drawing/2014/main" id="{B1C87C07-9402-4611-AE4E-963FA5B04316}"/>
                </a:ext>
              </a:extLst>
            </p:cNvPr>
            <p:cNvSpPr/>
            <p:nvPr/>
          </p:nvSpPr>
          <p:spPr>
            <a:xfrm>
              <a:off x="406651" y="1327151"/>
              <a:ext cx="140842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9" name="Oval 16">
              <a:extLst>
                <a:ext uri="{FF2B5EF4-FFF2-40B4-BE49-F238E27FC236}">
                  <a16:creationId xmlns:a16="http://schemas.microsoft.com/office/drawing/2014/main" id="{2978C422-7C5B-4008-8A0C-ED4F08765313}"/>
                </a:ext>
              </a:extLst>
            </p:cNvPr>
            <p:cNvSpPr/>
            <p:nvPr/>
          </p:nvSpPr>
          <p:spPr>
            <a:xfrm>
              <a:off x="428341" y="1327151"/>
              <a:ext cx="1365062"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LOB/Project </a:t>
              </a:r>
              <a:br>
                <a:rPr lang="en-US" sz="1050" b="1" i="0" u="none" strike="noStrike" kern="1200" cap="none" spc="0" baseline="0">
                  <a:solidFill>
                    <a:srgbClr val="FFFFFF"/>
                  </a:solidFill>
                  <a:uFillTx/>
                  <a:latin typeface="Ubuntu"/>
                  <a:ea typeface="Verdana" pitchFamily="34"/>
                  <a:cs typeface="Verdana" pitchFamily="34"/>
                </a:rPr>
              </a:br>
              <a:r>
                <a:rPr lang="en-US" sz="1050" b="1" i="0" u="none" strike="noStrike" kern="1200" cap="none" spc="0" baseline="0">
                  <a:solidFill>
                    <a:srgbClr val="FFFFFF"/>
                  </a:solidFill>
                  <a:uFillTx/>
                  <a:latin typeface="Ubuntu"/>
                  <a:ea typeface="Verdana" pitchFamily="34"/>
                  <a:cs typeface="Verdana" pitchFamily="34"/>
                </a:rPr>
                <a:t>Teams</a:t>
              </a:r>
            </a:p>
          </p:txBody>
        </p:sp>
      </p:grpSp>
      <p:grpSp>
        <p:nvGrpSpPr>
          <p:cNvPr id="10" name="Group 70">
            <a:extLst>
              <a:ext uri="{FF2B5EF4-FFF2-40B4-BE49-F238E27FC236}">
                <a16:creationId xmlns:a16="http://schemas.microsoft.com/office/drawing/2014/main" id="{EECBA835-9DAD-4518-A132-6B0767CEBCA8}"/>
              </a:ext>
            </a:extLst>
          </p:cNvPr>
          <p:cNvGrpSpPr/>
          <p:nvPr/>
        </p:nvGrpSpPr>
        <p:grpSpPr>
          <a:xfrm>
            <a:off x="1950528" y="1299937"/>
            <a:ext cx="5149672" cy="395770"/>
            <a:chOff x="1896099" y="1327151"/>
            <a:chExt cx="5149672" cy="395770"/>
          </a:xfrm>
        </p:grpSpPr>
        <p:sp>
          <p:nvSpPr>
            <p:cNvPr id="11" name="Round Same Side Corner Rectangle 66">
              <a:extLst>
                <a:ext uri="{FF2B5EF4-FFF2-40B4-BE49-F238E27FC236}">
                  <a16:creationId xmlns:a16="http://schemas.microsoft.com/office/drawing/2014/main" id="{C26C1A4D-B42A-4054-A47B-C33BA9F73832}"/>
                </a:ext>
              </a:extLst>
            </p:cNvPr>
            <p:cNvSpPr/>
            <p:nvPr/>
          </p:nvSpPr>
          <p:spPr>
            <a:xfrm>
              <a:off x="1896099" y="1327151"/>
              <a:ext cx="514967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2" name="Oval 16">
              <a:extLst>
                <a:ext uri="{FF2B5EF4-FFF2-40B4-BE49-F238E27FC236}">
                  <a16:creationId xmlns:a16="http://schemas.microsoft.com/office/drawing/2014/main" id="{556177B0-3D71-4BDD-AD7D-D8997A089175}"/>
                </a:ext>
              </a:extLst>
            </p:cNvPr>
            <p:cNvSpPr/>
            <p:nvPr/>
          </p:nvSpPr>
          <p:spPr>
            <a:xfrm>
              <a:off x="1975369" y="1327151"/>
              <a:ext cx="499111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Accomplishments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a:cs typeface="Verdana" pitchFamily="34"/>
                </a:rPr>
                <a:t>Jul '22</a:t>
              </a:r>
              <a:endParaRPr lang="en-US" sz="1050" b="1" dirty="0">
                <a:solidFill>
                  <a:srgbClr val="FFFFFF"/>
                </a:solidFill>
                <a:latin typeface="Ubuntu"/>
                <a:ea typeface="Verdana" pitchFamily="34"/>
                <a:cs typeface="Verdana" pitchFamily="34"/>
              </a:endParaRPr>
            </a:p>
          </p:txBody>
        </p:sp>
      </p:grpSp>
      <p:grpSp>
        <p:nvGrpSpPr>
          <p:cNvPr id="13" name="Group 73">
            <a:extLst>
              <a:ext uri="{FF2B5EF4-FFF2-40B4-BE49-F238E27FC236}">
                <a16:creationId xmlns:a16="http://schemas.microsoft.com/office/drawing/2014/main" id="{23B23313-7C08-484A-B028-EB9F01DD6552}"/>
              </a:ext>
            </a:extLst>
          </p:cNvPr>
          <p:cNvGrpSpPr/>
          <p:nvPr/>
        </p:nvGrpSpPr>
        <p:grpSpPr>
          <a:xfrm>
            <a:off x="7105646" y="1327151"/>
            <a:ext cx="2303016" cy="395770"/>
            <a:chOff x="7105646" y="1327151"/>
            <a:chExt cx="2303016" cy="395770"/>
          </a:xfrm>
        </p:grpSpPr>
        <p:sp>
          <p:nvSpPr>
            <p:cNvPr id="14" name="Round Same Side Corner Rectangle 66">
              <a:extLst>
                <a:ext uri="{FF2B5EF4-FFF2-40B4-BE49-F238E27FC236}">
                  <a16:creationId xmlns:a16="http://schemas.microsoft.com/office/drawing/2014/main" id="{70677CC4-E951-4BC0-B8FF-77B8EEDD943A}"/>
                </a:ext>
              </a:extLst>
            </p:cNvPr>
            <p:cNvSpPr/>
            <p:nvPr/>
          </p:nvSpPr>
          <p:spPr>
            <a:xfrm>
              <a:off x="7105646"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5" name="Oval 16">
              <a:extLst>
                <a:ext uri="{FF2B5EF4-FFF2-40B4-BE49-F238E27FC236}">
                  <a16:creationId xmlns:a16="http://schemas.microsoft.com/office/drawing/2014/main" id="{FA4BFCE3-A4D3-45E2-8BD4-8DEF9C4A2B9E}"/>
                </a:ext>
              </a:extLst>
            </p:cNvPr>
            <p:cNvSpPr/>
            <p:nvPr/>
          </p:nvSpPr>
          <p:spPr>
            <a:xfrm>
              <a:off x="7141107"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Planned Activities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a:cs typeface="Verdana" pitchFamily="34"/>
                </a:rPr>
                <a:t>Aug'22</a:t>
              </a:r>
            </a:p>
          </p:txBody>
        </p:sp>
      </p:grpSp>
      <p:grpSp>
        <p:nvGrpSpPr>
          <p:cNvPr id="16" name="Group 76">
            <a:extLst>
              <a:ext uri="{FF2B5EF4-FFF2-40B4-BE49-F238E27FC236}">
                <a16:creationId xmlns:a16="http://schemas.microsoft.com/office/drawing/2014/main" id="{50CEDF83-B753-4B74-BF16-1717439637FD}"/>
              </a:ext>
            </a:extLst>
          </p:cNvPr>
          <p:cNvGrpSpPr/>
          <p:nvPr/>
        </p:nvGrpSpPr>
        <p:grpSpPr>
          <a:xfrm>
            <a:off x="9481422" y="1327151"/>
            <a:ext cx="2303016" cy="395770"/>
            <a:chOff x="9481422" y="1327151"/>
            <a:chExt cx="2303016" cy="395770"/>
          </a:xfrm>
        </p:grpSpPr>
        <p:sp>
          <p:nvSpPr>
            <p:cNvPr id="17" name="Round Same Side Corner Rectangle 66">
              <a:extLst>
                <a:ext uri="{FF2B5EF4-FFF2-40B4-BE49-F238E27FC236}">
                  <a16:creationId xmlns:a16="http://schemas.microsoft.com/office/drawing/2014/main" id="{7727C07F-4B85-4A23-84A4-5F984D869F30}"/>
                </a:ext>
              </a:extLst>
            </p:cNvPr>
            <p:cNvSpPr/>
            <p:nvPr/>
          </p:nvSpPr>
          <p:spPr>
            <a:xfrm>
              <a:off x="9481422"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8" name="Oval 16">
              <a:extLst>
                <a:ext uri="{FF2B5EF4-FFF2-40B4-BE49-F238E27FC236}">
                  <a16:creationId xmlns:a16="http://schemas.microsoft.com/office/drawing/2014/main" id="{D4ECE12D-3BA0-482B-8C8C-5F8098BC64D4}"/>
                </a:ext>
              </a:extLst>
            </p:cNvPr>
            <p:cNvSpPr/>
            <p:nvPr/>
          </p:nvSpPr>
          <p:spPr>
            <a:xfrm>
              <a:off x="9516883"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Risks/Resourcing/</a:t>
              </a:r>
            </a:p>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Support Required</a:t>
              </a:r>
            </a:p>
          </p:txBody>
        </p:sp>
      </p:grpSp>
      <p:cxnSp>
        <p:nvCxnSpPr>
          <p:cNvPr id="19" name="Straight Connector 45">
            <a:extLst>
              <a:ext uri="{FF2B5EF4-FFF2-40B4-BE49-F238E27FC236}">
                <a16:creationId xmlns:a16="http://schemas.microsoft.com/office/drawing/2014/main" id="{A9C11B60-5A52-4F9A-A109-B25729643A1E}"/>
              </a:ext>
            </a:extLst>
          </p:cNvPr>
          <p:cNvCxnSpPr/>
          <p:nvPr/>
        </p:nvCxnSpPr>
        <p:spPr>
          <a:xfrm>
            <a:off x="404814" y="4706663"/>
            <a:ext cx="11344174" cy="0"/>
          </a:xfrm>
          <a:prstGeom prst="straightConnector1">
            <a:avLst/>
          </a:prstGeom>
          <a:noFill/>
          <a:ln w="6345" cap="flat">
            <a:solidFill>
              <a:srgbClr val="12ABDB"/>
            </a:solidFill>
            <a:prstDash val="solid"/>
            <a:miter/>
          </a:ln>
        </p:spPr>
      </p:cxnSp>
      <p:sp>
        <p:nvSpPr>
          <p:cNvPr id="20" name="Rectangle 34">
            <a:extLst>
              <a:ext uri="{FF2B5EF4-FFF2-40B4-BE49-F238E27FC236}">
                <a16:creationId xmlns:a16="http://schemas.microsoft.com/office/drawing/2014/main" id="{0A349A67-66A4-4020-97AA-223B0A54C9BB}"/>
              </a:ext>
            </a:extLst>
          </p:cNvPr>
          <p:cNvSpPr/>
          <p:nvPr/>
        </p:nvSpPr>
        <p:spPr>
          <a:xfrm>
            <a:off x="421713" y="3486345"/>
            <a:ext cx="1391040" cy="853802"/>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PAM/RMX/AG</a:t>
            </a:r>
          </a:p>
        </p:txBody>
      </p:sp>
      <p:sp>
        <p:nvSpPr>
          <p:cNvPr id="22" name="Rectangle 41">
            <a:extLst>
              <a:ext uri="{FF2B5EF4-FFF2-40B4-BE49-F238E27FC236}">
                <a16:creationId xmlns:a16="http://schemas.microsoft.com/office/drawing/2014/main" id="{ABD493E0-2696-454B-BB5F-01C88D503C81}"/>
              </a:ext>
            </a:extLst>
          </p:cNvPr>
          <p:cNvSpPr/>
          <p:nvPr/>
        </p:nvSpPr>
        <p:spPr>
          <a:xfrm>
            <a:off x="9481422" y="3493121"/>
            <a:ext cx="2303016" cy="856902"/>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N/A</a:t>
            </a:r>
            <a:endParaRPr lang="en-US" sz="1800" b="0" i="0" u="none" strike="noStrike" kern="1200" cap="none" spc="0" baseline="0">
              <a:solidFill>
                <a:srgbClr val="000000"/>
              </a:solidFill>
              <a:uFillTx/>
              <a:latin typeface="Ubuntu"/>
            </a:endParaRPr>
          </a:p>
        </p:txBody>
      </p:sp>
      <p:sp>
        <p:nvSpPr>
          <p:cNvPr id="23" name="Rectangle 43">
            <a:extLst>
              <a:ext uri="{FF2B5EF4-FFF2-40B4-BE49-F238E27FC236}">
                <a16:creationId xmlns:a16="http://schemas.microsoft.com/office/drawing/2014/main" id="{946FEEBD-D264-4814-8BA0-230D923706E0}"/>
              </a:ext>
            </a:extLst>
          </p:cNvPr>
          <p:cNvSpPr/>
          <p:nvPr/>
        </p:nvSpPr>
        <p:spPr>
          <a:xfrm>
            <a:off x="421713" y="4403616"/>
            <a:ext cx="1381630" cy="979185"/>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MSTR</a:t>
            </a:r>
          </a:p>
        </p:txBody>
      </p:sp>
      <p:sp>
        <p:nvSpPr>
          <p:cNvPr id="24" name="Rectangle 44">
            <a:extLst>
              <a:ext uri="{FF2B5EF4-FFF2-40B4-BE49-F238E27FC236}">
                <a16:creationId xmlns:a16="http://schemas.microsoft.com/office/drawing/2014/main" id="{987219A1-C245-4471-94DD-F054BBEAFAE5}"/>
              </a:ext>
            </a:extLst>
          </p:cNvPr>
          <p:cNvSpPr/>
          <p:nvPr/>
        </p:nvSpPr>
        <p:spPr>
          <a:xfrm>
            <a:off x="1876962" y="4403616"/>
            <a:ext cx="5131740" cy="979184"/>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latin typeface="Ubuntu" panose="020B0504030602030204" pitchFamily="34" charset="0"/>
                <a:ea typeface="+mn-lt"/>
                <a:cs typeface="+mn-lt"/>
              </a:rPr>
              <a:t>Tested and Delivered 2 PROD Releases</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latin typeface="Ubuntu" panose="020B0504030602030204" pitchFamily="34" charset="0"/>
                <a:ea typeface="+mn-lt"/>
                <a:cs typeface="+mn-lt"/>
              </a:rPr>
              <a:t>2 Releases on PAM(SMSDB)</a:t>
            </a:r>
            <a:endParaRPr lang="en-US" sz="900" b="0" i="0" u="none" strike="noStrike" kern="0" cap="none" spc="0" baseline="0" dirty="0">
              <a:uFillTx/>
              <a:latin typeface="Ubuntu" panose="020B0504030602030204" pitchFamily="34" charset="0"/>
              <a:ea typeface="+mn-lt"/>
              <a:cs typeface="+mn-lt"/>
            </a:endParaRPr>
          </a:p>
        </p:txBody>
      </p:sp>
      <p:sp>
        <p:nvSpPr>
          <p:cNvPr id="25" name="Rectangle 46">
            <a:extLst>
              <a:ext uri="{FF2B5EF4-FFF2-40B4-BE49-F238E27FC236}">
                <a16:creationId xmlns:a16="http://schemas.microsoft.com/office/drawing/2014/main" id="{5B1534EB-D25D-451D-B3F8-133DA3509000}"/>
              </a:ext>
            </a:extLst>
          </p:cNvPr>
          <p:cNvSpPr/>
          <p:nvPr/>
        </p:nvSpPr>
        <p:spPr>
          <a:xfrm>
            <a:off x="7020913" y="3496936"/>
            <a:ext cx="2357645" cy="837149"/>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b="0" i="0" u="none" strike="noStrike" cap="none" spc="0" baseline="0" dirty="0">
                <a:solidFill>
                  <a:srgbClr val="000000"/>
                </a:solidFill>
                <a:uFillTx/>
                <a:latin typeface="Ubuntu"/>
              </a:rPr>
              <a:t>18.3 - Sports Deals from PAM</a:t>
            </a:r>
          </a:p>
        </p:txBody>
      </p:sp>
      <p:sp>
        <p:nvSpPr>
          <p:cNvPr id="26" name="Rectangle 47">
            <a:extLst>
              <a:ext uri="{FF2B5EF4-FFF2-40B4-BE49-F238E27FC236}">
                <a16:creationId xmlns:a16="http://schemas.microsoft.com/office/drawing/2014/main" id="{04EA6F31-55D9-4F58-9A51-04755E47AC76}"/>
              </a:ext>
            </a:extLst>
          </p:cNvPr>
          <p:cNvSpPr/>
          <p:nvPr/>
        </p:nvSpPr>
        <p:spPr>
          <a:xfrm>
            <a:off x="9524866" y="4356179"/>
            <a:ext cx="2294823" cy="979185"/>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1800" b="0" i="0" u="none" strike="noStrike" kern="1200" cap="none" spc="0" baseline="0">
              <a:solidFill>
                <a:srgbClr val="000000"/>
              </a:solidFill>
              <a:uFillTx/>
              <a:latin typeface="Ubuntu"/>
            </a:endParaRPr>
          </a:p>
        </p:txBody>
      </p:sp>
      <p:sp>
        <p:nvSpPr>
          <p:cNvPr id="27" name="Rectangle 31">
            <a:extLst>
              <a:ext uri="{FF2B5EF4-FFF2-40B4-BE49-F238E27FC236}">
                <a16:creationId xmlns:a16="http://schemas.microsoft.com/office/drawing/2014/main" id="{B28412E4-9975-413F-A097-E516A76A4734}"/>
              </a:ext>
            </a:extLst>
          </p:cNvPr>
          <p:cNvSpPr/>
          <p:nvPr/>
        </p:nvSpPr>
        <p:spPr>
          <a:xfrm>
            <a:off x="422930" y="5463786"/>
            <a:ext cx="1389823" cy="1150296"/>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TCRM</a:t>
            </a:r>
            <a:endParaRPr lang="en-US" sz="1800" b="0" i="0" u="none" strike="noStrike" kern="1200" cap="none" spc="0" baseline="0" dirty="0">
              <a:solidFill>
                <a:srgbClr val="000000"/>
              </a:solidFill>
              <a:uFillTx/>
              <a:latin typeface="Ubuntu"/>
            </a:endParaRPr>
          </a:p>
        </p:txBody>
      </p:sp>
      <p:sp>
        <p:nvSpPr>
          <p:cNvPr id="28" name="Rectangle 32">
            <a:extLst>
              <a:ext uri="{FF2B5EF4-FFF2-40B4-BE49-F238E27FC236}">
                <a16:creationId xmlns:a16="http://schemas.microsoft.com/office/drawing/2014/main" id="{813C935F-4E2E-49D0-A10F-7A84685420F3}"/>
              </a:ext>
            </a:extLst>
          </p:cNvPr>
          <p:cNvSpPr/>
          <p:nvPr/>
        </p:nvSpPr>
        <p:spPr>
          <a:xfrm>
            <a:off x="1891260" y="5463785"/>
            <a:ext cx="5176145" cy="1150293"/>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Tested and delivered New Dashboards </a:t>
            </a:r>
          </a:p>
          <a:p>
            <a:pPr marL="628650" lvl="2"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DTS Advertiser Breakout Dashboard</a:t>
            </a:r>
          </a:p>
          <a:p>
            <a:pPr marL="628650" lvl="2"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Client snapshot Dashboard</a:t>
            </a:r>
          </a:p>
          <a:p>
            <a:pPr marL="628650" lvl="2"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Sports Dashboard</a:t>
            </a:r>
          </a:p>
          <a:p>
            <a:pPr marL="628650" lvl="2"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PAM Discrepancy Dashboard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Enhancements stories-Opportunities Sales Dashboard, DTS Dashboard and PAM Discrepancy Dashboard</a:t>
            </a:r>
            <a:endParaRPr lang="en-US" sz="900" b="0" i="0" u="none" strike="noStrike" kern="1200" cap="none" spc="0" baseline="0" dirty="0">
              <a:uFillTx/>
              <a:latin typeface="Ubuntu" panose="020B0504030602030204" pitchFamily="34" charset="0"/>
              <a:ea typeface="+mn-lt"/>
              <a:cs typeface="+mn-lt"/>
            </a:endParaRPr>
          </a:p>
          <a:p>
            <a:pPr marL="171450" indent="-171450">
              <a:buFont typeface="Wingdings,Sans-Serif"/>
              <a:buChar char="§"/>
            </a:pPr>
            <a:endParaRPr lang="en-US" sz="900" b="0" i="0" u="none" strike="noStrike" kern="1200" cap="none" spc="0" baseline="0" dirty="0">
              <a:uFillTx/>
              <a:latin typeface="Ubuntu" panose="020B0504030602030204" pitchFamily="34" charset="0"/>
              <a:ea typeface="+mn-lt"/>
              <a:cs typeface="+mn-lt"/>
            </a:endParaRPr>
          </a:p>
        </p:txBody>
      </p:sp>
      <p:sp>
        <p:nvSpPr>
          <p:cNvPr id="29" name="Rectangle 33">
            <a:extLst>
              <a:ext uri="{FF2B5EF4-FFF2-40B4-BE49-F238E27FC236}">
                <a16:creationId xmlns:a16="http://schemas.microsoft.com/office/drawing/2014/main" id="{235EEF6E-9E49-45BE-93EB-FA3C07851662}"/>
              </a:ext>
            </a:extLst>
          </p:cNvPr>
          <p:cNvSpPr/>
          <p:nvPr/>
        </p:nvSpPr>
        <p:spPr>
          <a:xfrm>
            <a:off x="7141107" y="5463785"/>
            <a:ext cx="2303583" cy="1213501"/>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itchFamily="34"/>
              <a:buChar char="§"/>
              <a:defRPr sz="1800" b="0" i="0" u="none" strike="noStrike" kern="0" cap="none" spc="0" baseline="0">
                <a:solidFill>
                  <a:srgbClr val="000000"/>
                </a:solidFill>
                <a:uFillTx/>
              </a:defRPr>
            </a:pPr>
            <a:r>
              <a:rPr lang="en-US" sz="900" kern="0" dirty="0">
                <a:latin typeface="Ubuntu" panose="020B0504030602030204" pitchFamily="34" charset="0"/>
                <a:ea typeface="+mn-lt"/>
                <a:cs typeface="+mn-lt"/>
              </a:rPr>
              <a:t>Enhancement Stories -Client Snapshot and </a:t>
            </a:r>
            <a:r>
              <a:rPr lang="en-US" sz="900" kern="0">
                <a:latin typeface="Ubuntu" panose="020B0504030602030204" pitchFamily="34" charset="0"/>
                <a:ea typeface="+mn-lt"/>
                <a:cs typeface="+mn-lt"/>
              </a:rPr>
              <a:t>Opportunity Dashboard</a:t>
            </a:r>
            <a:endParaRPr lang="en-US" sz="900" kern="0" dirty="0">
              <a:solidFill>
                <a:srgbClr val="000000"/>
              </a:solidFill>
              <a:latin typeface="Ubuntu" panose="020B0504030602030204" pitchFamily="34" charset="0"/>
            </a:endParaRPr>
          </a:p>
        </p:txBody>
      </p:sp>
      <p:sp>
        <p:nvSpPr>
          <p:cNvPr id="30" name="Rectangle 35">
            <a:extLst>
              <a:ext uri="{FF2B5EF4-FFF2-40B4-BE49-F238E27FC236}">
                <a16:creationId xmlns:a16="http://schemas.microsoft.com/office/drawing/2014/main" id="{2A3F8F24-90A4-4850-87DB-491519C28D43}"/>
              </a:ext>
            </a:extLst>
          </p:cNvPr>
          <p:cNvSpPr/>
          <p:nvPr/>
        </p:nvSpPr>
        <p:spPr>
          <a:xfrm>
            <a:off x="9516883" y="5449314"/>
            <a:ext cx="2302806" cy="1081225"/>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Ubuntu"/>
                <a:cs typeface="Ubuntu"/>
              </a:rPr>
              <a:t>N/A</a:t>
            </a:r>
            <a:endParaRPr lang="en-US" sz="900" b="0" i="0" u="none" strike="noStrike" kern="0" cap="none" spc="0" baseline="0" dirty="0">
              <a:solidFill>
                <a:srgbClr val="000000"/>
              </a:solidFill>
              <a:uFillTx/>
              <a:latin typeface="Ubuntu"/>
              <a:ea typeface="Ubuntu"/>
              <a:cs typeface="Ubuntu"/>
            </a:endParaRPr>
          </a:p>
        </p:txBody>
      </p:sp>
      <p:sp>
        <p:nvSpPr>
          <p:cNvPr id="31" name="Rectangle 42">
            <a:extLst>
              <a:ext uri="{FF2B5EF4-FFF2-40B4-BE49-F238E27FC236}">
                <a16:creationId xmlns:a16="http://schemas.microsoft.com/office/drawing/2014/main" id="{60ACE873-BA30-4988-97BA-13DA34E3C870}"/>
              </a:ext>
            </a:extLst>
          </p:cNvPr>
          <p:cNvSpPr/>
          <p:nvPr/>
        </p:nvSpPr>
        <p:spPr>
          <a:xfrm>
            <a:off x="1828386" y="3502998"/>
            <a:ext cx="5149672" cy="837149"/>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Tested and Delivered Sprint 17.5, 17.6 , 17.6.1, 18.1 and 18.2-  Salesforce Integration stories which utilizes the Unified Data Fabric to send PAM deal data to Salesforce in order  to create Opportunities</a:t>
            </a: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Completed Regression testing for 17.6 and 17.6.1 for PAM and RMX</a:t>
            </a:r>
            <a:endParaRPr lang="en-US" dirty="0">
              <a:latin typeface="Ubuntu" panose="020B0504030602030204" pitchFamily="34" charset="0"/>
              <a:ea typeface="+mn-lt"/>
              <a:cs typeface="+mn-lt"/>
            </a:endParaRP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Completed Regression testing for 18.1 and 18.2 for PAM</a:t>
            </a: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a typeface="Ubuntu"/>
              <a:cs typeface="Ubuntu"/>
            </a:endParaRPr>
          </a:p>
        </p:txBody>
      </p:sp>
      <p:sp>
        <p:nvSpPr>
          <p:cNvPr id="33" name="Rectangle 41">
            <a:extLst>
              <a:ext uri="{FF2B5EF4-FFF2-40B4-BE49-F238E27FC236}">
                <a16:creationId xmlns:a16="http://schemas.microsoft.com/office/drawing/2014/main" id="{08B11DCD-F81F-8A54-4DA6-95810B9E489C}"/>
              </a:ext>
            </a:extLst>
          </p:cNvPr>
          <p:cNvSpPr/>
          <p:nvPr/>
        </p:nvSpPr>
        <p:spPr>
          <a:xfrm>
            <a:off x="9477242" y="1935526"/>
            <a:ext cx="2163726" cy="1504002"/>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rPr>
              <a:t>N/A</a:t>
            </a:r>
          </a:p>
        </p:txBody>
      </p:sp>
      <p:sp>
        <p:nvSpPr>
          <p:cNvPr id="32" name="Rectangle 46">
            <a:extLst>
              <a:ext uri="{FF2B5EF4-FFF2-40B4-BE49-F238E27FC236}">
                <a16:creationId xmlns:a16="http://schemas.microsoft.com/office/drawing/2014/main" id="{0B999858-206A-3823-7F22-EA86D094B845}"/>
              </a:ext>
            </a:extLst>
          </p:cNvPr>
          <p:cNvSpPr/>
          <p:nvPr/>
        </p:nvSpPr>
        <p:spPr>
          <a:xfrm>
            <a:off x="7039181" y="4429440"/>
            <a:ext cx="2357645" cy="980715"/>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itchFamily="2"/>
              <a:buChar char="§"/>
              <a:defRPr sz="1800" b="0" i="0" u="none" strike="noStrike" kern="0" cap="none" spc="0" baseline="0">
                <a:solidFill>
                  <a:srgbClr val="000000"/>
                </a:solidFill>
                <a:uFillTx/>
              </a:defRPr>
            </a:pPr>
            <a:r>
              <a:rPr lang="en-US" sz="900" dirty="0">
                <a:solidFill>
                  <a:srgbClr val="000000"/>
                </a:solidFill>
                <a:latin typeface="Calibri"/>
                <a:cs typeface="Calibri"/>
              </a:rPr>
              <a:t>N/A</a:t>
            </a:r>
            <a:endParaRPr lang="en-US" sz="900" b="0" i="0" u="none" strike="noStrike" cap="none" spc="0" baseline="0" dirty="0">
              <a:solidFill>
                <a:srgbClr val="000000"/>
              </a:solidFill>
              <a:uFillTx/>
              <a:latin typeface="Calibri"/>
              <a:cs typeface="Calibri"/>
            </a:endParaRPr>
          </a:p>
        </p:txBody>
      </p:sp>
      <p:sp>
        <p:nvSpPr>
          <p:cNvPr id="34" name="Rectangle 46">
            <a:extLst>
              <a:ext uri="{FF2B5EF4-FFF2-40B4-BE49-F238E27FC236}">
                <a16:creationId xmlns:a16="http://schemas.microsoft.com/office/drawing/2014/main" id="{631B414C-AED0-4E0E-9F87-5EF35024B15D}"/>
              </a:ext>
            </a:extLst>
          </p:cNvPr>
          <p:cNvSpPr/>
          <p:nvPr/>
        </p:nvSpPr>
        <p:spPr>
          <a:xfrm>
            <a:off x="7037703" y="1794527"/>
            <a:ext cx="2357645" cy="1634473"/>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b="0" i="0" dirty="0">
                <a:solidFill>
                  <a:srgbClr val="000000"/>
                </a:solidFill>
                <a:effectLst/>
                <a:latin typeface="Ubuntu"/>
              </a:rPr>
              <a:t>Lead generation enhancement.</a:t>
            </a: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b="0" i="0" dirty="0">
                <a:solidFill>
                  <a:srgbClr val="172B4D"/>
                </a:solidFill>
                <a:effectLst/>
                <a:latin typeface="-apple-system"/>
              </a:rPr>
              <a:t>GLAS 18.5: Verticals, Plan #</a:t>
            </a:r>
            <a:endParaRPr lang="en-IN" sz="900" dirty="0">
              <a:solidFill>
                <a:srgbClr val="000000"/>
              </a:solidFill>
              <a:latin typeface="Ubuntu"/>
            </a:endParaRP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b="0" i="0" dirty="0">
                <a:solidFill>
                  <a:srgbClr val="172B4D"/>
                </a:solidFill>
                <a:effectLst/>
                <a:latin typeface="-apple-system"/>
              </a:rPr>
              <a:t>Optimize the leads process in salesforce</a:t>
            </a:r>
            <a:endParaRPr lang="en-IN" sz="900" b="0" i="0" dirty="0">
              <a:solidFill>
                <a:srgbClr val="000000"/>
              </a:solidFill>
              <a:effectLst/>
              <a:latin typeface="Ubuntu"/>
            </a:endParaRPr>
          </a:p>
          <a:p>
            <a:pPr>
              <a:buClr>
                <a:srgbClr val="0070AD"/>
              </a:buClr>
              <a:buSzPct val="100000"/>
              <a:defRPr sz="1800" b="0" i="0" u="none" strike="noStrike" kern="0" cap="none" spc="0" baseline="0">
                <a:solidFill>
                  <a:srgbClr val="000000"/>
                </a:solidFill>
                <a:uFillTx/>
              </a:defRPr>
            </a:pPr>
            <a:endParaRPr lang="en-IN" sz="900" b="0" i="0" dirty="0">
              <a:solidFill>
                <a:srgbClr val="000000"/>
              </a:solidFill>
              <a:effectLst/>
              <a:latin typeface="Ubuntu"/>
            </a:endParaRP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endParaRPr lang="en-IN" sz="900" b="0" i="0" u="none" strike="noStrike" cap="none" spc="0" baseline="0" dirty="0">
              <a:solidFill>
                <a:srgbClr val="000000"/>
              </a:solidFill>
              <a:uFillTx/>
              <a:latin typeface="Ubuntu"/>
            </a:endParaRPr>
          </a:p>
          <a:p>
            <a:pPr>
              <a:buClr>
                <a:srgbClr val="0070AD"/>
              </a:buClr>
              <a:buSzPct val="100000"/>
              <a:defRPr sz="1800" b="0" i="0" u="none" strike="noStrike" kern="0" cap="none" spc="0" baseline="0">
                <a:solidFill>
                  <a:srgbClr val="000000"/>
                </a:solidFill>
                <a:uFillTx/>
              </a:defRPr>
            </a:pPr>
            <a:endParaRPr lang="en-IN" sz="900" b="0" i="0" u="none" strike="noStrike" cap="none" spc="0" baseline="0" dirty="0">
              <a:solidFill>
                <a:srgbClr val="000000"/>
              </a:solidFill>
              <a:uFillTx/>
              <a:latin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92BC971-C0A9-46E3-AFB5-7049EF7DF8DD}"/>
              </a:ext>
            </a:extLst>
          </p:cNvPr>
          <p:cNvSpPr txBox="1">
            <a:spLocks noGrp="1"/>
          </p:cNvSpPr>
          <p:nvPr>
            <p:ph type="title"/>
          </p:nvPr>
        </p:nvSpPr>
        <p:spPr>
          <a:xfrm>
            <a:off x="363419" y="165835"/>
            <a:ext cx="11023604" cy="946147"/>
          </a:xfrm>
          <a:prstGeom prst="rect">
            <a:avLst/>
          </a:prstGeom>
          <a:noFill/>
          <a:ln>
            <a:noFill/>
          </a:ln>
        </p:spPr>
        <p:txBody>
          <a:bodyPr vert="horz" wrap="square" lIns="0" tIns="0" rIns="0" bIns="0" anchor="ctr" anchorCtr="0" compatLnSpc="1">
            <a:noAutofit/>
          </a:bodyPr>
          <a:lstStyle/>
          <a:p>
            <a:r>
              <a:rPr lang="en-GB" sz="2800" dirty="0">
                <a:latin typeface="Ubuntu"/>
              </a:rPr>
              <a:t>Project updates – UWS+</a:t>
            </a:r>
          </a:p>
        </p:txBody>
      </p:sp>
      <p:sp>
        <p:nvSpPr>
          <p:cNvPr id="3" name="Rectangle 37">
            <a:extLst>
              <a:ext uri="{FF2B5EF4-FFF2-40B4-BE49-F238E27FC236}">
                <a16:creationId xmlns:a16="http://schemas.microsoft.com/office/drawing/2014/main" id="{40F6D6BC-D2E9-464F-B8AF-F6E76482493D}"/>
              </a:ext>
            </a:extLst>
          </p:cNvPr>
          <p:cNvSpPr/>
          <p:nvPr/>
        </p:nvSpPr>
        <p:spPr>
          <a:xfrm>
            <a:off x="405280" y="1605165"/>
            <a:ext cx="1391927" cy="801279"/>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 Microservices &amp; UWS DataStream</a:t>
            </a:r>
          </a:p>
        </p:txBody>
      </p:sp>
      <p:sp>
        <p:nvSpPr>
          <p:cNvPr id="4" name="Rectangle 53">
            <a:extLst>
              <a:ext uri="{FF2B5EF4-FFF2-40B4-BE49-F238E27FC236}">
                <a16:creationId xmlns:a16="http://schemas.microsoft.com/office/drawing/2014/main" id="{7760CBD5-33C0-4023-ACB9-3EDDB1269963}"/>
              </a:ext>
            </a:extLst>
          </p:cNvPr>
          <p:cNvSpPr/>
          <p:nvPr/>
        </p:nvSpPr>
        <p:spPr>
          <a:xfrm>
            <a:off x="1812935" y="1577404"/>
            <a:ext cx="5211005" cy="819768"/>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latin typeface="Ubuntu" panose="020B0504030602030204" pitchFamily="34" charset="0"/>
                <a:ea typeface="+mn-lt"/>
                <a:cs typeface="+mn-lt"/>
              </a:rPr>
              <a:t>Release Newcastle, Southampton, </a:t>
            </a:r>
            <a:r>
              <a:rPr lang="en-IN" sz="900" dirty="0">
                <a:solidFill>
                  <a:srgbClr val="000000"/>
                </a:solidFill>
                <a:latin typeface="Ubuntu"/>
              </a:rPr>
              <a:t>Tottenham,</a:t>
            </a:r>
            <a:r>
              <a:rPr lang="en-US" sz="900" kern="0" dirty="0">
                <a:latin typeface="Ubuntu" panose="020B0504030602030204" pitchFamily="34" charset="0"/>
                <a:ea typeface="+mn-lt"/>
                <a:cs typeface="+mn-lt"/>
              </a:rPr>
              <a:t> West Ham and Man united are successfully deployed in production</a:t>
            </a:r>
          </a:p>
          <a:p>
            <a:pPr>
              <a:buClr>
                <a:srgbClr val="0070AD"/>
              </a:buClr>
              <a:buSzPct val="100000"/>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ea typeface="+mn-lt"/>
              <a:cs typeface="+mn-lt"/>
            </a:endParaRPr>
          </a:p>
          <a:p>
            <a:pPr marR="0" lvl="0" algn="l" defTabSz="914400">
              <a:lnSpc>
                <a:spcPct val="100000"/>
              </a:lnSpc>
              <a:spcBef>
                <a:spcPts val="100"/>
              </a:spcBef>
              <a:spcAft>
                <a:spcPts val="0"/>
              </a:spcAft>
              <a:buClr>
                <a:srgbClr val="0070AD"/>
              </a:buClr>
              <a:buSzPct val="100000"/>
              <a:tabLst/>
              <a:defRPr sz="1800" b="0" i="0" u="none" strike="noStrike" kern="0" cap="none" spc="0" baseline="0">
                <a:solidFill>
                  <a:srgbClr val="000000"/>
                </a:solidFill>
                <a:uFillTx/>
              </a:defRPr>
            </a:pPr>
            <a:endParaRPr lang="en-US" sz="900" kern="0" dirty="0">
              <a:solidFill>
                <a:srgbClr val="000000"/>
              </a:solidFill>
              <a:latin typeface="Ubuntu"/>
              <a:ea typeface="+mn-lt"/>
              <a:cs typeface="+mn-lt"/>
            </a:endParaRPr>
          </a:p>
        </p:txBody>
      </p:sp>
      <p:sp>
        <p:nvSpPr>
          <p:cNvPr id="5" name="Rectangle 64">
            <a:extLst>
              <a:ext uri="{FF2B5EF4-FFF2-40B4-BE49-F238E27FC236}">
                <a16:creationId xmlns:a16="http://schemas.microsoft.com/office/drawing/2014/main" id="{384DE1D4-45A2-43F3-88D2-594DBE726A86}"/>
              </a:ext>
            </a:extLst>
          </p:cNvPr>
          <p:cNvSpPr/>
          <p:nvPr/>
        </p:nvSpPr>
        <p:spPr>
          <a:xfrm>
            <a:off x="7067854" y="1597822"/>
            <a:ext cx="2301233" cy="797183"/>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Kill and Add’ stories of Plan Ingest Testing</a:t>
            </a: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Release Tottenham, </a:t>
            </a:r>
            <a:r>
              <a:rPr lang="en-US" sz="900" dirty="0">
                <a:solidFill>
                  <a:srgbClr val="000000"/>
                </a:solidFill>
                <a:latin typeface="Ubuntu"/>
              </a:rPr>
              <a:t>Norwich city and Wolverhampton</a:t>
            </a:r>
          </a:p>
          <a:p>
            <a:pPr marL="171450" indent="-171450">
              <a:buClr>
                <a:srgbClr val="0070AD"/>
              </a:buClr>
              <a:buSzPct val="100000"/>
              <a:buFont typeface="Wingdings,Sans-Serif" pitchFamily="2"/>
              <a:buChar char="§"/>
              <a:defRPr sz="1800" b="0" i="0" u="none" strike="noStrike" kern="0" cap="none" spc="0" baseline="0">
                <a:solidFill>
                  <a:srgbClr val="000000"/>
                </a:solidFill>
                <a:uFillTx/>
              </a:defRPr>
            </a:pPr>
            <a:endParaRPr lang="en-US" sz="900" kern="0" dirty="0">
              <a:solidFill>
                <a:srgbClr val="000000"/>
              </a:solidFill>
              <a:ea typeface="+mn-lt"/>
              <a:cs typeface="+mn-lt"/>
            </a:endParaRPr>
          </a:p>
        </p:txBody>
      </p:sp>
      <p:sp>
        <p:nvSpPr>
          <p:cNvPr id="6" name="Rectangle 65">
            <a:extLst>
              <a:ext uri="{FF2B5EF4-FFF2-40B4-BE49-F238E27FC236}">
                <a16:creationId xmlns:a16="http://schemas.microsoft.com/office/drawing/2014/main" id="{CE38156A-32FC-46B0-886F-753EC977DB59}"/>
              </a:ext>
            </a:extLst>
          </p:cNvPr>
          <p:cNvSpPr/>
          <p:nvPr/>
        </p:nvSpPr>
        <p:spPr>
          <a:xfrm>
            <a:off x="9417551" y="1666384"/>
            <a:ext cx="2292720" cy="694239"/>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a:buChar char="§"/>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a typeface="Ubuntu"/>
              <a:cs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grpSp>
        <p:nvGrpSpPr>
          <p:cNvPr id="7" name="Group 67">
            <a:extLst>
              <a:ext uri="{FF2B5EF4-FFF2-40B4-BE49-F238E27FC236}">
                <a16:creationId xmlns:a16="http://schemas.microsoft.com/office/drawing/2014/main" id="{98A20ACD-5F87-42A0-B81D-0BC61338FB2B}"/>
              </a:ext>
            </a:extLst>
          </p:cNvPr>
          <p:cNvGrpSpPr/>
          <p:nvPr/>
        </p:nvGrpSpPr>
        <p:grpSpPr>
          <a:xfrm>
            <a:off x="406651" y="1142213"/>
            <a:ext cx="1408422" cy="395779"/>
            <a:chOff x="406651" y="1142213"/>
            <a:chExt cx="1408422" cy="395779"/>
          </a:xfrm>
        </p:grpSpPr>
        <p:sp>
          <p:nvSpPr>
            <p:cNvPr id="8" name="Round Same Side Corner Rectangle 66">
              <a:extLst>
                <a:ext uri="{FF2B5EF4-FFF2-40B4-BE49-F238E27FC236}">
                  <a16:creationId xmlns:a16="http://schemas.microsoft.com/office/drawing/2014/main" id="{439E36AE-DF04-4E09-8BD5-146720A460CE}"/>
                </a:ext>
              </a:extLst>
            </p:cNvPr>
            <p:cNvSpPr/>
            <p:nvPr/>
          </p:nvSpPr>
          <p:spPr>
            <a:xfrm>
              <a:off x="406651" y="1142213"/>
              <a:ext cx="140842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9" name="Oval 16">
              <a:extLst>
                <a:ext uri="{FF2B5EF4-FFF2-40B4-BE49-F238E27FC236}">
                  <a16:creationId xmlns:a16="http://schemas.microsoft.com/office/drawing/2014/main" id="{D21F2443-A289-48A7-822A-81CEEF58942C}"/>
                </a:ext>
              </a:extLst>
            </p:cNvPr>
            <p:cNvSpPr/>
            <p:nvPr/>
          </p:nvSpPr>
          <p:spPr>
            <a:xfrm>
              <a:off x="428341" y="1142222"/>
              <a:ext cx="1365062"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LOB/Project </a:t>
              </a:r>
              <a:br>
                <a:rPr lang="en-US" sz="1050" b="1" i="0" u="none" strike="noStrike" kern="1200" cap="none" spc="0" baseline="0">
                  <a:solidFill>
                    <a:srgbClr val="FFFFFF"/>
                  </a:solidFill>
                  <a:uFillTx/>
                  <a:latin typeface="Ubuntu"/>
                  <a:ea typeface="Verdana" pitchFamily="34"/>
                  <a:cs typeface="Verdana" pitchFamily="34"/>
                </a:rPr>
              </a:br>
              <a:r>
                <a:rPr lang="en-US" sz="1050" b="1" i="0" u="none" strike="noStrike" kern="1200" cap="none" spc="0" baseline="0">
                  <a:solidFill>
                    <a:srgbClr val="FFFFFF"/>
                  </a:solidFill>
                  <a:uFillTx/>
                  <a:latin typeface="Ubuntu"/>
                  <a:ea typeface="Verdana" pitchFamily="34"/>
                  <a:cs typeface="Verdana" pitchFamily="34"/>
                </a:rPr>
                <a:t>Teams</a:t>
              </a:r>
            </a:p>
          </p:txBody>
        </p:sp>
      </p:grpSp>
      <p:grpSp>
        <p:nvGrpSpPr>
          <p:cNvPr id="10" name="Group 70">
            <a:extLst>
              <a:ext uri="{FF2B5EF4-FFF2-40B4-BE49-F238E27FC236}">
                <a16:creationId xmlns:a16="http://schemas.microsoft.com/office/drawing/2014/main" id="{82B02535-26FA-4ACC-B004-2900EEA38369}"/>
              </a:ext>
            </a:extLst>
          </p:cNvPr>
          <p:cNvGrpSpPr/>
          <p:nvPr/>
        </p:nvGrpSpPr>
        <p:grpSpPr>
          <a:xfrm>
            <a:off x="1896099" y="1142213"/>
            <a:ext cx="5149672" cy="395779"/>
            <a:chOff x="1896099" y="1142213"/>
            <a:chExt cx="5149672" cy="395779"/>
          </a:xfrm>
        </p:grpSpPr>
        <p:sp>
          <p:nvSpPr>
            <p:cNvPr id="11" name="Round Same Side Corner Rectangle 66">
              <a:extLst>
                <a:ext uri="{FF2B5EF4-FFF2-40B4-BE49-F238E27FC236}">
                  <a16:creationId xmlns:a16="http://schemas.microsoft.com/office/drawing/2014/main" id="{65FD41FB-C8DA-46D3-9B67-BA89AA2110C6}"/>
                </a:ext>
              </a:extLst>
            </p:cNvPr>
            <p:cNvSpPr/>
            <p:nvPr/>
          </p:nvSpPr>
          <p:spPr>
            <a:xfrm>
              <a:off x="1896099" y="1142213"/>
              <a:ext cx="514967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2" name="Oval 16">
              <a:extLst>
                <a:ext uri="{FF2B5EF4-FFF2-40B4-BE49-F238E27FC236}">
                  <a16:creationId xmlns:a16="http://schemas.microsoft.com/office/drawing/2014/main" id="{A3718E05-FF7E-4DB5-87AB-8E2CD122E581}"/>
                </a:ext>
              </a:extLst>
            </p:cNvPr>
            <p:cNvSpPr/>
            <p:nvPr/>
          </p:nvSpPr>
          <p:spPr>
            <a:xfrm>
              <a:off x="1975369" y="1142222"/>
              <a:ext cx="499111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Accomplishments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pitchFamily="34"/>
                </a:rPr>
                <a:t>Jul'22</a:t>
              </a:r>
              <a:endParaRPr lang="en-US" dirty="0"/>
            </a:p>
          </p:txBody>
        </p:sp>
      </p:grpSp>
      <p:grpSp>
        <p:nvGrpSpPr>
          <p:cNvPr id="13" name="Group 73">
            <a:extLst>
              <a:ext uri="{FF2B5EF4-FFF2-40B4-BE49-F238E27FC236}">
                <a16:creationId xmlns:a16="http://schemas.microsoft.com/office/drawing/2014/main" id="{B25E0046-6FBF-4EA8-A141-E373367A1C8B}"/>
              </a:ext>
            </a:extLst>
          </p:cNvPr>
          <p:cNvGrpSpPr/>
          <p:nvPr/>
        </p:nvGrpSpPr>
        <p:grpSpPr>
          <a:xfrm>
            <a:off x="7105646" y="1142213"/>
            <a:ext cx="2303016" cy="395779"/>
            <a:chOff x="7105646" y="1142213"/>
            <a:chExt cx="2303016" cy="395779"/>
          </a:xfrm>
        </p:grpSpPr>
        <p:sp>
          <p:nvSpPr>
            <p:cNvPr id="14" name="Round Same Side Corner Rectangle 66">
              <a:extLst>
                <a:ext uri="{FF2B5EF4-FFF2-40B4-BE49-F238E27FC236}">
                  <a16:creationId xmlns:a16="http://schemas.microsoft.com/office/drawing/2014/main" id="{13B007ED-BAA2-460D-9818-B5D8FF237904}"/>
                </a:ext>
              </a:extLst>
            </p:cNvPr>
            <p:cNvSpPr/>
            <p:nvPr/>
          </p:nvSpPr>
          <p:spPr>
            <a:xfrm>
              <a:off x="7105646" y="1142213"/>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5" name="Oval 16">
              <a:extLst>
                <a:ext uri="{FF2B5EF4-FFF2-40B4-BE49-F238E27FC236}">
                  <a16:creationId xmlns:a16="http://schemas.microsoft.com/office/drawing/2014/main" id="{FD831446-2DC1-41FD-A751-110F7A095CE5}"/>
                </a:ext>
              </a:extLst>
            </p:cNvPr>
            <p:cNvSpPr/>
            <p:nvPr/>
          </p:nvSpPr>
          <p:spPr>
            <a:xfrm>
              <a:off x="7141107" y="1142222"/>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Planned Activities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pitchFamily="34"/>
                  <a:cs typeface="Verdana" pitchFamily="34"/>
                </a:rPr>
                <a:t>Aug'22</a:t>
              </a:r>
            </a:p>
          </p:txBody>
        </p:sp>
      </p:grpSp>
      <p:grpSp>
        <p:nvGrpSpPr>
          <p:cNvPr id="16" name="Group 76">
            <a:extLst>
              <a:ext uri="{FF2B5EF4-FFF2-40B4-BE49-F238E27FC236}">
                <a16:creationId xmlns:a16="http://schemas.microsoft.com/office/drawing/2014/main" id="{5CFD79DB-1042-41C7-92B8-E67A5917DA70}"/>
              </a:ext>
            </a:extLst>
          </p:cNvPr>
          <p:cNvGrpSpPr/>
          <p:nvPr/>
        </p:nvGrpSpPr>
        <p:grpSpPr>
          <a:xfrm>
            <a:off x="9481422" y="1142213"/>
            <a:ext cx="2303016" cy="395779"/>
            <a:chOff x="9481422" y="1142213"/>
            <a:chExt cx="2303016" cy="395779"/>
          </a:xfrm>
        </p:grpSpPr>
        <p:sp>
          <p:nvSpPr>
            <p:cNvPr id="17" name="Round Same Side Corner Rectangle 66">
              <a:extLst>
                <a:ext uri="{FF2B5EF4-FFF2-40B4-BE49-F238E27FC236}">
                  <a16:creationId xmlns:a16="http://schemas.microsoft.com/office/drawing/2014/main" id="{6ACB65A8-F5BA-415E-9154-7E24401CAF4F}"/>
                </a:ext>
              </a:extLst>
            </p:cNvPr>
            <p:cNvSpPr/>
            <p:nvPr/>
          </p:nvSpPr>
          <p:spPr>
            <a:xfrm>
              <a:off x="9481422" y="1142213"/>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8" name="Oval 16">
              <a:extLst>
                <a:ext uri="{FF2B5EF4-FFF2-40B4-BE49-F238E27FC236}">
                  <a16:creationId xmlns:a16="http://schemas.microsoft.com/office/drawing/2014/main" id="{3FF2EB0A-8B4F-4B36-B95D-6DF416362B11}"/>
                </a:ext>
              </a:extLst>
            </p:cNvPr>
            <p:cNvSpPr/>
            <p:nvPr/>
          </p:nvSpPr>
          <p:spPr>
            <a:xfrm>
              <a:off x="9516883" y="1142222"/>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Risks/Resourcing/</a:t>
              </a:r>
            </a:p>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Support Required</a:t>
              </a:r>
            </a:p>
          </p:txBody>
        </p:sp>
      </p:grpSp>
      <p:cxnSp>
        <p:nvCxnSpPr>
          <p:cNvPr id="19" name="Straight Connector 45">
            <a:extLst>
              <a:ext uri="{FF2B5EF4-FFF2-40B4-BE49-F238E27FC236}">
                <a16:creationId xmlns:a16="http://schemas.microsoft.com/office/drawing/2014/main" id="{0AEA380D-1717-4AD2-B538-AC08DCF07B3D}"/>
              </a:ext>
            </a:extLst>
          </p:cNvPr>
          <p:cNvCxnSpPr/>
          <p:nvPr/>
        </p:nvCxnSpPr>
        <p:spPr>
          <a:xfrm>
            <a:off x="404814" y="4521735"/>
            <a:ext cx="11344174" cy="0"/>
          </a:xfrm>
          <a:prstGeom prst="straightConnector1">
            <a:avLst/>
          </a:prstGeom>
          <a:noFill/>
          <a:ln w="6345" cap="flat">
            <a:solidFill>
              <a:srgbClr val="12ABDB"/>
            </a:solidFill>
            <a:prstDash val="solid"/>
            <a:miter/>
          </a:ln>
        </p:spPr>
      </p:cxnSp>
      <p:sp>
        <p:nvSpPr>
          <p:cNvPr id="20" name="Rectangle 34">
            <a:extLst>
              <a:ext uri="{FF2B5EF4-FFF2-40B4-BE49-F238E27FC236}">
                <a16:creationId xmlns:a16="http://schemas.microsoft.com/office/drawing/2014/main" id="{990BC526-C392-43DD-9304-883D29B94BBF}"/>
              </a:ext>
            </a:extLst>
          </p:cNvPr>
          <p:cNvSpPr/>
          <p:nvPr/>
        </p:nvSpPr>
        <p:spPr>
          <a:xfrm>
            <a:off x="397133" y="3391665"/>
            <a:ext cx="1391040" cy="853802"/>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Copy Write</a:t>
            </a:r>
          </a:p>
        </p:txBody>
      </p:sp>
      <p:sp>
        <p:nvSpPr>
          <p:cNvPr id="21" name="Rectangle 36">
            <a:extLst>
              <a:ext uri="{FF2B5EF4-FFF2-40B4-BE49-F238E27FC236}">
                <a16:creationId xmlns:a16="http://schemas.microsoft.com/office/drawing/2014/main" id="{24BB2A20-7C16-410B-83D4-C0D79CBBDB96}"/>
              </a:ext>
            </a:extLst>
          </p:cNvPr>
          <p:cNvSpPr/>
          <p:nvPr/>
        </p:nvSpPr>
        <p:spPr>
          <a:xfrm>
            <a:off x="1868795" y="3382996"/>
            <a:ext cx="5130140" cy="863211"/>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Validation of </a:t>
            </a:r>
            <a:r>
              <a:rPr lang="en-US" sz="900" dirty="0" err="1">
                <a:latin typeface="Ubuntu" panose="020B0504030602030204" pitchFamily="34" charset="0"/>
                <a:ea typeface="+mn-lt"/>
                <a:cs typeface="+mn-lt"/>
              </a:rPr>
              <a:t>Dashense</a:t>
            </a:r>
            <a:r>
              <a:rPr lang="en-US" sz="900" dirty="0">
                <a:latin typeface="Ubuntu" panose="020B0504030602030204" pitchFamily="34" charset="0"/>
                <a:ea typeface="+mn-lt"/>
                <a:cs typeface="+mn-lt"/>
              </a:rPr>
              <a:t> Integration V3.4.1 and V3.4.0 User Stories</a:t>
            </a:r>
          </a:p>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cs typeface="Calibri"/>
              </a:rPr>
              <a:t>R</a:t>
            </a:r>
            <a:r>
              <a:rPr lang="en-US" sz="900" dirty="0">
                <a:latin typeface="Ubuntu" panose="020B0504030602030204" pitchFamily="34" charset="0"/>
                <a:ea typeface="+mn-lt"/>
                <a:cs typeface="+mn-lt"/>
              </a:rPr>
              <a:t>egression for V3.4.0</a:t>
            </a:r>
            <a:endParaRPr lang="en-US" sz="900" kern="0" dirty="0">
              <a:solidFill>
                <a:srgbClr val="000000"/>
              </a:solidFill>
              <a:latin typeface="Ubuntu" panose="020B0504030602030204" pitchFamily="34" charset="0"/>
              <a:ea typeface="+mn-lt"/>
              <a:cs typeface="+mn-lt"/>
            </a:endParaRPr>
          </a:p>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Release sign off  for V3.4.1</a:t>
            </a:r>
          </a:p>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Creation of test data utility</a:t>
            </a:r>
          </a:p>
          <a:p>
            <a:pPr>
              <a:spcBef>
                <a:spcPts val="100"/>
              </a:spcBef>
              <a:defRPr sz="1800" b="0" i="0" u="none" strike="noStrike" kern="0" cap="none" spc="0" baseline="0">
                <a:solidFill>
                  <a:srgbClr val="000000"/>
                </a:solidFill>
                <a:uFillTx/>
              </a:defRPr>
            </a:pPr>
            <a:endParaRPr lang="en-US" sz="900" dirty="0">
              <a:latin typeface="Ubuntu" panose="020B0504030602030204" pitchFamily="34" charset="0"/>
              <a:ea typeface="Ubuntu"/>
              <a:cs typeface="Ubuntu"/>
            </a:endParaRPr>
          </a:p>
        </p:txBody>
      </p:sp>
      <p:sp>
        <p:nvSpPr>
          <p:cNvPr id="22" name="Rectangle 38">
            <a:extLst>
              <a:ext uri="{FF2B5EF4-FFF2-40B4-BE49-F238E27FC236}">
                <a16:creationId xmlns:a16="http://schemas.microsoft.com/office/drawing/2014/main" id="{1846390F-6EE7-489D-972B-C37DDFB53416}"/>
              </a:ext>
            </a:extLst>
          </p:cNvPr>
          <p:cNvSpPr/>
          <p:nvPr/>
        </p:nvSpPr>
        <p:spPr>
          <a:xfrm>
            <a:off x="7134125" y="3383435"/>
            <a:ext cx="2257558" cy="862763"/>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mn-lt"/>
                <a:cs typeface="+mn-lt"/>
              </a:rPr>
              <a:t>Release  4.0</a:t>
            </a: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mn-lt"/>
                <a:cs typeface="+mn-lt"/>
              </a:rPr>
              <a:t>Go live of 3.4.0 and 3.4.1 on 6th June</a:t>
            </a:r>
          </a:p>
        </p:txBody>
      </p:sp>
      <p:sp>
        <p:nvSpPr>
          <p:cNvPr id="23" name="Rectangle 41">
            <a:extLst>
              <a:ext uri="{FF2B5EF4-FFF2-40B4-BE49-F238E27FC236}">
                <a16:creationId xmlns:a16="http://schemas.microsoft.com/office/drawing/2014/main" id="{FA19EF45-2ED2-45B6-A2F9-2696D3D431EE}"/>
              </a:ext>
            </a:extLst>
          </p:cNvPr>
          <p:cNvSpPr/>
          <p:nvPr/>
        </p:nvSpPr>
        <p:spPr>
          <a:xfrm>
            <a:off x="9417551" y="3389305"/>
            <a:ext cx="2303016" cy="856902"/>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ea typeface="Ubuntu"/>
                <a:cs typeface="Ubuntu"/>
              </a:rPr>
              <a:t>N/A</a:t>
            </a:r>
            <a:endParaRPr lang="en-US" sz="900" b="0" i="0" u="none" strike="noStrike" kern="1200" cap="none" spc="0" baseline="0">
              <a:solidFill>
                <a:srgbClr val="000000"/>
              </a:solidFill>
              <a:uFillTx/>
              <a:latin typeface="Ubuntu"/>
            </a:endParaRPr>
          </a:p>
        </p:txBody>
      </p:sp>
      <p:sp>
        <p:nvSpPr>
          <p:cNvPr id="24" name="Rectangle 43">
            <a:extLst>
              <a:ext uri="{FF2B5EF4-FFF2-40B4-BE49-F238E27FC236}">
                <a16:creationId xmlns:a16="http://schemas.microsoft.com/office/drawing/2014/main" id="{DABEA6EE-F1FE-4464-ACD7-7272DDCB3BED}"/>
              </a:ext>
            </a:extLst>
          </p:cNvPr>
          <p:cNvSpPr/>
          <p:nvPr/>
        </p:nvSpPr>
        <p:spPr>
          <a:xfrm>
            <a:off x="396319" y="4291616"/>
            <a:ext cx="1381630" cy="853802"/>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PTV Ingest (</a:t>
            </a:r>
            <a:r>
              <a:rPr lang="en-US" sz="1100" b="1" i="0" u="none" strike="noStrike" kern="0" cap="none" spc="0" baseline="0" dirty="0" err="1">
                <a:solidFill>
                  <a:srgbClr val="FFFFFF"/>
                </a:solidFill>
                <a:uFillTx/>
                <a:latin typeface="Ubuntu"/>
              </a:rPr>
              <a:t>aIO</a:t>
            </a:r>
            <a:r>
              <a:rPr lang="en-US" sz="1100" b="1" i="0" u="none" strike="noStrike" kern="0" cap="none" spc="0" baseline="0" dirty="0">
                <a:solidFill>
                  <a:srgbClr val="FFFFFF"/>
                </a:solidFill>
                <a:uFillTx/>
                <a:latin typeface="Ubuntu"/>
              </a:rPr>
              <a:t>)</a:t>
            </a:r>
          </a:p>
        </p:txBody>
      </p:sp>
      <p:sp>
        <p:nvSpPr>
          <p:cNvPr id="25" name="Rectangle 44">
            <a:extLst>
              <a:ext uri="{FF2B5EF4-FFF2-40B4-BE49-F238E27FC236}">
                <a16:creationId xmlns:a16="http://schemas.microsoft.com/office/drawing/2014/main" id="{2431DF87-C330-494B-8E33-A40410287632}"/>
              </a:ext>
            </a:extLst>
          </p:cNvPr>
          <p:cNvSpPr/>
          <p:nvPr/>
        </p:nvSpPr>
        <p:spPr>
          <a:xfrm>
            <a:off x="1869234" y="4291616"/>
            <a:ext cx="5180901" cy="855018"/>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First release PTV went live on 05.25 successfully</a:t>
            </a:r>
          </a:p>
          <a:p>
            <a:pPr marL="171450"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Release Sign off on 05.25</a:t>
            </a:r>
          </a:p>
          <a:p>
            <a:pPr marL="628650" lvl="1" indent="-171450">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ea typeface="+mn-lt"/>
              <a:cs typeface="+mn-lt"/>
            </a:endParaRPr>
          </a:p>
        </p:txBody>
      </p:sp>
      <p:sp>
        <p:nvSpPr>
          <p:cNvPr id="26" name="Rectangle 46">
            <a:extLst>
              <a:ext uri="{FF2B5EF4-FFF2-40B4-BE49-F238E27FC236}">
                <a16:creationId xmlns:a16="http://schemas.microsoft.com/office/drawing/2014/main" id="{3D9C3647-E1A8-4D45-A844-597EA79A03A4}"/>
              </a:ext>
            </a:extLst>
          </p:cNvPr>
          <p:cNvSpPr/>
          <p:nvPr/>
        </p:nvSpPr>
        <p:spPr>
          <a:xfrm>
            <a:off x="7130227" y="4291617"/>
            <a:ext cx="2251534" cy="854569"/>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itchFamily="34"/>
              <a:buChar char="§"/>
              <a:defRPr sz="1800" b="0" i="0" u="none" strike="noStrike" kern="0" cap="none" spc="0" baseline="0">
                <a:solidFill>
                  <a:srgbClr val="000000"/>
                </a:solidFill>
                <a:uFillTx/>
              </a:defRPr>
            </a:pPr>
            <a:endParaRPr lang="en-US"/>
          </a:p>
        </p:txBody>
      </p:sp>
      <p:sp>
        <p:nvSpPr>
          <p:cNvPr id="27" name="Rectangle 47">
            <a:extLst>
              <a:ext uri="{FF2B5EF4-FFF2-40B4-BE49-F238E27FC236}">
                <a16:creationId xmlns:a16="http://schemas.microsoft.com/office/drawing/2014/main" id="{5285EC9B-76DD-4807-8B3E-8249BB9549C7}"/>
              </a:ext>
            </a:extLst>
          </p:cNvPr>
          <p:cNvSpPr/>
          <p:nvPr/>
        </p:nvSpPr>
        <p:spPr>
          <a:xfrm>
            <a:off x="9417990" y="4291625"/>
            <a:ext cx="2303016" cy="856895"/>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p>
        </p:txBody>
      </p:sp>
      <p:sp>
        <p:nvSpPr>
          <p:cNvPr id="28" name="Rectangle 31">
            <a:extLst>
              <a:ext uri="{FF2B5EF4-FFF2-40B4-BE49-F238E27FC236}">
                <a16:creationId xmlns:a16="http://schemas.microsoft.com/office/drawing/2014/main" id="{1F69C711-FFD1-42B3-B221-054B999C2446}"/>
              </a:ext>
            </a:extLst>
          </p:cNvPr>
          <p:cNvSpPr/>
          <p:nvPr/>
        </p:nvSpPr>
        <p:spPr>
          <a:xfrm>
            <a:off x="405646" y="5222750"/>
            <a:ext cx="1405341" cy="1396079"/>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PUB Digital</a:t>
            </a:r>
          </a:p>
        </p:txBody>
      </p:sp>
      <p:sp>
        <p:nvSpPr>
          <p:cNvPr id="29" name="Rectangle 32">
            <a:extLst>
              <a:ext uri="{FF2B5EF4-FFF2-40B4-BE49-F238E27FC236}">
                <a16:creationId xmlns:a16="http://schemas.microsoft.com/office/drawing/2014/main" id="{8428EE0B-3268-4D7A-868D-A97534BD11DE}"/>
              </a:ext>
            </a:extLst>
          </p:cNvPr>
          <p:cNvSpPr/>
          <p:nvPr/>
        </p:nvSpPr>
        <p:spPr>
          <a:xfrm>
            <a:off x="1896735" y="5231389"/>
            <a:ext cx="5138846" cy="1396084"/>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Arial" panose="05000000000000000000" pitchFamily="2" charset="2"/>
              <a:buChar char="•"/>
              <a:defRPr sz="1800" b="0" i="0" u="none" strike="noStrike" kern="0" cap="none" spc="0" baseline="0">
                <a:solidFill>
                  <a:srgbClr val="000000"/>
                </a:solidFill>
                <a:uFillTx/>
              </a:defRPr>
            </a:pPr>
            <a:r>
              <a:rPr lang="en-US" sz="900" kern="0" dirty="0">
                <a:ea typeface="+mn-lt"/>
                <a:cs typeface="+mn-lt"/>
              </a:rPr>
              <a:t>Release Go Live – 4.7.0 and 4.8.0 </a:t>
            </a:r>
            <a:endParaRPr lang="en-US">
              <a:ea typeface="+mn-lt"/>
              <a:cs typeface="+mn-lt"/>
            </a:endParaRP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ea typeface="+mn-lt"/>
              <a:cs typeface="+mn-lt"/>
            </a:endParaRP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dirty="0">
              <a:latin typeface="Ubuntu" panose="020B0504030602030204" pitchFamily="34" charset="0"/>
            </a:endParaRPr>
          </a:p>
        </p:txBody>
      </p:sp>
      <p:sp>
        <p:nvSpPr>
          <p:cNvPr id="30" name="Rectangle 33">
            <a:extLst>
              <a:ext uri="{FF2B5EF4-FFF2-40B4-BE49-F238E27FC236}">
                <a16:creationId xmlns:a16="http://schemas.microsoft.com/office/drawing/2014/main" id="{03531B4A-FF4C-47D0-AA88-9DAABE508E5B}"/>
              </a:ext>
            </a:extLst>
          </p:cNvPr>
          <p:cNvSpPr/>
          <p:nvPr/>
        </p:nvSpPr>
        <p:spPr>
          <a:xfrm>
            <a:off x="7124231" y="5231254"/>
            <a:ext cx="2238617" cy="1394726"/>
          </a:xfrm>
          <a:prstGeom prst="rect">
            <a:avLst/>
          </a:prstGeom>
          <a:solidFill>
            <a:srgbClr val="F2F2F2"/>
          </a:solidFill>
          <a:ln>
            <a:noFill/>
            <a:prstDash val="solid"/>
          </a:ln>
        </p:spPr>
        <p:txBody>
          <a:bodyPr vert="horz" wrap="square" lIns="91440" tIns="45720" rIns="0" bIns="45720" anchor="t" anchorCtr="0" compatLnSpc="1">
            <a:noAutofit/>
          </a:bodyPr>
          <a:lstStyle/>
          <a:p>
            <a:pPr defTabSz="957751">
              <a:buClr>
                <a:srgbClr val="0070AD"/>
              </a:buClr>
              <a:buSzPct val="100000"/>
              <a:buFont typeface="Arial" panose="05000000000000000000" pitchFamily="2" charset="2"/>
              <a:buChar char="•"/>
              <a:defRPr sz="1800" b="0" i="0" u="none" strike="noStrike" kern="0" cap="none" spc="0" baseline="0">
                <a:solidFill>
                  <a:srgbClr val="000000"/>
                </a:solidFill>
                <a:uFillTx/>
              </a:defRPr>
            </a:pPr>
            <a:r>
              <a:rPr lang="en-US" sz="900" kern="0" dirty="0">
                <a:ea typeface="+mn-lt"/>
                <a:cs typeface="+mn-lt"/>
              </a:rPr>
              <a:t>Release 4.9.0 </a:t>
            </a:r>
            <a:endParaRPr lang="en-US" dirty="0"/>
          </a:p>
          <a:p>
            <a:pPr defTabSz="957751">
              <a:buClr>
                <a:srgbClr val="0070AD"/>
              </a:buClr>
              <a:buSzPct val="100000"/>
              <a:buFont typeface="Arial" panose="05000000000000000000" pitchFamily="2" charset="2"/>
              <a:buChar char="•"/>
              <a:defRPr sz="1800" b="0" i="0" u="none" strike="noStrike" kern="0" cap="none" spc="0" baseline="0">
                <a:solidFill>
                  <a:srgbClr val="000000"/>
                </a:solidFill>
                <a:uFillTx/>
              </a:defRPr>
            </a:pPr>
            <a:endParaRPr lang="en-US" sz="900" kern="0" dirty="0">
              <a:ea typeface="+mn-lt"/>
              <a:cs typeface="+mn-lt"/>
            </a:endParaRPr>
          </a:p>
          <a:p>
            <a:pPr defTabSz="957751">
              <a:buFont typeface="Arial" panose="05000000000000000000" pitchFamily="2" charset="2"/>
              <a:buChar char="•"/>
              <a:defRPr sz="1800" b="0" i="0" u="none" strike="noStrike" kern="0" cap="none" spc="0" baseline="0">
                <a:solidFill>
                  <a:srgbClr val="000000"/>
                </a:solidFill>
                <a:uFillTx/>
              </a:defRPr>
            </a:pPr>
            <a:r>
              <a:rPr lang="en-US" sz="900" kern="0" dirty="0">
                <a:ea typeface="+mn-lt"/>
                <a:cs typeface="+mn-lt"/>
              </a:rPr>
              <a:t>Complete Automation of Pending items(Data Calculations) from release 4.6.0(refresh related </a:t>
            </a:r>
            <a:r>
              <a:rPr lang="en-US" sz="900" kern="0" dirty="0" err="1">
                <a:ea typeface="+mn-lt"/>
                <a:cs typeface="+mn-lt"/>
              </a:rPr>
              <a:t>tcs</a:t>
            </a:r>
            <a:r>
              <a:rPr lang="en-US" sz="900" kern="0" dirty="0">
                <a:ea typeface="+mn-lt"/>
                <a:cs typeface="+mn-lt"/>
              </a:rPr>
              <a:t>), 4.7.0( Hubble delivery from </a:t>
            </a:r>
            <a:r>
              <a:rPr lang="en-US" sz="900" kern="0" dirty="0" err="1">
                <a:ea typeface="+mn-lt"/>
                <a:cs typeface="+mn-lt"/>
              </a:rPr>
              <a:t>athena</a:t>
            </a:r>
            <a:r>
              <a:rPr lang="en-US" sz="900" kern="0" dirty="0">
                <a:ea typeface="+mn-lt"/>
                <a:cs typeface="+mn-lt"/>
              </a:rPr>
              <a:t>), 4.8.0(automated capacities) </a:t>
            </a:r>
            <a:endParaRPr lang="en-US"/>
          </a:p>
          <a:p>
            <a:pPr defTabSz="957751">
              <a:buFont typeface="Arial" panose="05000000000000000000" pitchFamily="2" charset="2"/>
              <a:buChar char="•"/>
              <a:defRPr sz="1800" b="0" i="0" u="none" strike="noStrike" kern="0" cap="none" spc="0" baseline="0">
                <a:solidFill>
                  <a:srgbClr val="000000"/>
                </a:solidFill>
                <a:uFillTx/>
              </a:defRPr>
            </a:pPr>
            <a:endParaRPr lang="en-US" sz="900" kern="0" dirty="0">
              <a:ea typeface="+mn-lt"/>
              <a:cs typeface="+mn-lt"/>
            </a:endParaRPr>
          </a:p>
          <a:p>
            <a:pPr defTabSz="957751">
              <a:buFont typeface="Arial" panose="05000000000000000000" pitchFamily="2" charset="2"/>
              <a:buChar char="•"/>
              <a:defRPr sz="1800" b="0" i="0" u="none" strike="noStrike" kern="0" cap="none" spc="0" baseline="0">
                <a:solidFill>
                  <a:srgbClr val="000000"/>
                </a:solidFill>
                <a:uFillTx/>
              </a:defRPr>
            </a:pPr>
            <a:r>
              <a:rPr lang="en-US" sz="900" kern="0" dirty="0">
                <a:ea typeface="+mn-lt"/>
                <a:cs typeface="+mn-lt"/>
              </a:rPr>
              <a:t>Migration to BDD framework for P1 Modules </a:t>
            </a:r>
            <a:endParaRPr lang="en-US" dirty="0"/>
          </a:p>
          <a:p>
            <a:pPr marL="171450" indent="-171450" defTabSz="957751">
              <a:buClr>
                <a:srgbClr val="0070AD"/>
              </a:buClr>
              <a:buSzPct val="100000"/>
              <a:buFont typeface="Wingdings" panose="05000000000000000000" pitchFamily="2" charset="2"/>
              <a:buChar char="§"/>
              <a:defRPr sz="1800" b="0" i="0" u="none" strike="noStrike" kern="0" cap="none" spc="0" baseline="0">
                <a:solidFill>
                  <a:srgbClr val="000000"/>
                </a:solidFill>
                <a:uFillTx/>
              </a:defRPr>
            </a:pPr>
            <a:endParaRPr lang="en-US" sz="900" kern="0" dirty="0">
              <a:solidFill>
                <a:srgbClr val="000000"/>
              </a:solidFill>
              <a:latin typeface="Calibri"/>
              <a:ea typeface="Calibri"/>
              <a:cs typeface="Calibri"/>
            </a:endParaRPr>
          </a:p>
        </p:txBody>
      </p:sp>
      <p:sp>
        <p:nvSpPr>
          <p:cNvPr id="31" name="Rectangle 35">
            <a:extLst>
              <a:ext uri="{FF2B5EF4-FFF2-40B4-BE49-F238E27FC236}">
                <a16:creationId xmlns:a16="http://schemas.microsoft.com/office/drawing/2014/main" id="{FD811DDE-FBDA-4EB1-B50D-8FD98E27101A}"/>
              </a:ext>
            </a:extLst>
          </p:cNvPr>
          <p:cNvSpPr/>
          <p:nvPr/>
        </p:nvSpPr>
        <p:spPr>
          <a:xfrm>
            <a:off x="9427939" y="5221962"/>
            <a:ext cx="2300447" cy="1396863"/>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Arial" pitchFamily="2"/>
              <a:buChar char="•"/>
              <a:defRPr sz="1800" b="0" i="0" u="none" strike="noStrike" kern="0" cap="none" spc="0" baseline="0">
                <a:solidFill>
                  <a:srgbClr val="000000"/>
                </a:solidFill>
                <a:uFillTx/>
              </a:defRPr>
            </a:pPr>
            <a:r>
              <a:rPr lang="en-US" sz="900" kern="0" dirty="0">
                <a:ea typeface="+mn-lt"/>
                <a:cs typeface="+mn-lt"/>
              </a:rPr>
              <a:t>Scope kept changing for release 4.9.0 to be considerate of new urgent business request and to go live with it as soon as possible </a:t>
            </a:r>
            <a:endParaRPr lang="en-US"/>
          </a:p>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0" cap="none" spc="0" baseline="0" dirty="0">
              <a:solidFill>
                <a:srgbClr val="000000"/>
              </a:solidFill>
              <a:uFillTx/>
              <a:latin typeface="Ubuntu"/>
            </a:endParaRPr>
          </a:p>
        </p:txBody>
      </p:sp>
      <p:sp>
        <p:nvSpPr>
          <p:cNvPr id="32" name="Rectangle 39">
            <a:extLst>
              <a:ext uri="{FF2B5EF4-FFF2-40B4-BE49-F238E27FC236}">
                <a16:creationId xmlns:a16="http://schemas.microsoft.com/office/drawing/2014/main" id="{F67B265B-C008-487F-A680-7353EA9EC55B}"/>
              </a:ext>
            </a:extLst>
          </p:cNvPr>
          <p:cNvSpPr/>
          <p:nvPr/>
        </p:nvSpPr>
        <p:spPr>
          <a:xfrm>
            <a:off x="405371" y="2499311"/>
            <a:ext cx="1395520" cy="818378"/>
          </a:xfrm>
          <a:prstGeom prst="rect">
            <a:avLst/>
          </a:prstGeom>
          <a:solidFill>
            <a:srgbClr val="0070AD"/>
          </a:solidFill>
          <a:ln>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Dynamic Pricing</a:t>
            </a:r>
          </a:p>
        </p:txBody>
      </p:sp>
      <p:sp>
        <p:nvSpPr>
          <p:cNvPr id="33" name="Rectangle 40">
            <a:extLst>
              <a:ext uri="{FF2B5EF4-FFF2-40B4-BE49-F238E27FC236}">
                <a16:creationId xmlns:a16="http://schemas.microsoft.com/office/drawing/2014/main" id="{A022A858-AB36-44CD-A18A-8C0DD8207BB5}"/>
              </a:ext>
            </a:extLst>
          </p:cNvPr>
          <p:cNvSpPr/>
          <p:nvPr/>
        </p:nvSpPr>
        <p:spPr>
          <a:xfrm>
            <a:off x="9485419" y="2500472"/>
            <a:ext cx="2276333" cy="808948"/>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57751" rtl="0" fontAlgn="auto" hangingPunct="1">
              <a:lnSpc>
                <a:spcPct val="100000"/>
              </a:lnSpc>
              <a:spcBef>
                <a:spcPts val="100"/>
              </a:spcBef>
              <a:spcAft>
                <a:spcPts val="0"/>
              </a:spcAft>
              <a:buClr>
                <a:srgbClr val="0070AD"/>
              </a:buClr>
              <a:buSzPct val="100000"/>
              <a:buFont typeface="Wingdings"/>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1800" b="0" i="0" u="none" strike="noStrike" kern="1200" cap="none" spc="0" baseline="0">
              <a:solidFill>
                <a:srgbClr val="000000"/>
              </a:solidFill>
              <a:uFillTx/>
              <a:latin typeface="Ubuntu"/>
            </a:endParaRPr>
          </a:p>
        </p:txBody>
      </p:sp>
      <p:sp>
        <p:nvSpPr>
          <p:cNvPr id="34" name="Rectangle 42">
            <a:extLst>
              <a:ext uri="{FF2B5EF4-FFF2-40B4-BE49-F238E27FC236}">
                <a16:creationId xmlns:a16="http://schemas.microsoft.com/office/drawing/2014/main" id="{1C77AE58-0907-4025-AD36-7F70A297403E}"/>
              </a:ext>
            </a:extLst>
          </p:cNvPr>
          <p:cNvSpPr/>
          <p:nvPr/>
        </p:nvSpPr>
        <p:spPr>
          <a:xfrm>
            <a:off x="7131551" y="2500472"/>
            <a:ext cx="2292720" cy="809646"/>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57751" rtl="0" fontAlgn="auto" hangingPunct="1">
              <a:lnSpc>
                <a:spcPct val="100000"/>
              </a:lnSpc>
              <a:spcBef>
                <a:spcPts val="0"/>
              </a:spcBef>
              <a:spcAft>
                <a:spcPts val="0"/>
              </a:spcAft>
              <a:buClr>
                <a:srgbClr val="0070AD"/>
              </a:buClr>
              <a:buSzPct val="100000"/>
              <a:buFont typeface="Wingdings"/>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sp>
        <p:nvSpPr>
          <p:cNvPr id="35" name="Rectangle 48">
            <a:extLst>
              <a:ext uri="{FF2B5EF4-FFF2-40B4-BE49-F238E27FC236}">
                <a16:creationId xmlns:a16="http://schemas.microsoft.com/office/drawing/2014/main" id="{9AFDDBFC-3C9D-430C-A3FA-0C9A12EF43D2}"/>
              </a:ext>
            </a:extLst>
          </p:cNvPr>
          <p:cNvSpPr/>
          <p:nvPr/>
        </p:nvSpPr>
        <p:spPr>
          <a:xfrm>
            <a:off x="1869627" y="2500472"/>
            <a:ext cx="5177837" cy="817839"/>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sp>
        <p:nvSpPr>
          <p:cNvPr id="36" name="TextBox 3">
            <a:extLst>
              <a:ext uri="{FF2B5EF4-FFF2-40B4-BE49-F238E27FC236}">
                <a16:creationId xmlns:a16="http://schemas.microsoft.com/office/drawing/2014/main" id="{58760394-F710-4856-B88E-187DB085E868}"/>
              </a:ext>
            </a:extLst>
          </p:cNvPr>
          <p:cNvSpPr txBox="1"/>
          <p:nvPr/>
        </p:nvSpPr>
        <p:spPr>
          <a:xfrm>
            <a:off x="4724403" y="3200400"/>
            <a:ext cx="2743200" cy="369335"/>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Ubuntu"/>
            </a:endParaRPr>
          </a:p>
        </p:txBody>
      </p:sp>
      <p:sp>
        <p:nvSpPr>
          <p:cNvPr id="37" name="Rectangle 38">
            <a:extLst>
              <a:ext uri="{FF2B5EF4-FFF2-40B4-BE49-F238E27FC236}">
                <a16:creationId xmlns:a16="http://schemas.microsoft.com/office/drawing/2014/main" id="{70AEA112-62A8-49C1-A9F7-728F2924491C}"/>
              </a:ext>
            </a:extLst>
          </p:cNvPr>
          <p:cNvSpPr/>
          <p:nvPr/>
        </p:nvSpPr>
        <p:spPr>
          <a:xfrm>
            <a:off x="7171115" y="4317066"/>
            <a:ext cx="2257558" cy="862763"/>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mn-lt"/>
                <a:cs typeface="+mn-lt"/>
              </a:rPr>
              <a:t>Release  1.1.0</a:t>
            </a: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mn-lt"/>
                <a:cs typeface="+mn-lt"/>
              </a:rPr>
              <a:t>07.15 planned release and All NBC properties and other functional changes are planned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C0C6788-0A07-4A36-9CCD-2517F8EFDAAA}"/>
              </a:ext>
            </a:extLst>
          </p:cNvPr>
          <p:cNvSpPr txBox="1">
            <a:spLocks noGrp="1"/>
          </p:cNvSpPr>
          <p:nvPr>
            <p:ph type="title"/>
          </p:nvPr>
        </p:nvSpPr>
        <p:spPr>
          <a:xfrm>
            <a:off x="363419" y="165835"/>
            <a:ext cx="10947397" cy="717547"/>
          </a:xfrm>
          <a:prstGeom prst="rect">
            <a:avLst/>
          </a:prstGeom>
          <a:noFill/>
          <a:ln>
            <a:noFill/>
          </a:ln>
        </p:spPr>
        <p:txBody>
          <a:bodyPr vert="horz" wrap="square" lIns="0" tIns="0" rIns="0" bIns="0" anchor="ctr" anchorCtr="0" compatLnSpc="1">
            <a:noAutofit/>
          </a:bodyPr>
          <a:lstStyle/>
          <a:p>
            <a:pPr lvl="0"/>
            <a:r>
              <a:rPr lang="en-GB" sz="2800">
                <a:latin typeface="Ubuntu"/>
              </a:rPr>
              <a:t>Project updates – Campaign MANAGEMENT</a:t>
            </a:r>
            <a:endParaRPr lang="en-US" sz="2800">
              <a:latin typeface="Ubuntu" panose="020B0504030602030204" pitchFamily="34" charset="0"/>
            </a:endParaRPr>
          </a:p>
        </p:txBody>
      </p:sp>
      <p:sp>
        <p:nvSpPr>
          <p:cNvPr id="3" name="Rectangle 37">
            <a:extLst>
              <a:ext uri="{FF2B5EF4-FFF2-40B4-BE49-F238E27FC236}">
                <a16:creationId xmlns:a16="http://schemas.microsoft.com/office/drawing/2014/main" id="{67D684C8-8988-4257-A167-D00B035C174C}"/>
              </a:ext>
            </a:extLst>
          </p:cNvPr>
          <p:cNvSpPr/>
          <p:nvPr/>
        </p:nvSpPr>
        <p:spPr>
          <a:xfrm>
            <a:off x="405280" y="1773715"/>
            <a:ext cx="1373437" cy="1512898"/>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err="1">
                <a:solidFill>
                  <a:srgbClr val="FFFFFF"/>
                </a:solidFill>
                <a:uFillTx/>
                <a:latin typeface="Ubuntu"/>
              </a:rPr>
              <a:t>CSuite</a:t>
            </a:r>
            <a:endParaRPr lang="en-US" sz="1100" b="1" i="0" u="none" strike="noStrike" kern="0" cap="none" spc="0" baseline="0">
              <a:solidFill>
                <a:srgbClr val="FFFFFF"/>
              </a:solidFill>
              <a:uFillTx/>
              <a:latin typeface="Ubuntu"/>
            </a:endParaRPr>
          </a:p>
        </p:txBody>
      </p:sp>
      <p:sp>
        <p:nvSpPr>
          <p:cNvPr id="4" name="Rectangle 53">
            <a:extLst>
              <a:ext uri="{FF2B5EF4-FFF2-40B4-BE49-F238E27FC236}">
                <a16:creationId xmlns:a16="http://schemas.microsoft.com/office/drawing/2014/main" id="{32A8DFDC-4CCC-4FB8-A644-A8ED8248D11B}"/>
              </a:ext>
            </a:extLst>
          </p:cNvPr>
          <p:cNvSpPr/>
          <p:nvPr/>
        </p:nvSpPr>
        <p:spPr>
          <a:xfrm>
            <a:off x="1888327" y="1852812"/>
            <a:ext cx="5166058" cy="1447345"/>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ea typeface="+mn-lt"/>
                <a:cs typeface="+mn-lt"/>
              </a:rPr>
              <a:t>Successful deployment of Release 33 which covered - Oracle 19c DB migration, Mongo DB on Prem to AWS and CDW to AWS migration. </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ea typeface="+mn-lt"/>
                <a:cs typeface="+mn-lt"/>
              </a:rPr>
              <a:t>Supported Product Team to perform post production validations for provide sign off</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ea typeface="+mn-lt"/>
                <a:cs typeface="+mn-lt"/>
              </a:rPr>
              <a:t>Received client appreciation for all the QA efforts during testing and production deployment. </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ea typeface="+mn-lt"/>
                <a:cs typeface="+mn-lt"/>
              </a:rPr>
              <a:t>Grooming newly added resources to bring them on speed in deliverables</a:t>
            </a:r>
          </a:p>
          <a:p>
            <a:pPr marL="137160" indent="-137160">
              <a:spcBef>
                <a:spcPts val="100"/>
              </a:spcBef>
              <a:buFont typeface="Wingdings,Sans-Serif" pitchFamily="2"/>
              <a:buChar char="§"/>
              <a:defRPr sz="1800" b="0" i="0" u="none" strike="noStrike" kern="0" cap="none" spc="0" baseline="0">
                <a:solidFill>
                  <a:srgbClr val="000000"/>
                </a:solidFill>
                <a:uFillTx/>
              </a:defRPr>
            </a:pPr>
            <a:endParaRPr lang="en-US" sz="900" dirty="0">
              <a:latin typeface="Ubuntu"/>
            </a:endParaRPr>
          </a:p>
          <a:p>
            <a:pPr>
              <a:buSzPct val="100000"/>
              <a:buFont typeface="Arial" pitchFamily="2"/>
              <a:buChar char="•"/>
              <a:defRPr sz="1800" b="0" i="0" u="none" strike="noStrike" kern="0" cap="none" spc="0" baseline="0">
                <a:solidFill>
                  <a:srgbClr val="000000"/>
                </a:solidFill>
                <a:uFillTx/>
              </a:defRPr>
            </a:pPr>
            <a:endParaRPr lang="en-US" sz="900" b="0" i="0" u="none" strike="noStrike" cap="none" spc="0" baseline="0" dirty="0">
              <a:solidFill>
                <a:srgbClr val="000000"/>
              </a:solidFill>
              <a:uFillTx/>
              <a:latin typeface="Ubuntu"/>
            </a:endParaRPr>
          </a:p>
          <a:p>
            <a:pPr>
              <a:buSzPct val="100000"/>
              <a:buFont typeface="Arial" pitchFamily="2"/>
              <a:buChar char="•"/>
              <a:defRPr sz="1800" b="0" i="0" u="none" strike="noStrike" kern="0" cap="none" spc="0" baseline="0">
                <a:solidFill>
                  <a:srgbClr val="000000"/>
                </a:solidFill>
                <a:uFillTx/>
              </a:defRPr>
            </a:pPr>
            <a:endParaRPr lang="en-US" sz="900" dirty="0">
              <a:latin typeface="Ubuntu"/>
            </a:endParaRPr>
          </a:p>
          <a:p>
            <a:pPr marL="0" marR="0" lvl="0" indent="0" algn="l" defTabSz="914400" rtl="0" fontAlgn="auto" hangingPunct="1">
              <a:lnSpc>
                <a:spcPct val="100000"/>
              </a:lnSpc>
              <a:spcBef>
                <a:spcPts val="0"/>
              </a:spcBef>
              <a:spcAft>
                <a:spcPts val="0"/>
              </a:spcAft>
              <a:buSzPct val="100000"/>
              <a:buFont typeface="Arial" pitchFamily="2"/>
              <a:buChar char="•"/>
              <a:tabLst/>
              <a:defRPr sz="1800" b="0" i="0" u="none" strike="noStrike" kern="0" cap="none" spc="0" baseline="0">
                <a:solidFill>
                  <a:srgbClr val="000000"/>
                </a:solidFill>
                <a:uFillTx/>
              </a:defRPr>
            </a:pPr>
            <a:endParaRPr lang="en-US" sz="900" b="0" i="0" u="none" strike="noStrike" cap="none" spc="0" baseline="0" dirty="0">
              <a:solidFill>
                <a:srgbClr val="000000"/>
              </a:solidFill>
              <a:uFillTx/>
              <a:latin typeface="Ubuntu"/>
            </a:endParaRPr>
          </a:p>
          <a:p>
            <a:pPr marL="137160" marR="0" lvl="0" indent="-137160" algn="l" defTabSz="914400"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a typeface="Ubuntu"/>
              <a:cs typeface="Ubuntu"/>
            </a:endParaRPr>
          </a:p>
          <a:p>
            <a:pPr marL="137160" marR="0" lvl="0" indent="-137160" algn="l" defTabSz="914400" rtl="0" fontAlgn="auto" hangingPunct="1">
              <a:lnSpc>
                <a:spcPct val="100000"/>
              </a:lnSpc>
              <a:spcBef>
                <a:spcPts val="100"/>
              </a:spcBef>
              <a:spcAft>
                <a:spcPts val="0"/>
              </a:spcAft>
              <a:buSzPct val="100000"/>
              <a:buFont typeface="Wingdings" pitchFamily="2"/>
              <a:buChar char="§"/>
              <a:tabLst/>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a typeface="Ubuntu"/>
              <a:cs typeface="Ubuntu"/>
            </a:endParaRPr>
          </a:p>
          <a:p>
            <a:pPr marL="137160" marR="0" lvl="0" indent="-137160" algn="l" defTabSz="914400"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a typeface="Ubuntu"/>
              <a:cs typeface="Ubuntu"/>
            </a:endParaRPr>
          </a:p>
          <a:p>
            <a:pPr marR="0" lvl="0" algn="l" defTabSz="914400" rtl="0" fontAlgn="auto" hangingPunct="1">
              <a:lnSpc>
                <a:spcPct val="100000"/>
              </a:lnSpc>
              <a:spcBef>
                <a:spcPts val="100"/>
              </a:spcBef>
              <a:spcAft>
                <a:spcPts val="0"/>
              </a:spcAft>
              <a:tabLst/>
              <a:defRPr sz="1800" b="0" i="0" u="none" strike="noStrike" kern="0" cap="none" spc="0" baseline="0">
                <a:solidFill>
                  <a:srgbClr val="000000"/>
                </a:solidFill>
                <a:uFillTx/>
              </a:defRPr>
            </a:pPr>
            <a:endParaRPr lang="en-US" sz="900" b="0" i="0" u="none" strike="noStrike" kern="0" cap="none" spc="0" baseline="0" dirty="0">
              <a:solidFill>
                <a:srgbClr val="000000"/>
              </a:solidFill>
              <a:uFillTx/>
              <a:latin typeface="Ubuntu"/>
              <a:ea typeface="Ubuntu"/>
              <a:cs typeface="Ubuntu"/>
            </a:endParaRPr>
          </a:p>
        </p:txBody>
      </p:sp>
      <p:sp>
        <p:nvSpPr>
          <p:cNvPr id="5" name="Rectangle 64">
            <a:extLst>
              <a:ext uri="{FF2B5EF4-FFF2-40B4-BE49-F238E27FC236}">
                <a16:creationId xmlns:a16="http://schemas.microsoft.com/office/drawing/2014/main" id="{2229D081-5F08-48DB-A8DF-8964B921CF0A}"/>
              </a:ext>
            </a:extLst>
          </p:cNvPr>
          <p:cNvSpPr/>
          <p:nvPr/>
        </p:nvSpPr>
        <p:spPr>
          <a:xfrm>
            <a:off x="7106936" y="1774557"/>
            <a:ext cx="2270564" cy="1521205"/>
          </a:xfrm>
          <a:prstGeom prst="rect">
            <a:avLst/>
          </a:prstGeom>
          <a:solidFill>
            <a:srgbClr val="F2F2F2"/>
          </a:solidFill>
          <a:ln>
            <a:noFill/>
            <a:prstDash val="solid"/>
          </a:ln>
        </p:spPr>
        <p:txBody>
          <a:bodyPr vert="horz" wrap="square" lIns="91440" tIns="45720" rIns="0" bIns="45720" anchor="t" anchorCtr="0" compatLnSpc="1">
            <a:noAutofit/>
          </a:bodyPr>
          <a:lstStyle/>
          <a:p>
            <a:pPr marL="0" marR="0" lvl="0" indent="0" algn="l"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cs typeface="Calibri"/>
            </a:endParaRPr>
          </a:p>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a:solidFill>
                  <a:srgbClr val="000000"/>
                </a:solidFill>
                <a:latin typeface="Ubuntu"/>
                <a:ea typeface="Ubuntu"/>
                <a:cs typeface="Calibri"/>
              </a:rPr>
              <a:t>Work on Release </a:t>
            </a:r>
            <a:r>
              <a:rPr lang="en-US" sz="900" dirty="0">
                <a:solidFill>
                  <a:srgbClr val="000000"/>
                </a:solidFill>
                <a:latin typeface="Ubuntu"/>
                <a:ea typeface="Ubuntu"/>
                <a:cs typeface="Calibri"/>
              </a:rPr>
              <a:t>34 </a:t>
            </a:r>
            <a:endParaRPr lang="en-US" sz="900" b="0" i="0" u="none" strike="noStrike" kern="0" cap="none" spc="0" baseline="0" dirty="0">
              <a:solidFill>
                <a:srgbClr val="000000"/>
              </a:solidFill>
              <a:uFillTx/>
              <a:latin typeface="Ubuntu"/>
              <a:cs typeface="Calibri"/>
            </a:endParaRPr>
          </a:p>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dirty="0">
              <a:solidFill>
                <a:srgbClr val="000000"/>
              </a:solidFill>
              <a:latin typeface="Ubuntu"/>
              <a:cs typeface="Calibri"/>
            </a:endParaRPr>
          </a:p>
        </p:txBody>
      </p:sp>
      <p:sp>
        <p:nvSpPr>
          <p:cNvPr id="6" name="Rectangle 65">
            <a:extLst>
              <a:ext uri="{FF2B5EF4-FFF2-40B4-BE49-F238E27FC236}">
                <a16:creationId xmlns:a16="http://schemas.microsoft.com/office/drawing/2014/main" id="{7B6C9A3E-D7F4-4AF4-8166-FF1D135D46DA}"/>
              </a:ext>
            </a:extLst>
          </p:cNvPr>
          <p:cNvSpPr/>
          <p:nvPr/>
        </p:nvSpPr>
        <p:spPr>
          <a:xfrm>
            <a:off x="9483096" y="1777575"/>
            <a:ext cx="2303016" cy="1504398"/>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grpSp>
        <p:nvGrpSpPr>
          <p:cNvPr id="7" name="Group 67">
            <a:extLst>
              <a:ext uri="{FF2B5EF4-FFF2-40B4-BE49-F238E27FC236}">
                <a16:creationId xmlns:a16="http://schemas.microsoft.com/office/drawing/2014/main" id="{7858AC17-A0D4-48D1-BBAB-E0387BCCB937}"/>
              </a:ext>
            </a:extLst>
          </p:cNvPr>
          <p:cNvGrpSpPr/>
          <p:nvPr/>
        </p:nvGrpSpPr>
        <p:grpSpPr>
          <a:xfrm>
            <a:off x="406651" y="1327151"/>
            <a:ext cx="1408422" cy="395770"/>
            <a:chOff x="406651" y="1327151"/>
            <a:chExt cx="1408422" cy="395770"/>
          </a:xfrm>
        </p:grpSpPr>
        <p:sp>
          <p:nvSpPr>
            <p:cNvPr id="8" name="Round Same Side Corner Rectangle 66">
              <a:extLst>
                <a:ext uri="{FF2B5EF4-FFF2-40B4-BE49-F238E27FC236}">
                  <a16:creationId xmlns:a16="http://schemas.microsoft.com/office/drawing/2014/main" id="{B5959248-9413-430F-BC40-CA7EC7C2E228}"/>
                </a:ext>
              </a:extLst>
            </p:cNvPr>
            <p:cNvSpPr/>
            <p:nvPr/>
          </p:nvSpPr>
          <p:spPr>
            <a:xfrm>
              <a:off x="406651" y="1327151"/>
              <a:ext cx="140842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9" name="Oval 16">
              <a:extLst>
                <a:ext uri="{FF2B5EF4-FFF2-40B4-BE49-F238E27FC236}">
                  <a16:creationId xmlns:a16="http://schemas.microsoft.com/office/drawing/2014/main" id="{B37A5AC6-C9AD-49C8-AB2D-7B60A23CC42C}"/>
                </a:ext>
              </a:extLst>
            </p:cNvPr>
            <p:cNvSpPr/>
            <p:nvPr/>
          </p:nvSpPr>
          <p:spPr>
            <a:xfrm>
              <a:off x="428341" y="1327151"/>
              <a:ext cx="1365062"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LOB/Project </a:t>
              </a:r>
              <a:br>
                <a:rPr lang="en-US" sz="1050" b="1" i="0" u="none" strike="noStrike" kern="1200" cap="none" spc="0" baseline="0">
                  <a:solidFill>
                    <a:srgbClr val="FFFFFF"/>
                  </a:solidFill>
                  <a:uFillTx/>
                  <a:latin typeface="Ubuntu"/>
                  <a:ea typeface="Verdana" pitchFamily="34"/>
                  <a:cs typeface="Verdana" pitchFamily="34"/>
                </a:rPr>
              </a:br>
              <a:r>
                <a:rPr lang="en-US" sz="1050" b="1" i="0" u="none" strike="noStrike" kern="1200" cap="none" spc="0" baseline="0">
                  <a:solidFill>
                    <a:srgbClr val="FFFFFF"/>
                  </a:solidFill>
                  <a:uFillTx/>
                  <a:latin typeface="Ubuntu"/>
                  <a:ea typeface="Verdana" pitchFamily="34"/>
                  <a:cs typeface="Verdana" pitchFamily="34"/>
                </a:rPr>
                <a:t>Teams</a:t>
              </a:r>
            </a:p>
          </p:txBody>
        </p:sp>
      </p:grpSp>
      <p:grpSp>
        <p:nvGrpSpPr>
          <p:cNvPr id="10" name="Group 70">
            <a:extLst>
              <a:ext uri="{FF2B5EF4-FFF2-40B4-BE49-F238E27FC236}">
                <a16:creationId xmlns:a16="http://schemas.microsoft.com/office/drawing/2014/main" id="{86510632-38A5-4C66-A964-8BD8DA5BF8F8}"/>
              </a:ext>
            </a:extLst>
          </p:cNvPr>
          <p:cNvGrpSpPr/>
          <p:nvPr/>
        </p:nvGrpSpPr>
        <p:grpSpPr>
          <a:xfrm>
            <a:off x="1896099" y="1327151"/>
            <a:ext cx="5149672" cy="395770"/>
            <a:chOff x="1896099" y="1327151"/>
            <a:chExt cx="5149672" cy="395770"/>
          </a:xfrm>
        </p:grpSpPr>
        <p:sp>
          <p:nvSpPr>
            <p:cNvPr id="11" name="Round Same Side Corner Rectangle 66">
              <a:extLst>
                <a:ext uri="{FF2B5EF4-FFF2-40B4-BE49-F238E27FC236}">
                  <a16:creationId xmlns:a16="http://schemas.microsoft.com/office/drawing/2014/main" id="{D85C21A1-AA8A-405D-90D2-467FCA2D7333}"/>
                </a:ext>
              </a:extLst>
            </p:cNvPr>
            <p:cNvSpPr/>
            <p:nvPr/>
          </p:nvSpPr>
          <p:spPr>
            <a:xfrm>
              <a:off x="1896099" y="1327151"/>
              <a:ext cx="514967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2" name="Oval 16">
              <a:extLst>
                <a:ext uri="{FF2B5EF4-FFF2-40B4-BE49-F238E27FC236}">
                  <a16:creationId xmlns:a16="http://schemas.microsoft.com/office/drawing/2014/main" id="{F738FE7B-5635-49DD-837E-0982ECCB5FC9}"/>
                </a:ext>
              </a:extLst>
            </p:cNvPr>
            <p:cNvSpPr/>
            <p:nvPr/>
          </p:nvSpPr>
          <p:spPr>
            <a:xfrm>
              <a:off x="1975369" y="1327151"/>
              <a:ext cx="499111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Accomplishments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pitchFamily="34"/>
                </a:rPr>
                <a:t>Jul’22</a:t>
              </a:r>
              <a:endParaRPr lang="en-US" dirty="0"/>
            </a:p>
          </p:txBody>
        </p:sp>
      </p:grpSp>
      <p:grpSp>
        <p:nvGrpSpPr>
          <p:cNvPr id="13" name="Group 73">
            <a:extLst>
              <a:ext uri="{FF2B5EF4-FFF2-40B4-BE49-F238E27FC236}">
                <a16:creationId xmlns:a16="http://schemas.microsoft.com/office/drawing/2014/main" id="{96301093-430B-4BB6-81DB-C8EDB774D6F6}"/>
              </a:ext>
            </a:extLst>
          </p:cNvPr>
          <p:cNvGrpSpPr/>
          <p:nvPr/>
        </p:nvGrpSpPr>
        <p:grpSpPr>
          <a:xfrm>
            <a:off x="7105646" y="1327151"/>
            <a:ext cx="2303016" cy="395770"/>
            <a:chOff x="7105646" y="1327151"/>
            <a:chExt cx="2303016" cy="395770"/>
          </a:xfrm>
        </p:grpSpPr>
        <p:sp>
          <p:nvSpPr>
            <p:cNvPr id="14" name="Round Same Side Corner Rectangle 66">
              <a:extLst>
                <a:ext uri="{FF2B5EF4-FFF2-40B4-BE49-F238E27FC236}">
                  <a16:creationId xmlns:a16="http://schemas.microsoft.com/office/drawing/2014/main" id="{62F735D1-EBD4-421F-B4DD-0E93AEBCA5A4}"/>
                </a:ext>
              </a:extLst>
            </p:cNvPr>
            <p:cNvSpPr/>
            <p:nvPr/>
          </p:nvSpPr>
          <p:spPr>
            <a:xfrm>
              <a:off x="7105646"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5" name="Oval 16">
              <a:extLst>
                <a:ext uri="{FF2B5EF4-FFF2-40B4-BE49-F238E27FC236}">
                  <a16:creationId xmlns:a16="http://schemas.microsoft.com/office/drawing/2014/main" id="{0965123E-2E61-473E-89E0-262B1A391EF8}"/>
                </a:ext>
              </a:extLst>
            </p:cNvPr>
            <p:cNvSpPr/>
            <p:nvPr/>
          </p:nvSpPr>
          <p:spPr>
            <a:xfrm>
              <a:off x="7141107"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Planned Activities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a:cs typeface="Verdana" pitchFamily="34"/>
                </a:rPr>
                <a:t>Aug’22</a:t>
              </a:r>
            </a:p>
          </p:txBody>
        </p:sp>
      </p:grpSp>
      <p:grpSp>
        <p:nvGrpSpPr>
          <p:cNvPr id="16" name="Group 76">
            <a:extLst>
              <a:ext uri="{FF2B5EF4-FFF2-40B4-BE49-F238E27FC236}">
                <a16:creationId xmlns:a16="http://schemas.microsoft.com/office/drawing/2014/main" id="{E0F8666D-B0FA-4B38-A53A-2A9A14E24492}"/>
              </a:ext>
            </a:extLst>
          </p:cNvPr>
          <p:cNvGrpSpPr/>
          <p:nvPr/>
        </p:nvGrpSpPr>
        <p:grpSpPr>
          <a:xfrm>
            <a:off x="9481422" y="1327151"/>
            <a:ext cx="2303016" cy="395770"/>
            <a:chOff x="9481422" y="1327151"/>
            <a:chExt cx="2303016" cy="395770"/>
          </a:xfrm>
        </p:grpSpPr>
        <p:sp>
          <p:nvSpPr>
            <p:cNvPr id="17" name="Round Same Side Corner Rectangle 66">
              <a:extLst>
                <a:ext uri="{FF2B5EF4-FFF2-40B4-BE49-F238E27FC236}">
                  <a16:creationId xmlns:a16="http://schemas.microsoft.com/office/drawing/2014/main" id="{76ABF0B9-582B-403F-83F3-603101B43F84}"/>
                </a:ext>
              </a:extLst>
            </p:cNvPr>
            <p:cNvSpPr/>
            <p:nvPr/>
          </p:nvSpPr>
          <p:spPr>
            <a:xfrm>
              <a:off x="9481422"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8" name="Oval 16">
              <a:extLst>
                <a:ext uri="{FF2B5EF4-FFF2-40B4-BE49-F238E27FC236}">
                  <a16:creationId xmlns:a16="http://schemas.microsoft.com/office/drawing/2014/main" id="{92467C5D-8E42-481D-A2D0-07888244E9FD}"/>
                </a:ext>
              </a:extLst>
            </p:cNvPr>
            <p:cNvSpPr/>
            <p:nvPr/>
          </p:nvSpPr>
          <p:spPr>
            <a:xfrm>
              <a:off x="9516883"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Risks/Resourcing/ </a:t>
              </a:r>
            </a:p>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Support Required</a:t>
              </a:r>
            </a:p>
          </p:txBody>
        </p:sp>
      </p:grpSp>
      <p:cxnSp>
        <p:nvCxnSpPr>
          <p:cNvPr id="19" name="Straight Connector 45">
            <a:extLst>
              <a:ext uri="{FF2B5EF4-FFF2-40B4-BE49-F238E27FC236}">
                <a16:creationId xmlns:a16="http://schemas.microsoft.com/office/drawing/2014/main" id="{C918607A-48C9-48D9-9086-8B80D199BFB8}"/>
              </a:ext>
            </a:extLst>
          </p:cNvPr>
          <p:cNvCxnSpPr/>
          <p:nvPr/>
        </p:nvCxnSpPr>
        <p:spPr>
          <a:xfrm>
            <a:off x="404814" y="4706663"/>
            <a:ext cx="11344174" cy="0"/>
          </a:xfrm>
          <a:prstGeom prst="straightConnector1">
            <a:avLst/>
          </a:prstGeom>
          <a:noFill/>
          <a:ln w="6345" cap="flat">
            <a:solidFill>
              <a:srgbClr val="12ABDB"/>
            </a:solidFill>
            <a:prstDash val="solid"/>
            <a:miter/>
          </a:ln>
        </p:spPr>
      </p:cxnSp>
      <p:sp>
        <p:nvSpPr>
          <p:cNvPr id="20" name="Rectangle 34">
            <a:extLst>
              <a:ext uri="{FF2B5EF4-FFF2-40B4-BE49-F238E27FC236}">
                <a16:creationId xmlns:a16="http://schemas.microsoft.com/office/drawing/2014/main" id="{120746F4-A6C3-422E-BAF9-07DC6662AC0B}"/>
              </a:ext>
            </a:extLst>
          </p:cNvPr>
          <p:cNvSpPr/>
          <p:nvPr/>
        </p:nvSpPr>
        <p:spPr>
          <a:xfrm>
            <a:off x="405326" y="3396344"/>
            <a:ext cx="1374654" cy="1042253"/>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Op1 API</a:t>
            </a:r>
          </a:p>
        </p:txBody>
      </p:sp>
      <p:sp>
        <p:nvSpPr>
          <p:cNvPr id="21" name="Rectangle 36">
            <a:extLst>
              <a:ext uri="{FF2B5EF4-FFF2-40B4-BE49-F238E27FC236}">
                <a16:creationId xmlns:a16="http://schemas.microsoft.com/office/drawing/2014/main" id="{DD775710-6799-4BEB-83FE-0DD8E5D1095E}"/>
              </a:ext>
            </a:extLst>
          </p:cNvPr>
          <p:cNvSpPr/>
          <p:nvPr/>
        </p:nvSpPr>
        <p:spPr>
          <a:xfrm>
            <a:off x="1893374" y="3395861"/>
            <a:ext cx="5121947" cy="1035274"/>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14400">
              <a:lnSpc>
                <a:spcPct val="100000"/>
              </a:lnSpc>
              <a:spcBef>
                <a:spcPts val="100"/>
              </a:spcBef>
              <a:spcAft>
                <a:spcPts val="0"/>
              </a:spcAft>
              <a:buClr>
                <a:srgbClr val="0070AD"/>
              </a:buClr>
              <a:buSzPct val="100000"/>
              <a:buFont typeface="Wingdings" panose="05000000000000000000" pitchFamily="2" charset="2"/>
              <a:buChar char="§"/>
              <a:tabLst/>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Worked on release 2022.4 release cases​.</a:t>
            </a:r>
          </a:p>
          <a:p>
            <a:pPr marL="137160" marR="0" lvl="0" indent="-137160" algn="l" defTabSz="914400">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Automating release 2022.4 cases​.</a:t>
            </a:r>
          </a:p>
          <a:p>
            <a:pPr marL="137160" marR="0" lvl="0" indent="-137160" algn="l" defTabSz="914400">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Regression testing in </a:t>
            </a:r>
            <a:r>
              <a:rPr lang="en-IN" sz="900" b="0" i="0" u="none" strike="noStrike" kern="1200" cap="none" spc="0" baseline="0" dirty="0" err="1">
                <a:solidFill>
                  <a:srgbClr val="000000"/>
                </a:solidFill>
                <a:uFillTx/>
                <a:latin typeface="Ubuntu"/>
              </a:rPr>
              <a:t>prestage</a:t>
            </a:r>
            <a:r>
              <a:rPr lang="en-IN" sz="900" b="0" i="0" u="none" strike="noStrike" kern="1200" cap="none" spc="0" baseline="0" dirty="0">
                <a:solidFill>
                  <a:srgbClr val="000000"/>
                </a:solidFill>
                <a:uFillTx/>
                <a:latin typeface="Ubuntu"/>
              </a:rPr>
              <a:t> &amp; staging env for previous releases</a:t>
            </a:r>
          </a:p>
          <a:p>
            <a:pPr marL="137160" marR="0" lvl="0" indent="-137160" algn="l" defTabSz="914400">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IN" sz="900" dirty="0">
                <a:solidFill>
                  <a:srgbClr val="000000"/>
                </a:solidFill>
                <a:latin typeface="Ubuntu"/>
              </a:rPr>
              <a:t>Working on JIRA testcase mapping.</a:t>
            </a:r>
            <a:endParaRPr lang="en-US" sz="900" b="0" i="0" u="none" strike="noStrike" kern="1200" cap="none" spc="0" baseline="0" dirty="0">
              <a:solidFill>
                <a:srgbClr val="000000"/>
              </a:solidFill>
              <a:uFillTx/>
              <a:latin typeface="Ubuntu"/>
            </a:endParaRPr>
          </a:p>
          <a:p>
            <a:pPr marL="137160" marR="0" lvl="0" indent="-137160" algn="l" defTabSz="914400">
              <a:lnSpc>
                <a:spcPct val="100000"/>
              </a:lnSpc>
              <a:spcBef>
                <a:spcPts val="100"/>
              </a:spcBef>
              <a:spcAft>
                <a:spcPts val="0"/>
              </a:spcAft>
              <a:buSzPct val="100000"/>
              <a:buFont typeface="Wingdings"/>
              <a:buChar char="§"/>
              <a:tabLst/>
              <a:defRPr sz="1800" b="0" i="0" u="none" strike="noStrike" kern="0" cap="none" spc="0" baseline="0">
                <a:solidFill>
                  <a:srgbClr val="000000"/>
                </a:solidFill>
                <a:uFillTx/>
              </a:defRPr>
            </a:pPr>
            <a:endParaRPr lang="en-US" sz="900" b="0" i="0" u="none" strike="noStrike" kern="0" cap="none" spc="0" baseline="0" dirty="0">
              <a:solidFill>
                <a:srgbClr val="000000"/>
              </a:solidFill>
              <a:uFillTx/>
              <a:latin typeface="Ubuntu"/>
            </a:endParaRPr>
          </a:p>
        </p:txBody>
      </p:sp>
      <p:sp>
        <p:nvSpPr>
          <p:cNvPr id="22" name="Rectangle 38">
            <a:extLst>
              <a:ext uri="{FF2B5EF4-FFF2-40B4-BE49-F238E27FC236}">
                <a16:creationId xmlns:a16="http://schemas.microsoft.com/office/drawing/2014/main" id="{D0E8E5E0-FE44-4045-A1A3-C8EF7ED21476}"/>
              </a:ext>
            </a:extLst>
          </p:cNvPr>
          <p:cNvSpPr/>
          <p:nvPr/>
        </p:nvSpPr>
        <p:spPr>
          <a:xfrm>
            <a:off x="7060384" y="3396299"/>
            <a:ext cx="2323106" cy="1043020"/>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buClr>
                <a:srgbClr val="0070AD"/>
              </a:buClr>
              <a:buSzPct val="100000"/>
              <a:buFont typeface="Wingdings"/>
              <a:buChar char="§"/>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Uploading cucumber feature file test cases to JIRA​</a:t>
            </a:r>
          </a:p>
          <a:p>
            <a:pPr marL="171450" indent="-171450" defTabSz="957751">
              <a:buClr>
                <a:srgbClr val="0070AD"/>
              </a:buClr>
              <a:buSzPct val="100000"/>
              <a:buFont typeface="Wingdings"/>
              <a:buChar char="§"/>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Regression script refactoring​</a:t>
            </a:r>
          </a:p>
          <a:p>
            <a:pPr marL="171450" indent="-171450" defTabSz="957751">
              <a:buClr>
                <a:srgbClr val="0070AD"/>
              </a:buClr>
              <a:buSzPct val="100000"/>
              <a:buFont typeface="Wingdings"/>
              <a:buChar char="§"/>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Upcoming release 2022.5</a:t>
            </a:r>
          </a:p>
          <a:p>
            <a:pPr marL="171450" indent="-171450" defTabSz="957751">
              <a:buClr>
                <a:srgbClr val="0070AD"/>
              </a:buClr>
              <a:buSzPct val="100000"/>
              <a:buFont typeface="Wingdings"/>
              <a:buChar char="§"/>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ndParaRPr>
          </a:p>
        </p:txBody>
      </p:sp>
      <p:sp>
        <p:nvSpPr>
          <p:cNvPr id="23" name="Rectangle 41">
            <a:extLst>
              <a:ext uri="{FF2B5EF4-FFF2-40B4-BE49-F238E27FC236}">
                <a16:creationId xmlns:a16="http://schemas.microsoft.com/office/drawing/2014/main" id="{74CA41C2-5BAE-4021-ABAB-FF0B823993B3}"/>
              </a:ext>
            </a:extLst>
          </p:cNvPr>
          <p:cNvSpPr/>
          <p:nvPr/>
        </p:nvSpPr>
        <p:spPr>
          <a:xfrm>
            <a:off x="9409358" y="3393976"/>
            <a:ext cx="2319402" cy="1037160"/>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dirty="0">
                <a:solidFill>
                  <a:srgbClr val="000000"/>
                </a:solidFill>
                <a:uFillTx/>
                <a:latin typeface="Ubuntu"/>
              </a:rPr>
              <a:t>NA</a:t>
            </a:r>
          </a:p>
        </p:txBody>
      </p:sp>
      <p:sp>
        <p:nvSpPr>
          <p:cNvPr id="24" name="Rectangle 43">
            <a:extLst>
              <a:ext uri="{FF2B5EF4-FFF2-40B4-BE49-F238E27FC236}">
                <a16:creationId xmlns:a16="http://schemas.microsoft.com/office/drawing/2014/main" id="{0FFCBE92-B9E3-48E6-8EFD-59B4C1668EB6}"/>
              </a:ext>
            </a:extLst>
          </p:cNvPr>
          <p:cNvSpPr/>
          <p:nvPr/>
        </p:nvSpPr>
        <p:spPr>
          <a:xfrm>
            <a:off x="396319" y="4476554"/>
            <a:ext cx="1381630" cy="1883149"/>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Reporting Dashboard</a:t>
            </a:r>
          </a:p>
        </p:txBody>
      </p:sp>
      <p:sp>
        <p:nvSpPr>
          <p:cNvPr id="25" name="Rectangle 44">
            <a:extLst>
              <a:ext uri="{FF2B5EF4-FFF2-40B4-BE49-F238E27FC236}">
                <a16:creationId xmlns:a16="http://schemas.microsoft.com/office/drawing/2014/main" id="{B4711EC0-15C2-43E2-AE0C-AB418DEB5CC6}"/>
              </a:ext>
            </a:extLst>
          </p:cNvPr>
          <p:cNvSpPr/>
          <p:nvPr/>
        </p:nvSpPr>
        <p:spPr>
          <a:xfrm>
            <a:off x="1883581" y="4526839"/>
            <a:ext cx="5131740" cy="1833990"/>
          </a:xfrm>
          <a:prstGeom prst="rect">
            <a:avLst/>
          </a:prstGeom>
          <a:solidFill>
            <a:srgbClr val="F2F2F2"/>
          </a:solidFill>
          <a:ln>
            <a:noFill/>
            <a:prstDash val="solid"/>
          </a:ln>
        </p:spPr>
        <p:txBody>
          <a:bodyPr vert="horz" wrap="square" lIns="91440" tIns="45720" rIns="0" bIns="45720" anchor="t" anchorCtr="0" compatLnSpc="1">
            <a:noAutofit/>
          </a:bodyPr>
          <a:lstStyle/>
          <a:p>
            <a:pPr>
              <a:buSzPct val="100000"/>
              <a:defRPr sz="1800" b="0" i="0" u="none" strike="noStrike" kern="0" cap="none" spc="0" baseline="0">
                <a:solidFill>
                  <a:srgbClr val="000000"/>
                </a:solidFill>
                <a:uFillTx/>
              </a:defRPr>
            </a:pPr>
            <a:r>
              <a:rPr lang="en-US" sz="900">
                <a:solidFill>
                  <a:srgbClr val="000000"/>
                </a:solidFill>
                <a:latin typeface="Ubuntu"/>
              </a:rPr>
              <a:t>Following fix have been tested and went live</a:t>
            </a:r>
          </a:p>
          <a:p>
            <a:pPr marL="171450" indent="-171450">
              <a:spcBef>
                <a:spcPts val="100"/>
              </a:spcBef>
              <a:buFont typeface="Arial,Sans-Serif"/>
              <a:buChar char="•"/>
              <a:defRPr sz="1800" b="0" i="0" u="none" strike="noStrike" kern="0" cap="none" spc="0" baseline="0">
                <a:solidFill>
                  <a:srgbClr val="000000"/>
                </a:solidFill>
                <a:uFillTx/>
              </a:defRPr>
            </a:pPr>
            <a:r>
              <a:rPr lang="en-US" sz="900" kern="0">
                <a:solidFill>
                  <a:srgbClr val="000000"/>
                </a:solidFill>
                <a:ea typeface="+mn-lt"/>
                <a:cs typeface="+mn-lt"/>
              </a:rPr>
              <a:t>DB user changes to even</a:t>
            </a:r>
            <a:endParaRPr lang="en-US" sz="900" kern="0">
              <a:ea typeface="+mn-lt"/>
              <a:cs typeface="+mn-lt"/>
            </a:endParaRPr>
          </a:p>
          <a:p>
            <a:pPr marL="171450" indent="-171450">
              <a:spcBef>
                <a:spcPts val="100"/>
              </a:spcBef>
              <a:buFont typeface="Arial,Sans-Serif"/>
              <a:buChar char="•"/>
              <a:defRPr sz="1800" b="0" i="0" u="none" strike="noStrike" kern="0" cap="none" spc="0" baseline="0">
                <a:solidFill>
                  <a:srgbClr val="000000"/>
                </a:solidFill>
                <a:uFillTx/>
              </a:defRPr>
            </a:pPr>
            <a:r>
              <a:rPr lang="en-US" sz="900" kern="0">
                <a:solidFill>
                  <a:srgbClr val="000000"/>
                </a:solidFill>
                <a:ea typeface="+mn-lt"/>
                <a:cs typeface="+mn-lt"/>
              </a:rPr>
              <a:t>S3 integration for Planning Revenue report</a:t>
            </a:r>
            <a:endParaRPr lang="en-US" sz="900" kern="0">
              <a:ea typeface="+mn-lt"/>
              <a:cs typeface="+mn-lt"/>
            </a:endParaRPr>
          </a:p>
          <a:p>
            <a:pPr marL="171450" indent="-171450">
              <a:spcBef>
                <a:spcPts val="100"/>
              </a:spcBef>
              <a:buFont typeface="Arial,Sans-Serif"/>
              <a:buChar char="•"/>
              <a:defRPr sz="1800" b="0" i="0" u="none" strike="noStrike" kern="0" cap="none" spc="0" baseline="0">
                <a:solidFill>
                  <a:srgbClr val="000000"/>
                </a:solidFill>
                <a:uFillTx/>
              </a:defRPr>
            </a:pPr>
            <a:r>
              <a:rPr lang="en-US" sz="900" kern="0">
                <a:solidFill>
                  <a:srgbClr val="000000"/>
                </a:solidFill>
                <a:ea typeface="+mn-lt"/>
                <a:cs typeface="+mn-lt"/>
              </a:rPr>
              <a:t>Fix for Specific user are unable to access browser version of On Air Dashboard</a:t>
            </a:r>
            <a:endParaRPr lang="en-US"/>
          </a:p>
        </p:txBody>
      </p:sp>
      <p:sp>
        <p:nvSpPr>
          <p:cNvPr id="26" name="Rectangle 46">
            <a:extLst>
              <a:ext uri="{FF2B5EF4-FFF2-40B4-BE49-F238E27FC236}">
                <a16:creationId xmlns:a16="http://schemas.microsoft.com/office/drawing/2014/main" id="{93325459-6756-4E18-B7EE-A733426CF13D}"/>
              </a:ext>
            </a:extLst>
          </p:cNvPr>
          <p:cNvSpPr/>
          <p:nvPr/>
        </p:nvSpPr>
        <p:spPr>
          <a:xfrm>
            <a:off x="7105646" y="4476554"/>
            <a:ext cx="2276115" cy="1883149"/>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57751" rtl="0" fontAlgn="auto" hangingPunct="1">
              <a:lnSpc>
                <a:spcPct val="100000"/>
              </a:lnSpc>
              <a:spcBef>
                <a:spcPts val="100"/>
              </a:spcBef>
              <a:spcAft>
                <a:spcPts val="0"/>
              </a:spcAft>
              <a:buClr>
                <a:srgbClr val="0070AD"/>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Ubuntu"/>
              </a:rPr>
              <a:t>Expected to work on following changes </a:t>
            </a:r>
          </a:p>
          <a:p>
            <a:pPr marL="171450" marR="0" lvl="0" indent="-171450" algn="l" defTabSz="957751" rtl="0" fontAlgn="auto" hangingPunct="1">
              <a:lnSpc>
                <a:spcPct val="100000"/>
              </a:lnSpc>
              <a:spcBef>
                <a:spcPts val="100"/>
              </a:spcBef>
              <a:spcAft>
                <a:spcPts val="0"/>
              </a:spcAft>
              <a:buClr>
                <a:srgbClr val="0070AD"/>
              </a:buClr>
              <a:buSzPct val="100000"/>
              <a:buFont typeface="Arial" pitchFamily="34"/>
              <a:buChar char="•"/>
              <a:tabLst/>
              <a:defRPr sz="1800" b="0" i="0" u="none" strike="noStrike" kern="0" cap="none" spc="0" baseline="0">
                <a:solidFill>
                  <a:srgbClr val="000000"/>
                </a:solidFill>
                <a:uFillTx/>
              </a:defRPr>
            </a:pPr>
            <a:endParaRPr lang="en-US" sz="900" b="0" i="0" u="none" strike="noStrike" kern="0" cap="none" spc="0" baseline="0" dirty="0">
              <a:solidFill>
                <a:srgbClr val="000000"/>
              </a:solidFill>
              <a:uFillTx/>
              <a:latin typeface="Ubuntu"/>
            </a:endParaRPr>
          </a:p>
        </p:txBody>
      </p:sp>
      <p:sp>
        <p:nvSpPr>
          <p:cNvPr id="27" name="Rectangle 47">
            <a:extLst>
              <a:ext uri="{FF2B5EF4-FFF2-40B4-BE49-F238E27FC236}">
                <a16:creationId xmlns:a16="http://schemas.microsoft.com/office/drawing/2014/main" id="{C05B7F4D-F48A-4D89-8847-0AEF2D6FD591}"/>
              </a:ext>
            </a:extLst>
          </p:cNvPr>
          <p:cNvSpPr/>
          <p:nvPr/>
        </p:nvSpPr>
        <p:spPr>
          <a:xfrm>
            <a:off x="9417990" y="4476554"/>
            <a:ext cx="2303016" cy="1883145"/>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A649F00-0086-4B86-AC8B-91FB9E57B9EB}"/>
              </a:ext>
            </a:extLst>
          </p:cNvPr>
          <p:cNvSpPr txBox="1">
            <a:spLocks noGrp="1"/>
          </p:cNvSpPr>
          <p:nvPr>
            <p:ph type="title"/>
          </p:nvPr>
        </p:nvSpPr>
        <p:spPr>
          <a:xfrm>
            <a:off x="363419" y="165835"/>
            <a:ext cx="10947397" cy="717547"/>
          </a:xfrm>
          <a:prstGeom prst="rect">
            <a:avLst/>
          </a:prstGeom>
          <a:noFill/>
          <a:ln>
            <a:noFill/>
          </a:ln>
        </p:spPr>
        <p:txBody>
          <a:bodyPr vert="horz" wrap="square" lIns="0" tIns="0" rIns="0" bIns="0" anchor="ctr" anchorCtr="0" compatLnSpc="1">
            <a:noAutofit/>
          </a:bodyPr>
          <a:lstStyle/>
          <a:p>
            <a:pPr lvl="0"/>
            <a:r>
              <a:rPr lang="en-GB" sz="2800">
                <a:latin typeface="Ubuntu"/>
              </a:rPr>
              <a:t>Project updates – Supply Enablement</a:t>
            </a:r>
          </a:p>
        </p:txBody>
      </p:sp>
      <p:sp>
        <p:nvSpPr>
          <p:cNvPr id="3" name="Rectangle 37">
            <a:extLst>
              <a:ext uri="{FF2B5EF4-FFF2-40B4-BE49-F238E27FC236}">
                <a16:creationId xmlns:a16="http://schemas.microsoft.com/office/drawing/2014/main" id="{CF500D89-A5BF-4F30-8B2E-8561BCA2D001}"/>
              </a:ext>
            </a:extLst>
          </p:cNvPr>
          <p:cNvSpPr/>
          <p:nvPr/>
        </p:nvSpPr>
        <p:spPr>
          <a:xfrm>
            <a:off x="395990" y="1790102"/>
            <a:ext cx="1381630" cy="1847828"/>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 AIR </a:t>
            </a:r>
            <a:br>
              <a:rPr lang="en-US" sz="1100" b="1" i="0" u="none" strike="noStrike" kern="0" cap="none" spc="0" baseline="0">
                <a:solidFill>
                  <a:srgbClr val="FFFFFF"/>
                </a:solidFill>
                <a:uFillTx/>
                <a:latin typeface="Ubuntu"/>
              </a:rPr>
            </a:br>
            <a:r>
              <a:rPr lang="en-US" sz="1100" b="1" i="0" u="none" strike="noStrike" kern="0" cap="none" spc="0" baseline="0">
                <a:solidFill>
                  <a:srgbClr val="FFFFFF"/>
                </a:solidFill>
                <a:uFillTx/>
                <a:latin typeface="Ubuntu"/>
              </a:rPr>
              <a:t> Audience Library(AL)</a:t>
            </a:r>
          </a:p>
        </p:txBody>
      </p:sp>
      <p:sp>
        <p:nvSpPr>
          <p:cNvPr id="4" name="Rectangle 53">
            <a:extLst>
              <a:ext uri="{FF2B5EF4-FFF2-40B4-BE49-F238E27FC236}">
                <a16:creationId xmlns:a16="http://schemas.microsoft.com/office/drawing/2014/main" id="{6FAC308F-395B-4D55-8A79-75B3076B3E34}"/>
              </a:ext>
            </a:extLst>
          </p:cNvPr>
          <p:cNvSpPr/>
          <p:nvPr/>
        </p:nvSpPr>
        <p:spPr>
          <a:xfrm>
            <a:off x="1878579" y="1786920"/>
            <a:ext cx="5169351" cy="1853225"/>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Completed AIR E2E Regression  </a:t>
            </a:r>
            <a:endParaRPr lang="en-US" sz="900" dirty="0">
              <a:solidFill>
                <a:srgbClr val="000000"/>
              </a:solidFill>
              <a:latin typeface="Ubuntu" panose="020B0504030602030204" pitchFamily="34" charset="0"/>
              <a:ea typeface="+mn-lt"/>
              <a:cs typeface="+mn-lt"/>
            </a:endParaRP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Delivered Audience Library V2.2.0 Release </a:t>
            </a:r>
          </a:p>
          <a:p>
            <a:pPr marL="171450" indent="-171450">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Test Preparation completed for 17 tickets in AIR V7.2.0 and Execution is in progress</a:t>
            </a:r>
            <a:endParaRPr lang="en-US" sz="900" dirty="0">
              <a:latin typeface="Ubuntu" panose="020B0504030602030204" pitchFamily="34" charset="0"/>
              <a:cs typeface="Calibri" panose="020F0502020204030204"/>
            </a:endParaRPr>
          </a:p>
        </p:txBody>
      </p:sp>
      <p:sp>
        <p:nvSpPr>
          <p:cNvPr id="5" name="Rectangle 64">
            <a:extLst>
              <a:ext uri="{FF2B5EF4-FFF2-40B4-BE49-F238E27FC236}">
                <a16:creationId xmlns:a16="http://schemas.microsoft.com/office/drawing/2014/main" id="{18AE53A5-B87C-4C4C-943D-CACB9FD15A5C}"/>
              </a:ext>
            </a:extLst>
          </p:cNvPr>
          <p:cNvSpPr/>
          <p:nvPr/>
        </p:nvSpPr>
        <p:spPr>
          <a:xfrm>
            <a:off x="7108042" y="1782750"/>
            <a:ext cx="2302239" cy="1845752"/>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a:solidFill>
                  <a:srgbClr val="000000"/>
                </a:solidFill>
                <a:latin typeface="Ubuntu"/>
                <a:cs typeface="Calibri"/>
              </a:rPr>
              <a:t>AIR V7.3.0 Req analysis is in progress </a:t>
            </a:r>
          </a:p>
        </p:txBody>
      </p:sp>
      <p:sp>
        <p:nvSpPr>
          <p:cNvPr id="6" name="Rectangle 65">
            <a:extLst>
              <a:ext uri="{FF2B5EF4-FFF2-40B4-BE49-F238E27FC236}">
                <a16:creationId xmlns:a16="http://schemas.microsoft.com/office/drawing/2014/main" id="{CA4898CF-F962-4A96-B9D1-974AD475CFB5}"/>
              </a:ext>
            </a:extLst>
          </p:cNvPr>
          <p:cNvSpPr/>
          <p:nvPr/>
        </p:nvSpPr>
        <p:spPr>
          <a:xfrm>
            <a:off x="9417551" y="1851321"/>
            <a:ext cx="2321597" cy="1689052"/>
          </a:xfrm>
          <a:prstGeom prst="rect">
            <a:avLst/>
          </a:prstGeom>
          <a:solidFill>
            <a:srgbClr val="F2F2F2"/>
          </a:solidFill>
          <a:ln>
            <a:noFill/>
            <a:prstDash val="solid"/>
          </a:ln>
        </p:spPr>
        <p:txBody>
          <a:bodyPr vert="horz" wrap="square" lIns="91440" tIns="45720" rIns="0" bIns="45720" anchor="t" anchorCtr="0" compatLnSpc="1">
            <a:noAutofit/>
          </a:bodyPr>
          <a:lstStyle/>
          <a:p>
            <a:pPr marL="171450" marR="0" lvl="0" indent="-171450" algn="l" defTabSz="957751" rtl="0" fontAlgn="auto" hangingPunct="1">
              <a:lnSpc>
                <a:spcPct val="100000"/>
              </a:lnSpc>
              <a:spcBef>
                <a:spcPts val="100"/>
              </a:spcBef>
              <a:spcAft>
                <a:spcPts val="0"/>
              </a:spcAft>
              <a:buClr>
                <a:srgbClr val="0070AD"/>
              </a:buClr>
              <a:buSzPct val="100000"/>
              <a:buFont typeface="Arial"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ea typeface="Ubuntu"/>
                <a:cs typeface="Ubuntu"/>
              </a:rPr>
              <a:t>NA</a:t>
            </a: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grpSp>
        <p:nvGrpSpPr>
          <p:cNvPr id="7" name="Group 67">
            <a:extLst>
              <a:ext uri="{FF2B5EF4-FFF2-40B4-BE49-F238E27FC236}">
                <a16:creationId xmlns:a16="http://schemas.microsoft.com/office/drawing/2014/main" id="{C5EA5141-CC51-4A2B-B6A4-B614FC7D80D0}"/>
              </a:ext>
            </a:extLst>
          </p:cNvPr>
          <p:cNvGrpSpPr/>
          <p:nvPr/>
        </p:nvGrpSpPr>
        <p:grpSpPr>
          <a:xfrm>
            <a:off x="406651" y="1327151"/>
            <a:ext cx="1408422" cy="395770"/>
            <a:chOff x="406651" y="1327151"/>
            <a:chExt cx="1408422" cy="395770"/>
          </a:xfrm>
        </p:grpSpPr>
        <p:sp>
          <p:nvSpPr>
            <p:cNvPr id="8" name="Round Same Side Corner Rectangle 66">
              <a:extLst>
                <a:ext uri="{FF2B5EF4-FFF2-40B4-BE49-F238E27FC236}">
                  <a16:creationId xmlns:a16="http://schemas.microsoft.com/office/drawing/2014/main" id="{668D3E2C-D140-4DEF-AE20-C015B474F73F}"/>
                </a:ext>
              </a:extLst>
            </p:cNvPr>
            <p:cNvSpPr/>
            <p:nvPr/>
          </p:nvSpPr>
          <p:spPr>
            <a:xfrm>
              <a:off x="406651" y="1327151"/>
              <a:ext cx="140842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9" name="Oval 16">
              <a:extLst>
                <a:ext uri="{FF2B5EF4-FFF2-40B4-BE49-F238E27FC236}">
                  <a16:creationId xmlns:a16="http://schemas.microsoft.com/office/drawing/2014/main" id="{51E09416-CC0D-4C8B-A73F-4117BAEA174E}"/>
                </a:ext>
              </a:extLst>
            </p:cNvPr>
            <p:cNvSpPr/>
            <p:nvPr/>
          </p:nvSpPr>
          <p:spPr>
            <a:xfrm>
              <a:off x="428341" y="1327151"/>
              <a:ext cx="1365062"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LOB/Project </a:t>
              </a:r>
              <a:br>
                <a:rPr lang="en-US" sz="1050" b="1" i="0" u="none" strike="noStrike" kern="1200" cap="none" spc="0" baseline="0">
                  <a:solidFill>
                    <a:srgbClr val="FFFFFF"/>
                  </a:solidFill>
                  <a:uFillTx/>
                  <a:latin typeface="Ubuntu"/>
                  <a:ea typeface="Verdana" pitchFamily="34"/>
                  <a:cs typeface="Verdana" pitchFamily="34"/>
                </a:rPr>
              </a:br>
              <a:r>
                <a:rPr lang="en-US" sz="1050" b="1" i="0" u="none" strike="noStrike" kern="1200" cap="none" spc="0" baseline="0">
                  <a:solidFill>
                    <a:srgbClr val="FFFFFF"/>
                  </a:solidFill>
                  <a:uFillTx/>
                  <a:latin typeface="Ubuntu"/>
                  <a:ea typeface="Verdana" pitchFamily="34"/>
                  <a:cs typeface="Verdana" pitchFamily="34"/>
                </a:rPr>
                <a:t>Teams</a:t>
              </a:r>
            </a:p>
          </p:txBody>
        </p:sp>
      </p:grpSp>
      <p:grpSp>
        <p:nvGrpSpPr>
          <p:cNvPr id="10" name="Group 70">
            <a:extLst>
              <a:ext uri="{FF2B5EF4-FFF2-40B4-BE49-F238E27FC236}">
                <a16:creationId xmlns:a16="http://schemas.microsoft.com/office/drawing/2014/main" id="{3A6D705F-914D-4913-984E-DD91EF67EB28}"/>
              </a:ext>
            </a:extLst>
          </p:cNvPr>
          <p:cNvGrpSpPr/>
          <p:nvPr/>
        </p:nvGrpSpPr>
        <p:grpSpPr>
          <a:xfrm>
            <a:off x="1896099" y="1327151"/>
            <a:ext cx="5149672" cy="395770"/>
            <a:chOff x="1896099" y="1327151"/>
            <a:chExt cx="5149672" cy="395770"/>
          </a:xfrm>
        </p:grpSpPr>
        <p:sp>
          <p:nvSpPr>
            <p:cNvPr id="11" name="Round Same Side Corner Rectangle 66">
              <a:extLst>
                <a:ext uri="{FF2B5EF4-FFF2-40B4-BE49-F238E27FC236}">
                  <a16:creationId xmlns:a16="http://schemas.microsoft.com/office/drawing/2014/main" id="{015FAC87-0FFE-42A2-BE20-0E86AE705A31}"/>
                </a:ext>
              </a:extLst>
            </p:cNvPr>
            <p:cNvSpPr/>
            <p:nvPr/>
          </p:nvSpPr>
          <p:spPr>
            <a:xfrm>
              <a:off x="1896099" y="1327151"/>
              <a:ext cx="514967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2" name="Oval 16">
              <a:extLst>
                <a:ext uri="{FF2B5EF4-FFF2-40B4-BE49-F238E27FC236}">
                  <a16:creationId xmlns:a16="http://schemas.microsoft.com/office/drawing/2014/main" id="{2E2807D9-748D-4509-87EE-3A682701D91D}"/>
                </a:ext>
              </a:extLst>
            </p:cNvPr>
            <p:cNvSpPr/>
            <p:nvPr/>
          </p:nvSpPr>
          <p:spPr>
            <a:xfrm>
              <a:off x="1975369" y="1327151"/>
              <a:ext cx="499111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Accomplishments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pitchFamily="34"/>
                </a:rPr>
                <a:t>Jul'22</a:t>
              </a:r>
              <a:endParaRPr lang="en-US" dirty="0"/>
            </a:p>
          </p:txBody>
        </p:sp>
      </p:grpSp>
      <p:grpSp>
        <p:nvGrpSpPr>
          <p:cNvPr id="13" name="Group 73">
            <a:extLst>
              <a:ext uri="{FF2B5EF4-FFF2-40B4-BE49-F238E27FC236}">
                <a16:creationId xmlns:a16="http://schemas.microsoft.com/office/drawing/2014/main" id="{E682E9DF-1B77-4ECA-9B4F-2DD200B3297D}"/>
              </a:ext>
            </a:extLst>
          </p:cNvPr>
          <p:cNvGrpSpPr/>
          <p:nvPr/>
        </p:nvGrpSpPr>
        <p:grpSpPr>
          <a:xfrm>
            <a:off x="7105646" y="1327151"/>
            <a:ext cx="2303016" cy="395770"/>
            <a:chOff x="7105646" y="1327151"/>
            <a:chExt cx="2303016" cy="395770"/>
          </a:xfrm>
        </p:grpSpPr>
        <p:sp>
          <p:nvSpPr>
            <p:cNvPr id="14" name="Round Same Side Corner Rectangle 66">
              <a:extLst>
                <a:ext uri="{FF2B5EF4-FFF2-40B4-BE49-F238E27FC236}">
                  <a16:creationId xmlns:a16="http://schemas.microsoft.com/office/drawing/2014/main" id="{04716B9F-E3D4-4F65-8E33-DF200A5106BF}"/>
                </a:ext>
              </a:extLst>
            </p:cNvPr>
            <p:cNvSpPr/>
            <p:nvPr/>
          </p:nvSpPr>
          <p:spPr>
            <a:xfrm>
              <a:off x="7105646"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5" name="Oval 16">
              <a:extLst>
                <a:ext uri="{FF2B5EF4-FFF2-40B4-BE49-F238E27FC236}">
                  <a16:creationId xmlns:a16="http://schemas.microsoft.com/office/drawing/2014/main" id="{DA3FA8CF-B8BF-43D0-8916-A595C5B198C2}"/>
                </a:ext>
              </a:extLst>
            </p:cNvPr>
            <p:cNvSpPr/>
            <p:nvPr/>
          </p:nvSpPr>
          <p:spPr>
            <a:xfrm>
              <a:off x="7141107"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Planned Activities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a:cs typeface="Verdana" pitchFamily="34"/>
                </a:rPr>
                <a:t>Aug'22</a:t>
              </a:r>
            </a:p>
          </p:txBody>
        </p:sp>
      </p:grpSp>
      <p:grpSp>
        <p:nvGrpSpPr>
          <p:cNvPr id="16" name="Group 76">
            <a:extLst>
              <a:ext uri="{FF2B5EF4-FFF2-40B4-BE49-F238E27FC236}">
                <a16:creationId xmlns:a16="http://schemas.microsoft.com/office/drawing/2014/main" id="{72CC81CB-158C-4E8E-9A9B-AD69E6609F19}"/>
              </a:ext>
            </a:extLst>
          </p:cNvPr>
          <p:cNvGrpSpPr/>
          <p:nvPr/>
        </p:nvGrpSpPr>
        <p:grpSpPr>
          <a:xfrm>
            <a:off x="9481422" y="1327151"/>
            <a:ext cx="2303016" cy="395770"/>
            <a:chOff x="9481422" y="1327151"/>
            <a:chExt cx="2303016" cy="395770"/>
          </a:xfrm>
        </p:grpSpPr>
        <p:sp>
          <p:nvSpPr>
            <p:cNvPr id="17" name="Round Same Side Corner Rectangle 66">
              <a:extLst>
                <a:ext uri="{FF2B5EF4-FFF2-40B4-BE49-F238E27FC236}">
                  <a16:creationId xmlns:a16="http://schemas.microsoft.com/office/drawing/2014/main" id="{ABA94D02-028E-4952-95EB-82619C4E9EDC}"/>
                </a:ext>
              </a:extLst>
            </p:cNvPr>
            <p:cNvSpPr/>
            <p:nvPr/>
          </p:nvSpPr>
          <p:spPr>
            <a:xfrm>
              <a:off x="9481422"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8" name="Oval 16">
              <a:extLst>
                <a:ext uri="{FF2B5EF4-FFF2-40B4-BE49-F238E27FC236}">
                  <a16:creationId xmlns:a16="http://schemas.microsoft.com/office/drawing/2014/main" id="{3790E074-8DE2-4B1C-978D-A3BB5FCDF9A0}"/>
                </a:ext>
              </a:extLst>
            </p:cNvPr>
            <p:cNvSpPr/>
            <p:nvPr/>
          </p:nvSpPr>
          <p:spPr>
            <a:xfrm>
              <a:off x="9516883"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Risks/Resourcing/</a:t>
              </a:r>
            </a:p>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Support Required</a:t>
              </a:r>
            </a:p>
          </p:txBody>
        </p:sp>
      </p:grpSp>
      <p:cxnSp>
        <p:nvCxnSpPr>
          <p:cNvPr id="19" name="Straight Connector 45">
            <a:extLst>
              <a:ext uri="{FF2B5EF4-FFF2-40B4-BE49-F238E27FC236}">
                <a16:creationId xmlns:a16="http://schemas.microsoft.com/office/drawing/2014/main" id="{392C3946-B6B6-495D-8A6A-635E82E24FAC}"/>
              </a:ext>
            </a:extLst>
          </p:cNvPr>
          <p:cNvCxnSpPr/>
          <p:nvPr/>
        </p:nvCxnSpPr>
        <p:spPr>
          <a:xfrm>
            <a:off x="404814" y="4706663"/>
            <a:ext cx="11344174" cy="0"/>
          </a:xfrm>
          <a:prstGeom prst="straightConnector1">
            <a:avLst/>
          </a:prstGeom>
          <a:noFill/>
          <a:ln w="6345" cap="flat">
            <a:solidFill>
              <a:srgbClr val="12ABDB"/>
            </a:solidFill>
            <a:prstDash val="solid"/>
            <a:miter/>
          </a:ln>
        </p:spPr>
      </p:cxnSp>
      <p:sp>
        <p:nvSpPr>
          <p:cNvPr id="20" name="Rectangle 34">
            <a:extLst>
              <a:ext uri="{FF2B5EF4-FFF2-40B4-BE49-F238E27FC236}">
                <a16:creationId xmlns:a16="http://schemas.microsoft.com/office/drawing/2014/main" id="{C9279EBE-0F23-4C4C-A6AC-5FD3AF2846B7}"/>
              </a:ext>
            </a:extLst>
          </p:cNvPr>
          <p:cNvSpPr/>
          <p:nvPr/>
        </p:nvSpPr>
        <p:spPr>
          <a:xfrm>
            <a:off x="406423" y="3678823"/>
            <a:ext cx="1372450" cy="751581"/>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FIT</a:t>
            </a:r>
          </a:p>
        </p:txBody>
      </p:sp>
      <p:sp>
        <p:nvSpPr>
          <p:cNvPr id="21" name="Rectangle 36">
            <a:extLst>
              <a:ext uri="{FF2B5EF4-FFF2-40B4-BE49-F238E27FC236}">
                <a16:creationId xmlns:a16="http://schemas.microsoft.com/office/drawing/2014/main" id="{870A0FAC-CC4C-43C0-858C-900FA5A49F9C}"/>
              </a:ext>
            </a:extLst>
          </p:cNvPr>
          <p:cNvSpPr/>
          <p:nvPr/>
        </p:nvSpPr>
        <p:spPr>
          <a:xfrm>
            <a:off x="1877510" y="3679883"/>
            <a:ext cx="5167310" cy="751700"/>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cs typeface="Calibri"/>
              </a:rPr>
              <a:t>Created testcases for 3.2 &amp; v3.3 features</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cs typeface="Calibri"/>
              </a:rPr>
              <a:t>Executed created testcases for  v3.2 &amp; v3.3 features</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cs typeface="Calibri"/>
              </a:rPr>
              <a:t>Completed regression testing for UI as part of  v3.2 &amp; v3.3 release</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cs typeface="Calibri"/>
              </a:rPr>
              <a:t>Working on the new group and entertainment tab automation</a:t>
            </a:r>
          </a:p>
        </p:txBody>
      </p:sp>
      <p:sp>
        <p:nvSpPr>
          <p:cNvPr id="22" name="Rectangle 38">
            <a:extLst>
              <a:ext uri="{FF2B5EF4-FFF2-40B4-BE49-F238E27FC236}">
                <a16:creationId xmlns:a16="http://schemas.microsoft.com/office/drawing/2014/main" id="{3E9C5085-4DB0-4D84-9918-D1D79EDB0C7B}"/>
              </a:ext>
            </a:extLst>
          </p:cNvPr>
          <p:cNvSpPr/>
          <p:nvPr/>
        </p:nvSpPr>
        <p:spPr>
          <a:xfrm>
            <a:off x="7051093" y="3679883"/>
            <a:ext cx="2350977" cy="751252"/>
          </a:xfrm>
          <a:prstGeom prst="rect">
            <a:avLst/>
          </a:prstGeom>
          <a:solidFill>
            <a:srgbClr val="F2F2F2"/>
          </a:solidFill>
          <a:ln>
            <a:noFill/>
            <a:prstDash val="solid"/>
          </a:ln>
        </p:spPr>
        <p:txBody>
          <a:bodyPr vert="horz" wrap="square" lIns="91440" tIns="45720" rIns="0" bIns="45720" anchor="t" anchorCtr="0" compatLnSpc="1">
            <a:noAutofit/>
          </a:bodyPr>
          <a:lstStyle/>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b="0" i="0" u="none" strike="noStrike" kern="1200" cap="none" spc="0" baseline="0" dirty="0">
                <a:solidFill>
                  <a:srgbClr val="000000"/>
                </a:solidFill>
                <a:uFillTx/>
                <a:latin typeface="Ubuntu"/>
              </a:rPr>
              <a:t>Planning to complete automation on contextual page.</a:t>
            </a:r>
          </a:p>
          <a:p>
            <a:pPr marL="137160" indent="-137160">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endParaRPr>
          </a:p>
        </p:txBody>
      </p:sp>
      <p:sp>
        <p:nvSpPr>
          <p:cNvPr id="23" name="Rectangle 41">
            <a:extLst>
              <a:ext uri="{FF2B5EF4-FFF2-40B4-BE49-F238E27FC236}">
                <a16:creationId xmlns:a16="http://schemas.microsoft.com/office/drawing/2014/main" id="{9374D9E3-D9A3-40C8-AA3A-3A3D0A30840A}"/>
              </a:ext>
            </a:extLst>
          </p:cNvPr>
          <p:cNvSpPr/>
          <p:nvPr/>
        </p:nvSpPr>
        <p:spPr>
          <a:xfrm>
            <a:off x="9417551" y="3629994"/>
            <a:ext cx="2321597" cy="801142"/>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NA</a:t>
            </a:r>
          </a:p>
        </p:txBody>
      </p:sp>
      <p:sp>
        <p:nvSpPr>
          <p:cNvPr id="24" name="Rectangle 43">
            <a:extLst>
              <a:ext uri="{FF2B5EF4-FFF2-40B4-BE49-F238E27FC236}">
                <a16:creationId xmlns:a16="http://schemas.microsoft.com/office/drawing/2014/main" id="{20D0DBB9-5AF1-4B0E-A69E-49832AEF97BB}"/>
              </a:ext>
            </a:extLst>
          </p:cNvPr>
          <p:cNvSpPr/>
          <p:nvPr/>
        </p:nvSpPr>
        <p:spPr>
          <a:xfrm>
            <a:off x="404978" y="4476554"/>
            <a:ext cx="1416266" cy="1992298"/>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Ubuntu"/>
              </a:rPr>
              <a:t>CI Integration</a:t>
            </a:r>
          </a:p>
        </p:txBody>
      </p:sp>
      <p:sp>
        <p:nvSpPr>
          <p:cNvPr id="25" name="Rectangle 44">
            <a:extLst>
              <a:ext uri="{FF2B5EF4-FFF2-40B4-BE49-F238E27FC236}">
                <a16:creationId xmlns:a16="http://schemas.microsoft.com/office/drawing/2014/main" id="{3FF10148-E33C-45A1-A545-BAEDA919F9AD}"/>
              </a:ext>
            </a:extLst>
          </p:cNvPr>
          <p:cNvSpPr/>
          <p:nvPr/>
        </p:nvSpPr>
        <p:spPr>
          <a:xfrm>
            <a:off x="1877893" y="4485981"/>
            <a:ext cx="5123081" cy="1992298"/>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QA testing  for below:</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TVROCS- Snowflake Migration</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err="1">
                <a:solidFill>
                  <a:srgbClr val="000000"/>
                </a:solidFill>
                <a:latin typeface="Ubuntu"/>
                <a:cs typeface="Calibri"/>
              </a:rPr>
              <a:t>HashiCorp</a:t>
            </a:r>
            <a:r>
              <a:rPr lang="en-US" sz="900" kern="0" dirty="0">
                <a:solidFill>
                  <a:srgbClr val="000000"/>
                </a:solidFill>
                <a:latin typeface="Ubuntu"/>
                <a:cs typeface="Calibri"/>
              </a:rPr>
              <a:t> Vault Migration</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Sales data feed - PAM Report to S3 Drop</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EMS Migration</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Angular Data Validation</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Alternate 3 - Compare</a:t>
            </a:r>
          </a:p>
          <a:p>
            <a:pPr marL="628650" lvl="1"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US" sz="900" kern="0" dirty="0">
                <a:solidFill>
                  <a:srgbClr val="000000"/>
                </a:solidFill>
                <a:latin typeface="Ubuntu"/>
                <a:cs typeface="Calibri"/>
              </a:rPr>
              <a:t>Database credential change for Compare, Carmine and Agency Portal</a:t>
            </a:r>
          </a:p>
        </p:txBody>
      </p:sp>
      <p:sp>
        <p:nvSpPr>
          <p:cNvPr id="26" name="Rectangle 46">
            <a:extLst>
              <a:ext uri="{FF2B5EF4-FFF2-40B4-BE49-F238E27FC236}">
                <a16:creationId xmlns:a16="http://schemas.microsoft.com/office/drawing/2014/main" id="{C41EAADA-7331-4DE6-ADDF-D304AE0550A6}"/>
              </a:ext>
            </a:extLst>
          </p:cNvPr>
          <p:cNvSpPr/>
          <p:nvPr/>
        </p:nvSpPr>
        <p:spPr>
          <a:xfrm>
            <a:off x="7105646" y="4476554"/>
            <a:ext cx="2267456" cy="1931685"/>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err="1">
                <a:solidFill>
                  <a:srgbClr val="000000"/>
                </a:solidFill>
                <a:latin typeface="Ubuntu"/>
                <a:ea typeface="Arial"/>
                <a:cs typeface="Arial"/>
              </a:rPr>
              <a:t>Mediamix</a:t>
            </a:r>
            <a:r>
              <a:rPr lang="en-IN" sz="900" kern="0" dirty="0">
                <a:solidFill>
                  <a:srgbClr val="000000"/>
                </a:solidFill>
                <a:latin typeface="Ubuntu"/>
                <a:ea typeface="Arial"/>
                <a:cs typeface="Arial"/>
              </a:rPr>
              <a:t> changes </a:t>
            </a:r>
          </a:p>
          <a:p>
            <a:pPr marL="171450" indent="-171450">
              <a:spcBef>
                <a:spcPts val="100"/>
              </a:spcBef>
              <a:buClr>
                <a:srgbClr val="0070AD"/>
              </a:buClr>
              <a:buSzPct val="100000"/>
              <a:buFont typeface="Wingdings" pitchFamily="2"/>
              <a:buChar char="§"/>
              <a:defRPr sz="1800" b="0" i="0" u="none" strike="noStrike" kern="0" cap="none" spc="0" baseline="0">
                <a:solidFill>
                  <a:srgbClr val="000000"/>
                </a:solidFill>
                <a:uFillTx/>
              </a:defRPr>
            </a:pPr>
            <a:r>
              <a:rPr lang="en-IN" sz="900" kern="0" dirty="0">
                <a:solidFill>
                  <a:srgbClr val="000000"/>
                </a:solidFill>
                <a:latin typeface="Ubuntu"/>
                <a:ea typeface="Arial"/>
                <a:cs typeface="Arial"/>
              </a:rPr>
              <a:t>Plan EDI report validation</a:t>
            </a:r>
          </a:p>
        </p:txBody>
      </p:sp>
      <p:sp>
        <p:nvSpPr>
          <p:cNvPr id="27" name="Rectangle 47">
            <a:extLst>
              <a:ext uri="{FF2B5EF4-FFF2-40B4-BE49-F238E27FC236}">
                <a16:creationId xmlns:a16="http://schemas.microsoft.com/office/drawing/2014/main" id="{7CE42D99-B74C-4D4B-A92D-2064501AF3C2}"/>
              </a:ext>
            </a:extLst>
          </p:cNvPr>
          <p:cNvSpPr/>
          <p:nvPr/>
        </p:nvSpPr>
        <p:spPr>
          <a:xfrm>
            <a:off x="9409331" y="4476554"/>
            <a:ext cx="2380947" cy="1931685"/>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C50D042-817F-413E-8800-CBC9157FCB55}"/>
              </a:ext>
            </a:extLst>
          </p:cNvPr>
          <p:cNvSpPr txBox="1"/>
          <p:nvPr/>
        </p:nvSpPr>
        <p:spPr>
          <a:xfrm>
            <a:off x="363419" y="165835"/>
            <a:ext cx="10947397" cy="717547"/>
          </a:xfrm>
          <a:prstGeom prst="rect">
            <a:avLst/>
          </a:prstGeom>
          <a:noFill/>
          <a:ln>
            <a:noFill/>
          </a:ln>
        </p:spPr>
        <p:txBody>
          <a:bodyPr vert="horz" wrap="square" lIns="0" tIns="0" rIns="0" bIns="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2800" b="0" i="0" u="none" strike="noStrike" kern="1200" cap="all" spc="0" baseline="0">
                <a:solidFill>
                  <a:srgbClr val="272936"/>
                </a:solidFill>
                <a:uFillTx/>
                <a:latin typeface="Ubuntu"/>
              </a:rPr>
              <a:t>Project updates – Local</a:t>
            </a:r>
          </a:p>
        </p:txBody>
      </p:sp>
      <p:sp>
        <p:nvSpPr>
          <p:cNvPr id="3" name="Rectangle 40">
            <a:extLst>
              <a:ext uri="{FF2B5EF4-FFF2-40B4-BE49-F238E27FC236}">
                <a16:creationId xmlns:a16="http://schemas.microsoft.com/office/drawing/2014/main" id="{9829D87F-FB7B-4E46-A696-84C010B445D1}"/>
              </a:ext>
            </a:extLst>
          </p:cNvPr>
          <p:cNvSpPr/>
          <p:nvPr/>
        </p:nvSpPr>
        <p:spPr>
          <a:xfrm>
            <a:off x="387142" y="1283294"/>
            <a:ext cx="1381630" cy="819689"/>
          </a:xfrm>
          <a:prstGeom prst="rect">
            <a:avLst/>
          </a:prstGeom>
          <a:solidFill>
            <a:srgbClr val="0070AD"/>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 Wide Orbit </a:t>
            </a:r>
            <a:br>
              <a:rPr lang="en-US" sz="1100" b="1" i="0" u="none" strike="noStrike" kern="0" cap="none" spc="0" baseline="0" dirty="0">
                <a:solidFill>
                  <a:srgbClr val="FFFFFF"/>
                </a:solidFill>
                <a:uFillTx/>
                <a:latin typeface="Ubuntu"/>
              </a:rPr>
            </a:br>
            <a:r>
              <a:rPr lang="en-US" sz="1100" b="1" i="0" u="none" strike="noStrike" kern="0" cap="none" spc="0" baseline="0" dirty="0">
                <a:solidFill>
                  <a:srgbClr val="FFFFFF"/>
                </a:solidFill>
                <a:uFillTx/>
                <a:latin typeface="Ubuntu"/>
              </a:rPr>
              <a:t>Traffic</a:t>
            </a:r>
          </a:p>
        </p:txBody>
      </p:sp>
      <p:sp>
        <p:nvSpPr>
          <p:cNvPr id="4" name="Rectangle 42">
            <a:extLst>
              <a:ext uri="{FF2B5EF4-FFF2-40B4-BE49-F238E27FC236}">
                <a16:creationId xmlns:a16="http://schemas.microsoft.com/office/drawing/2014/main" id="{05510C22-5A8C-45A0-BD29-B3C26A6C91B0}"/>
              </a:ext>
            </a:extLst>
          </p:cNvPr>
          <p:cNvSpPr/>
          <p:nvPr/>
        </p:nvSpPr>
        <p:spPr>
          <a:xfrm>
            <a:off x="1896099" y="1288828"/>
            <a:ext cx="4960950" cy="795916"/>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Testing completed for all the New requirements and fixed issues for V21</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Sign off provided by QA for V21</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ALM updated with all Manual and Automation Regression test cases</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High level Sanity testing in EC QA GA9 using hot fix Build</a:t>
            </a:r>
          </a:p>
          <a:p>
            <a:pPr marL="171450" indent="-171450" defTabSz="957751">
              <a:spcBef>
                <a:spcPts val="100"/>
              </a:spcBef>
              <a:buClr>
                <a:srgbClr val="0070AD"/>
              </a:buClr>
              <a:buSzPct val="100000"/>
              <a:buFont typeface="Arial,Sans-Serif" pitchFamily="2"/>
              <a:buChar char="•"/>
              <a:defRPr sz="1800" b="0" i="0" u="none" strike="noStrike" kern="0" cap="none" spc="0" baseline="0">
                <a:solidFill>
                  <a:srgbClr val="000000"/>
                </a:solidFill>
                <a:uFillTx/>
              </a:defRPr>
            </a:pPr>
            <a:endParaRPr lang="en-US" sz="900" dirty="0">
              <a:ea typeface="+mn-lt"/>
              <a:cs typeface="+mn-lt"/>
            </a:endParaRPr>
          </a:p>
        </p:txBody>
      </p:sp>
      <p:sp>
        <p:nvSpPr>
          <p:cNvPr id="5" name="Rectangle 48">
            <a:extLst>
              <a:ext uri="{FF2B5EF4-FFF2-40B4-BE49-F238E27FC236}">
                <a16:creationId xmlns:a16="http://schemas.microsoft.com/office/drawing/2014/main" id="{94B204C1-1D40-4B2C-87CD-AE7F7CAC72A4}"/>
              </a:ext>
            </a:extLst>
          </p:cNvPr>
          <p:cNvSpPr/>
          <p:nvPr/>
        </p:nvSpPr>
        <p:spPr>
          <a:xfrm>
            <a:off x="6966493" y="1286174"/>
            <a:ext cx="2446476" cy="795916"/>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Start preparing for WOT V21 GA10 release</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Automation of WON regression</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QA will be working on upcoming New Release suite</a:t>
            </a:r>
          </a:p>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1200" cap="none" spc="0" baseline="0" dirty="0">
              <a:solidFill>
                <a:srgbClr val="000000"/>
              </a:solidFill>
              <a:uFillTx/>
              <a:latin typeface="Ubuntu"/>
              <a:cs typeface="Calibri"/>
            </a:endParaRPr>
          </a:p>
        </p:txBody>
      </p:sp>
      <p:sp>
        <p:nvSpPr>
          <p:cNvPr id="6" name="Rectangle 49">
            <a:extLst>
              <a:ext uri="{FF2B5EF4-FFF2-40B4-BE49-F238E27FC236}">
                <a16:creationId xmlns:a16="http://schemas.microsoft.com/office/drawing/2014/main" id="{1CBD2C48-D76C-4E8C-9D7D-FC5B6E0B6A75}"/>
              </a:ext>
            </a:extLst>
          </p:cNvPr>
          <p:cNvSpPr/>
          <p:nvPr/>
        </p:nvSpPr>
        <p:spPr>
          <a:xfrm>
            <a:off x="9530343" y="1283294"/>
            <a:ext cx="2168078" cy="796357"/>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p:txBody>
      </p:sp>
      <p:grpSp>
        <p:nvGrpSpPr>
          <p:cNvPr id="7" name="Group 50">
            <a:extLst>
              <a:ext uri="{FF2B5EF4-FFF2-40B4-BE49-F238E27FC236}">
                <a16:creationId xmlns:a16="http://schemas.microsoft.com/office/drawing/2014/main" id="{045263A3-DFBD-4C4A-B15A-FD51B7F41033}"/>
              </a:ext>
            </a:extLst>
          </p:cNvPr>
          <p:cNvGrpSpPr/>
          <p:nvPr/>
        </p:nvGrpSpPr>
        <p:grpSpPr>
          <a:xfrm>
            <a:off x="406651" y="803276"/>
            <a:ext cx="1408422" cy="395770"/>
            <a:chOff x="406651" y="1327151"/>
            <a:chExt cx="1408422" cy="395770"/>
          </a:xfrm>
        </p:grpSpPr>
        <p:sp>
          <p:nvSpPr>
            <p:cNvPr id="8" name="Round Same Side Corner Rectangle 66">
              <a:extLst>
                <a:ext uri="{FF2B5EF4-FFF2-40B4-BE49-F238E27FC236}">
                  <a16:creationId xmlns:a16="http://schemas.microsoft.com/office/drawing/2014/main" id="{3CB04B93-12B1-4118-B4C7-FAFAF9A74E0F}"/>
                </a:ext>
              </a:extLst>
            </p:cNvPr>
            <p:cNvSpPr/>
            <p:nvPr/>
          </p:nvSpPr>
          <p:spPr>
            <a:xfrm>
              <a:off x="406651" y="1327151"/>
              <a:ext cx="140842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9" name="Oval 16">
              <a:extLst>
                <a:ext uri="{FF2B5EF4-FFF2-40B4-BE49-F238E27FC236}">
                  <a16:creationId xmlns:a16="http://schemas.microsoft.com/office/drawing/2014/main" id="{FC82BB9D-6E3D-4D19-AAD2-F9E4F556E81D}"/>
                </a:ext>
              </a:extLst>
            </p:cNvPr>
            <p:cNvSpPr/>
            <p:nvPr/>
          </p:nvSpPr>
          <p:spPr>
            <a:xfrm>
              <a:off x="428341" y="1327151"/>
              <a:ext cx="1365062"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a:solidFill>
                    <a:srgbClr val="FFFFFF"/>
                  </a:solidFill>
                  <a:uFillTx/>
                  <a:latin typeface="Ubuntu"/>
                  <a:ea typeface="Verdana" pitchFamily="34"/>
                  <a:cs typeface="Verdana" pitchFamily="34"/>
                </a:rPr>
                <a:t>LOB/Project </a:t>
              </a:r>
              <a:br>
                <a:rPr lang="en-US" sz="1050" b="1" i="0" u="none" strike="noStrike" kern="1200" cap="none" spc="0" baseline="0">
                  <a:solidFill>
                    <a:srgbClr val="FFFFFF"/>
                  </a:solidFill>
                  <a:uFillTx/>
                  <a:latin typeface="Ubuntu"/>
                  <a:ea typeface="Verdana" pitchFamily="34"/>
                  <a:cs typeface="Verdana" pitchFamily="34"/>
                </a:rPr>
              </a:br>
              <a:r>
                <a:rPr lang="en-US" sz="1050" b="1" i="0" u="none" strike="noStrike" kern="1200" cap="none" spc="0" baseline="0">
                  <a:solidFill>
                    <a:srgbClr val="FFFFFF"/>
                  </a:solidFill>
                  <a:uFillTx/>
                  <a:latin typeface="Ubuntu"/>
                  <a:ea typeface="Verdana" pitchFamily="34"/>
                  <a:cs typeface="Verdana" pitchFamily="34"/>
                </a:rPr>
                <a:t>Teams</a:t>
              </a:r>
            </a:p>
          </p:txBody>
        </p:sp>
      </p:grpSp>
      <p:grpSp>
        <p:nvGrpSpPr>
          <p:cNvPr id="10" name="Group 54">
            <a:extLst>
              <a:ext uri="{FF2B5EF4-FFF2-40B4-BE49-F238E27FC236}">
                <a16:creationId xmlns:a16="http://schemas.microsoft.com/office/drawing/2014/main" id="{A044D84E-25F5-4344-8EB4-B1851566BA33}"/>
              </a:ext>
            </a:extLst>
          </p:cNvPr>
          <p:cNvGrpSpPr/>
          <p:nvPr/>
        </p:nvGrpSpPr>
        <p:grpSpPr>
          <a:xfrm>
            <a:off x="1896099" y="803276"/>
            <a:ext cx="5149672" cy="395770"/>
            <a:chOff x="1896099" y="1327151"/>
            <a:chExt cx="5149672" cy="395770"/>
          </a:xfrm>
        </p:grpSpPr>
        <p:sp>
          <p:nvSpPr>
            <p:cNvPr id="11" name="Round Same Side Corner Rectangle 66">
              <a:extLst>
                <a:ext uri="{FF2B5EF4-FFF2-40B4-BE49-F238E27FC236}">
                  <a16:creationId xmlns:a16="http://schemas.microsoft.com/office/drawing/2014/main" id="{A3EFA8F0-710C-4ED5-9351-FC3C7A1ADCA2}"/>
                </a:ext>
              </a:extLst>
            </p:cNvPr>
            <p:cNvSpPr/>
            <p:nvPr/>
          </p:nvSpPr>
          <p:spPr>
            <a:xfrm>
              <a:off x="1896099" y="1327151"/>
              <a:ext cx="5149672"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2" name="Oval 16">
              <a:extLst>
                <a:ext uri="{FF2B5EF4-FFF2-40B4-BE49-F238E27FC236}">
                  <a16:creationId xmlns:a16="http://schemas.microsoft.com/office/drawing/2014/main" id="{BD10ECB5-8941-4BF4-BBC6-1113704F7BAE}"/>
                </a:ext>
              </a:extLst>
            </p:cNvPr>
            <p:cNvSpPr/>
            <p:nvPr/>
          </p:nvSpPr>
          <p:spPr>
            <a:xfrm>
              <a:off x="1975369" y="1327151"/>
              <a:ext cx="499111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Accomplishments</a:t>
              </a:r>
            </a:p>
            <a:p>
              <a:pPr algn="ctr" defTabSz="958986">
                <a:defRPr sz="1800" b="0" i="0" u="none" strike="noStrike" kern="0" cap="none" spc="0" baseline="0">
                  <a:solidFill>
                    <a:srgbClr val="000000"/>
                  </a:solidFill>
                  <a:uFillTx/>
                </a:defRPr>
              </a:pPr>
              <a:r>
                <a:rPr lang="en-US" sz="1050" b="1" dirty="0">
                  <a:solidFill>
                    <a:srgbClr val="FFFFFF"/>
                  </a:solidFill>
                  <a:latin typeface="Ubuntu"/>
                  <a:ea typeface="Verdana" pitchFamily="34"/>
                </a:rPr>
                <a:t>Jul'22</a:t>
              </a:r>
              <a:endParaRPr lang="en-US" dirty="0"/>
            </a:p>
          </p:txBody>
        </p:sp>
      </p:grpSp>
      <p:grpSp>
        <p:nvGrpSpPr>
          <p:cNvPr id="13" name="Group 57">
            <a:extLst>
              <a:ext uri="{FF2B5EF4-FFF2-40B4-BE49-F238E27FC236}">
                <a16:creationId xmlns:a16="http://schemas.microsoft.com/office/drawing/2014/main" id="{54DF6EBA-0AA2-4054-A445-B81257876A02}"/>
              </a:ext>
            </a:extLst>
          </p:cNvPr>
          <p:cNvGrpSpPr/>
          <p:nvPr/>
        </p:nvGrpSpPr>
        <p:grpSpPr>
          <a:xfrm>
            <a:off x="7105646" y="803276"/>
            <a:ext cx="2303016" cy="395770"/>
            <a:chOff x="7105646" y="1327151"/>
            <a:chExt cx="2303016" cy="395770"/>
          </a:xfrm>
        </p:grpSpPr>
        <p:sp>
          <p:nvSpPr>
            <p:cNvPr id="14" name="Round Same Side Corner Rectangle 66">
              <a:extLst>
                <a:ext uri="{FF2B5EF4-FFF2-40B4-BE49-F238E27FC236}">
                  <a16:creationId xmlns:a16="http://schemas.microsoft.com/office/drawing/2014/main" id="{A2FD60B8-51C3-4BAD-AE2A-E456476D8868}"/>
                </a:ext>
              </a:extLst>
            </p:cNvPr>
            <p:cNvSpPr/>
            <p:nvPr/>
          </p:nvSpPr>
          <p:spPr>
            <a:xfrm>
              <a:off x="7105646"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5" name="Oval 16">
              <a:extLst>
                <a:ext uri="{FF2B5EF4-FFF2-40B4-BE49-F238E27FC236}">
                  <a16:creationId xmlns:a16="http://schemas.microsoft.com/office/drawing/2014/main" id="{5CAB027C-1158-484F-A024-C147F7BF98FD}"/>
                </a:ext>
              </a:extLst>
            </p:cNvPr>
            <p:cNvSpPr/>
            <p:nvPr/>
          </p:nvSpPr>
          <p:spPr>
            <a:xfrm>
              <a:off x="7141107"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lvl="1" algn="ctr" defTabSz="958986">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a:cs typeface="Verdana" pitchFamily="34"/>
                </a:rPr>
                <a:t>Planned Activities</a:t>
              </a:r>
            </a:p>
            <a:p>
              <a:pPr lvl="1" algn="ctr" defTabSz="958986">
                <a:defRPr sz="1800" b="0" i="0" u="none" strike="noStrike" kern="0" cap="none" spc="0" baseline="0">
                  <a:solidFill>
                    <a:srgbClr val="000000"/>
                  </a:solidFill>
                  <a:uFillTx/>
                </a:defRPr>
              </a:pPr>
              <a:r>
                <a:rPr lang="en-US" sz="1050" b="1" dirty="0">
                  <a:solidFill>
                    <a:srgbClr val="FFFFFF"/>
                  </a:solidFill>
                  <a:latin typeface="Ubuntu"/>
                  <a:ea typeface="Verdana"/>
                  <a:cs typeface="Verdana" pitchFamily="34"/>
                </a:rPr>
                <a:t>Aug'22</a:t>
              </a:r>
            </a:p>
          </p:txBody>
        </p:sp>
      </p:grpSp>
      <p:grpSp>
        <p:nvGrpSpPr>
          <p:cNvPr id="16" name="Group 60">
            <a:extLst>
              <a:ext uri="{FF2B5EF4-FFF2-40B4-BE49-F238E27FC236}">
                <a16:creationId xmlns:a16="http://schemas.microsoft.com/office/drawing/2014/main" id="{350D7E2E-1005-4474-A272-38CB4AAAED31}"/>
              </a:ext>
            </a:extLst>
          </p:cNvPr>
          <p:cNvGrpSpPr/>
          <p:nvPr/>
        </p:nvGrpSpPr>
        <p:grpSpPr>
          <a:xfrm>
            <a:off x="9481422" y="803276"/>
            <a:ext cx="2303016" cy="395770"/>
            <a:chOff x="9481422" y="1327151"/>
            <a:chExt cx="2303016" cy="395770"/>
          </a:xfrm>
        </p:grpSpPr>
        <p:sp>
          <p:nvSpPr>
            <p:cNvPr id="17" name="Round Same Side Corner Rectangle 66">
              <a:extLst>
                <a:ext uri="{FF2B5EF4-FFF2-40B4-BE49-F238E27FC236}">
                  <a16:creationId xmlns:a16="http://schemas.microsoft.com/office/drawing/2014/main" id="{2F44A561-805B-4E96-9976-BC5DF7CD5111}"/>
                </a:ext>
              </a:extLst>
            </p:cNvPr>
            <p:cNvSpPr/>
            <p:nvPr/>
          </p:nvSpPr>
          <p:spPr>
            <a:xfrm>
              <a:off x="9481422" y="1327151"/>
              <a:ext cx="2303016" cy="209845"/>
            </a:xfrm>
            <a:custGeom>
              <a:avLst/>
              <a:gdLst>
                <a:gd name="f0" fmla="val w"/>
                <a:gd name="f1" fmla="val h"/>
                <a:gd name="f2" fmla="val 0"/>
                <a:gd name="f3" fmla="val 3587472"/>
                <a:gd name="f4" fmla="val 85700"/>
                <a:gd name="f5" fmla="val 3501772"/>
                <a:gd name="f6" fmla="val 3549103"/>
                <a:gd name="f7" fmla="val 38369"/>
                <a:gd name="f8" fmla="*/ f0 1 3587472"/>
                <a:gd name="f9" fmla="*/ f1 1 85700"/>
                <a:gd name="f10" fmla="val f2"/>
                <a:gd name="f11" fmla="val f3"/>
                <a:gd name="f12" fmla="val f4"/>
                <a:gd name="f13" fmla="+- f12 0 f10"/>
                <a:gd name="f14" fmla="+- f11 0 f10"/>
                <a:gd name="f15" fmla="*/ f14 1 3587472"/>
                <a:gd name="f16" fmla="*/ f13 1 857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587472" h="85700">
                  <a:moveTo>
                    <a:pt x="f4" y="f2"/>
                  </a:moveTo>
                  <a:lnTo>
                    <a:pt x="f5" y="f2"/>
                  </a:lnTo>
                  <a:cubicBezTo>
                    <a:pt x="f6" y="f2"/>
                    <a:pt x="f3" y="f7"/>
                    <a:pt x="f3" y="f4"/>
                  </a:cubicBezTo>
                  <a:lnTo>
                    <a:pt x="f2" y="f4"/>
                  </a:lnTo>
                  <a:cubicBezTo>
                    <a:pt x="f2" y="f7"/>
                    <a:pt x="f7" y="f2"/>
                    <a:pt x="f4" y="f2"/>
                  </a:cubicBezTo>
                  <a:close/>
                </a:path>
              </a:pathLst>
            </a:custGeom>
            <a:gradFill>
              <a:gsLst>
                <a:gs pos="0">
                  <a:srgbClr val="A6A6A6"/>
                </a:gs>
                <a:gs pos="100000">
                  <a:srgbClr val="F2F2F2">
                    <a:alpha val="0"/>
                  </a:srgbClr>
                </a:gs>
              </a:gsLst>
              <a:lin ang="5400000"/>
            </a:gradFill>
            <a:ln>
              <a:noFill/>
              <a:prstDash val="solid"/>
            </a:ln>
          </p:spPr>
          <p:txBody>
            <a:bodyPr vert="horz" wrap="square" lIns="91440" tIns="45720" rIns="91440" bIns="45720" anchor="ctr" anchorCtr="0" compatLnSpc="1">
              <a:noAutofit/>
            </a:bodyPr>
            <a:lstStyle/>
            <a:p>
              <a:pPr marL="0" marR="0" lvl="0" indent="0" algn="l"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1" i="0" u="none" strike="noStrike" kern="1200" cap="none" spc="0" baseline="0">
                <a:solidFill>
                  <a:srgbClr val="FFFFFF"/>
                </a:solidFill>
                <a:uFillTx/>
                <a:latin typeface="Ubuntu"/>
                <a:ea typeface="Verdana" pitchFamily="34"/>
                <a:cs typeface="Verdana" pitchFamily="34"/>
              </a:endParaRPr>
            </a:p>
          </p:txBody>
        </p:sp>
        <p:sp>
          <p:nvSpPr>
            <p:cNvPr id="18" name="Oval 16">
              <a:extLst>
                <a:ext uri="{FF2B5EF4-FFF2-40B4-BE49-F238E27FC236}">
                  <a16:creationId xmlns:a16="http://schemas.microsoft.com/office/drawing/2014/main" id="{18D3D319-8E0C-4C3C-8D06-03A05A3B13D0}"/>
                </a:ext>
              </a:extLst>
            </p:cNvPr>
            <p:cNvSpPr/>
            <p:nvPr/>
          </p:nvSpPr>
          <p:spPr>
            <a:xfrm>
              <a:off x="9516883" y="1327151"/>
              <a:ext cx="2232105" cy="395770"/>
            </a:xfrm>
            <a:custGeom>
              <a:avLst/>
              <a:gdLst>
                <a:gd name="f0" fmla="val w"/>
                <a:gd name="f1" fmla="val h"/>
                <a:gd name="f2" fmla="val 0"/>
                <a:gd name="f3" fmla="val 2440224"/>
                <a:gd name="f4" fmla="val 301126"/>
                <a:gd name="f5" fmla="val 1135853"/>
                <a:gd name="f6" fmla="val 2326420"/>
                <a:gd name="f7" fmla="val 2289215"/>
                <a:gd name="f8" fmla="val 1985007"/>
                <a:gd name="f9" fmla="val 1766153"/>
                <a:gd name="f10" fmla="val 1135725"/>
                <a:gd name="f11" fmla="val 674040"/>
                <a:gd name="f12" fmla="val 453028"/>
                <a:gd name="f13" fmla="val 148821"/>
                <a:gd name="f14" fmla="val 113804"/>
                <a:gd name="f15" fmla="*/ f0 1 2440224"/>
                <a:gd name="f16" fmla="*/ f1 1 301126"/>
                <a:gd name="f17" fmla="val f2"/>
                <a:gd name="f18" fmla="val f3"/>
                <a:gd name="f19" fmla="val f4"/>
                <a:gd name="f20" fmla="+- f19 0 f17"/>
                <a:gd name="f21" fmla="+- f18 0 f17"/>
                <a:gd name="f22" fmla="*/ f21 1 2440224"/>
                <a:gd name="f23" fmla="*/ f20 1 30112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440224" h="301126">
                  <a:moveTo>
                    <a:pt x="f2" y="f2"/>
                  </a:moveTo>
                  <a:cubicBezTo>
                    <a:pt x="f5" y="f2"/>
                    <a:pt x="f5" y="f2"/>
                    <a:pt x="f5" y="f2"/>
                  </a:cubicBezTo>
                  <a:cubicBezTo>
                    <a:pt x="f3" y="f2"/>
                    <a:pt x="f3" y="f2"/>
                    <a:pt x="f3" y="f2"/>
                  </a:cubicBezTo>
                  <a:cubicBezTo>
                    <a:pt x="f6" y="f2"/>
                    <a:pt x="f7" y="f4"/>
                    <a:pt x="f8" y="f4"/>
                  </a:cubicBezTo>
                  <a:cubicBezTo>
                    <a:pt x="f9" y="f4"/>
                    <a:pt x="f5" y="f4"/>
                    <a:pt x="f5" y="f4"/>
                  </a:cubicBezTo>
                  <a:cubicBezTo>
                    <a:pt x="f10" y="f4"/>
                    <a:pt x="f11" y="f4"/>
                    <a:pt x="f12" y="f4"/>
                  </a:cubicBezTo>
                  <a:cubicBezTo>
                    <a:pt x="f13" y="f4"/>
                    <a:pt x="f14" y="f2"/>
                    <a:pt x="f2" y="f2"/>
                  </a:cubicBezTo>
                  <a:close/>
                </a:path>
              </a:pathLst>
            </a:custGeom>
            <a:solidFill>
              <a:srgbClr val="272936"/>
            </a:solidFill>
            <a:ln>
              <a:noFill/>
              <a:prstDash val="solid"/>
            </a:ln>
          </p:spPr>
          <p:txBody>
            <a:bodyPr vert="horz" wrap="square" lIns="91440" tIns="45720" rIns="91440" bIns="45720" anchor="ctr" anchorCtr="1" compatLnSpc="1">
              <a:noAutofit/>
            </a:bodyPr>
            <a:lstStyle/>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pitchFamily="34"/>
                  <a:cs typeface="Verdana" pitchFamily="34"/>
                </a:rPr>
                <a:t>Risks/Resourcing/</a:t>
              </a:r>
            </a:p>
            <a:p>
              <a:pPr marL="0" marR="0" lvl="0" indent="0" algn="ctr" defTabSz="958986"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1200" cap="none" spc="0" baseline="0" dirty="0">
                  <a:solidFill>
                    <a:srgbClr val="FFFFFF"/>
                  </a:solidFill>
                  <a:uFillTx/>
                  <a:latin typeface="Ubuntu"/>
                  <a:ea typeface="Verdana" pitchFamily="34"/>
                  <a:cs typeface="Verdana" pitchFamily="34"/>
                </a:rPr>
                <a:t>Support Required</a:t>
              </a:r>
            </a:p>
          </p:txBody>
        </p:sp>
      </p:grpSp>
      <p:sp>
        <p:nvSpPr>
          <p:cNvPr id="20" name="Rectangle 66">
            <a:extLst>
              <a:ext uri="{FF2B5EF4-FFF2-40B4-BE49-F238E27FC236}">
                <a16:creationId xmlns:a16="http://schemas.microsoft.com/office/drawing/2014/main" id="{77F2C761-F14E-4D75-9A93-73FF2B53F741}"/>
              </a:ext>
            </a:extLst>
          </p:cNvPr>
          <p:cNvSpPr/>
          <p:nvPr/>
        </p:nvSpPr>
        <p:spPr>
          <a:xfrm>
            <a:off x="387142" y="2169989"/>
            <a:ext cx="1381969" cy="1380609"/>
          </a:xfrm>
          <a:prstGeom prst="rect">
            <a:avLst/>
          </a:prstGeom>
          <a:solidFill>
            <a:srgbClr val="12ABDB"/>
          </a:solidFill>
          <a:ln>
            <a:noFill/>
            <a:prstDash val="solid"/>
          </a:ln>
        </p:spPr>
        <p:txBody>
          <a:bodyPr vert="horz" wrap="square" lIns="91440" tIns="45720" rIns="0" bIns="45720" anchor="ctr" anchorCtr="1" compatLnSpc="1">
            <a:noAutofit/>
          </a:bodyPr>
          <a:lstStyle/>
          <a:p>
            <a:pPr algn="ctr" defTabSz="957751">
              <a:spcBef>
                <a:spcPts val="100"/>
              </a:spcBef>
              <a:defRPr sz="1800" b="0" i="0" u="none" strike="noStrike" kern="0" cap="none" spc="0" baseline="0">
                <a:solidFill>
                  <a:srgbClr val="000000"/>
                </a:solidFill>
                <a:uFillTx/>
              </a:defRPr>
            </a:pPr>
            <a:r>
              <a:rPr lang="en-US" sz="1100" b="1" kern="0" dirty="0">
                <a:solidFill>
                  <a:srgbClr val="FFFFFF"/>
                </a:solidFill>
                <a:latin typeface="Ubuntu"/>
              </a:rPr>
              <a:t>Local BI</a:t>
            </a:r>
            <a:br>
              <a:rPr lang="en-US" sz="1100" b="1" kern="0" dirty="0">
                <a:solidFill>
                  <a:srgbClr val="FFFFFF"/>
                </a:solidFill>
                <a:latin typeface="Ubuntu"/>
              </a:rPr>
            </a:br>
            <a:r>
              <a:rPr lang="en-US" sz="1100" b="1" kern="0" dirty="0">
                <a:solidFill>
                  <a:srgbClr val="FFFFFF"/>
                </a:solidFill>
                <a:latin typeface="Ubuntu"/>
              </a:rPr>
              <a:t>Roadmap</a:t>
            </a:r>
            <a:endParaRPr lang="en-US" sz="1100" b="1" i="0" u="none" strike="noStrike" kern="0" cap="none" spc="0" baseline="0" dirty="0">
              <a:solidFill>
                <a:srgbClr val="FFFFFF"/>
              </a:solidFill>
              <a:uFillTx/>
              <a:latin typeface="Ubuntu"/>
            </a:endParaRPr>
          </a:p>
        </p:txBody>
      </p:sp>
      <p:sp>
        <p:nvSpPr>
          <p:cNvPr id="21" name="Rectangle 79">
            <a:extLst>
              <a:ext uri="{FF2B5EF4-FFF2-40B4-BE49-F238E27FC236}">
                <a16:creationId xmlns:a16="http://schemas.microsoft.com/office/drawing/2014/main" id="{27227D69-4559-410A-B66F-67F374C9624E}"/>
              </a:ext>
            </a:extLst>
          </p:cNvPr>
          <p:cNvSpPr/>
          <p:nvPr/>
        </p:nvSpPr>
        <p:spPr>
          <a:xfrm>
            <a:off x="1890452" y="2153481"/>
            <a:ext cx="4973548" cy="1429334"/>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Requirement analysis is completed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dirty="0">
                <a:latin typeface="Ubuntu" panose="020B0504030602030204" pitchFamily="34" charset="0"/>
                <a:ea typeface="+mn-lt"/>
                <a:cs typeface="+mn-lt"/>
              </a:rPr>
              <a:t>Test cases are completed for the user stories which are planned for deployment.</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b="0" i="0" u="none" strike="noStrike" dirty="0">
                <a:solidFill>
                  <a:srgbClr val="000000"/>
                </a:solidFill>
                <a:effectLst/>
                <a:latin typeface="Ubuntu" panose="020B0504030602030204" pitchFamily="34" charset="0"/>
              </a:rPr>
              <a:t>KASA/KTEL TLMD Stations Revenue Addition change completed.</a:t>
            </a:r>
            <a:r>
              <a:rPr lang="en-US" sz="900" b="0" i="0" dirty="0">
                <a:solidFill>
                  <a:srgbClr val="000000"/>
                </a:solidFill>
                <a:effectLst/>
                <a:latin typeface="Ubuntu" panose="020B0504030602030204" pitchFamily="34" charset="0"/>
              </a:rPr>
              <a:t>​</a:t>
            </a:r>
            <a:endParaRPr lang="en-US" sz="900" b="0" i="0" dirty="0">
              <a:solidFill>
                <a:srgbClr val="000000"/>
              </a:solidFill>
              <a:effectLst/>
              <a:latin typeface="Ubuntu" panose="020B0504030602030204" pitchFamily="34" charset="0"/>
              <a:ea typeface="+mn-lt"/>
              <a:cs typeface="+mn-lt"/>
            </a:endParaRP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b="0" i="0" dirty="0">
                <a:solidFill>
                  <a:srgbClr val="000000"/>
                </a:solidFill>
                <a:effectLst/>
                <a:latin typeface="Ubuntu" panose="020B0504030602030204" pitchFamily="34" charset="0"/>
              </a:rPr>
              <a:t>Promo Reports for Non-Rated Stations Addition changes validated.</a:t>
            </a:r>
            <a:endParaRPr lang="en-US" sz="900" dirty="0">
              <a:solidFill>
                <a:srgbClr val="000000"/>
              </a:solidFill>
              <a:latin typeface="Ubuntu" panose="020B0504030602030204" pitchFamily="34" charset="0"/>
            </a:endParaRPr>
          </a:p>
        </p:txBody>
      </p:sp>
      <p:sp>
        <p:nvSpPr>
          <p:cNvPr id="22" name="Rectangle 80">
            <a:extLst>
              <a:ext uri="{FF2B5EF4-FFF2-40B4-BE49-F238E27FC236}">
                <a16:creationId xmlns:a16="http://schemas.microsoft.com/office/drawing/2014/main" id="{8B0A1C65-8E5C-4B46-A59F-DA99DC724759}"/>
              </a:ext>
            </a:extLst>
          </p:cNvPr>
          <p:cNvSpPr/>
          <p:nvPr/>
        </p:nvSpPr>
        <p:spPr>
          <a:xfrm>
            <a:off x="6966494" y="2145279"/>
            <a:ext cx="2442168" cy="1437536"/>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Testing for user stories in development is been planned.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Promo-PSA Analysis Report &amp; Promo-PSA Performance data validation completion​</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kern="0" dirty="0">
                <a:solidFill>
                  <a:srgbClr val="000000"/>
                </a:solidFill>
                <a:latin typeface="Ubuntu" panose="020B0504030602030204" pitchFamily="34" charset="0"/>
                <a:ea typeface="+mn-lt"/>
                <a:cs typeface="+mn-lt"/>
              </a:rPr>
              <a:t>Testing completion of RSN Stations Advertiser Cancellation Reports​</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IN" sz="900" kern="0" dirty="0">
                <a:solidFill>
                  <a:srgbClr val="000000"/>
                </a:solidFill>
                <a:latin typeface="Ubuntu" panose="020B0504030602030204" pitchFamily="34" charset="0"/>
                <a:ea typeface="+mn-lt"/>
                <a:cs typeface="+mn-lt"/>
              </a:rPr>
              <a:t>ETMO Station Addition and OOH Platform Testing are planned</a:t>
            </a:r>
            <a:endParaRPr lang="en-US" sz="900" kern="0" dirty="0">
              <a:solidFill>
                <a:srgbClr val="000000"/>
              </a:solidFill>
              <a:latin typeface="Ubuntu" panose="020B0504030602030204" pitchFamily="34" charset="0"/>
              <a:ea typeface="+mn-lt"/>
              <a:cs typeface="+mn-lt"/>
            </a:endParaRP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endParaRPr lang="en-US" sz="900" kern="0" dirty="0">
              <a:solidFill>
                <a:srgbClr val="000000"/>
              </a:solidFill>
              <a:latin typeface="Ubuntu" panose="020B0504030602030204" pitchFamily="34" charset="0"/>
              <a:ea typeface="Ubuntu"/>
              <a:cs typeface="Ubuntu"/>
            </a:endParaRPr>
          </a:p>
          <a:p>
            <a:pPr marL="137160" indent="-137160" defTabSz="957751">
              <a:spcBef>
                <a:spcPts val="100"/>
              </a:spcBef>
              <a:buClr>
                <a:srgbClr val="0070AD"/>
              </a:buClr>
              <a:buSzPct val="100000"/>
              <a:buFont typeface="Wingdings" pitchFamily="2"/>
              <a:buChar char="§"/>
              <a:defRPr sz="1800" b="0" i="0" u="none" strike="noStrike" kern="0" cap="none" spc="0" baseline="0">
                <a:solidFill>
                  <a:srgbClr val="000000"/>
                </a:solidFill>
                <a:uFillTx/>
              </a:defRPr>
            </a:pPr>
            <a:endParaRPr lang="en-US" sz="900" b="0" i="0" u="none" strike="noStrike" kern="0" cap="none" spc="0" baseline="0" dirty="0">
              <a:solidFill>
                <a:srgbClr val="000000"/>
              </a:solidFill>
              <a:uFillTx/>
              <a:latin typeface="Ubuntu"/>
              <a:ea typeface="Ubuntu"/>
              <a:cs typeface="Ubuntu"/>
            </a:endParaRPr>
          </a:p>
        </p:txBody>
      </p:sp>
      <p:sp>
        <p:nvSpPr>
          <p:cNvPr id="23" name="Rectangle 81">
            <a:extLst>
              <a:ext uri="{FF2B5EF4-FFF2-40B4-BE49-F238E27FC236}">
                <a16:creationId xmlns:a16="http://schemas.microsoft.com/office/drawing/2014/main" id="{0B90E288-CC35-4717-BF76-7C1CF5C39BCC}"/>
              </a:ext>
            </a:extLst>
          </p:cNvPr>
          <p:cNvSpPr/>
          <p:nvPr/>
        </p:nvSpPr>
        <p:spPr>
          <a:xfrm>
            <a:off x="9530342" y="2136891"/>
            <a:ext cx="2167746" cy="1445923"/>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0" cap="none" spc="0" baseline="0">
              <a:solidFill>
                <a:srgbClr val="000000"/>
              </a:solidFill>
              <a:uFillTx/>
              <a:latin typeface="Ubuntu"/>
            </a:endParaRPr>
          </a:p>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endParaRPr lang="en-US" sz="900" b="0" i="0" u="none" strike="noStrike" kern="1200" cap="none" spc="0" baseline="0">
              <a:solidFill>
                <a:srgbClr val="000000"/>
              </a:solidFill>
              <a:uFillTx/>
              <a:latin typeface="Ubuntu"/>
            </a:endParaRPr>
          </a:p>
        </p:txBody>
      </p:sp>
      <p:sp>
        <p:nvSpPr>
          <p:cNvPr id="33" name="Rectangle 82">
            <a:extLst>
              <a:ext uri="{FF2B5EF4-FFF2-40B4-BE49-F238E27FC236}">
                <a16:creationId xmlns:a16="http://schemas.microsoft.com/office/drawing/2014/main" id="{A5F3653E-2D1D-9678-EF02-8CE902ECF8E2}"/>
              </a:ext>
            </a:extLst>
          </p:cNvPr>
          <p:cNvSpPr/>
          <p:nvPr/>
        </p:nvSpPr>
        <p:spPr>
          <a:xfrm>
            <a:off x="404332" y="5138565"/>
            <a:ext cx="1381630" cy="1346073"/>
          </a:xfrm>
          <a:prstGeom prst="rect">
            <a:avLst/>
          </a:prstGeom>
          <a:solidFill>
            <a:srgbClr val="0070AD"/>
          </a:solidFill>
          <a:ln>
            <a:noFill/>
            <a:prstDash val="solid"/>
          </a:ln>
        </p:spPr>
        <p:txBody>
          <a:bodyPr vert="horz" wrap="square" lIns="91440" tIns="45720" rIns="0" bIns="45720" anchor="ctr" anchorCtr="1" compatLnSpc="1">
            <a:noAutofit/>
          </a:bodyPr>
          <a:lstStyle/>
          <a:p>
            <a:pPr algn="ctr" defTabSz="957751">
              <a:spcBef>
                <a:spcPts val="100"/>
              </a:spcBef>
              <a:defRPr sz="1800" b="0" i="0" u="none" strike="noStrike" kern="0" cap="none" spc="0" baseline="0">
                <a:solidFill>
                  <a:srgbClr val="000000"/>
                </a:solidFill>
                <a:uFillTx/>
              </a:defRPr>
            </a:pPr>
            <a:r>
              <a:rPr lang="en-US" sz="1100" b="1" kern="0" dirty="0">
                <a:solidFill>
                  <a:srgbClr val="FFFFFF"/>
                </a:solidFill>
                <a:latin typeface="Ubuntu"/>
              </a:rPr>
              <a:t>Others</a:t>
            </a:r>
            <a:endParaRPr lang="en-US" dirty="0"/>
          </a:p>
        </p:txBody>
      </p:sp>
      <p:sp>
        <p:nvSpPr>
          <p:cNvPr id="34" name="Rectangle 83">
            <a:extLst>
              <a:ext uri="{FF2B5EF4-FFF2-40B4-BE49-F238E27FC236}">
                <a16:creationId xmlns:a16="http://schemas.microsoft.com/office/drawing/2014/main" id="{FCACE9B2-744C-623D-927F-E8A66C0F86FF}"/>
              </a:ext>
            </a:extLst>
          </p:cNvPr>
          <p:cNvSpPr/>
          <p:nvPr/>
        </p:nvSpPr>
        <p:spPr>
          <a:xfrm>
            <a:off x="1880587" y="5137475"/>
            <a:ext cx="5015404" cy="1347163"/>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WOT V21 upgrade has been deployed to Production on May 7th &amp; no issues were reported so far.</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Intellipost platform upgrade testing, Data testing for MSTR Upgrade, Log4J remediation testing, Special Events Dashboard testing &amp; Intellipost Browser Compatibility testing is completed.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Testing of reports &amp; functionalities in stage for MSTR Upgrade is completed.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In SMART CRM, OSCT-6083/COES-7244, OSCT-7091/COES-8927, COES-9391, OSCT-5615/COES-6660, OSCT-7404/COES-9453 were completed</a:t>
            </a:r>
          </a:p>
        </p:txBody>
      </p:sp>
      <p:sp>
        <p:nvSpPr>
          <p:cNvPr id="35" name="Rectangle 84">
            <a:extLst>
              <a:ext uri="{FF2B5EF4-FFF2-40B4-BE49-F238E27FC236}">
                <a16:creationId xmlns:a16="http://schemas.microsoft.com/office/drawing/2014/main" id="{732E6779-4481-D22D-EA4F-024A7A77BFFE}"/>
              </a:ext>
            </a:extLst>
          </p:cNvPr>
          <p:cNvSpPr/>
          <p:nvPr/>
        </p:nvSpPr>
        <p:spPr>
          <a:xfrm>
            <a:off x="6965027" y="5123850"/>
            <a:ext cx="2445102" cy="1360787"/>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OSCT-7307/COES-9505 &amp; OSCT-7477/COES-9553 is planned</a:t>
            </a:r>
          </a:p>
        </p:txBody>
      </p:sp>
      <p:sp>
        <p:nvSpPr>
          <p:cNvPr id="36" name="Rectangle 85">
            <a:extLst>
              <a:ext uri="{FF2B5EF4-FFF2-40B4-BE49-F238E27FC236}">
                <a16:creationId xmlns:a16="http://schemas.microsoft.com/office/drawing/2014/main" id="{B7738636-A064-FE87-1B19-CD2E3A75A096}"/>
              </a:ext>
            </a:extLst>
          </p:cNvPr>
          <p:cNvSpPr/>
          <p:nvPr/>
        </p:nvSpPr>
        <p:spPr>
          <a:xfrm>
            <a:off x="9479165" y="5105929"/>
            <a:ext cx="2168079" cy="1379538"/>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kern="0" dirty="0">
                <a:solidFill>
                  <a:srgbClr val="000000"/>
                </a:solidFill>
                <a:latin typeface="Ubuntu"/>
                <a:ea typeface="Ubuntu"/>
                <a:cs typeface="Ubuntu"/>
              </a:rPr>
              <a:t>NA</a:t>
            </a:r>
            <a:endParaRPr lang="en-US" sz="900" b="0" i="0" u="none" strike="noStrike" kern="0" cap="none" spc="0" baseline="0" dirty="0">
              <a:solidFill>
                <a:srgbClr val="000000"/>
              </a:solidFill>
              <a:uFillTx/>
              <a:latin typeface="Ubuntu"/>
              <a:ea typeface="Ubuntu"/>
              <a:cs typeface="Ubuntu"/>
            </a:endParaRPr>
          </a:p>
        </p:txBody>
      </p:sp>
      <p:sp>
        <p:nvSpPr>
          <p:cNvPr id="37" name="Rectangle 36">
            <a:extLst>
              <a:ext uri="{FF2B5EF4-FFF2-40B4-BE49-F238E27FC236}">
                <a16:creationId xmlns:a16="http://schemas.microsoft.com/office/drawing/2014/main" id="{FC084B79-71FB-4C7A-A40D-7830C74E6891}"/>
              </a:ext>
            </a:extLst>
          </p:cNvPr>
          <p:cNvSpPr/>
          <p:nvPr/>
        </p:nvSpPr>
        <p:spPr>
          <a:xfrm>
            <a:off x="396076" y="4483426"/>
            <a:ext cx="1381970" cy="562707"/>
          </a:xfrm>
          <a:prstGeom prst="rect">
            <a:avLst/>
          </a:prstGeom>
          <a:solidFill>
            <a:srgbClr val="12ABDB"/>
          </a:solidFill>
          <a:ln>
            <a:noFill/>
            <a:prstDash val="solid"/>
          </a:ln>
        </p:spPr>
        <p:txBody>
          <a:bodyPr vert="horz" wrap="square" lIns="91440" tIns="45720" rIns="0" bIns="45720" anchor="ctr" anchorCtr="1" compatLnSpc="1">
            <a:noAutofit/>
          </a:bodyPr>
          <a:lstStyle/>
          <a:p>
            <a:pPr marL="0" marR="0" lvl="0" indent="0" algn="ctr" defTabSz="957751" rtl="0" fontAlgn="auto" hangingPunct="1">
              <a:lnSpc>
                <a:spcPct val="100000"/>
              </a:lnSpc>
              <a:spcBef>
                <a:spcPts val="10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FFFFFF"/>
                </a:solidFill>
                <a:uFillTx/>
                <a:latin typeface="Ubuntu"/>
              </a:rPr>
              <a:t>Research</a:t>
            </a:r>
            <a:br>
              <a:rPr lang="en-US" sz="1100" b="1" i="0" u="none" strike="noStrike" kern="0" cap="none" spc="0" baseline="0" dirty="0">
                <a:solidFill>
                  <a:srgbClr val="FFFFFF"/>
                </a:solidFill>
                <a:uFillTx/>
                <a:latin typeface="Ubuntu"/>
              </a:rPr>
            </a:br>
            <a:r>
              <a:rPr lang="en-US" sz="1100" b="1" i="0" u="none" strike="noStrike" kern="0" cap="none" spc="0" baseline="0" dirty="0">
                <a:solidFill>
                  <a:srgbClr val="FFFFFF"/>
                </a:solidFill>
                <a:uFillTx/>
                <a:latin typeface="Ubuntu"/>
              </a:rPr>
              <a:t>Refactor</a:t>
            </a:r>
          </a:p>
        </p:txBody>
      </p:sp>
      <p:sp>
        <p:nvSpPr>
          <p:cNvPr id="38" name="Rectangle 29">
            <a:extLst>
              <a:ext uri="{FF2B5EF4-FFF2-40B4-BE49-F238E27FC236}">
                <a16:creationId xmlns:a16="http://schemas.microsoft.com/office/drawing/2014/main" id="{6D2B67CE-9509-4828-84FB-F971448DF23B}"/>
              </a:ext>
            </a:extLst>
          </p:cNvPr>
          <p:cNvSpPr/>
          <p:nvPr/>
        </p:nvSpPr>
        <p:spPr>
          <a:xfrm>
            <a:off x="1890452" y="4500158"/>
            <a:ext cx="4973491" cy="545975"/>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 cases &amp; test data creation is been done.</a:t>
            </a:r>
          </a:p>
          <a:p>
            <a:pPr marL="171450" marR="0" lvl="0" indent="-171450" defTabSz="957751">
              <a:lnSpc>
                <a:spcPct val="100000"/>
              </a:lnSpc>
              <a:spcBef>
                <a:spcPts val="100"/>
              </a:spcBef>
              <a:spcAft>
                <a:spcPts val="0"/>
              </a:spcAft>
              <a:buClr>
                <a:srgbClr val="0070AD"/>
              </a:buClr>
              <a:buSzPct val="100000"/>
              <a:buFont typeface="Wingdings" panose="05000000000000000000" pitchFamily="2" charset="2"/>
              <a:buChar char="§"/>
              <a:tabLst/>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Functional testing is completed.</a:t>
            </a:r>
          </a:p>
          <a:p>
            <a:pPr marL="171450" marR="0" lvl="0" indent="-171450" defTabSz="957751">
              <a:lnSpc>
                <a:spcPct val="100000"/>
              </a:lnSpc>
              <a:spcBef>
                <a:spcPts val="100"/>
              </a:spcBef>
              <a:spcAft>
                <a:spcPts val="0"/>
              </a:spcAft>
              <a:buClr>
                <a:srgbClr val="0070AD"/>
              </a:buClr>
              <a:buSzPct val="100000"/>
              <a:buFont typeface="Wingdings" panose="05000000000000000000" pitchFamily="2" charset="2"/>
              <a:buChar char="§"/>
              <a:tabLst/>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QA provided sign-off on 08-June</a:t>
            </a:r>
          </a:p>
        </p:txBody>
      </p:sp>
      <p:sp>
        <p:nvSpPr>
          <p:cNvPr id="41" name="Rectangle 82">
            <a:extLst>
              <a:ext uri="{FF2B5EF4-FFF2-40B4-BE49-F238E27FC236}">
                <a16:creationId xmlns:a16="http://schemas.microsoft.com/office/drawing/2014/main" id="{F691A540-ACAB-4559-8556-DA9B66B5E2C8}"/>
              </a:ext>
            </a:extLst>
          </p:cNvPr>
          <p:cNvSpPr/>
          <p:nvPr/>
        </p:nvSpPr>
        <p:spPr>
          <a:xfrm>
            <a:off x="387142" y="3617604"/>
            <a:ext cx="1381630" cy="798816"/>
          </a:xfrm>
          <a:prstGeom prst="rect">
            <a:avLst/>
          </a:prstGeom>
          <a:solidFill>
            <a:srgbClr val="0070AD"/>
          </a:solidFill>
          <a:ln>
            <a:noFill/>
            <a:prstDash val="solid"/>
          </a:ln>
        </p:spPr>
        <p:txBody>
          <a:bodyPr vert="horz" wrap="square" lIns="91440" tIns="45720" rIns="0" bIns="45720" anchor="ctr" anchorCtr="1" compatLnSpc="1">
            <a:noAutofit/>
          </a:bodyPr>
          <a:lstStyle/>
          <a:p>
            <a:pPr algn="ctr" defTabSz="957751">
              <a:spcBef>
                <a:spcPts val="100"/>
              </a:spcBef>
              <a:defRPr sz="1800" b="0" i="0" u="none" strike="noStrike" kern="0" cap="none" spc="0" baseline="0">
                <a:solidFill>
                  <a:srgbClr val="000000"/>
                </a:solidFill>
                <a:uFillTx/>
              </a:defRPr>
            </a:pPr>
            <a:r>
              <a:rPr lang="en-US" sz="1100" b="1" kern="0" dirty="0">
                <a:solidFill>
                  <a:srgbClr val="FFFFFF"/>
                </a:solidFill>
                <a:latin typeface="Ubuntu"/>
              </a:rPr>
              <a:t>Finance Application</a:t>
            </a:r>
            <a:endParaRPr lang="en-US" sz="1100" b="1" i="0" u="none" strike="noStrike" kern="0" cap="none" spc="0" baseline="0" dirty="0">
              <a:solidFill>
                <a:srgbClr val="FFFFFF"/>
              </a:solidFill>
              <a:uFillTx/>
              <a:latin typeface="Ubuntu"/>
            </a:endParaRPr>
          </a:p>
        </p:txBody>
      </p:sp>
      <p:sp>
        <p:nvSpPr>
          <p:cNvPr id="43" name="Rectangle 83">
            <a:extLst>
              <a:ext uri="{FF2B5EF4-FFF2-40B4-BE49-F238E27FC236}">
                <a16:creationId xmlns:a16="http://schemas.microsoft.com/office/drawing/2014/main" id="{4CE7FAA1-331F-49CF-ADEA-D74E31D02BE1}"/>
              </a:ext>
            </a:extLst>
          </p:cNvPr>
          <p:cNvSpPr/>
          <p:nvPr/>
        </p:nvSpPr>
        <p:spPr>
          <a:xfrm>
            <a:off x="1880586" y="3625345"/>
            <a:ext cx="4991975" cy="823821"/>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SIC Pacing Automation testing is completed &amp; QA gave sign-off after retesting the issues found</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CPT testing for May user stories are completed &amp; QA gave sign-off on this as well</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Testing for some changes were done for Attribution Workflow &amp; SIC Q2.</a:t>
            </a:r>
          </a:p>
        </p:txBody>
      </p:sp>
      <p:sp>
        <p:nvSpPr>
          <p:cNvPr id="44" name="Rectangle 84">
            <a:extLst>
              <a:ext uri="{FF2B5EF4-FFF2-40B4-BE49-F238E27FC236}">
                <a16:creationId xmlns:a16="http://schemas.microsoft.com/office/drawing/2014/main" id="{32E1C35A-75DA-46BB-A472-510380D6DC23}"/>
              </a:ext>
            </a:extLst>
          </p:cNvPr>
          <p:cNvSpPr/>
          <p:nvPr/>
        </p:nvSpPr>
        <p:spPr>
          <a:xfrm>
            <a:off x="6965027" y="3625345"/>
            <a:ext cx="2445102" cy="823821"/>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Some improvement testing are planned for SIC</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CPT testing for new user stories are planned</a:t>
            </a:r>
            <a:r>
              <a:rPr lang="en-US" sz="900" b="0" i="0" u="none" strike="noStrike" dirty="0">
                <a:solidFill>
                  <a:srgbClr val="000000"/>
                </a:solidFill>
                <a:effectLst/>
                <a:latin typeface="Ubuntu" panose="020B0504030602030204" pitchFamily="34" charset="0"/>
              </a:rPr>
              <a:t>.</a:t>
            </a:r>
            <a:r>
              <a:rPr lang="en-US" sz="900" b="0" i="0" dirty="0">
                <a:solidFill>
                  <a:srgbClr val="000000"/>
                </a:solidFill>
                <a:effectLst/>
                <a:latin typeface="Ubuntu" panose="020B0504030602030204" pitchFamily="34" charset="0"/>
              </a:rPr>
              <a:t>​</a:t>
            </a:r>
          </a:p>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u="none" strike="noStrike" kern="0" cap="none" spc="0" baseline="0" dirty="0">
                <a:solidFill>
                  <a:srgbClr val="000000"/>
                </a:solidFill>
                <a:uFillTx/>
                <a:latin typeface="Ubuntu" panose="020B0504030602030204" pitchFamily="34" charset="0"/>
                <a:ea typeface="Ubuntu"/>
                <a:cs typeface="Ubuntu"/>
              </a:rPr>
              <a:t>Defect retesting</a:t>
            </a:r>
            <a:endParaRPr lang="en-US" sz="900" b="0" i="0" u="none" strike="noStrike" kern="0" cap="none" spc="0" baseline="0" dirty="0">
              <a:solidFill>
                <a:srgbClr val="000000"/>
              </a:solidFill>
              <a:uFillTx/>
              <a:latin typeface="Ubuntu" panose="020B0504030602030204" pitchFamily="34" charset="0"/>
              <a:ea typeface="Ubuntu"/>
              <a:cs typeface="Ubuntu"/>
            </a:endParaRPr>
          </a:p>
        </p:txBody>
      </p:sp>
      <p:sp>
        <p:nvSpPr>
          <p:cNvPr id="45" name="Rectangle 30">
            <a:extLst>
              <a:ext uri="{FF2B5EF4-FFF2-40B4-BE49-F238E27FC236}">
                <a16:creationId xmlns:a16="http://schemas.microsoft.com/office/drawing/2014/main" id="{2DF90DDB-99ED-4679-AAD8-F0C3403E262E}"/>
              </a:ext>
            </a:extLst>
          </p:cNvPr>
          <p:cNvSpPr/>
          <p:nvPr/>
        </p:nvSpPr>
        <p:spPr>
          <a:xfrm>
            <a:off x="6966484" y="4491696"/>
            <a:ext cx="2426609" cy="554437"/>
          </a:xfrm>
          <a:prstGeom prst="rect">
            <a:avLst/>
          </a:prstGeom>
          <a:solidFill>
            <a:srgbClr val="F2F2F2"/>
          </a:solidFill>
          <a:ln>
            <a:noFill/>
            <a:prstDash val="solid"/>
          </a:ln>
        </p:spPr>
        <p:txBody>
          <a:bodyPr vert="horz" wrap="square" lIns="91440" tIns="45720" rIns="0" bIns="45720" anchor="t" anchorCtr="0" compatLnSpc="1">
            <a:noAutofit/>
          </a:bodyPr>
          <a:lstStyle/>
          <a:p>
            <a:pPr marL="171450" indent="-171450" defTabSz="957751">
              <a:spcBef>
                <a:spcPts val="100"/>
              </a:spcBef>
              <a:buClr>
                <a:srgbClr val="0070AD"/>
              </a:buClr>
              <a:buSzPct val="100000"/>
              <a:buFont typeface="Wingdings" panose="05000000000000000000" pitchFamily="2" charset="2"/>
              <a:buChar char="§"/>
              <a:defRPr sz="1800" b="0" i="0" u="none" strike="noStrike" kern="0" cap="none" spc="0" baseline="0">
                <a:solidFill>
                  <a:srgbClr val="000000"/>
                </a:solidFill>
                <a:uFillTx/>
              </a:defRPr>
            </a:pPr>
            <a:r>
              <a:rPr lang="en-US" sz="900" kern="0" dirty="0">
                <a:solidFill>
                  <a:srgbClr val="000000"/>
                </a:solidFill>
                <a:latin typeface="Ubuntu" panose="020B0504030602030204" pitchFamily="34" charset="0"/>
                <a:ea typeface="+mn-lt"/>
                <a:cs typeface="+mn-lt"/>
              </a:rPr>
              <a:t>No work is planned as of now.</a:t>
            </a:r>
          </a:p>
        </p:txBody>
      </p:sp>
      <p:sp>
        <p:nvSpPr>
          <p:cNvPr id="46" name="Rectangle 85">
            <a:extLst>
              <a:ext uri="{FF2B5EF4-FFF2-40B4-BE49-F238E27FC236}">
                <a16:creationId xmlns:a16="http://schemas.microsoft.com/office/drawing/2014/main" id="{364E5BBF-89EC-4411-BC10-6D48D74EB4C0}"/>
              </a:ext>
            </a:extLst>
          </p:cNvPr>
          <p:cNvSpPr/>
          <p:nvPr/>
        </p:nvSpPr>
        <p:spPr>
          <a:xfrm>
            <a:off x="9481422" y="4476216"/>
            <a:ext cx="2168079" cy="569917"/>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p:txBody>
      </p:sp>
      <p:sp>
        <p:nvSpPr>
          <p:cNvPr id="47" name="Rectangle 85">
            <a:extLst>
              <a:ext uri="{FF2B5EF4-FFF2-40B4-BE49-F238E27FC236}">
                <a16:creationId xmlns:a16="http://schemas.microsoft.com/office/drawing/2014/main" id="{2F9450EE-4813-43E6-9A60-27333F19302A}"/>
              </a:ext>
            </a:extLst>
          </p:cNvPr>
          <p:cNvSpPr/>
          <p:nvPr/>
        </p:nvSpPr>
        <p:spPr>
          <a:xfrm>
            <a:off x="9522365" y="3624343"/>
            <a:ext cx="2168079" cy="792077"/>
          </a:xfrm>
          <a:prstGeom prst="rect">
            <a:avLst/>
          </a:prstGeom>
          <a:solidFill>
            <a:srgbClr val="F2F2F2"/>
          </a:solidFill>
          <a:ln>
            <a:noFill/>
            <a:prstDash val="solid"/>
          </a:ln>
        </p:spPr>
        <p:txBody>
          <a:bodyPr vert="horz" wrap="square" lIns="91440" tIns="45720" rIns="0" bIns="45720" anchor="t" anchorCtr="0" compatLnSpc="1">
            <a:noAutofit/>
          </a:bodyPr>
          <a:lstStyle/>
          <a:p>
            <a:pPr marL="137160" marR="0" lvl="0" indent="-137160" algn="l" defTabSz="957751" rtl="0" fontAlgn="auto" hangingPunct="1">
              <a:lnSpc>
                <a:spcPct val="100000"/>
              </a:lnSpc>
              <a:spcBef>
                <a:spcPts val="100"/>
              </a:spcBef>
              <a:spcAft>
                <a:spcPts val="0"/>
              </a:spcAft>
              <a:buClr>
                <a:srgbClr val="0070AD"/>
              </a:buClr>
              <a:buSzPct val="100000"/>
              <a:buFont typeface="Wingdings" pitchFamily="2"/>
              <a:buChar char="§"/>
              <a:tabLst/>
              <a:defRPr sz="1800" b="0" i="0" u="none" strike="noStrike" kern="0" cap="none" spc="0" baseline="0">
                <a:solidFill>
                  <a:srgbClr val="000000"/>
                </a:solidFill>
                <a:uFillTx/>
              </a:defRPr>
            </a:pPr>
            <a:r>
              <a:rPr lang="en-US" sz="900" b="0" i="0" u="none" strike="noStrike" kern="0" cap="none" spc="0" baseline="0">
                <a:solidFill>
                  <a:srgbClr val="000000"/>
                </a:solidFill>
                <a:uFillTx/>
                <a:latin typeface="Ubuntu"/>
              </a:rPr>
              <a:t>NA</a:t>
            </a:r>
            <a:endParaRPr lang="en-US" sz="900" b="0" i="0" u="none" strike="noStrike" kern="0" cap="none" spc="0" baseline="0">
              <a:solidFill>
                <a:srgbClr val="000000"/>
              </a:solidFill>
              <a:uFillTx/>
              <a:latin typeface="Ubuntu"/>
              <a:ea typeface="Ubuntu"/>
              <a:cs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09B1-7786-4A46-9702-649CB9497825}"/>
              </a:ext>
            </a:extLst>
          </p:cNvPr>
          <p:cNvSpPr txBox="1">
            <a:spLocks noGrp="1"/>
          </p:cNvSpPr>
          <p:nvPr>
            <p:ph type="title"/>
          </p:nvPr>
        </p:nvSpPr>
        <p:spPr>
          <a:xfrm>
            <a:off x="404814" y="-64309"/>
            <a:ext cx="10947772" cy="716706"/>
          </a:xfrm>
          <a:prstGeom prst="rect">
            <a:avLst/>
          </a:prstGeom>
          <a:noFill/>
          <a:ln>
            <a:noFill/>
          </a:ln>
        </p:spPr>
        <p:txBody>
          <a:bodyPr vert="horz" wrap="square" lIns="0" tIns="0" rIns="0" bIns="0" anchor="ctr" anchorCtr="0" compatLnSpc="1">
            <a:noAutofit/>
          </a:bodyPr>
          <a:lstStyle/>
          <a:p>
            <a:pPr lvl="0"/>
            <a:r>
              <a:rPr lang="en-IN" sz="2800"/>
              <a:t>Offshore/Onshore Resources</a:t>
            </a:r>
          </a:p>
        </p:txBody>
      </p:sp>
      <p:graphicFrame>
        <p:nvGraphicFramePr>
          <p:cNvPr id="3" name="Table 2">
            <a:extLst>
              <a:ext uri="{FF2B5EF4-FFF2-40B4-BE49-F238E27FC236}">
                <a16:creationId xmlns:a16="http://schemas.microsoft.com/office/drawing/2014/main" id="{0E6CB2CE-E9BB-4E01-8174-452C5C6E594B}"/>
              </a:ext>
            </a:extLst>
          </p:cNvPr>
          <p:cNvGraphicFramePr>
            <a:graphicFrameLocks noGrp="1"/>
          </p:cNvGraphicFramePr>
          <p:nvPr/>
        </p:nvGraphicFramePr>
        <p:xfrm>
          <a:off x="404814" y="1734305"/>
          <a:ext cx="11520698" cy="4613561"/>
        </p:xfrm>
        <a:graphic>
          <a:graphicData uri="http://schemas.openxmlformats.org/drawingml/2006/table">
            <a:tbl>
              <a:tblPr firstRow="1" bandRow="1">
                <a:effectLst/>
                <a:tableStyleId>{5C22544A-7EE6-4342-B048-85BDC9FD1C3A}</a:tableStyleId>
              </a:tblPr>
              <a:tblGrid>
                <a:gridCol w="649416">
                  <a:extLst>
                    <a:ext uri="{9D8B030D-6E8A-4147-A177-3AD203B41FA5}">
                      <a16:colId xmlns:a16="http://schemas.microsoft.com/office/drawing/2014/main" val="3813238723"/>
                    </a:ext>
                  </a:extLst>
                </a:gridCol>
                <a:gridCol w="1841912">
                  <a:extLst>
                    <a:ext uri="{9D8B030D-6E8A-4147-A177-3AD203B41FA5}">
                      <a16:colId xmlns:a16="http://schemas.microsoft.com/office/drawing/2014/main" val="2820382576"/>
                    </a:ext>
                  </a:extLst>
                </a:gridCol>
                <a:gridCol w="2281080">
                  <a:extLst>
                    <a:ext uri="{9D8B030D-6E8A-4147-A177-3AD203B41FA5}">
                      <a16:colId xmlns:a16="http://schemas.microsoft.com/office/drawing/2014/main" val="3833996055"/>
                    </a:ext>
                  </a:extLst>
                </a:gridCol>
                <a:gridCol w="1691146">
                  <a:extLst>
                    <a:ext uri="{9D8B030D-6E8A-4147-A177-3AD203B41FA5}">
                      <a16:colId xmlns:a16="http://schemas.microsoft.com/office/drawing/2014/main" val="4229966065"/>
                    </a:ext>
                  </a:extLst>
                </a:gridCol>
                <a:gridCol w="5057144">
                  <a:extLst>
                    <a:ext uri="{9D8B030D-6E8A-4147-A177-3AD203B41FA5}">
                      <a16:colId xmlns:a16="http://schemas.microsoft.com/office/drawing/2014/main" val="2065643164"/>
                    </a:ext>
                  </a:extLst>
                </a:gridCol>
              </a:tblGrid>
              <a:tr h="492898">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145692006"/>
                  </a:ext>
                </a:extLst>
              </a:tr>
              <a:tr h="492898">
                <a:tc>
                  <a:txBody>
                    <a:bodyPr/>
                    <a:lstStyle/>
                    <a:p>
                      <a:pPr lvl="0" algn="l" fontAlgn="b"/>
                      <a:r>
                        <a:rPr lang="en-US" sz="1200" b="0" i="0" u="none" strike="noStrike">
                          <a:solidFill>
                            <a:srgbClr val="FFFFFF"/>
                          </a:solidFill>
                          <a:latin typeface="Ubuntu"/>
                        </a:rPr>
                        <a:t>1</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algn="l" rtl="0" fontAlgn="b"/>
                      <a:r>
                        <a:rPr lang="en-IN" sz="1100" b="0" i="0" u="none" strike="noStrike">
                          <a:solidFill>
                            <a:srgbClr val="000000"/>
                          </a:solidFill>
                          <a:effectLst/>
                          <a:latin typeface="Ubuntu"/>
                        </a:rPr>
                        <a:t>Abhinav </a:t>
                      </a:r>
                      <a:r>
                        <a:rPr lang="en-IN" sz="1100" b="0" i="0" u="none" strike="noStrike" err="1">
                          <a:solidFill>
                            <a:srgbClr val="000000"/>
                          </a:solidFill>
                          <a:effectLst/>
                          <a:latin typeface="Ubuntu"/>
                        </a:rPr>
                        <a:t>Pattanayak</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algn="l" rtl="0" fontAlgn="b"/>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algn="l" rtl="0" fontAlgn="b"/>
                      <a:r>
                        <a:rPr lang="en-IN" sz="1100" b="0" i="0" u="none" strike="noStrike" dirty="0">
                          <a:solidFill>
                            <a:srgbClr val="000000"/>
                          </a:solidFill>
                          <a:effectLst/>
                          <a:latin typeface="Ubuntu"/>
                        </a:rPr>
                        <a:t> Local - BI &amp; Analytics, </a:t>
                      </a:r>
                      <a:r>
                        <a:rPr lang="en-IN" sz="1100" b="0" i="0" u="none" strike="noStrike" dirty="0" err="1">
                          <a:solidFill>
                            <a:srgbClr val="000000"/>
                          </a:solidFill>
                          <a:effectLst/>
                          <a:latin typeface="Ubuntu"/>
                        </a:rPr>
                        <a:t>WideOrbit</a:t>
                      </a:r>
                      <a:r>
                        <a:rPr lang="en-IN" sz="1100" b="0" i="0" u="none" strike="noStrike" dirty="0">
                          <a:solidFill>
                            <a:srgbClr val="000000"/>
                          </a:solidFill>
                          <a:effectLst/>
                          <a:latin typeface="Ubuntu"/>
                        </a:rPr>
                        <a:t>, Salesforce CRM, Financial Applications</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542284423"/>
                  </a:ext>
                </a:extLst>
              </a:tr>
              <a:tr h="414433">
                <a:tc>
                  <a:txBody>
                    <a:bodyPr/>
                    <a:lstStyle/>
                    <a:p>
                      <a:pPr lvl="0" algn="l" fontAlgn="b"/>
                      <a:r>
                        <a:rPr lang="en-US" sz="1200" b="0" i="0" u="none" strike="noStrike">
                          <a:solidFill>
                            <a:srgbClr val="FFFFFF"/>
                          </a:solidFill>
                          <a:latin typeface="Ubuntu"/>
                        </a:rPr>
                        <a:t>2</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algn="l" rtl="0" fontAlgn="b"/>
                      <a:r>
                        <a:rPr lang="en-IN" sz="1100" b="0" i="0" u="none" strike="noStrike">
                          <a:solidFill>
                            <a:srgbClr val="000000"/>
                          </a:solidFill>
                          <a:effectLst/>
                          <a:latin typeface="Ubuntu"/>
                        </a:rPr>
                        <a:t>Ahmet Turk</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algn="l" rtl="0" fontAlgn="b"/>
                      <a:r>
                        <a:rPr lang="en-IN" sz="1100" b="0" i="0" u="none" strike="noStrike" dirty="0">
                          <a:solidFill>
                            <a:srgbClr val="000000"/>
                          </a:solidFill>
                          <a:effectLst/>
                          <a:latin typeface="Ubuntu"/>
                        </a:rPr>
                        <a:t> FE &amp; BE Automation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algn="l" rtl="0" fontAlgn="b"/>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algn="l" rtl="0" fontAlgn="b"/>
                      <a:r>
                        <a:rPr lang="en-IN" sz="1100" b="0" i="0" u="none" strike="noStrike" dirty="0">
                          <a:solidFill>
                            <a:srgbClr val="000000"/>
                          </a:solidFill>
                          <a:effectLst/>
                          <a:latin typeface="Ubuntu"/>
                        </a:rPr>
                        <a:t> UWS </a:t>
                      </a:r>
                      <a:r>
                        <a:rPr lang="en-IN" sz="1100" b="0" i="0" u="none" strike="noStrike" dirty="0" err="1">
                          <a:solidFill>
                            <a:srgbClr val="000000"/>
                          </a:solidFill>
                          <a:effectLst/>
                          <a:latin typeface="Ubuntu"/>
                        </a:rPr>
                        <a:t>Datastreams</a:t>
                      </a:r>
                      <a:endParaRPr lang="en-IN" sz="1100" b="0" i="0" u="none" strike="noStrike" dirty="0">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470902871"/>
                  </a:ext>
                </a:extLst>
              </a:tr>
              <a:tr h="390421">
                <a:tc>
                  <a:txBody>
                    <a:bodyPr/>
                    <a:lstStyle/>
                    <a:p>
                      <a:pPr lvl="0" algn="l" fontAlgn="b"/>
                      <a:r>
                        <a:rPr lang="en-US" sz="1200" b="0" i="0" u="none" strike="noStrike">
                          <a:solidFill>
                            <a:srgbClr val="FFFFFF"/>
                          </a:solidFill>
                          <a:latin typeface="Ubuntu"/>
                        </a:rPr>
                        <a:t>3</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Anju </a:t>
                      </a:r>
                      <a:r>
                        <a:rPr lang="en-IN" sz="1100" b="0" i="0" u="none" strike="noStrike" err="1">
                          <a:solidFill>
                            <a:srgbClr val="000000"/>
                          </a:solidFill>
                          <a:effectLst/>
                          <a:latin typeface="Ubuntu"/>
                        </a:rPr>
                        <a:t>Gothi</a:t>
                      </a:r>
                      <a:endParaRPr lang="en-IN" sz="1100" b="0" i="0" u="none" strike="noStrike" err="1">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CSuite</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345013833"/>
                  </a:ext>
                </a:extLst>
              </a:tr>
              <a:tr h="492898">
                <a:tc>
                  <a:txBody>
                    <a:bodyPr/>
                    <a:lstStyle/>
                    <a:p>
                      <a:pPr lvl="0" algn="l" fontAlgn="b"/>
                      <a:r>
                        <a:rPr lang="en-US" sz="1200" b="0" i="0" u="none" strike="noStrike">
                          <a:solidFill>
                            <a:srgbClr val="FFFFFF"/>
                          </a:solidFill>
                          <a:latin typeface="Ubuntu"/>
                        </a:rPr>
                        <a:t>4</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Archana Rajendran</a:t>
                      </a:r>
                      <a:endParaRPr lang="en-IN" sz="1100" b="0" i="0" u="none" strike="noStrike">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CI Integration and Copywrite</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419128243"/>
                  </a:ext>
                </a:extLst>
              </a:tr>
              <a:tr h="370130">
                <a:tc>
                  <a:txBody>
                    <a:bodyPr/>
                    <a:lstStyle/>
                    <a:p>
                      <a:pPr lvl="0" algn="l" fontAlgn="b"/>
                      <a:r>
                        <a:rPr lang="en-US" sz="1200" b="0" i="0" u="none" strike="noStrike">
                          <a:solidFill>
                            <a:srgbClr val="FFFFFF"/>
                          </a:solidFill>
                          <a:latin typeface="Ubuntu"/>
                        </a:rPr>
                        <a:t>5</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Chandan Mahato</a:t>
                      </a:r>
                      <a:endParaRPr lang="en-IN" sz="1100" b="0" i="0" u="none" strike="noStrike">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PTV</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466250024"/>
                  </a:ext>
                </a:extLst>
              </a:tr>
              <a:tr h="400690">
                <a:tc>
                  <a:txBody>
                    <a:bodyPr/>
                    <a:lstStyle/>
                    <a:p>
                      <a:pPr lvl="0" algn="l" fontAlgn="b"/>
                      <a:r>
                        <a:rPr lang="en-US" sz="1200" b="0" i="0" u="none" strike="noStrike">
                          <a:solidFill>
                            <a:srgbClr val="FFFFFF"/>
                          </a:solidFill>
                          <a:latin typeface="Ubuntu"/>
                        </a:rPr>
                        <a:t>6</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Deepa Chhabria</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PUB Digital</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814761809"/>
                  </a:ext>
                </a:extLst>
              </a:tr>
              <a:tr h="400690">
                <a:tc>
                  <a:txBody>
                    <a:bodyPr/>
                    <a:lstStyle/>
                    <a:p>
                      <a:pPr lvl="0" algn="l" fontAlgn="b"/>
                      <a:r>
                        <a:rPr lang="en-US" sz="1200" b="0" i="0" u="none" strike="noStrike">
                          <a:solidFill>
                            <a:srgbClr val="FFFFFF"/>
                          </a:solidFill>
                          <a:latin typeface="Ubuntu"/>
                        </a:rPr>
                        <a:t>7</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Gayathri Narayanan</a:t>
                      </a:r>
                      <a:endParaRPr lang="en-IN" sz="1100" b="0" i="0" u="none" strike="noStrike">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PAM, Agency Gateway, RMX, Salesforce CRM, MSTR and Tableau CRM</a:t>
                      </a:r>
                      <a:endParaRPr lang="en-IN" sz="1100" b="0" i="0" u="none" strike="noStrike">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498361322"/>
                  </a:ext>
                </a:extLst>
              </a:tr>
              <a:tr h="400690">
                <a:tc>
                  <a:txBody>
                    <a:bodyPr/>
                    <a:lstStyle/>
                    <a:p>
                      <a:pPr lvl="0" algn="l" fontAlgn="b"/>
                      <a:r>
                        <a:rPr lang="en-US" sz="1200" b="0" i="0" u="none" strike="noStrike">
                          <a:solidFill>
                            <a:srgbClr val="FFFFFF"/>
                          </a:solidFill>
                          <a:latin typeface="Ubuntu"/>
                        </a:rPr>
                        <a:t>8</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Guru Shankar Muthu Raj</a:t>
                      </a:r>
                      <a:endParaRPr lang="en-IN" sz="1100" b="0" i="0" u="none" strike="noStrike">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Salesforce CRM</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132599612"/>
                  </a:ext>
                </a:extLst>
              </a:tr>
              <a:tr h="390421">
                <a:tc>
                  <a:txBody>
                    <a:bodyPr/>
                    <a:lstStyle/>
                    <a:p>
                      <a:pPr lvl="0" algn="l" fontAlgn="b"/>
                      <a:r>
                        <a:rPr lang="en-US" sz="1200" b="0" i="0" u="none" strike="noStrike">
                          <a:solidFill>
                            <a:srgbClr val="FFFFFF"/>
                          </a:solidFill>
                          <a:latin typeface="Ubuntu"/>
                        </a:rPr>
                        <a:t>9</a:t>
                      </a:r>
                      <a:endParaRPr lang="en-IN" sz="12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Hannah </a:t>
                      </a:r>
                      <a:r>
                        <a:rPr lang="en-IN" sz="1100" b="0" i="0" u="none" strike="noStrike" err="1">
                          <a:solidFill>
                            <a:srgbClr val="000000"/>
                          </a:solidFill>
                          <a:effectLst/>
                          <a:latin typeface="Ubuntu"/>
                        </a:rPr>
                        <a:t>Janjram</a:t>
                      </a:r>
                      <a:endParaRPr lang="en-IN" sz="1100" b="0" i="0" u="none" strike="noStrike" err="1">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CSuite</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79211309"/>
                  </a:ext>
                </a:extLst>
              </a:tr>
              <a:tr h="367392">
                <a:tc>
                  <a:txBody>
                    <a:bodyPr/>
                    <a:lstStyle/>
                    <a:p>
                      <a:pPr lvl="0" algn="l" fontAlgn="b"/>
                      <a:r>
                        <a:rPr lang="en-IN" sz="1200" b="0" i="0" u="none" strike="noStrike">
                          <a:solidFill>
                            <a:srgbClr val="FFFFFF"/>
                          </a:solidFill>
                          <a:latin typeface="Ubuntu"/>
                        </a:rPr>
                        <a:t>10</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Jagdish Singh</a:t>
                      </a:r>
                      <a:endParaRPr lang="en-IN" sz="1100" b="0" i="0" u="none" strike="noStrike" err="1">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OP1 APIs and CIR Dashboard</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985607977"/>
                  </a:ext>
                </a:extLst>
              </a:tr>
            </a:tbl>
          </a:graphicData>
        </a:graphic>
      </p:graphicFrame>
      <p:graphicFrame>
        <p:nvGraphicFramePr>
          <p:cNvPr id="4" name="Table 4">
            <a:extLst>
              <a:ext uri="{FF2B5EF4-FFF2-40B4-BE49-F238E27FC236}">
                <a16:creationId xmlns:a16="http://schemas.microsoft.com/office/drawing/2014/main" id="{2A1AB9B9-089E-4369-B48A-B4A2EBE3F5EE}"/>
              </a:ext>
            </a:extLst>
          </p:cNvPr>
          <p:cNvGraphicFramePr>
            <a:graphicFrameLocks noGrp="1"/>
          </p:cNvGraphicFramePr>
          <p:nvPr/>
        </p:nvGraphicFramePr>
        <p:xfrm>
          <a:off x="404814" y="652406"/>
          <a:ext cx="4666749" cy="741688"/>
        </p:xfrm>
        <a:graphic>
          <a:graphicData uri="http://schemas.openxmlformats.org/drawingml/2006/table">
            <a:tbl>
              <a:tblPr firstRow="1" bandRow="1">
                <a:effectLst/>
                <a:tableStyleId>{5C22544A-7EE6-4342-B048-85BDC9FD1C3A}</a:tableStyleId>
              </a:tblPr>
              <a:tblGrid>
                <a:gridCol w="2498899">
                  <a:extLst>
                    <a:ext uri="{9D8B030D-6E8A-4147-A177-3AD203B41FA5}">
                      <a16:colId xmlns:a16="http://schemas.microsoft.com/office/drawing/2014/main" val="1724712822"/>
                    </a:ext>
                  </a:extLst>
                </a:gridCol>
                <a:gridCol w="2167850">
                  <a:extLst>
                    <a:ext uri="{9D8B030D-6E8A-4147-A177-3AD203B41FA5}">
                      <a16:colId xmlns:a16="http://schemas.microsoft.com/office/drawing/2014/main" val="3047461947"/>
                    </a:ext>
                  </a:extLst>
                </a:gridCol>
              </a:tblGrid>
              <a:tr h="370844">
                <a:tc>
                  <a:txBody>
                    <a:bodyPr/>
                    <a:lstStyle/>
                    <a:p>
                      <a:pPr lvl="0"/>
                      <a:r>
                        <a:rPr lang="en-IN" sz="1800" b="0" kern="1200">
                          <a:solidFill>
                            <a:srgbClr val="000000"/>
                          </a:solidFill>
                          <a:latin typeface="+mn-lt"/>
                        </a:rPr>
                        <a:t>Onshore Headcount</a:t>
                      </a:r>
                    </a:p>
                  </a:txBody>
                  <a:tcPr>
                    <a:solidFill>
                      <a:srgbClr val="D9D9D9"/>
                    </a:solidFill>
                  </a:tcPr>
                </a:tc>
                <a:tc>
                  <a:txBody>
                    <a:bodyPr/>
                    <a:lstStyle/>
                    <a:p>
                      <a:pPr lvl="0" algn="ctr"/>
                      <a:r>
                        <a:rPr lang="en-IN" sz="1800" b="0" kern="1200">
                          <a:solidFill>
                            <a:srgbClr val="000000"/>
                          </a:solidFill>
                          <a:latin typeface="Ubuntu"/>
                        </a:rPr>
                        <a:t>14</a:t>
                      </a:r>
                    </a:p>
                  </a:txBody>
                  <a:tcPr anchor="ctr">
                    <a:solidFill>
                      <a:srgbClr val="D9D9D9"/>
                    </a:solidFill>
                  </a:tcPr>
                </a:tc>
                <a:extLst>
                  <a:ext uri="{0D108BD9-81ED-4DB2-BD59-A6C34878D82A}">
                    <a16:rowId xmlns:a16="http://schemas.microsoft.com/office/drawing/2014/main" val="3816007639"/>
                  </a:ext>
                </a:extLst>
              </a:tr>
              <a:tr h="370844">
                <a:tc>
                  <a:txBody>
                    <a:bodyPr/>
                    <a:lstStyle/>
                    <a:p>
                      <a:pPr lvl="0"/>
                      <a:r>
                        <a:rPr lang="en-IN" b="0"/>
                        <a:t>Offshore Headcount</a:t>
                      </a:r>
                    </a:p>
                  </a:txBody>
                  <a:tcPr>
                    <a:solidFill>
                      <a:srgbClr val="D9D9D9"/>
                    </a:solidFill>
                  </a:tcPr>
                </a:tc>
                <a:tc>
                  <a:txBody>
                    <a:bodyPr/>
                    <a:lstStyle/>
                    <a:p>
                      <a:pPr lvl="0" algn="ctr"/>
                      <a:r>
                        <a:rPr lang="en-IN" dirty="0"/>
                        <a:t>38</a:t>
                      </a:r>
                    </a:p>
                  </a:txBody>
                  <a:tcPr anchor="ctr">
                    <a:solidFill>
                      <a:srgbClr val="D9D9D9"/>
                    </a:solidFill>
                  </a:tcPr>
                </a:tc>
                <a:extLst>
                  <a:ext uri="{0D108BD9-81ED-4DB2-BD59-A6C34878D82A}">
                    <a16:rowId xmlns:a16="http://schemas.microsoft.com/office/drawing/2014/main" val="76615753"/>
                  </a:ext>
                </a:extLst>
              </a:tr>
            </a:tbl>
          </a:graphicData>
        </a:graphic>
      </p:graphicFrame>
      <p:sp>
        <p:nvSpPr>
          <p:cNvPr id="5" name="Footer Placeholder 4">
            <a:extLst>
              <a:ext uri="{FF2B5EF4-FFF2-40B4-BE49-F238E27FC236}">
                <a16:creationId xmlns:a16="http://schemas.microsoft.com/office/drawing/2014/main" id="{EB91629B-95D4-4EC0-901D-E085B5A586DB}"/>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933B-6760-4E79-B3F0-96644C32DC98}"/>
              </a:ext>
            </a:extLst>
          </p:cNvPr>
          <p:cNvSpPr txBox="1">
            <a:spLocks noGrp="1"/>
          </p:cNvSpPr>
          <p:nvPr>
            <p:ph type="title"/>
          </p:nvPr>
        </p:nvSpPr>
        <p:spPr>
          <a:xfrm>
            <a:off x="404814" y="213091"/>
            <a:ext cx="10947772" cy="716706"/>
          </a:xfrm>
          <a:prstGeom prst="rect">
            <a:avLst/>
          </a:prstGeom>
          <a:noFill/>
          <a:ln>
            <a:noFill/>
          </a:ln>
        </p:spPr>
        <p:txBody>
          <a:bodyPr vert="horz" wrap="square" lIns="0" tIns="0" rIns="0" bIns="0" anchor="ctr" anchorCtr="0" compatLnSpc="1">
            <a:noAutofit/>
          </a:bodyPr>
          <a:lstStyle/>
          <a:p>
            <a:pPr lvl="0"/>
            <a:r>
              <a:rPr lang="en-IN" sz="2800">
                <a:latin typeface="Ubuntu" panose="020B0504030602030204" pitchFamily="34" charset="0"/>
              </a:rPr>
              <a:t>Offshore/Onshore Resources</a:t>
            </a:r>
          </a:p>
        </p:txBody>
      </p:sp>
      <p:graphicFrame>
        <p:nvGraphicFramePr>
          <p:cNvPr id="3" name="Table 2">
            <a:extLst>
              <a:ext uri="{FF2B5EF4-FFF2-40B4-BE49-F238E27FC236}">
                <a16:creationId xmlns:a16="http://schemas.microsoft.com/office/drawing/2014/main" id="{7FA55930-6B74-4ED5-8DA8-4F2C21C6CAAB}"/>
              </a:ext>
            </a:extLst>
          </p:cNvPr>
          <p:cNvGraphicFramePr>
            <a:graphicFrameLocks noGrp="1"/>
          </p:cNvGraphicFramePr>
          <p:nvPr>
            <p:extLst>
              <p:ext uri="{D42A27DB-BD31-4B8C-83A1-F6EECF244321}">
                <p14:modId xmlns:p14="http://schemas.microsoft.com/office/powerpoint/2010/main" val="1831661043"/>
              </p:ext>
            </p:extLst>
          </p:nvPr>
        </p:nvGraphicFramePr>
        <p:xfrm>
          <a:off x="404814" y="849815"/>
          <a:ext cx="11520698" cy="5438250"/>
        </p:xfrm>
        <a:graphic>
          <a:graphicData uri="http://schemas.openxmlformats.org/drawingml/2006/table">
            <a:tbl>
              <a:tblPr firstRow="1" bandRow="1">
                <a:effectLst/>
                <a:tableStyleId>{5C22544A-7EE6-4342-B048-85BDC9FD1C3A}</a:tableStyleId>
              </a:tblPr>
              <a:tblGrid>
                <a:gridCol w="649416">
                  <a:extLst>
                    <a:ext uri="{9D8B030D-6E8A-4147-A177-3AD203B41FA5}">
                      <a16:colId xmlns:a16="http://schemas.microsoft.com/office/drawing/2014/main" val="2108955426"/>
                    </a:ext>
                  </a:extLst>
                </a:gridCol>
                <a:gridCol w="1841912">
                  <a:extLst>
                    <a:ext uri="{9D8B030D-6E8A-4147-A177-3AD203B41FA5}">
                      <a16:colId xmlns:a16="http://schemas.microsoft.com/office/drawing/2014/main" val="2045002343"/>
                    </a:ext>
                  </a:extLst>
                </a:gridCol>
                <a:gridCol w="2281080">
                  <a:extLst>
                    <a:ext uri="{9D8B030D-6E8A-4147-A177-3AD203B41FA5}">
                      <a16:colId xmlns:a16="http://schemas.microsoft.com/office/drawing/2014/main" val="2665474959"/>
                    </a:ext>
                  </a:extLst>
                </a:gridCol>
                <a:gridCol w="1691146">
                  <a:extLst>
                    <a:ext uri="{9D8B030D-6E8A-4147-A177-3AD203B41FA5}">
                      <a16:colId xmlns:a16="http://schemas.microsoft.com/office/drawing/2014/main" val="4199371506"/>
                    </a:ext>
                  </a:extLst>
                </a:gridCol>
                <a:gridCol w="5057144">
                  <a:extLst>
                    <a:ext uri="{9D8B030D-6E8A-4147-A177-3AD203B41FA5}">
                      <a16:colId xmlns:a16="http://schemas.microsoft.com/office/drawing/2014/main" val="2455068733"/>
                    </a:ext>
                  </a:extLst>
                </a:gridCol>
              </a:tblGrid>
              <a:tr h="492898">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2519788841"/>
                  </a:ext>
                </a:extLst>
              </a:tr>
              <a:tr h="492898">
                <a:tc>
                  <a:txBody>
                    <a:bodyPr/>
                    <a:lstStyle/>
                    <a:p>
                      <a:pPr lvl="0" algn="ctr" fontAlgn="b"/>
                      <a:r>
                        <a:rPr lang="en-US" sz="1100" b="0" i="0" u="none" strike="noStrike">
                          <a:solidFill>
                            <a:srgbClr val="FFFFFF"/>
                          </a:solidFill>
                          <a:latin typeface="Ubuntu"/>
                        </a:rPr>
                        <a:t>11</a:t>
                      </a:r>
                      <a:endParaRPr lang="en-IN" sz="1100" b="0" i="0" u="none" strike="noStrike">
                        <a:solidFill>
                          <a:srgbClr val="FFFFFF"/>
                        </a:solidFill>
                        <a:latin typeface="Ubuntu"/>
                      </a:endParaRP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rtl="0">
                        <a:buNone/>
                      </a:pPr>
                      <a:r>
                        <a:rPr lang="en-IN" sz="1100" b="0" i="0" u="none" strike="noStrike">
                          <a:solidFill>
                            <a:srgbClr val="000000"/>
                          </a:solidFill>
                          <a:effectLst/>
                          <a:latin typeface="Ubuntu"/>
                        </a:rPr>
                        <a:t>Murali Nagarajan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endParaRPr lang="en-IN" sz="1100" b="0" i="0" u="none" strike="noStrike" dirty="0">
                        <a:solidFill>
                          <a:srgbClr val="000000"/>
                        </a:solidFill>
                        <a:effectLst/>
                        <a:latin typeface="Ubuntu" panose="020B0504030602030204" pitchFamily="34" charset="0"/>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UWS Data streams, Microservices &amp; CI Integration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4195448832"/>
                  </a:ext>
                </a:extLst>
              </a:tr>
              <a:tr h="492898">
                <a:tc>
                  <a:txBody>
                    <a:bodyPr/>
                    <a:lstStyle/>
                    <a:p>
                      <a:pPr lvl="0" algn="ctr" fontAlgn="b"/>
                      <a:r>
                        <a:rPr lang="en-IN" sz="1100" b="0" i="0" u="none" strike="noStrike">
                          <a:solidFill>
                            <a:srgbClr val="FFFFFF"/>
                          </a:solidFill>
                          <a:latin typeface="Ubuntu"/>
                        </a:rPr>
                        <a:t>12</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Rajani </a:t>
                      </a:r>
                      <a:r>
                        <a:rPr lang="en-IN" sz="1100" b="0" i="0" u="none" strike="noStrike" err="1">
                          <a:solidFill>
                            <a:srgbClr val="000000"/>
                          </a:solidFill>
                          <a:effectLst/>
                          <a:latin typeface="Ubuntu"/>
                        </a:rPr>
                        <a:t>Junnoothula</a:t>
                      </a:r>
                      <a:endParaRPr lang="en-IN" sz="1100" b="0" i="0" u="none" strike="noStrike">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FE &amp; BE Automation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Microservices &amp; CI Integration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573993877"/>
                  </a:ext>
                </a:extLst>
              </a:tr>
              <a:tr h="492898">
                <a:tc>
                  <a:txBody>
                    <a:bodyPr/>
                    <a:lstStyle/>
                    <a:p>
                      <a:pPr lvl="0" algn="ctr" fontAlgn="b"/>
                      <a:r>
                        <a:rPr lang="en-IN" sz="1100" b="0" i="0" u="none" strike="noStrike">
                          <a:solidFill>
                            <a:srgbClr val="FFFFFF"/>
                          </a:solidFill>
                          <a:latin typeface="Ubuntu"/>
                        </a:rPr>
                        <a:t>13</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Ravishankar Ponnapati</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AIR , PTV, Audience Library, Dynamic pricing, and DMT</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40416331"/>
                  </a:ext>
                </a:extLst>
              </a:tr>
              <a:tr h="492898">
                <a:tc>
                  <a:txBody>
                    <a:bodyPr/>
                    <a:lstStyle/>
                    <a:p>
                      <a:pPr lvl="0" algn="ctr" fontAlgn="b"/>
                      <a:r>
                        <a:rPr lang="en-IN" sz="1100" b="0" i="0" u="none" strike="noStrike">
                          <a:solidFill>
                            <a:srgbClr val="FFFFFF"/>
                          </a:solidFill>
                          <a:latin typeface="Ubuntu"/>
                        </a:rPr>
                        <a:t>14</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Vijayakumar Sriram</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 Functional Testing</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Onshore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Salesforce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188059676"/>
                  </a:ext>
                </a:extLst>
              </a:tr>
              <a:tr h="492898">
                <a:tc>
                  <a:txBody>
                    <a:bodyPr/>
                    <a:lstStyle/>
                    <a:p>
                      <a:pPr lvl="0" algn="ctr" fontAlgn="b"/>
                      <a:r>
                        <a:rPr lang="en-IN" sz="1100" b="0" i="0" u="none" strike="noStrike">
                          <a:solidFill>
                            <a:srgbClr val="FFFFFF"/>
                          </a:solidFill>
                          <a:latin typeface="Ubuntu"/>
                        </a:rPr>
                        <a:t>15</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err="1">
                          <a:solidFill>
                            <a:srgbClr val="000000"/>
                          </a:solidFill>
                          <a:effectLst/>
                          <a:latin typeface="Ubuntu"/>
                        </a:rPr>
                        <a:t>Aakankshaa</a:t>
                      </a:r>
                      <a:r>
                        <a:rPr lang="en-IN" sz="1100" b="0" i="0" u="none" strike="noStrike">
                          <a:solidFill>
                            <a:srgbClr val="000000"/>
                          </a:solidFill>
                          <a:effectLst/>
                          <a:latin typeface="Ubuntu"/>
                        </a:rPr>
                        <a:t> Srivastava</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ETL testing, API testing, Functional testing</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Finance Applications (SIC, Attribution Workflow, CPT)</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965976031"/>
                  </a:ext>
                </a:extLst>
              </a:tr>
              <a:tr h="492898">
                <a:tc>
                  <a:txBody>
                    <a:bodyPr/>
                    <a:lstStyle/>
                    <a:p>
                      <a:pPr lvl="0" algn="ctr" fontAlgn="b"/>
                      <a:r>
                        <a:rPr lang="en-IN" sz="1100" b="0" i="0" u="none" strike="noStrike">
                          <a:solidFill>
                            <a:srgbClr val="FFFFFF"/>
                          </a:solidFill>
                          <a:latin typeface="Ubuntu"/>
                        </a:rPr>
                        <a:t>16</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Ajay Rajput</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Automation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err="1">
                          <a:solidFill>
                            <a:srgbClr val="000000"/>
                          </a:solidFill>
                          <a:effectLst/>
                          <a:latin typeface="Ubuntu"/>
                        </a:rPr>
                        <a:t>Csuite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34237054"/>
                  </a:ext>
                </a:extLst>
              </a:tr>
              <a:tr h="492898">
                <a:tc>
                  <a:txBody>
                    <a:bodyPr/>
                    <a:lstStyle/>
                    <a:p>
                      <a:pPr lvl="0" algn="ctr" fontAlgn="b"/>
                      <a:r>
                        <a:rPr lang="en-IN" sz="1100" b="0" i="0" u="none" strike="noStrike">
                          <a:solidFill>
                            <a:srgbClr val="FFFFFF"/>
                          </a:solidFill>
                          <a:latin typeface="Ubuntu"/>
                        </a:rPr>
                        <a:t>17</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Ashok </a:t>
                      </a:r>
                      <a:r>
                        <a:rPr lang="en-IN" sz="1100" b="0" i="0" u="none" strike="noStrike" err="1">
                          <a:solidFill>
                            <a:srgbClr val="000000"/>
                          </a:solidFill>
                          <a:effectLst/>
                          <a:latin typeface="Ubuntu"/>
                        </a:rPr>
                        <a:t>Maggam</a:t>
                      </a:r>
                      <a:endParaRPr lang="en-IN" sz="1100" b="0" i="0" u="none" strike="noStrike">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 Cucumber framework, TestNG, MySQL, API Testing manual, Java </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AIR Automation</a:t>
                      </a:r>
                      <a:endParaRPr lang="en-IN" sz="1100" b="0" i="0" u="none" strike="noStrike" err="1">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115258720"/>
                  </a:ext>
                </a:extLst>
              </a:tr>
              <a:tr h="492898">
                <a:tc>
                  <a:txBody>
                    <a:bodyPr/>
                    <a:lstStyle/>
                    <a:p>
                      <a:pPr lvl="0" algn="ctr" fontAlgn="b"/>
                      <a:r>
                        <a:rPr lang="en-IN" sz="1100" b="0" i="0" u="none" strike="noStrike">
                          <a:solidFill>
                            <a:srgbClr val="FFFFFF"/>
                          </a:solidFill>
                          <a:latin typeface="Ubuntu"/>
                        </a:rPr>
                        <a:t>18</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Ashwini B,R</a:t>
                      </a:r>
                      <a:endParaRPr lang="en-IN" sz="1100" b="0" i="0" u="none" strike="noStrike" err="1">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Manual, PL/SQL/API testing</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UWS, </a:t>
                      </a:r>
                      <a:r>
                        <a:rPr lang="en-IN" sz="1100" b="0" i="0" u="none" strike="noStrike" err="1">
                          <a:solidFill>
                            <a:srgbClr val="000000"/>
                          </a:solidFill>
                          <a:effectLst/>
                          <a:latin typeface="Ubuntu"/>
                        </a:rPr>
                        <a:t>Onair</a:t>
                      </a:r>
                      <a:endParaRPr lang="en-IN" sz="1100" b="0" i="0" u="none" strike="noStrike">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473203470"/>
                  </a:ext>
                </a:extLst>
              </a:tr>
              <a:tr h="492898">
                <a:tc>
                  <a:txBody>
                    <a:bodyPr/>
                    <a:lstStyle/>
                    <a:p>
                      <a:pPr lvl="0" algn="ctr" fontAlgn="b"/>
                      <a:r>
                        <a:rPr lang="en-IN" sz="1100" b="0" i="0" u="none" strike="noStrike">
                          <a:solidFill>
                            <a:srgbClr val="FFFFFF"/>
                          </a:solidFill>
                          <a:latin typeface="Ubuntu"/>
                        </a:rPr>
                        <a:t>19</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Ashwini </a:t>
                      </a:r>
                      <a:r>
                        <a:rPr lang="en-IN" sz="1100" b="0" i="0" u="none" strike="noStrike" err="1">
                          <a:solidFill>
                            <a:srgbClr val="000000"/>
                          </a:solidFill>
                          <a:effectLst/>
                          <a:latin typeface="Ubuntu"/>
                        </a:rPr>
                        <a:t>Hadkar</a:t>
                      </a:r>
                      <a:endParaRPr lang="en-IN" sz="1100" b="0" i="0" u="none" strike="noStrike">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Functional, DB Testing, API Testing , Python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err="1">
                          <a:solidFill>
                            <a:srgbClr val="000000"/>
                          </a:solidFill>
                          <a:effectLst/>
                          <a:latin typeface="Ubuntu"/>
                        </a:rPr>
                        <a:t>CSuite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529606287"/>
                  </a:ext>
                </a:extLst>
              </a:tr>
              <a:tr h="492898">
                <a:tc>
                  <a:txBody>
                    <a:bodyPr/>
                    <a:lstStyle/>
                    <a:p>
                      <a:pPr lvl="0" algn="ctr" fontAlgn="b"/>
                      <a:r>
                        <a:rPr lang="en-IN" sz="1100" b="0" i="0" u="none" strike="noStrike">
                          <a:solidFill>
                            <a:srgbClr val="FFFFFF"/>
                          </a:solidFill>
                          <a:latin typeface="Ubuntu"/>
                        </a:rPr>
                        <a:t>20</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Vijaykumar Palla</a:t>
                      </a:r>
                      <a:endParaRPr lang="en-IN" sz="1100" b="0" i="0" u="none" strike="noStrike" err="1">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 Java</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AIR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872033407"/>
                  </a:ext>
                </a:extLst>
              </a:tr>
            </a:tbl>
          </a:graphicData>
        </a:graphic>
      </p:graphicFrame>
      <p:sp>
        <p:nvSpPr>
          <p:cNvPr id="4" name="Footer Placeholder 3">
            <a:extLst>
              <a:ext uri="{FF2B5EF4-FFF2-40B4-BE49-F238E27FC236}">
                <a16:creationId xmlns:a16="http://schemas.microsoft.com/office/drawing/2014/main" id="{6E40CE61-CC99-4A3D-B27D-B22D876BE449}"/>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8500-CE2B-498F-9D5F-D72C22D20029}"/>
              </a:ext>
            </a:extLst>
          </p:cNvPr>
          <p:cNvSpPr txBox="1">
            <a:spLocks noGrp="1"/>
          </p:cNvSpPr>
          <p:nvPr>
            <p:ph type="title"/>
          </p:nvPr>
        </p:nvSpPr>
        <p:spPr>
          <a:xfrm>
            <a:off x="404814" y="213091"/>
            <a:ext cx="10947772" cy="716706"/>
          </a:xfrm>
          <a:prstGeom prst="rect">
            <a:avLst/>
          </a:prstGeom>
          <a:noFill/>
          <a:ln>
            <a:noFill/>
          </a:ln>
        </p:spPr>
        <p:txBody>
          <a:bodyPr vert="horz" wrap="square" lIns="0" tIns="0" rIns="0" bIns="0" anchor="ctr" anchorCtr="0" compatLnSpc="1">
            <a:noAutofit/>
          </a:bodyPr>
          <a:lstStyle/>
          <a:p>
            <a:pPr lvl="0"/>
            <a:r>
              <a:rPr lang="en-IN" sz="2800">
                <a:latin typeface="Ubuntu" panose="020B0504030602030204" pitchFamily="34" charset="0"/>
              </a:rPr>
              <a:t>Offshore/Onshore Resources</a:t>
            </a:r>
          </a:p>
        </p:txBody>
      </p:sp>
      <p:graphicFrame>
        <p:nvGraphicFramePr>
          <p:cNvPr id="3" name="Table 3">
            <a:extLst>
              <a:ext uri="{FF2B5EF4-FFF2-40B4-BE49-F238E27FC236}">
                <a16:creationId xmlns:a16="http://schemas.microsoft.com/office/drawing/2014/main" id="{92345734-13BA-4FB6-A1AD-24B236B889A7}"/>
              </a:ext>
            </a:extLst>
          </p:cNvPr>
          <p:cNvGraphicFramePr>
            <a:graphicFrameLocks noGrp="1"/>
          </p:cNvGraphicFramePr>
          <p:nvPr>
            <p:extLst>
              <p:ext uri="{D42A27DB-BD31-4B8C-83A1-F6EECF244321}">
                <p14:modId xmlns:p14="http://schemas.microsoft.com/office/powerpoint/2010/main" val="4145345851"/>
              </p:ext>
            </p:extLst>
          </p:nvPr>
        </p:nvGraphicFramePr>
        <p:xfrm>
          <a:off x="455078" y="862196"/>
          <a:ext cx="11357412" cy="5122967"/>
        </p:xfrm>
        <a:graphic>
          <a:graphicData uri="http://schemas.openxmlformats.org/drawingml/2006/table">
            <a:tbl>
              <a:tblPr firstRow="1" bandRow="1">
                <a:effectLst/>
                <a:tableStyleId>{5C22544A-7EE6-4342-B048-85BDC9FD1C3A}</a:tableStyleId>
              </a:tblPr>
              <a:tblGrid>
                <a:gridCol w="773902">
                  <a:extLst>
                    <a:ext uri="{9D8B030D-6E8A-4147-A177-3AD203B41FA5}">
                      <a16:colId xmlns:a16="http://schemas.microsoft.com/office/drawing/2014/main" val="1625907696"/>
                    </a:ext>
                  </a:extLst>
                </a:gridCol>
                <a:gridCol w="2300749">
                  <a:extLst>
                    <a:ext uri="{9D8B030D-6E8A-4147-A177-3AD203B41FA5}">
                      <a16:colId xmlns:a16="http://schemas.microsoft.com/office/drawing/2014/main" val="2009145442"/>
                    </a:ext>
                  </a:extLst>
                </a:gridCol>
                <a:gridCol w="2307305">
                  <a:extLst>
                    <a:ext uri="{9D8B030D-6E8A-4147-A177-3AD203B41FA5}">
                      <a16:colId xmlns:a16="http://schemas.microsoft.com/office/drawing/2014/main" val="2024088698"/>
                    </a:ext>
                  </a:extLst>
                </a:gridCol>
                <a:gridCol w="1999225">
                  <a:extLst>
                    <a:ext uri="{9D8B030D-6E8A-4147-A177-3AD203B41FA5}">
                      <a16:colId xmlns:a16="http://schemas.microsoft.com/office/drawing/2014/main" val="2253488761"/>
                    </a:ext>
                  </a:extLst>
                </a:gridCol>
                <a:gridCol w="3976231">
                  <a:extLst>
                    <a:ext uri="{9D8B030D-6E8A-4147-A177-3AD203B41FA5}">
                      <a16:colId xmlns:a16="http://schemas.microsoft.com/office/drawing/2014/main" val="3636261972"/>
                    </a:ext>
                  </a:extLst>
                </a:gridCol>
              </a:tblGrid>
              <a:tr h="541952">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2797198985"/>
                  </a:ext>
                </a:extLst>
              </a:tr>
              <a:tr h="377728">
                <a:tc>
                  <a:txBody>
                    <a:bodyPr/>
                    <a:lstStyle/>
                    <a:p>
                      <a:pPr lvl="0" algn="ctr" fontAlgn="b"/>
                      <a:r>
                        <a:rPr lang="en-IN" sz="1100" b="0" i="0" u="none" strike="noStrike">
                          <a:solidFill>
                            <a:srgbClr val="FFFFFF"/>
                          </a:solidFill>
                          <a:latin typeface="Ubuntu"/>
                        </a:rPr>
                        <a:t>21</a:t>
                      </a:r>
                    </a:p>
                  </a:txBody>
                  <a:tcPr marL="6345" marR="6345" marT="6345" marB="0"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rtl="0">
                        <a:buNone/>
                      </a:pPr>
                      <a:r>
                        <a:rPr lang="en-IN" sz="1100" b="0" i="0" u="none" strike="noStrike">
                          <a:solidFill>
                            <a:srgbClr val="000000"/>
                          </a:solidFill>
                          <a:effectLst/>
                          <a:latin typeface="Ubuntu"/>
                        </a:rPr>
                        <a:t>Chetan Kumar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 Java</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UWS, </a:t>
                      </a:r>
                      <a:r>
                        <a:rPr lang="en-IN" sz="1100" b="0" i="0" u="none" strike="noStrike" err="1">
                          <a:solidFill>
                            <a:srgbClr val="000000"/>
                          </a:solidFill>
                          <a:effectLst/>
                          <a:latin typeface="Ubuntu"/>
                        </a:rPr>
                        <a:t>Onair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69112843"/>
                  </a:ext>
                </a:extLst>
              </a:tr>
              <a:tr h="377728">
                <a:tc>
                  <a:txBody>
                    <a:bodyPr/>
                    <a:lstStyle/>
                    <a:p>
                      <a:pPr lvl="0" algn="ctr" fontAlgn="b"/>
                      <a:r>
                        <a:rPr lang="en-IN" sz="1100" b="0" i="0" u="none" strike="noStrike">
                          <a:solidFill>
                            <a:srgbClr val="FFFFFF"/>
                          </a:solidFill>
                          <a:latin typeface="Ubuntu"/>
                        </a:rPr>
                        <a:t>22</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Deepika </a:t>
                      </a:r>
                      <a:r>
                        <a:rPr lang="en-IN" sz="1100" b="0" i="0" u="none" strike="noStrike" err="1">
                          <a:solidFill>
                            <a:srgbClr val="000000"/>
                          </a:solidFill>
                          <a:effectLst/>
                          <a:latin typeface="Ubuntu"/>
                        </a:rPr>
                        <a:t>Kollogu</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PAM Automation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115098907"/>
                  </a:ext>
                </a:extLst>
              </a:tr>
              <a:tr h="607648">
                <a:tc>
                  <a:txBody>
                    <a:bodyPr/>
                    <a:lstStyle/>
                    <a:p>
                      <a:pPr lvl="0" algn="ctr" fontAlgn="b"/>
                      <a:r>
                        <a:rPr lang="en-IN" sz="1100" b="0" i="0" u="none" strike="noStrike">
                          <a:solidFill>
                            <a:srgbClr val="FFFFFF"/>
                          </a:solidFill>
                          <a:latin typeface="Ubuntu"/>
                        </a:rPr>
                        <a:t>23</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Disha </a:t>
                      </a:r>
                      <a:r>
                        <a:rPr lang="en-IN" sz="1100" b="0" i="0" u="none" strike="noStrike" err="1">
                          <a:solidFill>
                            <a:srgbClr val="000000"/>
                          </a:solidFill>
                          <a:effectLst/>
                          <a:latin typeface="Ubuntu"/>
                        </a:rPr>
                        <a:t>Kharwadkar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Manual testing, SQL testing</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WOT Frontend</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422911944"/>
                  </a:ext>
                </a:extLst>
              </a:tr>
              <a:tr h="451814">
                <a:tc>
                  <a:txBody>
                    <a:bodyPr/>
                    <a:lstStyle/>
                    <a:p>
                      <a:pPr lvl="0" algn="ctr" fontAlgn="b"/>
                      <a:r>
                        <a:rPr lang="en-IN" sz="1100" b="0" i="0" u="none" strike="noStrike">
                          <a:solidFill>
                            <a:srgbClr val="FFFFFF"/>
                          </a:solidFill>
                          <a:latin typeface="Ubuntu"/>
                        </a:rPr>
                        <a:t>24</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Divya Mathur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Manual/Automation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PUB Digital</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55842445"/>
                  </a:ext>
                </a:extLst>
              </a:tr>
              <a:tr h="377728">
                <a:tc>
                  <a:txBody>
                    <a:bodyPr/>
                    <a:lstStyle/>
                    <a:p>
                      <a:pPr lvl="0" algn="ctr" fontAlgn="b"/>
                      <a:r>
                        <a:rPr lang="en-IN" sz="1100" b="0" i="0" u="none" strike="noStrike">
                          <a:solidFill>
                            <a:srgbClr val="FFFFFF"/>
                          </a:solidFill>
                          <a:latin typeface="Ubuntu"/>
                        </a:rPr>
                        <a:t>25</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Geetha Suryavanshi</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Functional Testing, Selenium, core Java, TestNG, API Manual, SQL</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PAM and Agency Gateway</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987549918"/>
                  </a:ext>
                </a:extLst>
              </a:tr>
              <a:tr h="447758">
                <a:tc>
                  <a:txBody>
                    <a:bodyPr/>
                    <a:lstStyle/>
                    <a:p>
                      <a:pPr lvl="0" algn="ctr" fontAlgn="b"/>
                      <a:r>
                        <a:rPr lang="en-IN" sz="1100" b="0" i="0" u="none" strike="noStrike">
                          <a:solidFill>
                            <a:srgbClr val="FFFFFF"/>
                          </a:solidFill>
                          <a:latin typeface="Ubuntu"/>
                        </a:rPr>
                        <a:t>26</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Haseeba Nazneen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100" b="0" i="0" u="none" strike="noStrike" noProof="0">
                          <a:solidFill>
                            <a:srgbClr val="000000"/>
                          </a:solidFill>
                          <a:effectLst/>
                          <a:latin typeface="Ubuntu"/>
                        </a:rPr>
                        <a:t>Manual, PL/SQL/API testing</a:t>
                      </a:r>
                      <a:endParaRPr lang="en-US" noProof="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UWS, </a:t>
                      </a:r>
                      <a:r>
                        <a:rPr lang="en-IN" sz="1100" b="0" i="0" u="none" strike="noStrike" err="1">
                          <a:solidFill>
                            <a:srgbClr val="000000"/>
                          </a:solidFill>
                          <a:effectLst/>
                          <a:latin typeface="Ubuntu"/>
                        </a:rPr>
                        <a:t>Onair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710404686"/>
                  </a:ext>
                </a:extLst>
              </a:tr>
              <a:tr h="441316">
                <a:tc>
                  <a:txBody>
                    <a:bodyPr/>
                    <a:lstStyle/>
                    <a:p>
                      <a:pPr lvl="0" algn="ctr" fontAlgn="b"/>
                      <a:r>
                        <a:rPr lang="en-IN" sz="1100" b="0" i="0" u="none" strike="noStrike">
                          <a:solidFill>
                            <a:srgbClr val="FFFFFF"/>
                          </a:solidFill>
                          <a:latin typeface="Ubuntu"/>
                        </a:rPr>
                        <a:t>27</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Khushboo Verma</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Manual, PL/SQL/API testing</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UWS, </a:t>
                      </a:r>
                      <a:r>
                        <a:rPr lang="en-IN" sz="1100" b="0" i="0" u="none" strike="noStrike" err="1">
                          <a:solidFill>
                            <a:srgbClr val="000000"/>
                          </a:solidFill>
                          <a:effectLst/>
                          <a:latin typeface="Ubuntu"/>
                        </a:rPr>
                        <a:t>Onair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851291630"/>
                  </a:ext>
                </a:extLst>
              </a:tr>
              <a:tr h="487957">
                <a:tc>
                  <a:txBody>
                    <a:bodyPr/>
                    <a:lstStyle/>
                    <a:p>
                      <a:pPr lvl="0" algn="ctr" fontAlgn="b"/>
                      <a:r>
                        <a:rPr lang="en-IN" sz="1100" b="0" i="0" u="none" strike="noStrike">
                          <a:solidFill>
                            <a:srgbClr val="FFFFFF"/>
                          </a:solidFill>
                          <a:latin typeface="Ubuntu"/>
                        </a:rPr>
                        <a:t>28</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Meenakshi </a:t>
                      </a:r>
                      <a:r>
                        <a:rPr lang="en-IN" sz="1100" b="0" i="0" u="none" strike="noStrike" err="1">
                          <a:solidFill>
                            <a:srgbClr val="000000"/>
                          </a:solidFill>
                          <a:effectLst/>
                          <a:latin typeface="Ubuntu"/>
                        </a:rPr>
                        <a:t>Thambichetty</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Functional DB Testing, API Testing </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CI Integration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607097762"/>
                  </a:ext>
                </a:extLst>
              </a:tr>
              <a:tr h="559524">
                <a:tc>
                  <a:txBody>
                    <a:bodyPr/>
                    <a:lstStyle/>
                    <a:p>
                      <a:pPr lvl="0" algn="ctr" fontAlgn="b"/>
                      <a:r>
                        <a:rPr lang="en-IN" sz="1100" b="0" i="0" u="none" strike="noStrike">
                          <a:solidFill>
                            <a:srgbClr val="FFFFFF"/>
                          </a:solidFill>
                          <a:latin typeface="Ubuntu"/>
                        </a:rPr>
                        <a:t>29</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Bhargava Kalpana  Mallina</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Manual/Automation</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err="1">
                          <a:solidFill>
                            <a:srgbClr val="000000"/>
                          </a:solidFill>
                          <a:effectLst/>
                          <a:latin typeface="Ubuntu"/>
                        </a:rPr>
                        <a:t>CopyWrite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702378464"/>
                  </a:ext>
                </a:extLst>
              </a:tr>
              <a:tr h="451814">
                <a:tc>
                  <a:txBody>
                    <a:bodyPr/>
                    <a:lstStyle/>
                    <a:p>
                      <a:pPr lvl="0" algn="ctr">
                        <a:buNone/>
                      </a:pPr>
                      <a:r>
                        <a:rPr lang="en-IN" sz="1100" b="0" i="0" u="none" strike="noStrike">
                          <a:solidFill>
                            <a:srgbClr val="FFFFFF"/>
                          </a:solidFill>
                          <a:latin typeface="Ubuntu"/>
                        </a:rPr>
                        <a:t>30</a:t>
                      </a:r>
                    </a:p>
                  </a:txBody>
                  <a:tcPr marL="6345" marR="6345" marT="6345" marB="0">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Mohan Reddy P</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&amp; Rest assured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Op1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68803190"/>
                  </a:ext>
                </a:extLst>
              </a:tr>
            </a:tbl>
          </a:graphicData>
        </a:graphic>
      </p:graphicFrame>
      <p:sp>
        <p:nvSpPr>
          <p:cNvPr id="4" name="Footer Placeholder 3">
            <a:extLst>
              <a:ext uri="{FF2B5EF4-FFF2-40B4-BE49-F238E27FC236}">
                <a16:creationId xmlns:a16="http://schemas.microsoft.com/office/drawing/2014/main" id="{6284CEFC-1B02-4B97-B7CD-126ABDFFA081}"/>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6">
            <a:extLst>
              <a:ext uri="{FF2B5EF4-FFF2-40B4-BE49-F238E27FC236}">
                <a16:creationId xmlns:a16="http://schemas.microsoft.com/office/drawing/2014/main" id="{D5BC1BB6-A475-443E-845B-2DEAEAFE7C96}"/>
              </a:ext>
            </a:extLst>
          </p:cNvPr>
          <p:cNvSpPr/>
          <p:nvPr/>
        </p:nvSpPr>
        <p:spPr>
          <a:xfrm rot="14203601">
            <a:off x="2834725" y="886506"/>
            <a:ext cx="12519516" cy="6871587"/>
          </a:xfrm>
          <a:custGeom>
            <a:avLst/>
            <a:gdLst>
              <a:gd name="f0" fmla="val 10800000"/>
              <a:gd name="f1" fmla="val 5400000"/>
              <a:gd name="f2" fmla="val 180"/>
              <a:gd name="f3" fmla="val w"/>
              <a:gd name="f4" fmla="val h"/>
              <a:gd name="f5" fmla="val 0"/>
              <a:gd name="f6" fmla="val 8112442"/>
              <a:gd name="f7" fmla="val 4061459"/>
              <a:gd name="f8" fmla="val 359093"/>
              <a:gd name="f9" fmla="val 4061460"/>
              <a:gd name="f10" fmla="val 242888"/>
              <a:gd name="f11" fmla="val 122873"/>
              <a:gd name="f12" fmla="val 4057650"/>
              <a:gd name="f13" fmla="val 4050983"/>
              <a:gd name="f14" fmla="val 1905"/>
              <a:gd name="f15" fmla="val 4012883"/>
              <a:gd name="f16" fmla="val 2445068"/>
              <a:gd name="f17" fmla="val 4147185"/>
              <a:gd name="f18" fmla="val 2996565"/>
              <a:gd name="f19" fmla="val 2929890"/>
              <a:gd name="f20" fmla="val 3440430"/>
              <a:gd name="f21" fmla="val 1951673"/>
              <a:gd name="f22" fmla="val 3543300"/>
              <a:gd name="f23" fmla="val 1724978"/>
              <a:gd name="f24" fmla="val 3640455"/>
              <a:gd name="f25" fmla="val 1510665"/>
              <a:gd name="f26" fmla="val 3753803"/>
              <a:gd name="f27" fmla="val 1336358"/>
              <a:gd name="f28" fmla="val 4133850"/>
              <a:gd name="f29" fmla="val 750570"/>
              <a:gd name="f30" fmla="val 4638675"/>
              <a:gd name="f31" fmla="val 501968"/>
              <a:gd name="f32" fmla="val 4995863"/>
              <a:gd name="f33" fmla="val 397193"/>
              <a:gd name="f34" fmla="val 5382578"/>
              <a:gd name="f35" fmla="val 282893"/>
              <a:gd name="f36" fmla="val 5684520"/>
              <a:gd name="f37" fmla="val 307658"/>
              <a:gd name="f38" fmla="val 5687378"/>
              <a:gd name="f39" fmla="val 5698808"/>
              <a:gd name="f40" fmla="val 308610"/>
              <a:gd name="f41" fmla="val 5703570"/>
              <a:gd name="f42" fmla="val 319088"/>
              <a:gd name="f43" fmla="val 5771198"/>
              <a:gd name="f44" fmla="val 465773"/>
              <a:gd name="f45" fmla="val 5980748"/>
              <a:gd name="f46" fmla="val 732473"/>
              <a:gd name="f47" fmla="val 6342698"/>
              <a:gd name="f48" fmla="val 802958"/>
              <a:gd name="f49" fmla="val 6558915"/>
              <a:gd name="f50" fmla="val 845820"/>
              <a:gd name="f51" fmla="val 6800850"/>
              <a:gd name="f52" fmla="val 813435"/>
              <a:gd name="f53" fmla="val 7061835"/>
              <a:gd name="f54" fmla="val 707708"/>
              <a:gd name="f55" fmla="val 7376160"/>
              <a:gd name="f56" fmla="val 579120"/>
              <a:gd name="f57" fmla="val 7721918"/>
              <a:gd name="f58" fmla="val 340995"/>
              <a:gd name="f59" fmla="val 8086725"/>
              <a:gd name="f60" fmla="val 8112443"/>
              <a:gd name="f61" fmla="val 27623"/>
              <a:gd name="f62" fmla="val 7744778"/>
              <a:gd name="f63" fmla="val 372428"/>
              <a:gd name="f64" fmla="val 7395210"/>
              <a:gd name="f65" fmla="val 612458"/>
              <a:gd name="f66" fmla="val 7074218"/>
              <a:gd name="f67" fmla="val 742950"/>
              <a:gd name="f68" fmla="val 6806565"/>
              <a:gd name="f69" fmla="val 851535"/>
              <a:gd name="f70" fmla="val 6557963"/>
              <a:gd name="f71" fmla="val 883920"/>
              <a:gd name="f72" fmla="val 6334125"/>
              <a:gd name="f73" fmla="val 840105"/>
              <a:gd name="f74" fmla="val 5966460"/>
              <a:gd name="f75" fmla="val 767715"/>
              <a:gd name="f76" fmla="val 5748338"/>
              <a:gd name="f77" fmla="val 499110"/>
              <a:gd name="f78" fmla="val 5673090"/>
              <a:gd name="f79" fmla="val 344805"/>
              <a:gd name="f80" fmla="val 5616893"/>
              <a:gd name="f81" fmla="val 341948"/>
              <a:gd name="f82" fmla="val 5344478"/>
              <a:gd name="f83" fmla="val 333375"/>
              <a:gd name="f84" fmla="val 5005388"/>
              <a:gd name="f85" fmla="val 433388"/>
              <a:gd name="f86" fmla="val 4654868"/>
              <a:gd name="f87" fmla="val 537210"/>
              <a:gd name="f88" fmla="val 4159568"/>
              <a:gd name="f89" fmla="val 781050"/>
              <a:gd name="f90" fmla="val 3786188"/>
              <a:gd name="f91" fmla="val 1356360"/>
              <a:gd name="f92" fmla="val 3674745"/>
              <a:gd name="f93" fmla="val 1528763"/>
              <a:gd name="f94" fmla="val 3578543"/>
              <a:gd name="f95" fmla="val 1741170"/>
              <a:gd name="f96" fmla="val 3475673"/>
              <a:gd name="f97" fmla="val 1966913"/>
              <a:gd name="f98" fmla="val 3255645"/>
              <a:gd name="f99" fmla="val 2452688"/>
              <a:gd name="f100" fmla="val 3006090"/>
              <a:gd name="f101" fmla="val 3002280"/>
              <a:gd name="f102" fmla="val 2500313"/>
              <a:gd name="f103" fmla="val 3420428"/>
              <a:gd name="f104" fmla="val 1979295"/>
              <a:gd name="f105" fmla="val 3850958"/>
              <a:gd name="f106" fmla="val 1276350"/>
              <a:gd name="f107" fmla="+- 0 0 -90"/>
              <a:gd name="f108" fmla="*/ f3 1 8112442"/>
              <a:gd name="f109" fmla="*/ f4 1 4061459"/>
              <a:gd name="f110" fmla="val f5"/>
              <a:gd name="f111" fmla="val f6"/>
              <a:gd name="f112" fmla="val f7"/>
              <a:gd name="f113" fmla="*/ f107 f0 1"/>
              <a:gd name="f114" fmla="+- f112 0 f110"/>
              <a:gd name="f115" fmla="+- f111 0 f110"/>
              <a:gd name="f116" fmla="*/ f113 1 f2"/>
              <a:gd name="f117" fmla="*/ f115 1 8112442"/>
              <a:gd name="f118" fmla="*/ f114 1 4061459"/>
              <a:gd name="f119" fmla="*/ 359093 f115 1"/>
              <a:gd name="f120" fmla="*/ 4061460 f114 1"/>
              <a:gd name="f121" fmla="*/ 0 f115 1"/>
              <a:gd name="f122" fmla="*/ 4050983 f114 1"/>
              <a:gd name="f123" fmla="*/ 1905 f115 1"/>
              <a:gd name="f124" fmla="*/ 4012883 f114 1"/>
              <a:gd name="f125" fmla="*/ 3440430 f115 1"/>
              <a:gd name="f126" fmla="*/ 1951673 f114 1"/>
              <a:gd name="f127" fmla="*/ 3753803 f115 1"/>
              <a:gd name="f128" fmla="*/ 1336358 f114 1"/>
              <a:gd name="f129" fmla="*/ 4995863 f115 1"/>
              <a:gd name="f130" fmla="*/ 397193 f114 1"/>
              <a:gd name="f131" fmla="*/ 5687378 f115 1"/>
              <a:gd name="f132" fmla="*/ 307658 f114 1"/>
              <a:gd name="f133" fmla="*/ 5698808 f115 1"/>
              <a:gd name="f134" fmla="*/ 308610 f114 1"/>
              <a:gd name="f135" fmla="*/ 5703570 f115 1"/>
              <a:gd name="f136" fmla="*/ 319088 f114 1"/>
              <a:gd name="f137" fmla="*/ 6342698 f115 1"/>
              <a:gd name="f138" fmla="*/ 802958 f114 1"/>
              <a:gd name="f139" fmla="*/ 7061835 f115 1"/>
              <a:gd name="f140" fmla="*/ 707708 f114 1"/>
              <a:gd name="f141" fmla="*/ 8086725 f115 1"/>
              <a:gd name="f142" fmla="*/ 0 f114 1"/>
              <a:gd name="f143" fmla="*/ 8112443 f115 1"/>
              <a:gd name="f144" fmla="*/ 27623 f114 1"/>
              <a:gd name="f145" fmla="*/ 7074218 f115 1"/>
              <a:gd name="f146" fmla="*/ 742950 f114 1"/>
              <a:gd name="f147" fmla="*/ 6334125 f115 1"/>
              <a:gd name="f148" fmla="*/ 840105 f114 1"/>
              <a:gd name="f149" fmla="*/ 5673090 f115 1"/>
              <a:gd name="f150" fmla="*/ 344805 f114 1"/>
              <a:gd name="f151" fmla="*/ 5005388 f115 1"/>
              <a:gd name="f152" fmla="*/ 433388 f114 1"/>
              <a:gd name="f153" fmla="*/ 3786188 f115 1"/>
              <a:gd name="f154" fmla="*/ 1356360 f114 1"/>
              <a:gd name="f155" fmla="*/ 3475673 f115 1"/>
              <a:gd name="f156" fmla="*/ 1966913 f114 1"/>
              <a:gd name="f157" fmla="*/ 2500313 f115 1"/>
              <a:gd name="f158" fmla="*/ 3420428 f114 1"/>
              <a:gd name="f159" fmla="+- f116 0 f1"/>
              <a:gd name="f160" fmla="*/ f119 1 8112442"/>
              <a:gd name="f161" fmla="*/ f120 1 4061459"/>
              <a:gd name="f162" fmla="*/ f121 1 8112442"/>
              <a:gd name="f163" fmla="*/ f122 1 4061459"/>
              <a:gd name="f164" fmla="*/ f123 1 8112442"/>
              <a:gd name="f165" fmla="*/ f124 1 4061459"/>
              <a:gd name="f166" fmla="*/ f125 1 8112442"/>
              <a:gd name="f167" fmla="*/ f126 1 4061459"/>
              <a:gd name="f168" fmla="*/ f127 1 8112442"/>
              <a:gd name="f169" fmla="*/ f128 1 4061459"/>
              <a:gd name="f170" fmla="*/ f129 1 8112442"/>
              <a:gd name="f171" fmla="*/ f130 1 4061459"/>
              <a:gd name="f172" fmla="*/ f131 1 8112442"/>
              <a:gd name="f173" fmla="*/ f132 1 4061459"/>
              <a:gd name="f174" fmla="*/ f133 1 8112442"/>
              <a:gd name="f175" fmla="*/ f134 1 4061459"/>
              <a:gd name="f176" fmla="*/ f135 1 8112442"/>
              <a:gd name="f177" fmla="*/ f136 1 4061459"/>
              <a:gd name="f178" fmla="*/ f137 1 8112442"/>
              <a:gd name="f179" fmla="*/ f138 1 4061459"/>
              <a:gd name="f180" fmla="*/ f139 1 8112442"/>
              <a:gd name="f181" fmla="*/ f140 1 4061459"/>
              <a:gd name="f182" fmla="*/ f141 1 8112442"/>
              <a:gd name="f183" fmla="*/ f142 1 4061459"/>
              <a:gd name="f184" fmla="*/ f143 1 8112442"/>
              <a:gd name="f185" fmla="*/ f144 1 4061459"/>
              <a:gd name="f186" fmla="*/ f145 1 8112442"/>
              <a:gd name="f187" fmla="*/ f146 1 4061459"/>
              <a:gd name="f188" fmla="*/ f147 1 8112442"/>
              <a:gd name="f189" fmla="*/ f148 1 4061459"/>
              <a:gd name="f190" fmla="*/ f149 1 8112442"/>
              <a:gd name="f191" fmla="*/ f150 1 4061459"/>
              <a:gd name="f192" fmla="*/ f151 1 8112442"/>
              <a:gd name="f193" fmla="*/ f152 1 4061459"/>
              <a:gd name="f194" fmla="*/ f153 1 8112442"/>
              <a:gd name="f195" fmla="*/ f154 1 4061459"/>
              <a:gd name="f196" fmla="*/ f155 1 8112442"/>
              <a:gd name="f197" fmla="*/ f156 1 4061459"/>
              <a:gd name="f198" fmla="*/ f157 1 8112442"/>
              <a:gd name="f199" fmla="*/ f158 1 4061459"/>
              <a:gd name="f200" fmla="*/ f110 1 f117"/>
              <a:gd name="f201" fmla="*/ f111 1 f117"/>
              <a:gd name="f202" fmla="*/ f110 1 f118"/>
              <a:gd name="f203" fmla="*/ f112 1 f118"/>
              <a:gd name="f204" fmla="*/ f160 1 f117"/>
              <a:gd name="f205" fmla="*/ f161 1 f118"/>
              <a:gd name="f206" fmla="*/ f162 1 f117"/>
              <a:gd name="f207" fmla="*/ f163 1 f118"/>
              <a:gd name="f208" fmla="*/ f164 1 f117"/>
              <a:gd name="f209" fmla="*/ f165 1 f118"/>
              <a:gd name="f210" fmla="*/ f166 1 f117"/>
              <a:gd name="f211" fmla="*/ f167 1 f118"/>
              <a:gd name="f212" fmla="*/ f168 1 f117"/>
              <a:gd name="f213" fmla="*/ f169 1 f118"/>
              <a:gd name="f214" fmla="*/ f170 1 f117"/>
              <a:gd name="f215" fmla="*/ f171 1 f118"/>
              <a:gd name="f216" fmla="*/ f172 1 f117"/>
              <a:gd name="f217" fmla="*/ f173 1 f118"/>
              <a:gd name="f218" fmla="*/ f174 1 f117"/>
              <a:gd name="f219" fmla="*/ f175 1 f118"/>
              <a:gd name="f220" fmla="*/ f176 1 f117"/>
              <a:gd name="f221" fmla="*/ f177 1 f118"/>
              <a:gd name="f222" fmla="*/ f178 1 f117"/>
              <a:gd name="f223" fmla="*/ f179 1 f118"/>
              <a:gd name="f224" fmla="*/ f180 1 f117"/>
              <a:gd name="f225" fmla="*/ f181 1 f118"/>
              <a:gd name="f226" fmla="*/ f182 1 f117"/>
              <a:gd name="f227" fmla="*/ f183 1 f118"/>
              <a:gd name="f228" fmla="*/ f184 1 f117"/>
              <a:gd name="f229" fmla="*/ f185 1 f118"/>
              <a:gd name="f230" fmla="*/ f186 1 f117"/>
              <a:gd name="f231" fmla="*/ f187 1 f118"/>
              <a:gd name="f232" fmla="*/ f188 1 f117"/>
              <a:gd name="f233" fmla="*/ f189 1 f118"/>
              <a:gd name="f234" fmla="*/ f190 1 f117"/>
              <a:gd name="f235" fmla="*/ f191 1 f118"/>
              <a:gd name="f236" fmla="*/ f192 1 f117"/>
              <a:gd name="f237" fmla="*/ f193 1 f118"/>
              <a:gd name="f238" fmla="*/ f194 1 f117"/>
              <a:gd name="f239" fmla="*/ f195 1 f118"/>
              <a:gd name="f240" fmla="*/ f196 1 f117"/>
              <a:gd name="f241" fmla="*/ f197 1 f118"/>
              <a:gd name="f242" fmla="*/ f198 1 f117"/>
              <a:gd name="f243" fmla="*/ f199 1 f118"/>
              <a:gd name="f244" fmla="*/ f200 f108 1"/>
              <a:gd name="f245" fmla="*/ f201 f108 1"/>
              <a:gd name="f246" fmla="*/ f203 f109 1"/>
              <a:gd name="f247" fmla="*/ f202 f109 1"/>
              <a:gd name="f248" fmla="*/ f204 f108 1"/>
              <a:gd name="f249" fmla="*/ f205 f109 1"/>
              <a:gd name="f250" fmla="*/ f206 f108 1"/>
              <a:gd name="f251" fmla="*/ f207 f109 1"/>
              <a:gd name="f252" fmla="*/ f208 f108 1"/>
              <a:gd name="f253" fmla="*/ f209 f109 1"/>
              <a:gd name="f254" fmla="*/ f210 f108 1"/>
              <a:gd name="f255" fmla="*/ f211 f109 1"/>
              <a:gd name="f256" fmla="*/ f212 f108 1"/>
              <a:gd name="f257" fmla="*/ f213 f109 1"/>
              <a:gd name="f258" fmla="*/ f214 f108 1"/>
              <a:gd name="f259" fmla="*/ f215 f109 1"/>
              <a:gd name="f260" fmla="*/ f216 f108 1"/>
              <a:gd name="f261" fmla="*/ f217 f109 1"/>
              <a:gd name="f262" fmla="*/ f218 f108 1"/>
              <a:gd name="f263" fmla="*/ f219 f109 1"/>
              <a:gd name="f264" fmla="*/ f220 f108 1"/>
              <a:gd name="f265" fmla="*/ f221 f109 1"/>
              <a:gd name="f266" fmla="*/ f222 f108 1"/>
              <a:gd name="f267" fmla="*/ f223 f109 1"/>
              <a:gd name="f268" fmla="*/ f224 f108 1"/>
              <a:gd name="f269" fmla="*/ f225 f109 1"/>
              <a:gd name="f270" fmla="*/ f226 f108 1"/>
              <a:gd name="f271" fmla="*/ f227 f109 1"/>
              <a:gd name="f272" fmla="*/ f228 f108 1"/>
              <a:gd name="f273" fmla="*/ f229 f109 1"/>
              <a:gd name="f274" fmla="*/ f230 f108 1"/>
              <a:gd name="f275" fmla="*/ f231 f109 1"/>
              <a:gd name="f276" fmla="*/ f232 f108 1"/>
              <a:gd name="f277" fmla="*/ f233 f109 1"/>
              <a:gd name="f278" fmla="*/ f234 f108 1"/>
              <a:gd name="f279" fmla="*/ f235 f109 1"/>
              <a:gd name="f280" fmla="*/ f236 f108 1"/>
              <a:gd name="f281" fmla="*/ f237 f109 1"/>
              <a:gd name="f282" fmla="*/ f238 f108 1"/>
              <a:gd name="f283" fmla="*/ f239 f109 1"/>
              <a:gd name="f284" fmla="*/ f240 f108 1"/>
              <a:gd name="f285" fmla="*/ f241 f109 1"/>
              <a:gd name="f286" fmla="*/ f242 f108 1"/>
              <a:gd name="f287" fmla="*/ f243 f109 1"/>
            </a:gdLst>
            <a:ahLst/>
            <a:cxnLst>
              <a:cxn ang="3cd4">
                <a:pos x="hc" y="t"/>
              </a:cxn>
              <a:cxn ang="0">
                <a:pos x="r" y="vc"/>
              </a:cxn>
              <a:cxn ang="cd4">
                <a:pos x="hc" y="b"/>
              </a:cxn>
              <a:cxn ang="cd2">
                <a:pos x="l" y="vc"/>
              </a:cxn>
              <a:cxn ang="f159">
                <a:pos x="f248" y="f249"/>
              </a:cxn>
              <a:cxn ang="f159">
                <a:pos x="f250" y="f251"/>
              </a:cxn>
              <a:cxn ang="f159">
                <a:pos x="f252" y="f253"/>
              </a:cxn>
              <a:cxn ang="f159">
                <a:pos x="f254" y="f255"/>
              </a:cxn>
              <a:cxn ang="f159">
                <a:pos x="f256" y="f257"/>
              </a:cxn>
              <a:cxn ang="f159">
                <a:pos x="f258" y="f259"/>
              </a:cxn>
              <a:cxn ang="f159">
                <a:pos x="f260" y="f261"/>
              </a:cxn>
              <a:cxn ang="f159">
                <a:pos x="f262" y="f263"/>
              </a:cxn>
              <a:cxn ang="f159">
                <a:pos x="f264" y="f265"/>
              </a:cxn>
              <a:cxn ang="f159">
                <a:pos x="f266" y="f267"/>
              </a:cxn>
              <a:cxn ang="f159">
                <a:pos x="f268" y="f269"/>
              </a:cxn>
              <a:cxn ang="f159">
                <a:pos x="f270" y="f271"/>
              </a:cxn>
              <a:cxn ang="f159">
                <a:pos x="f272" y="f273"/>
              </a:cxn>
              <a:cxn ang="f159">
                <a:pos x="f274" y="f275"/>
              </a:cxn>
              <a:cxn ang="f159">
                <a:pos x="f276" y="f277"/>
              </a:cxn>
              <a:cxn ang="f159">
                <a:pos x="f278" y="f279"/>
              </a:cxn>
              <a:cxn ang="f159">
                <a:pos x="f280" y="f281"/>
              </a:cxn>
              <a:cxn ang="f159">
                <a:pos x="f282" y="f283"/>
              </a:cxn>
              <a:cxn ang="f159">
                <a:pos x="f284" y="f285"/>
              </a:cxn>
              <a:cxn ang="f159">
                <a:pos x="f286" y="f287"/>
              </a:cxn>
              <a:cxn ang="f159">
                <a:pos x="f248" y="f249"/>
              </a:cxn>
            </a:cxnLst>
            <a:rect l="f244" t="f247" r="f245" b="f246"/>
            <a:pathLst>
              <a:path w="8112442" h="4061459">
                <a:moveTo>
                  <a:pt x="f8" y="f9"/>
                </a:moveTo>
                <a:cubicBezTo>
                  <a:pt x="f10" y="f9"/>
                  <a:pt x="f11" y="f12"/>
                  <a:pt x="f5" y="f13"/>
                </a:cubicBezTo>
                <a:lnTo>
                  <a:pt x="f14" y="f15"/>
                </a:lnTo>
                <a:cubicBezTo>
                  <a:pt x="f16" y="f17"/>
                  <a:pt x="f18" y="f19"/>
                  <a:pt x="f20" y="f21"/>
                </a:cubicBezTo>
                <a:cubicBezTo>
                  <a:pt x="f22" y="f23"/>
                  <a:pt x="f24" y="f25"/>
                  <a:pt x="f26" y="f27"/>
                </a:cubicBezTo>
                <a:cubicBezTo>
                  <a:pt x="f28" y="f29"/>
                  <a:pt x="f30" y="f31"/>
                  <a:pt x="f32" y="f33"/>
                </a:cubicBezTo>
                <a:cubicBezTo>
                  <a:pt x="f34" y="f35"/>
                  <a:pt x="f36" y="f37"/>
                  <a:pt x="f38" y="f37"/>
                </a:cubicBezTo>
                <a:lnTo>
                  <a:pt x="f39" y="f40"/>
                </a:lnTo>
                <a:lnTo>
                  <a:pt x="f41" y="f42"/>
                </a:lnTo>
                <a:cubicBezTo>
                  <a:pt x="f43" y="f44"/>
                  <a:pt x="f45" y="f46"/>
                  <a:pt x="f47" y="f48"/>
                </a:cubicBezTo>
                <a:cubicBezTo>
                  <a:pt x="f49" y="f50"/>
                  <a:pt x="f51" y="f52"/>
                  <a:pt x="f53" y="f54"/>
                </a:cubicBezTo>
                <a:cubicBezTo>
                  <a:pt x="f55" y="f56"/>
                  <a:pt x="f57" y="f58"/>
                  <a:pt x="f59" y="f5"/>
                </a:cubicBezTo>
                <a:lnTo>
                  <a:pt x="f60" y="f61"/>
                </a:ln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9"/>
                  <a:pt x="f8" y="f9"/>
                </a:cubicBezTo>
                <a:close/>
              </a:path>
            </a:pathLst>
          </a:custGeom>
          <a:gradFill>
            <a:gsLst>
              <a:gs pos="0">
                <a:srgbClr val="12ABDB">
                  <a:alpha val="0"/>
                </a:srgbClr>
              </a:gs>
              <a:gs pos="100000">
                <a:srgbClr val="12ABDB">
                  <a:alpha val="17000"/>
                </a:srgbClr>
              </a:gs>
            </a:gsLst>
            <a:lin ang="540000"/>
          </a:gradFill>
          <a:ln>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Ubuntu"/>
            </a:endParaRPr>
          </a:p>
        </p:txBody>
      </p:sp>
      <p:sp>
        <p:nvSpPr>
          <p:cNvPr id="3" name="Title 7">
            <a:extLst>
              <a:ext uri="{FF2B5EF4-FFF2-40B4-BE49-F238E27FC236}">
                <a16:creationId xmlns:a16="http://schemas.microsoft.com/office/drawing/2014/main" id="{7E4AB22B-4579-4306-AAD1-C1FC1074A5D1}"/>
              </a:ext>
            </a:extLst>
          </p:cNvPr>
          <p:cNvSpPr txBox="1">
            <a:spLocks noGrp="1"/>
          </p:cNvSpPr>
          <p:nvPr>
            <p:ph type="title"/>
          </p:nvPr>
        </p:nvSpPr>
        <p:spPr/>
        <p:txBody>
          <a:bodyPr/>
          <a:lstStyle/>
          <a:p>
            <a:pPr lvl="0"/>
            <a:r>
              <a:rPr lang="en-US"/>
              <a:t>Agenda</a:t>
            </a:r>
          </a:p>
        </p:txBody>
      </p:sp>
      <p:sp>
        <p:nvSpPr>
          <p:cNvPr id="4" name="TextBox 9">
            <a:extLst>
              <a:ext uri="{FF2B5EF4-FFF2-40B4-BE49-F238E27FC236}">
                <a16:creationId xmlns:a16="http://schemas.microsoft.com/office/drawing/2014/main" id="{DD1F4F67-A82F-409A-B609-8725C790AC03}"/>
              </a:ext>
            </a:extLst>
          </p:cNvPr>
          <p:cNvSpPr txBox="1"/>
          <p:nvPr/>
        </p:nvSpPr>
        <p:spPr>
          <a:xfrm>
            <a:off x="952255" y="5938754"/>
            <a:ext cx="2156356" cy="369335"/>
          </a:xfrm>
          <a:prstGeom prst="rect">
            <a:avLst/>
          </a:prstGeom>
          <a:noFill/>
          <a:ln>
            <a:noFill/>
          </a:ln>
        </p:spPr>
        <p:txBody>
          <a:bodyPr vert="horz" wrap="none" lIns="91440" tIns="45720" rIns="91440" bIns="45720" anchor="t" anchorCtr="0" compatLnSpc="1">
            <a:spAutoFit/>
          </a:bodyPr>
          <a:lstStyle/>
          <a:p>
            <a:pPr marL="0" marR="0" lvl="0" indent="0" algn="l" defTabSz="533396"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Ubuntu Medium"/>
                <a:ea typeface="Verdana"/>
              </a:rPr>
              <a:t>Project Updates</a:t>
            </a:r>
          </a:p>
        </p:txBody>
      </p:sp>
      <p:sp>
        <p:nvSpPr>
          <p:cNvPr id="5" name="TextBox 10">
            <a:extLst>
              <a:ext uri="{FF2B5EF4-FFF2-40B4-BE49-F238E27FC236}">
                <a16:creationId xmlns:a16="http://schemas.microsoft.com/office/drawing/2014/main" id="{F5BAF06E-BCC4-4022-93D6-C29D7EA6FFA6}"/>
              </a:ext>
            </a:extLst>
          </p:cNvPr>
          <p:cNvSpPr txBox="1"/>
          <p:nvPr/>
        </p:nvSpPr>
        <p:spPr>
          <a:xfrm>
            <a:off x="979166" y="2352165"/>
            <a:ext cx="2066589" cy="400114"/>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Ubuntu Medium"/>
                <a:ea typeface="Verdana"/>
              </a:rPr>
              <a:t>Release Metrics</a:t>
            </a:r>
            <a:endParaRPr lang="en-US" sz="2000" b="0" i="0" u="none" strike="noStrike" kern="1200" cap="none" spc="0" baseline="0">
              <a:solidFill>
                <a:srgbClr val="FFFFFF"/>
              </a:solidFill>
              <a:uFillTx/>
              <a:latin typeface="Ubuntu"/>
            </a:endParaRPr>
          </a:p>
        </p:txBody>
      </p:sp>
      <p:sp>
        <p:nvSpPr>
          <p:cNvPr id="6" name="TextBox 11">
            <a:extLst>
              <a:ext uri="{FF2B5EF4-FFF2-40B4-BE49-F238E27FC236}">
                <a16:creationId xmlns:a16="http://schemas.microsoft.com/office/drawing/2014/main" id="{4FE7B701-4C74-4AC5-9EC9-DF51AC41D792}"/>
              </a:ext>
            </a:extLst>
          </p:cNvPr>
          <p:cNvSpPr txBox="1"/>
          <p:nvPr/>
        </p:nvSpPr>
        <p:spPr>
          <a:xfrm>
            <a:off x="979166" y="3064876"/>
            <a:ext cx="2560320" cy="400114"/>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Ubuntu Medium"/>
              </a:rPr>
              <a:t>Automation Metrics</a:t>
            </a:r>
            <a:endParaRPr lang="en-US" sz="2000" b="0" i="0" u="none" strike="noStrike" kern="1200" cap="none" spc="0" baseline="0">
              <a:solidFill>
                <a:srgbClr val="FFFFFF"/>
              </a:solidFill>
              <a:uFillTx/>
              <a:latin typeface="Ubuntu"/>
            </a:endParaRPr>
          </a:p>
        </p:txBody>
      </p:sp>
      <p:sp>
        <p:nvSpPr>
          <p:cNvPr id="9" name="TextBox 14">
            <a:extLst>
              <a:ext uri="{FF2B5EF4-FFF2-40B4-BE49-F238E27FC236}">
                <a16:creationId xmlns:a16="http://schemas.microsoft.com/office/drawing/2014/main" id="{534A58D4-4FBF-4C0A-BA79-D84F9B827814}"/>
              </a:ext>
            </a:extLst>
          </p:cNvPr>
          <p:cNvSpPr txBox="1"/>
          <p:nvPr/>
        </p:nvSpPr>
        <p:spPr>
          <a:xfrm>
            <a:off x="979166" y="5202981"/>
            <a:ext cx="2133916" cy="369335"/>
          </a:xfrm>
          <a:prstGeom prst="rect">
            <a:avLst/>
          </a:prstGeom>
          <a:noFill/>
          <a:ln>
            <a:noFill/>
          </a:ln>
        </p:spPr>
        <p:txBody>
          <a:bodyPr vert="horz" wrap="none" lIns="91440" tIns="45720" rIns="91440" bIns="45720" anchor="t" anchorCtr="0" compatLnSpc="1">
            <a:spAutoFit/>
          </a:bodyPr>
          <a:lstStyle/>
          <a:p>
            <a:pPr marL="0" marR="0" lvl="0" indent="0" algn="l" defTabSz="533396"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Ubuntu Medium"/>
              </a:rPr>
              <a:t>Resource Roster</a:t>
            </a:r>
          </a:p>
        </p:txBody>
      </p:sp>
      <p:sp>
        <p:nvSpPr>
          <p:cNvPr id="10" name="Oval 16">
            <a:extLst>
              <a:ext uri="{FF2B5EF4-FFF2-40B4-BE49-F238E27FC236}">
                <a16:creationId xmlns:a16="http://schemas.microsoft.com/office/drawing/2014/main" id="{036B7679-D4CB-4AC4-867B-ECE39BDD6D38}"/>
              </a:ext>
            </a:extLst>
          </p:cNvPr>
          <p:cNvSpPr/>
          <p:nvPr/>
        </p:nvSpPr>
        <p:spPr>
          <a:xfrm>
            <a:off x="393703" y="1650993"/>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1</a:t>
            </a:r>
          </a:p>
        </p:txBody>
      </p:sp>
      <p:sp>
        <p:nvSpPr>
          <p:cNvPr id="11" name="Oval 17">
            <a:extLst>
              <a:ext uri="{FF2B5EF4-FFF2-40B4-BE49-F238E27FC236}">
                <a16:creationId xmlns:a16="http://schemas.microsoft.com/office/drawing/2014/main" id="{B2DA8720-1DE2-47A9-9DA1-B56CE07C88AF}"/>
              </a:ext>
            </a:extLst>
          </p:cNvPr>
          <p:cNvSpPr/>
          <p:nvPr/>
        </p:nvSpPr>
        <p:spPr>
          <a:xfrm>
            <a:off x="393704" y="2355210"/>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2</a:t>
            </a:r>
          </a:p>
        </p:txBody>
      </p:sp>
      <p:sp>
        <p:nvSpPr>
          <p:cNvPr id="12" name="Oval 18">
            <a:extLst>
              <a:ext uri="{FF2B5EF4-FFF2-40B4-BE49-F238E27FC236}">
                <a16:creationId xmlns:a16="http://schemas.microsoft.com/office/drawing/2014/main" id="{B830337A-8C36-4645-8DBE-F69F998FB178}"/>
              </a:ext>
            </a:extLst>
          </p:cNvPr>
          <p:cNvSpPr/>
          <p:nvPr/>
        </p:nvSpPr>
        <p:spPr>
          <a:xfrm>
            <a:off x="393704" y="3059426"/>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3</a:t>
            </a:r>
          </a:p>
        </p:txBody>
      </p:sp>
      <p:sp>
        <p:nvSpPr>
          <p:cNvPr id="13" name="Oval 19">
            <a:extLst>
              <a:ext uri="{FF2B5EF4-FFF2-40B4-BE49-F238E27FC236}">
                <a16:creationId xmlns:a16="http://schemas.microsoft.com/office/drawing/2014/main" id="{7ED2E015-AE26-465F-95C4-13A46F3DD8AD}"/>
              </a:ext>
            </a:extLst>
          </p:cNvPr>
          <p:cNvSpPr/>
          <p:nvPr/>
        </p:nvSpPr>
        <p:spPr>
          <a:xfrm>
            <a:off x="393704" y="3763642"/>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4</a:t>
            </a:r>
          </a:p>
        </p:txBody>
      </p:sp>
      <p:sp>
        <p:nvSpPr>
          <p:cNvPr id="14" name="Oval 20">
            <a:extLst>
              <a:ext uri="{FF2B5EF4-FFF2-40B4-BE49-F238E27FC236}">
                <a16:creationId xmlns:a16="http://schemas.microsoft.com/office/drawing/2014/main" id="{A626F8B7-8884-466D-AF04-EB81BB745A24}"/>
              </a:ext>
            </a:extLst>
          </p:cNvPr>
          <p:cNvSpPr/>
          <p:nvPr/>
        </p:nvSpPr>
        <p:spPr>
          <a:xfrm>
            <a:off x="393704" y="4467858"/>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5</a:t>
            </a:r>
          </a:p>
        </p:txBody>
      </p:sp>
      <p:sp>
        <p:nvSpPr>
          <p:cNvPr id="15" name="Oval 21">
            <a:extLst>
              <a:ext uri="{FF2B5EF4-FFF2-40B4-BE49-F238E27FC236}">
                <a16:creationId xmlns:a16="http://schemas.microsoft.com/office/drawing/2014/main" id="{FEFB8D7B-319B-4BA1-A6B4-86719F2BC441}"/>
              </a:ext>
            </a:extLst>
          </p:cNvPr>
          <p:cNvSpPr/>
          <p:nvPr/>
        </p:nvSpPr>
        <p:spPr>
          <a:xfrm>
            <a:off x="393704" y="5172075"/>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6</a:t>
            </a:r>
          </a:p>
        </p:txBody>
      </p:sp>
      <p:sp>
        <p:nvSpPr>
          <p:cNvPr id="18" name="TextBox 12">
            <a:extLst>
              <a:ext uri="{FF2B5EF4-FFF2-40B4-BE49-F238E27FC236}">
                <a16:creationId xmlns:a16="http://schemas.microsoft.com/office/drawing/2014/main" id="{39111CD0-18A4-46D1-9C8B-AF1A6160B803}"/>
              </a:ext>
            </a:extLst>
          </p:cNvPr>
          <p:cNvSpPr txBox="1"/>
          <p:nvPr/>
        </p:nvSpPr>
        <p:spPr>
          <a:xfrm>
            <a:off x="979166" y="4467858"/>
            <a:ext cx="2690155" cy="400114"/>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Ubuntu Medium"/>
              </a:rPr>
              <a:t>Automation Strategy</a:t>
            </a:r>
            <a:endParaRPr lang="en-US" sz="2000" b="0" i="0" u="none" strike="noStrike" kern="1200" cap="none" spc="0" baseline="0">
              <a:solidFill>
                <a:srgbClr val="FFFFFF"/>
              </a:solidFill>
              <a:uFillTx/>
              <a:latin typeface="Ubuntu"/>
            </a:endParaRPr>
          </a:p>
        </p:txBody>
      </p:sp>
      <p:sp>
        <p:nvSpPr>
          <p:cNvPr id="19" name="TextBox 13">
            <a:extLst>
              <a:ext uri="{FF2B5EF4-FFF2-40B4-BE49-F238E27FC236}">
                <a16:creationId xmlns:a16="http://schemas.microsoft.com/office/drawing/2014/main" id="{810A712C-8F6B-4F00-B44C-1225F5C8E87B}"/>
              </a:ext>
            </a:extLst>
          </p:cNvPr>
          <p:cNvSpPr txBox="1"/>
          <p:nvPr/>
        </p:nvSpPr>
        <p:spPr>
          <a:xfrm>
            <a:off x="952255" y="3763642"/>
            <a:ext cx="3363419" cy="400114"/>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Ubuntu Medium"/>
              </a:rPr>
              <a:t>Workforce Transformation</a:t>
            </a:r>
          </a:p>
        </p:txBody>
      </p:sp>
      <p:sp>
        <p:nvSpPr>
          <p:cNvPr id="16" name="TextBox 9">
            <a:extLst>
              <a:ext uri="{FF2B5EF4-FFF2-40B4-BE49-F238E27FC236}">
                <a16:creationId xmlns:a16="http://schemas.microsoft.com/office/drawing/2014/main" id="{A020A7CC-88CF-4A60-A312-07E698930646}"/>
              </a:ext>
            </a:extLst>
          </p:cNvPr>
          <p:cNvSpPr txBox="1"/>
          <p:nvPr/>
        </p:nvSpPr>
        <p:spPr>
          <a:xfrm>
            <a:off x="979166" y="1700764"/>
            <a:ext cx="1497974" cy="369332"/>
          </a:xfrm>
          <a:prstGeom prst="rect">
            <a:avLst/>
          </a:prstGeom>
          <a:noFill/>
          <a:ln>
            <a:noFill/>
          </a:ln>
        </p:spPr>
        <p:txBody>
          <a:bodyPr vert="horz" wrap="none" lIns="91440" tIns="45720" rIns="91440" bIns="45720" anchor="t" anchorCtr="0" compatLnSpc="1">
            <a:spAutoFit/>
          </a:bodyPr>
          <a:lstStyle/>
          <a:p>
            <a:pPr marL="0" marR="0" lvl="0" indent="0" algn="l" defTabSz="533396"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Ubuntu Medium"/>
                <a:ea typeface="Verdana"/>
              </a:rPr>
              <a:t>Action Items</a:t>
            </a:r>
          </a:p>
        </p:txBody>
      </p:sp>
      <p:sp>
        <p:nvSpPr>
          <p:cNvPr id="17" name="Oval 21">
            <a:extLst>
              <a:ext uri="{FF2B5EF4-FFF2-40B4-BE49-F238E27FC236}">
                <a16:creationId xmlns:a16="http://schemas.microsoft.com/office/drawing/2014/main" id="{B571444D-EA75-42CC-A287-447BD600CEE9}"/>
              </a:ext>
            </a:extLst>
          </p:cNvPr>
          <p:cNvSpPr/>
          <p:nvPr/>
        </p:nvSpPr>
        <p:spPr>
          <a:xfrm>
            <a:off x="393702" y="5876292"/>
            <a:ext cx="431797" cy="4317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12ABDB"/>
          </a:solidFill>
          <a:ln>
            <a:noFill/>
            <a:prstDash val="solid"/>
          </a:ln>
        </p:spPr>
        <p:txBody>
          <a:bodyPr vert="horz" wrap="square" lIns="0" tIns="45720" rIns="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dirty="0">
                <a:solidFill>
                  <a:srgbClr val="FFFFFF"/>
                </a:solidFill>
                <a:uFillTx/>
                <a:latin typeface="Ubuntu"/>
              </a:rPr>
              <a:t>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308A-D783-4C8F-9049-4DE0F18A17DA}"/>
              </a:ext>
            </a:extLst>
          </p:cNvPr>
          <p:cNvSpPr txBox="1">
            <a:spLocks noGrp="1"/>
          </p:cNvSpPr>
          <p:nvPr>
            <p:ph type="title"/>
          </p:nvPr>
        </p:nvSpPr>
        <p:spPr>
          <a:xfrm>
            <a:off x="404814" y="213091"/>
            <a:ext cx="10947772" cy="716706"/>
          </a:xfrm>
          <a:prstGeom prst="rect">
            <a:avLst/>
          </a:prstGeom>
          <a:noFill/>
          <a:ln>
            <a:noFill/>
          </a:ln>
        </p:spPr>
        <p:txBody>
          <a:bodyPr vert="horz" wrap="square" lIns="0" tIns="0" rIns="0" bIns="0" anchor="ctr" anchorCtr="0" compatLnSpc="1">
            <a:noAutofit/>
          </a:bodyPr>
          <a:lstStyle/>
          <a:p>
            <a:pPr lvl="0"/>
            <a:r>
              <a:rPr lang="en-IN" sz="2800">
                <a:latin typeface="Ubuntu" panose="020B0504030602030204" pitchFamily="34" charset="0"/>
              </a:rPr>
              <a:t>Offshore/Onshore Resources</a:t>
            </a:r>
          </a:p>
        </p:txBody>
      </p:sp>
      <p:graphicFrame>
        <p:nvGraphicFramePr>
          <p:cNvPr id="3" name="Table 3">
            <a:extLst>
              <a:ext uri="{FF2B5EF4-FFF2-40B4-BE49-F238E27FC236}">
                <a16:creationId xmlns:a16="http://schemas.microsoft.com/office/drawing/2014/main" id="{4660F557-2F4C-41CB-B967-CA0A1D813C4A}"/>
              </a:ext>
            </a:extLst>
          </p:cNvPr>
          <p:cNvGraphicFramePr>
            <a:graphicFrameLocks noGrp="1"/>
          </p:cNvGraphicFramePr>
          <p:nvPr>
            <p:extLst>
              <p:ext uri="{D42A27DB-BD31-4B8C-83A1-F6EECF244321}">
                <p14:modId xmlns:p14="http://schemas.microsoft.com/office/powerpoint/2010/main" val="1193680946"/>
              </p:ext>
            </p:extLst>
          </p:nvPr>
        </p:nvGraphicFramePr>
        <p:xfrm>
          <a:off x="455078" y="1026578"/>
          <a:ext cx="11088670" cy="4747242"/>
        </p:xfrm>
        <a:graphic>
          <a:graphicData uri="http://schemas.openxmlformats.org/drawingml/2006/table">
            <a:tbl>
              <a:tblPr firstRow="1" bandRow="1">
                <a:effectLst/>
                <a:tableStyleId>{5C22544A-7EE6-4342-B048-85BDC9FD1C3A}</a:tableStyleId>
              </a:tblPr>
              <a:tblGrid>
                <a:gridCol w="625065">
                  <a:extLst>
                    <a:ext uri="{9D8B030D-6E8A-4147-A177-3AD203B41FA5}">
                      <a16:colId xmlns:a16="http://schemas.microsoft.com/office/drawing/2014/main" val="2612107532"/>
                    </a:ext>
                  </a:extLst>
                </a:gridCol>
                <a:gridCol w="1475265">
                  <a:extLst>
                    <a:ext uri="{9D8B030D-6E8A-4147-A177-3AD203B41FA5}">
                      <a16:colId xmlns:a16="http://schemas.microsoft.com/office/drawing/2014/main" val="117182844"/>
                    </a:ext>
                  </a:extLst>
                </a:gridCol>
                <a:gridCol w="3338316">
                  <a:extLst>
                    <a:ext uri="{9D8B030D-6E8A-4147-A177-3AD203B41FA5}">
                      <a16:colId xmlns:a16="http://schemas.microsoft.com/office/drawing/2014/main" val="2711084473"/>
                    </a:ext>
                  </a:extLst>
                </a:gridCol>
                <a:gridCol w="1720734">
                  <a:extLst>
                    <a:ext uri="{9D8B030D-6E8A-4147-A177-3AD203B41FA5}">
                      <a16:colId xmlns:a16="http://schemas.microsoft.com/office/drawing/2014/main" val="850904757"/>
                    </a:ext>
                  </a:extLst>
                </a:gridCol>
                <a:gridCol w="3929290">
                  <a:extLst>
                    <a:ext uri="{9D8B030D-6E8A-4147-A177-3AD203B41FA5}">
                      <a16:colId xmlns:a16="http://schemas.microsoft.com/office/drawing/2014/main" val="102754835"/>
                    </a:ext>
                  </a:extLst>
                </a:gridCol>
              </a:tblGrid>
              <a:tr h="552023">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3043572143"/>
                  </a:ext>
                </a:extLst>
              </a:tr>
              <a:tr h="381158">
                <a:tc>
                  <a:txBody>
                    <a:bodyPr/>
                    <a:lstStyle/>
                    <a:p>
                      <a:pPr lvl="0" algn="ctr" fontAlgn="b"/>
                      <a:r>
                        <a:rPr lang="en-IN" sz="1100" b="0" u="none" strike="noStrike">
                          <a:solidFill>
                            <a:srgbClr val="FFFFFF"/>
                          </a:solidFill>
                          <a:latin typeface="Ubuntu"/>
                        </a:rPr>
                        <a:t>31</a:t>
                      </a:r>
                    </a:p>
                  </a:txBody>
                  <a:tcPr marL="6345" marR="6345" marT="6345" marB="0"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rtl="0">
                        <a:buNone/>
                      </a:pPr>
                      <a:r>
                        <a:rPr lang="en-IN" sz="1100" b="0" i="0" u="none" strike="noStrike">
                          <a:solidFill>
                            <a:srgbClr val="000000"/>
                          </a:solidFill>
                          <a:effectLst/>
                          <a:latin typeface="Ubuntu"/>
                        </a:rPr>
                        <a:t>Mourya S</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 &amp; Rest assured Automation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Op1 Automation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922542350"/>
                  </a:ext>
                </a:extLst>
              </a:tr>
              <a:tr h="381158">
                <a:tc>
                  <a:txBody>
                    <a:bodyPr/>
                    <a:lstStyle/>
                    <a:p>
                      <a:pPr lvl="0" algn="ctr" fontAlgn="b"/>
                      <a:r>
                        <a:rPr lang="en-IN" sz="1100" b="0" u="none" strike="noStrike">
                          <a:solidFill>
                            <a:srgbClr val="FFFFFF"/>
                          </a:solidFill>
                          <a:latin typeface="Ubuntu"/>
                        </a:rPr>
                        <a:t>32</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err="1">
                          <a:solidFill>
                            <a:srgbClr val="000000"/>
                          </a:solidFill>
                          <a:effectLst/>
                          <a:latin typeface="Ubuntu"/>
                        </a:rPr>
                        <a:t>Nandheeswari</a:t>
                      </a:r>
                      <a:r>
                        <a:rPr lang="en-IN" sz="1100" b="0" i="0" u="none" strike="noStrike">
                          <a:solidFill>
                            <a:srgbClr val="000000"/>
                          </a:solidFill>
                          <a:effectLst/>
                          <a:latin typeface="Ubuntu"/>
                        </a:rPr>
                        <a:t> R</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ETL testing, SAP Functional testing</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MSTR &amp; </a:t>
                      </a:r>
                      <a:r>
                        <a:rPr lang="en-IN" sz="1100" b="0" i="0" u="none" strike="noStrike" err="1">
                          <a:solidFill>
                            <a:srgbClr val="000000"/>
                          </a:solidFill>
                          <a:effectLst/>
                          <a:latin typeface="Ubuntu"/>
                        </a:rPr>
                        <a:t>SpoTime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190917743"/>
                  </a:ext>
                </a:extLst>
              </a:tr>
              <a:tr h="666234">
                <a:tc>
                  <a:txBody>
                    <a:bodyPr/>
                    <a:lstStyle/>
                    <a:p>
                      <a:pPr lvl="0" algn="ctr" fontAlgn="b"/>
                      <a:r>
                        <a:rPr lang="en-IN" sz="1100" b="0" i="0" u="none" strike="noStrike">
                          <a:solidFill>
                            <a:srgbClr val="FFFFFF"/>
                          </a:solidFill>
                          <a:latin typeface="Ubuntu"/>
                        </a:rPr>
                        <a:t>33</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err="1">
                          <a:solidFill>
                            <a:srgbClr val="000000"/>
                          </a:solidFill>
                          <a:effectLst/>
                          <a:latin typeface="Ubuntu"/>
                        </a:rPr>
                        <a:t>Peeyush</a:t>
                      </a:r>
                      <a:r>
                        <a:rPr lang="en-IN" sz="1100" b="0" i="0" u="none" strike="noStrike" dirty="0">
                          <a:solidFill>
                            <a:srgbClr val="000000"/>
                          </a:solidFill>
                          <a:effectLst/>
                          <a:latin typeface="Ubuntu"/>
                        </a:rPr>
                        <a:t> Kumar </a:t>
                      </a:r>
                      <a:r>
                        <a:rPr lang="en-IN" sz="1100" b="0" i="0" u="none" strike="noStrike" dirty="0" err="1">
                          <a:solidFill>
                            <a:srgbClr val="000000"/>
                          </a:solidFill>
                          <a:effectLst/>
                          <a:latin typeface="Ubuntu"/>
                        </a:rPr>
                        <a:t>Gangwal</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Test Complete &amp; Selenium Automation, Python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WOT Frontend</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65713453"/>
                  </a:ext>
                </a:extLst>
              </a:tr>
              <a:tr h="381158">
                <a:tc>
                  <a:txBody>
                    <a:bodyPr/>
                    <a:lstStyle/>
                    <a:p>
                      <a:pPr lvl="0" algn="ctr" fontAlgn="b"/>
                      <a:r>
                        <a:rPr lang="en-IN" sz="1100" b="0" i="0" u="none" strike="noStrike">
                          <a:solidFill>
                            <a:srgbClr val="FFFFFF"/>
                          </a:solidFill>
                          <a:latin typeface="Ubuntu"/>
                        </a:rPr>
                        <a:t>34</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Prachi Shinde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Functional, DB Testing, API Testing </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CI Integration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667071195"/>
                  </a:ext>
                </a:extLst>
              </a:tr>
              <a:tr h="387733">
                <a:tc>
                  <a:txBody>
                    <a:bodyPr/>
                    <a:lstStyle/>
                    <a:p>
                      <a:pPr lvl="0" algn="ctr" fontAlgn="b"/>
                      <a:r>
                        <a:rPr lang="en-IN" sz="1100" b="0" i="0" u="none" strike="noStrike">
                          <a:solidFill>
                            <a:srgbClr val="FFFFFF"/>
                          </a:solidFill>
                          <a:latin typeface="Ubuntu"/>
                        </a:rPr>
                        <a:t>35</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Priyanka Yadagiri</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Manual/Selenium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FIT</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914771577"/>
                  </a:ext>
                </a:extLst>
              </a:tr>
              <a:tr h="335155">
                <a:tc>
                  <a:txBody>
                    <a:bodyPr/>
                    <a:lstStyle/>
                    <a:p>
                      <a:pPr lvl="0" algn="ctr" fontAlgn="b"/>
                      <a:r>
                        <a:rPr lang="en-IN" sz="1100" b="0" i="0" u="none" strike="noStrike">
                          <a:solidFill>
                            <a:srgbClr val="FFFFFF"/>
                          </a:solidFill>
                          <a:latin typeface="Ubuntu"/>
                        </a:rPr>
                        <a:t>36</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err="1">
                          <a:solidFill>
                            <a:srgbClr val="000000"/>
                          </a:solidFill>
                          <a:effectLst/>
                          <a:latin typeface="Ubuntu"/>
                        </a:rPr>
                        <a:t>Purabi</a:t>
                      </a:r>
                      <a:r>
                        <a:rPr lang="en-IN" sz="1100" b="0" i="0" u="none" strike="noStrike" dirty="0">
                          <a:solidFill>
                            <a:srgbClr val="000000"/>
                          </a:solidFill>
                          <a:effectLst/>
                          <a:latin typeface="Ubuntu"/>
                        </a:rPr>
                        <a:t> Bhattacharya</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Salesforce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Salesforce CRM</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638761221"/>
                  </a:ext>
                </a:extLst>
              </a:tr>
              <a:tr h="414012">
                <a:tc>
                  <a:txBody>
                    <a:bodyPr/>
                    <a:lstStyle/>
                    <a:p>
                      <a:pPr lvl="0" algn="ctr" fontAlgn="b"/>
                      <a:r>
                        <a:rPr lang="en-IN" sz="1100" b="0" i="0" u="none" strike="noStrike">
                          <a:solidFill>
                            <a:srgbClr val="FFFFFF"/>
                          </a:solidFill>
                          <a:latin typeface="Ubuntu"/>
                        </a:rPr>
                        <a:t>37</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Sai Kiran Tangudu</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Functional, DB Testing, API Testing , Python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CSuite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312127722"/>
                  </a:ext>
                </a:extLst>
              </a:tr>
              <a:tr h="486305">
                <a:tc>
                  <a:txBody>
                    <a:bodyPr/>
                    <a:lstStyle/>
                    <a:p>
                      <a:pPr lvl="0" algn="ctr" fontAlgn="b"/>
                      <a:r>
                        <a:rPr lang="en-IN" sz="1100" b="0" i="0" u="none" strike="noStrike">
                          <a:solidFill>
                            <a:srgbClr val="FFFFFF"/>
                          </a:solidFill>
                          <a:latin typeface="Ubuntu"/>
                        </a:rPr>
                        <a:t>38</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Sai Krishna Begari</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ETL testing/Manual</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UWS, </a:t>
                      </a:r>
                      <a:r>
                        <a:rPr lang="en-IN" sz="1100" b="0" i="0" u="none" strike="noStrike" dirty="0" err="1">
                          <a:solidFill>
                            <a:srgbClr val="000000"/>
                          </a:solidFill>
                          <a:effectLst/>
                          <a:latin typeface="Ubuntu"/>
                        </a:rPr>
                        <a:t>Onair</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387707675"/>
                  </a:ext>
                </a:extLst>
              </a:tr>
              <a:tr h="414012">
                <a:tc>
                  <a:txBody>
                    <a:bodyPr/>
                    <a:lstStyle/>
                    <a:p>
                      <a:pPr lvl="0" algn="ctr" fontAlgn="b"/>
                      <a:r>
                        <a:rPr lang="en-IN" sz="1100" b="0" i="0" u="none" strike="noStrike">
                          <a:solidFill>
                            <a:srgbClr val="FFFFFF"/>
                          </a:solidFill>
                          <a:latin typeface="Ubuntu"/>
                        </a:rPr>
                        <a:t>39</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marL="0" lvl="0" algn="l" defTabSz="914400" rtl="0" eaLnBrk="1" latinLnBrk="0" hangingPunct="1">
                        <a:buNone/>
                      </a:pPr>
                      <a:r>
                        <a:rPr lang="en-US" sz="1100" b="0" i="0" u="none" strike="noStrike" kern="1200" dirty="0">
                          <a:solidFill>
                            <a:srgbClr val="000000"/>
                          </a:solidFill>
                          <a:effectLst/>
                          <a:latin typeface="Ubuntu"/>
                          <a:ea typeface="+mn-ea"/>
                          <a:cs typeface="+mn-cs"/>
                        </a:rPr>
                        <a:t>Sangeetha Mishra</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algn="l" defTabSz="914400" rtl="0" eaLnBrk="1" latinLnBrk="0" hangingPunct="1">
                        <a:buNone/>
                      </a:pPr>
                      <a:r>
                        <a:rPr lang="en-US" sz="1100" b="0" i="0" u="none" strike="noStrike" kern="1200" dirty="0">
                          <a:solidFill>
                            <a:srgbClr val="000000"/>
                          </a:solidFill>
                          <a:effectLst/>
                          <a:latin typeface="Ubuntu"/>
                          <a:ea typeface="+mn-ea"/>
                          <a:cs typeface="+mn-cs"/>
                        </a:rPr>
                        <a:t>Functional, Salesforce </a:t>
                      </a:r>
                      <a:r>
                        <a:rPr lang="en-US" sz="1100" b="0" i="0" u="none" strike="noStrike" kern="1200" dirty="0" err="1">
                          <a:solidFill>
                            <a:srgbClr val="000000"/>
                          </a:solidFill>
                          <a:effectLst/>
                          <a:latin typeface="Ubuntu"/>
                          <a:ea typeface="+mn-ea"/>
                          <a:cs typeface="+mn-cs"/>
                        </a:rPr>
                        <a:t>Testing,SQL</a:t>
                      </a:r>
                      <a:r>
                        <a:rPr lang="en-US" sz="1100" b="0" i="0" u="none" strike="noStrike" kern="1200" dirty="0">
                          <a:solidFill>
                            <a:srgbClr val="000000"/>
                          </a:solidFill>
                          <a:effectLst/>
                          <a:latin typeface="Ubuntu"/>
                          <a:ea typeface="+mn-ea"/>
                          <a:cs typeface="+mn-cs"/>
                        </a:rPr>
                        <a:t> </a:t>
                      </a:r>
                      <a:r>
                        <a:rPr lang="en-US" sz="1100" b="0" i="0" u="none" strike="noStrike" kern="1200" dirty="0" err="1">
                          <a:solidFill>
                            <a:srgbClr val="000000"/>
                          </a:solidFill>
                          <a:effectLst/>
                          <a:latin typeface="Ubuntu"/>
                          <a:ea typeface="+mn-ea"/>
                          <a:cs typeface="+mn-cs"/>
                        </a:rPr>
                        <a:t>quries</a:t>
                      </a:r>
                      <a:r>
                        <a:rPr lang="en-US" sz="1100" b="0" i="0" u="none" strike="noStrike" kern="1200" dirty="0">
                          <a:solidFill>
                            <a:srgbClr val="000000"/>
                          </a:solidFill>
                          <a:effectLst/>
                          <a:latin typeface="Ubuntu"/>
                          <a:ea typeface="+mn-ea"/>
                          <a:cs typeface="+mn-cs"/>
                        </a:rPr>
                        <a:t>.</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algn="l" defTabSz="914400" rtl="0" eaLnBrk="1" latinLnBrk="0" hangingPunct="1">
                        <a:buNone/>
                      </a:pPr>
                      <a:r>
                        <a:rPr lang="en-IN" sz="1100" b="0" i="0" u="none" strike="noStrike" kern="1200" dirty="0">
                          <a:solidFill>
                            <a:srgbClr val="000000"/>
                          </a:solidFill>
                          <a:effectLst/>
                          <a:latin typeface="Ubuntu"/>
                          <a:ea typeface="+mn-ea"/>
                          <a:cs typeface="+mn-cs"/>
                        </a:rPr>
                        <a:t>Offshore</a:t>
                      </a:r>
                      <a:endParaRPr lang="en-US" sz="1100" b="0" i="0" u="none" strike="noStrike" kern="1200" dirty="0">
                        <a:solidFill>
                          <a:srgbClr val="000000"/>
                        </a:solidFill>
                        <a:effectLst/>
                        <a:latin typeface="Ubuntu"/>
                        <a:ea typeface="+mn-ea"/>
                        <a:cs typeface="+mn-cs"/>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algn="l" defTabSz="914400" rtl="0" eaLnBrk="1" latinLnBrk="0" hangingPunct="1">
                        <a:buNone/>
                      </a:pPr>
                      <a:r>
                        <a:rPr lang="en-US" sz="1100" b="0" i="0" u="none" strike="noStrike" kern="1200" dirty="0">
                          <a:solidFill>
                            <a:srgbClr val="000000"/>
                          </a:solidFill>
                          <a:effectLst/>
                          <a:latin typeface="Ubuntu"/>
                          <a:ea typeface="+mn-ea"/>
                          <a:cs typeface="+mn-cs"/>
                        </a:rPr>
                        <a:t>PAM Salesforce</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618294938"/>
                  </a:ext>
                </a:extLst>
              </a:tr>
              <a:tr h="348294">
                <a:tc>
                  <a:txBody>
                    <a:bodyPr/>
                    <a:lstStyle/>
                    <a:p>
                      <a:pPr lvl="0" algn="ctr" fontAlgn="b"/>
                      <a:r>
                        <a:rPr lang="en-IN" sz="1100" b="0" i="0" u="none" strike="noStrike">
                          <a:solidFill>
                            <a:srgbClr val="FFFFFF"/>
                          </a:solidFill>
                          <a:latin typeface="Ubuntu"/>
                        </a:rPr>
                        <a:t>40</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Sakshi Indurkar</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 API testing</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Agency Gateway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05753315"/>
                  </a:ext>
                </a:extLst>
              </a:tr>
            </a:tbl>
          </a:graphicData>
        </a:graphic>
      </p:graphicFrame>
      <p:sp>
        <p:nvSpPr>
          <p:cNvPr id="4" name="Footer Placeholder 3">
            <a:extLst>
              <a:ext uri="{FF2B5EF4-FFF2-40B4-BE49-F238E27FC236}">
                <a16:creationId xmlns:a16="http://schemas.microsoft.com/office/drawing/2014/main" id="{5F67CE26-9882-49D6-9825-C7C200D4A497}"/>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9565-8618-4FD9-895B-FE7553826200}"/>
              </a:ext>
            </a:extLst>
          </p:cNvPr>
          <p:cNvSpPr txBox="1">
            <a:spLocks noGrp="1"/>
          </p:cNvSpPr>
          <p:nvPr>
            <p:ph type="title"/>
          </p:nvPr>
        </p:nvSpPr>
        <p:spPr>
          <a:xfrm>
            <a:off x="404814" y="213091"/>
            <a:ext cx="10947772" cy="716706"/>
          </a:xfrm>
          <a:prstGeom prst="rect">
            <a:avLst/>
          </a:prstGeom>
          <a:noFill/>
          <a:ln>
            <a:noFill/>
          </a:ln>
        </p:spPr>
        <p:txBody>
          <a:bodyPr vert="horz" wrap="square" lIns="0" tIns="0" rIns="0" bIns="0" anchor="ctr" anchorCtr="0" compatLnSpc="1">
            <a:noAutofit/>
          </a:bodyPr>
          <a:lstStyle/>
          <a:p>
            <a:pPr lvl="0"/>
            <a:r>
              <a:rPr lang="en-IN" sz="2800">
                <a:latin typeface="Ubuntu" panose="020B0504030602030204" pitchFamily="34" charset="0"/>
              </a:rPr>
              <a:t>Offshore/Onshore Resources</a:t>
            </a:r>
          </a:p>
        </p:txBody>
      </p:sp>
      <p:graphicFrame>
        <p:nvGraphicFramePr>
          <p:cNvPr id="3" name="Table 3">
            <a:extLst>
              <a:ext uri="{FF2B5EF4-FFF2-40B4-BE49-F238E27FC236}">
                <a16:creationId xmlns:a16="http://schemas.microsoft.com/office/drawing/2014/main" id="{792374F1-EA24-4AE6-BC90-0D7C8F32F624}"/>
              </a:ext>
            </a:extLst>
          </p:cNvPr>
          <p:cNvGraphicFramePr>
            <a:graphicFrameLocks noGrp="1"/>
          </p:cNvGraphicFramePr>
          <p:nvPr>
            <p:extLst>
              <p:ext uri="{D42A27DB-BD31-4B8C-83A1-F6EECF244321}">
                <p14:modId xmlns:p14="http://schemas.microsoft.com/office/powerpoint/2010/main" val="740495812"/>
              </p:ext>
            </p:extLst>
          </p:nvPr>
        </p:nvGraphicFramePr>
        <p:xfrm>
          <a:off x="464149" y="881435"/>
          <a:ext cx="11088670" cy="5070478"/>
        </p:xfrm>
        <a:graphic>
          <a:graphicData uri="http://schemas.openxmlformats.org/drawingml/2006/table">
            <a:tbl>
              <a:tblPr firstRow="1" bandRow="1">
                <a:effectLst/>
                <a:tableStyleId>{5C22544A-7EE6-4342-B048-85BDC9FD1C3A}</a:tableStyleId>
              </a:tblPr>
              <a:tblGrid>
                <a:gridCol w="625065">
                  <a:extLst>
                    <a:ext uri="{9D8B030D-6E8A-4147-A177-3AD203B41FA5}">
                      <a16:colId xmlns:a16="http://schemas.microsoft.com/office/drawing/2014/main" val="617281877"/>
                    </a:ext>
                  </a:extLst>
                </a:gridCol>
                <a:gridCol w="1811928">
                  <a:extLst>
                    <a:ext uri="{9D8B030D-6E8A-4147-A177-3AD203B41FA5}">
                      <a16:colId xmlns:a16="http://schemas.microsoft.com/office/drawing/2014/main" val="2854436224"/>
                    </a:ext>
                  </a:extLst>
                </a:gridCol>
                <a:gridCol w="2327563">
                  <a:extLst>
                    <a:ext uri="{9D8B030D-6E8A-4147-A177-3AD203B41FA5}">
                      <a16:colId xmlns:a16="http://schemas.microsoft.com/office/drawing/2014/main" val="1748604165"/>
                    </a:ext>
                  </a:extLst>
                </a:gridCol>
                <a:gridCol w="1970117">
                  <a:extLst>
                    <a:ext uri="{9D8B030D-6E8A-4147-A177-3AD203B41FA5}">
                      <a16:colId xmlns:a16="http://schemas.microsoft.com/office/drawing/2014/main" val="1539827085"/>
                    </a:ext>
                  </a:extLst>
                </a:gridCol>
                <a:gridCol w="4353997">
                  <a:extLst>
                    <a:ext uri="{9D8B030D-6E8A-4147-A177-3AD203B41FA5}">
                      <a16:colId xmlns:a16="http://schemas.microsoft.com/office/drawing/2014/main" val="3005695474"/>
                    </a:ext>
                  </a:extLst>
                </a:gridCol>
              </a:tblGrid>
              <a:tr h="626987">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587726335"/>
                  </a:ext>
                </a:extLst>
              </a:tr>
              <a:tr h="432919">
                <a:tc>
                  <a:txBody>
                    <a:bodyPr/>
                    <a:lstStyle/>
                    <a:p>
                      <a:pPr lvl="0" algn="ctr" fontAlgn="b"/>
                      <a:r>
                        <a:rPr lang="en-IN" sz="1100" b="0" u="none" strike="noStrike">
                          <a:solidFill>
                            <a:srgbClr val="FFFFFF"/>
                          </a:solidFill>
                          <a:latin typeface="Ubuntu"/>
                        </a:rPr>
                        <a:t>41</a:t>
                      </a:r>
                    </a:p>
                  </a:txBody>
                  <a:tcPr marL="6345" marR="6345" marT="6345" marB="0"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rtl="0">
                        <a:buNone/>
                      </a:pPr>
                      <a:r>
                        <a:rPr lang="en-IN" sz="1100" b="0" i="0" u="none" strike="noStrike" dirty="0">
                          <a:solidFill>
                            <a:srgbClr val="000000"/>
                          </a:solidFill>
                          <a:effectLst/>
                          <a:latin typeface="Ubuntu"/>
                        </a:rPr>
                        <a:t>Sandeep Kumar panda</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Java</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UWS, </a:t>
                      </a:r>
                      <a:r>
                        <a:rPr lang="en-IN" sz="1100" b="0" i="0" u="none" strike="noStrike" dirty="0" err="1">
                          <a:solidFill>
                            <a:srgbClr val="000000"/>
                          </a:solidFill>
                          <a:effectLst/>
                          <a:latin typeface="Ubuntu"/>
                        </a:rPr>
                        <a:t>Onair</a:t>
                      </a:r>
                      <a:endParaRPr lang="en-IN" sz="1100" b="0" i="0" u="none" strike="noStrike" dirty="0">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306249229"/>
                  </a:ext>
                </a:extLst>
              </a:tr>
              <a:tr h="432919">
                <a:tc>
                  <a:txBody>
                    <a:bodyPr/>
                    <a:lstStyle/>
                    <a:p>
                      <a:pPr lvl="0" algn="ctr" fontAlgn="b"/>
                      <a:r>
                        <a:rPr lang="en-IN" sz="1100" b="0" i="0" u="none" strike="noStrike">
                          <a:solidFill>
                            <a:srgbClr val="FFFFFF"/>
                          </a:solidFill>
                          <a:latin typeface="Ubuntu"/>
                        </a:rPr>
                        <a:t>42</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Santhosh Veluri</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Manual/Automation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err="1">
                          <a:solidFill>
                            <a:srgbClr val="000000"/>
                          </a:solidFill>
                          <a:effectLst/>
                          <a:latin typeface="Ubuntu"/>
                        </a:rPr>
                        <a:t>CopyWrite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586610415"/>
                  </a:ext>
                </a:extLst>
              </a:tr>
              <a:tr h="435276">
                <a:tc>
                  <a:txBody>
                    <a:bodyPr/>
                    <a:lstStyle/>
                    <a:p>
                      <a:pPr lvl="0" algn="ctr" fontAlgn="b"/>
                      <a:r>
                        <a:rPr lang="en-IN" sz="1100" b="0" u="none" strike="noStrike">
                          <a:solidFill>
                            <a:srgbClr val="FFFFFF"/>
                          </a:solidFill>
                          <a:latin typeface="Ubuntu"/>
                        </a:rPr>
                        <a:t>43</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Saranya </a:t>
                      </a:r>
                      <a:r>
                        <a:rPr lang="en-IN" sz="1100" b="0" i="0" u="none" strike="noStrike" err="1">
                          <a:solidFill>
                            <a:srgbClr val="000000"/>
                          </a:solidFill>
                          <a:effectLst/>
                          <a:latin typeface="Ubuntu"/>
                        </a:rPr>
                        <a:t>Bosuru</a:t>
                      </a:r>
                      <a:r>
                        <a:rPr lang="en-IN" sz="1100" b="0" i="0" u="none" strike="noStrike">
                          <a:solidFill>
                            <a:srgbClr val="000000"/>
                          </a:solidFill>
                          <a:effectLst/>
                          <a:latin typeface="Ubuntu"/>
                        </a:rPr>
                        <a:t> Giri</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Functional, Mobile testing ,API </a:t>
                      </a:r>
                      <a:r>
                        <a:rPr lang="en-IN" sz="1100" b="0" i="0" u="none" strike="noStrike" dirty="0" err="1">
                          <a:solidFill>
                            <a:srgbClr val="000000"/>
                          </a:solidFill>
                          <a:effectLst/>
                          <a:latin typeface="Ubuntu"/>
                        </a:rPr>
                        <a:t>Postman,SQL</a:t>
                      </a:r>
                      <a:r>
                        <a:rPr lang="en-IN" sz="1100" b="0" i="0" u="none" strike="noStrike" dirty="0">
                          <a:solidFill>
                            <a:srgbClr val="000000"/>
                          </a:solidFill>
                          <a:effectLst/>
                          <a:latin typeface="Ubuntu"/>
                        </a:rPr>
                        <a:t>, Selenium with TestNG</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MSTR and Tableau CRM</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774628634"/>
                  </a:ext>
                </a:extLst>
              </a:tr>
              <a:tr h="432919">
                <a:tc>
                  <a:txBody>
                    <a:bodyPr/>
                    <a:lstStyle/>
                    <a:p>
                      <a:pPr lvl="0" algn="ctr" fontAlgn="b"/>
                      <a:r>
                        <a:rPr lang="en-IN" sz="1100" b="0" i="0" u="none" strike="noStrike">
                          <a:solidFill>
                            <a:srgbClr val="FFFFFF"/>
                          </a:solidFill>
                          <a:latin typeface="Ubuntu"/>
                        </a:rPr>
                        <a:t>44</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Sava Ravikiran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Java</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AIR Automation</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211908223"/>
                  </a:ext>
                </a:extLst>
              </a:tr>
              <a:tr h="440386">
                <a:tc>
                  <a:txBody>
                    <a:bodyPr/>
                    <a:lstStyle/>
                    <a:p>
                      <a:pPr lvl="0" algn="ctr" fontAlgn="b"/>
                      <a:r>
                        <a:rPr lang="en-IN" sz="1100" b="0" i="0" u="none" strike="noStrike">
                          <a:solidFill>
                            <a:srgbClr val="FFFFFF"/>
                          </a:solidFill>
                          <a:latin typeface="Ubuntu"/>
                        </a:rPr>
                        <a:t>45</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Shiva Nihal</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Functional, Selenium java-basics</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Salesforce CRM</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228263453"/>
                  </a:ext>
                </a:extLst>
              </a:tr>
              <a:tr h="380668">
                <a:tc>
                  <a:txBody>
                    <a:bodyPr/>
                    <a:lstStyle/>
                    <a:p>
                      <a:pPr lvl="0" algn="ctr" fontAlgn="b"/>
                      <a:r>
                        <a:rPr lang="en-IN" sz="1100" b="0" i="0" u="none" strike="noStrike">
                          <a:solidFill>
                            <a:srgbClr val="FFFFFF"/>
                          </a:solidFill>
                          <a:latin typeface="Ubuntu"/>
                        </a:rPr>
                        <a:t>46</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a:solidFill>
                            <a:srgbClr val="000000"/>
                          </a:solidFill>
                          <a:effectLst/>
                          <a:latin typeface="Ubuntu"/>
                        </a:rPr>
                        <a:t>Shruthi Vastrad</a:t>
                      </a: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PL/SQL, Manual/API testing</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UWS, </a:t>
                      </a:r>
                      <a:r>
                        <a:rPr lang="en-IN" sz="1100" b="0" i="0" u="none" strike="noStrike" dirty="0" err="1">
                          <a:solidFill>
                            <a:srgbClr val="000000"/>
                          </a:solidFill>
                          <a:effectLst/>
                          <a:latin typeface="Ubuntu"/>
                        </a:rPr>
                        <a:t>Onair</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414534908"/>
                  </a:ext>
                </a:extLst>
              </a:tr>
              <a:tr h="470234">
                <a:tc>
                  <a:txBody>
                    <a:bodyPr/>
                    <a:lstStyle/>
                    <a:p>
                      <a:pPr lvl="0" algn="ctr" fontAlgn="b"/>
                      <a:r>
                        <a:rPr lang="en-IN" sz="1100" b="0" i="0" u="none" strike="noStrike">
                          <a:solidFill>
                            <a:srgbClr val="FFFFFF"/>
                          </a:solidFill>
                          <a:latin typeface="Ubuntu"/>
                        </a:rPr>
                        <a:t>47</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Shubham Barde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Selenium Automation</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CSuite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732046394"/>
                  </a:ext>
                </a:extLst>
              </a:tr>
              <a:tr h="552344">
                <a:tc>
                  <a:txBody>
                    <a:bodyPr/>
                    <a:lstStyle/>
                    <a:p>
                      <a:pPr lvl="0" algn="ctr" fontAlgn="b"/>
                      <a:r>
                        <a:rPr lang="en-IN" sz="1100" b="0" i="0" u="none" strike="noStrike">
                          <a:solidFill>
                            <a:srgbClr val="FFFFFF"/>
                          </a:solidFill>
                          <a:latin typeface="Ubuntu"/>
                        </a:rPr>
                        <a:t>48</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Shubham Khare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nb-NO" sz="1100" b="0" i="0" u="none" strike="noStrike" dirty="0">
                          <a:solidFill>
                            <a:srgbClr val="000000"/>
                          </a:solidFill>
                          <a:effectLst/>
                          <a:latin typeface="Ubuntu"/>
                        </a:rPr>
                        <a:t>BDD Cucumber, Selenium Java, HTML, CSS</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Dynamic Pricing, </a:t>
                      </a:r>
                      <a:r>
                        <a:rPr lang="en-IN" sz="1100" b="0" i="0" u="none" strike="noStrike" dirty="0" err="1">
                          <a:solidFill>
                            <a:srgbClr val="000000"/>
                          </a:solidFill>
                          <a:effectLst/>
                          <a:latin typeface="Ubuntu"/>
                        </a:rPr>
                        <a:t>Ptv</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874872485"/>
                  </a:ext>
                </a:extLst>
              </a:tr>
              <a:tr h="470234">
                <a:tc>
                  <a:txBody>
                    <a:bodyPr/>
                    <a:lstStyle/>
                    <a:p>
                      <a:pPr lvl="0" algn="ctr" fontAlgn="b"/>
                      <a:r>
                        <a:rPr lang="en-IN" sz="1100" b="0" i="0" u="none" strike="noStrike">
                          <a:solidFill>
                            <a:srgbClr val="FFFFFF"/>
                          </a:solidFill>
                          <a:latin typeface="Ubuntu"/>
                        </a:rPr>
                        <a:t>49</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dirty="0">
                          <a:solidFill>
                            <a:srgbClr val="000000"/>
                          </a:solidFill>
                          <a:effectLst/>
                          <a:latin typeface="Ubuntu"/>
                        </a:rPr>
                        <a:t>Shweta Shalini</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ETL testing, API testing</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Offshore</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a:solidFill>
                            <a:srgbClr val="000000"/>
                          </a:solidFill>
                          <a:effectLst/>
                          <a:latin typeface="Ubuntu"/>
                        </a:rPr>
                        <a:t>MSTR, </a:t>
                      </a:r>
                      <a:r>
                        <a:rPr lang="en-IN" sz="1100" b="0" i="0" u="none" strike="noStrike" err="1">
                          <a:solidFill>
                            <a:srgbClr val="000000"/>
                          </a:solidFill>
                          <a:effectLst/>
                          <a:latin typeface="Ubuntu"/>
                        </a:rPr>
                        <a:t>SpoTime</a:t>
                      </a:r>
                      <a:r>
                        <a:rPr lang="en-IN" sz="1100" b="0" i="0" u="none" strike="noStrike">
                          <a:solidFill>
                            <a:srgbClr val="000000"/>
                          </a:solidFill>
                          <a:effectLst/>
                          <a:latin typeface="Ubuntu"/>
                        </a:rPr>
                        <a:t>, </a:t>
                      </a:r>
                      <a:r>
                        <a:rPr lang="en-IN" sz="1100" b="0" i="0" u="none" strike="noStrike" err="1">
                          <a:solidFill>
                            <a:srgbClr val="000000"/>
                          </a:solidFill>
                          <a:effectLst/>
                          <a:latin typeface="Ubuntu"/>
                        </a:rPr>
                        <a:t>Intellipost</a:t>
                      </a:r>
                      <a:r>
                        <a:rPr lang="en-IN" sz="1100" b="0" i="0" u="none" strike="noStrike">
                          <a:solidFill>
                            <a:srgbClr val="000000"/>
                          </a:solidFill>
                          <a:effectLst/>
                          <a:latin typeface="Ubuntu"/>
                        </a:rPr>
                        <a:t>, WOT</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295931500"/>
                  </a:ext>
                </a:extLst>
              </a:tr>
              <a:tr h="395592">
                <a:tc>
                  <a:txBody>
                    <a:bodyPr/>
                    <a:lstStyle/>
                    <a:p>
                      <a:pPr lvl="0" algn="ctr" fontAlgn="b"/>
                      <a:r>
                        <a:rPr lang="en-IN" sz="1100" b="0" i="0" u="none" strike="noStrike">
                          <a:solidFill>
                            <a:srgbClr val="FFFFFF"/>
                          </a:solidFill>
                          <a:latin typeface="Ubuntu"/>
                        </a:rPr>
                        <a:t>50</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err="1">
                          <a:solidFill>
                            <a:srgbClr val="000000"/>
                          </a:solidFill>
                          <a:effectLst/>
                          <a:latin typeface="Ubuntu"/>
                        </a:rPr>
                        <a:t>Srisharada</a:t>
                      </a:r>
                      <a:r>
                        <a:rPr lang="en-IN" sz="1100" b="0" i="0" u="none" strike="noStrike">
                          <a:solidFill>
                            <a:srgbClr val="000000"/>
                          </a:solidFill>
                          <a:effectLst/>
                          <a:latin typeface="Ubuntu"/>
                        </a:rPr>
                        <a:t> Bangari</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Functional, Salesforce, Performance Testing</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PAM and Agency Gateway</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42651819"/>
                  </a:ext>
                </a:extLst>
              </a:tr>
            </a:tbl>
          </a:graphicData>
        </a:graphic>
      </p:graphicFrame>
      <p:sp>
        <p:nvSpPr>
          <p:cNvPr id="4" name="Footer Placeholder 3">
            <a:extLst>
              <a:ext uri="{FF2B5EF4-FFF2-40B4-BE49-F238E27FC236}">
                <a16:creationId xmlns:a16="http://schemas.microsoft.com/office/drawing/2014/main" id="{8F63A3C1-7A70-4608-A53F-B92B7BDFCECA}"/>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9565-8618-4FD9-895B-FE7553826200}"/>
              </a:ext>
            </a:extLst>
          </p:cNvPr>
          <p:cNvSpPr txBox="1">
            <a:spLocks noGrp="1"/>
          </p:cNvSpPr>
          <p:nvPr>
            <p:ph type="title"/>
          </p:nvPr>
        </p:nvSpPr>
        <p:spPr>
          <a:xfrm>
            <a:off x="404814" y="213091"/>
            <a:ext cx="10947772" cy="716706"/>
          </a:xfrm>
          <a:prstGeom prst="rect">
            <a:avLst/>
          </a:prstGeom>
          <a:noFill/>
          <a:ln>
            <a:noFill/>
          </a:ln>
        </p:spPr>
        <p:txBody>
          <a:bodyPr vert="horz" wrap="square" lIns="0" tIns="0" rIns="0" bIns="0" anchor="ctr" anchorCtr="0" compatLnSpc="1">
            <a:noAutofit/>
          </a:bodyPr>
          <a:lstStyle/>
          <a:p>
            <a:pPr lvl="0"/>
            <a:r>
              <a:rPr lang="en-IN" sz="2800">
                <a:latin typeface="Ubuntu" panose="020B0504030602030204" pitchFamily="34" charset="0"/>
              </a:rPr>
              <a:t>Offshore/Onshore Resources</a:t>
            </a:r>
          </a:p>
        </p:txBody>
      </p:sp>
      <p:graphicFrame>
        <p:nvGraphicFramePr>
          <p:cNvPr id="3" name="Table 3">
            <a:extLst>
              <a:ext uri="{FF2B5EF4-FFF2-40B4-BE49-F238E27FC236}">
                <a16:creationId xmlns:a16="http://schemas.microsoft.com/office/drawing/2014/main" id="{792374F1-EA24-4AE6-BC90-0D7C8F32F624}"/>
              </a:ext>
            </a:extLst>
          </p:cNvPr>
          <p:cNvGraphicFramePr>
            <a:graphicFrameLocks noGrp="1"/>
          </p:cNvGraphicFramePr>
          <p:nvPr>
            <p:extLst>
              <p:ext uri="{D42A27DB-BD31-4B8C-83A1-F6EECF244321}">
                <p14:modId xmlns:p14="http://schemas.microsoft.com/office/powerpoint/2010/main" val="3575374773"/>
              </p:ext>
            </p:extLst>
          </p:nvPr>
        </p:nvGraphicFramePr>
        <p:xfrm>
          <a:off x="464149" y="881434"/>
          <a:ext cx="11088670" cy="1747102"/>
        </p:xfrm>
        <a:graphic>
          <a:graphicData uri="http://schemas.openxmlformats.org/drawingml/2006/table">
            <a:tbl>
              <a:tblPr firstRow="1" bandRow="1">
                <a:effectLst/>
                <a:tableStyleId>{5C22544A-7EE6-4342-B048-85BDC9FD1C3A}</a:tableStyleId>
              </a:tblPr>
              <a:tblGrid>
                <a:gridCol w="625065">
                  <a:extLst>
                    <a:ext uri="{9D8B030D-6E8A-4147-A177-3AD203B41FA5}">
                      <a16:colId xmlns:a16="http://schemas.microsoft.com/office/drawing/2014/main" val="617281877"/>
                    </a:ext>
                  </a:extLst>
                </a:gridCol>
                <a:gridCol w="1475265">
                  <a:extLst>
                    <a:ext uri="{9D8B030D-6E8A-4147-A177-3AD203B41FA5}">
                      <a16:colId xmlns:a16="http://schemas.microsoft.com/office/drawing/2014/main" val="2854436224"/>
                    </a:ext>
                  </a:extLst>
                </a:gridCol>
                <a:gridCol w="3279368">
                  <a:extLst>
                    <a:ext uri="{9D8B030D-6E8A-4147-A177-3AD203B41FA5}">
                      <a16:colId xmlns:a16="http://schemas.microsoft.com/office/drawing/2014/main" val="1748604165"/>
                    </a:ext>
                  </a:extLst>
                </a:gridCol>
                <a:gridCol w="1537855">
                  <a:extLst>
                    <a:ext uri="{9D8B030D-6E8A-4147-A177-3AD203B41FA5}">
                      <a16:colId xmlns:a16="http://schemas.microsoft.com/office/drawing/2014/main" val="1539827085"/>
                    </a:ext>
                  </a:extLst>
                </a:gridCol>
                <a:gridCol w="4171117">
                  <a:extLst>
                    <a:ext uri="{9D8B030D-6E8A-4147-A177-3AD203B41FA5}">
                      <a16:colId xmlns:a16="http://schemas.microsoft.com/office/drawing/2014/main" val="3005695474"/>
                    </a:ext>
                  </a:extLst>
                </a:gridCol>
              </a:tblGrid>
              <a:tr h="733784">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SI.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Employee Name</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Skills</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a:solidFill>
                            <a:srgbClr val="FFFFFF"/>
                          </a:solidFill>
                          <a:latin typeface="Ubuntu"/>
                        </a:rPr>
                        <a:t>Offshore/Onshore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a:latin typeface="Ubuntu"/>
                        </a:rPr>
                        <a:t>Team / Applications Supported</a:t>
                      </a:r>
                      <a:endParaRPr lang="en-IN" sz="1200" b="1" i="0" u="none" strike="noStrike">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587726335"/>
                  </a:ext>
                </a:extLst>
              </a:tr>
              <a:tr h="506659">
                <a:tc>
                  <a:txBody>
                    <a:bodyPr/>
                    <a:lstStyle/>
                    <a:p>
                      <a:pPr lvl="0" algn="ctr" fontAlgn="b"/>
                      <a:r>
                        <a:rPr lang="en-IN" sz="1100" b="0" u="none" strike="noStrike">
                          <a:solidFill>
                            <a:srgbClr val="FFFFFF"/>
                          </a:solidFill>
                          <a:latin typeface="Ubuntu"/>
                        </a:rPr>
                        <a:t>51</a:t>
                      </a:r>
                    </a:p>
                  </a:txBody>
                  <a:tcPr marL="6345" marR="6345" marT="6345" marB="0"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rtl="0">
                        <a:buNone/>
                      </a:pPr>
                      <a:r>
                        <a:rPr lang="en-IN" sz="1100" b="0" i="0" u="none" strike="noStrike" dirty="0">
                          <a:solidFill>
                            <a:srgbClr val="000000"/>
                          </a:solidFill>
                          <a:effectLst/>
                          <a:latin typeface="Ubuntu"/>
                        </a:rPr>
                        <a:t>Trisha Datta</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Selenium , Java , C# , UFT , python , SQL</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err="1">
                          <a:solidFill>
                            <a:srgbClr val="000000"/>
                          </a:solidFill>
                          <a:effectLst/>
                          <a:latin typeface="Ubuntu"/>
                        </a:rPr>
                        <a:t>Csuite</a:t>
                      </a:r>
                      <a:endParaRPr lang="en-IN" sz="1100" b="0" i="0" u="none" strike="noStrike" dirty="0">
                        <a:solidFill>
                          <a:srgbClr val="000000"/>
                        </a:solidFill>
                        <a:effectLst/>
                        <a:latin typeface="Ubuntu"/>
                      </a:endParaRPr>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306249229"/>
                  </a:ext>
                </a:extLst>
              </a:tr>
              <a:tr h="506659">
                <a:tc>
                  <a:txBody>
                    <a:bodyPr/>
                    <a:lstStyle/>
                    <a:p>
                      <a:pPr lvl="0" algn="ctr" fontAlgn="b"/>
                      <a:r>
                        <a:rPr lang="en-IN" sz="1100" b="0" i="0" u="none" strike="noStrike" dirty="0">
                          <a:solidFill>
                            <a:srgbClr val="FFFFFF"/>
                          </a:solidFill>
                          <a:latin typeface="Ubuntu"/>
                        </a:rPr>
                        <a:t>52</a:t>
                      </a:r>
                    </a:p>
                  </a:txBody>
                  <a:tcPr marL="6345" marR="6345" marT="6345" marB="0" anchor="ctr">
                    <a:lnR w="9528" cap="flat" cmpd="sng" algn="ctr">
                      <a:solidFill>
                        <a:srgbClr val="A6A6A6"/>
                      </a:solidFill>
                      <a:prstDash val="solid"/>
                      <a:round/>
                      <a:headEnd type="none" w="med" len="med"/>
                      <a:tailEnd type="none" w="med" len="med"/>
                    </a:lnR>
                    <a:solidFill>
                      <a:srgbClr val="12ABDB"/>
                    </a:solidFill>
                  </a:tcPr>
                </a:tc>
                <a:tc>
                  <a:txBody>
                    <a:bodyPr/>
                    <a:lstStyle/>
                    <a:p>
                      <a:pPr lvl="0" algn="l" rtl="0">
                        <a:buNone/>
                      </a:pPr>
                      <a:r>
                        <a:rPr lang="en-IN" sz="1100" b="0" i="0" u="none" strike="noStrike" err="1">
                          <a:solidFill>
                            <a:srgbClr val="000000"/>
                          </a:solidFill>
                          <a:effectLst/>
                          <a:latin typeface="Ubuntu"/>
                        </a:rPr>
                        <a:t>Unnatha</a:t>
                      </a:r>
                      <a:r>
                        <a:rPr lang="en-IN" sz="1100" b="0" i="0" u="none" strike="noStrike">
                          <a:solidFill>
                            <a:srgbClr val="000000"/>
                          </a:solidFill>
                          <a:effectLst/>
                          <a:latin typeface="Ubuntu"/>
                        </a:rPr>
                        <a:t> Nathi</a:t>
                      </a:r>
                      <a:endParaRPr lang="en-US"/>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Functional, Salesforce Testing</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Offshore</a:t>
                      </a: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rtl="0">
                        <a:buNone/>
                      </a:pPr>
                      <a:r>
                        <a:rPr lang="en-IN" sz="1100" b="0" i="0" u="none" strike="noStrike" dirty="0">
                          <a:solidFill>
                            <a:srgbClr val="000000"/>
                          </a:solidFill>
                          <a:effectLst/>
                          <a:latin typeface="Ubuntu"/>
                        </a:rPr>
                        <a:t>RMX</a:t>
                      </a:r>
                    </a:p>
                    <a:p>
                      <a:pPr lvl="0" algn="l" rtl="0">
                        <a:buNone/>
                      </a:pPr>
                      <a:endParaRPr lang="en-US" dirty="0"/>
                    </a:p>
                  </a:txBody>
                  <a:tcPr marL="6350" marR="6350" marT="6350" marB="0"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586610415"/>
                  </a:ext>
                </a:extLst>
              </a:tr>
            </a:tbl>
          </a:graphicData>
        </a:graphic>
      </p:graphicFrame>
      <p:sp>
        <p:nvSpPr>
          <p:cNvPr id="4" name="Footer Placeholder 3">
            <a:extLst>
              <a:ext uri="{FF2B5EF4-FFF2-40B4-BE49-F238E27FC236}">
                <a16:creationId xmlns:a16="http://schemas.microsoft.com/office/drawing/2014/main" id="{9B587BF4-4717-48B8-91A5-E7E2149E7CA9}"/>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9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DB9E86B-F496-46CE-A288-918E14DAEED2}"/>
              </a:ext>
            </a:extLst>
          </p:cNvPr>
          <p:cNvSpPr>
            <a:spLocks noGrp="1"/>
          </p:cNvSpPr>
          <p:nvPr>
            <p:ph type="title" idx="4294967295"/>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278307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EECD246-D671-49A9-94D5-A36187D30303}"/>
              </a:ext>
            </a:extLst>
          </p:cNvPr>
          <p:cNvSpPr/>
          <p:nvPr/>
        </p:nvSpPr>
        <p:spPr>
          <a:xfrm>
            <a:off x="8233294" y="5369777"/>
            <a:ext cx="627616" cy="596838"/>
          </a:xfrm>
          <a:prstGeom prst="rect">
            <a:avLst/>
          </a:prstGeom>
          <a:solidFill>
            <a:srgbClr val="BFBFBF"/>
          </a:solidFill>
          <a:ln w="12701" cap="flat">
            <a:solidFill>
              <a:srgbClr val="00507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buntu"/>
            </a:endParaRPr>
          </a:p>
        </p:txBody>
      </p:sp>
      <p:sp>
        <p:nvSpPr>
          <p:cNvPr id="4" name="Snip Single Corner Rectangle 66">
            <a:extLst>
              <a:ext uri="{FF2B5EF4-FFF2-40B4-BE49-F238E27FC236}">
                <a16:creationId xmlns:a16="http://schemas.microsoft.com/office/drawing/2014/main" id="{146F5196-B03A-4787-9F38-8582983341EB}"/>
              </a:ext>
            </a:extLst>
          </p:cNvPr>
          <p:cNvSpPr/>
          <p:nvPr/>
        </p:nvSpPr>
        <p:spPr>
          <a:xfrm rot="10799991">
            <a:off x="8239475" y="2723851"/>
            <a:ext cx="3552764" cy="3258720"/>
          </a:xfrm>
          <a:custGeom>
            <a:avLst>
              <a:gd name="f5" fmla="val 16667"/>
            </a:avLst>
            <a:gdLst>
              <a:gd name="f1" fmla="val w"/>
              <a:gd name="f2" fmla="val h"/>
              <a:gd name="f3" fmla="val ss"/>
              <a:gd name="f4" fmla="val 0"/>
              <a:gd name="f5" fmla="val 16667"/>
              <a:gd name="f6" fmla="abs f1"/>
              <a:gd name="f7" fmla="abs f2"/>
              <a:gd name="f8" fmla="abs f3"/>
              <a:gd name="f9" fmla="val f4"/>
              <a:gd name="f10" fmla="val f5"/>
              <a:gd name="f11" fmla="?: f6 f1 1"/>
              <a:gd name="f12" fmla="?: f7 f2 1"/>
              <a:gd name="f13" fmla="?: f8 f3 1"/>
              <a:gd name="f14" fmla="*/ f11 1 21600"/>
              <a:gd name="f15" fmla="*/ f12 1 21600"/>
              <a:gd name="f16" fmla="*/ 21600 f11 1"/>
              <a:gd name="f17" fmla="*/ 21600 f12 1"/>
              <a:gd name="f18" fmla="min f15 f14"/>
              <a:gd name="f19" fmla="*/ f16 1 f13"/>
              <a:gd name="f20" fmla="*/ f17 1 f13"/>
              <a:gd name="f21" fmla="val f19"/>
              <a:gd name="f22" fmla="val f20"/>
              <a:gd name="f23" fmla="*/ f9 f18 1"/>
              <a:gd name="f24" fmla="+- f22 0 f9"/>
              <a:gd name="f25" fmla="+- f21 0 f9"/>
              <a:gd name="f26" fmla="*/ f22 f18 1"/>
              <a:gd name="f27" fmla="*/ f21 f18 1"/>
              <a:gd name="f28" fmla="min f25 f24"/>
              <a:gd name="f29" fmla="*/ f28 f10 1"/>
              <a:gd name="f30" fmla="*/ f29 1 100000"/>
              <a:gd name="f31" fmla="+- f21 0 f30"/>
              <a:gd name="f32" fmla="*/ f30 1 2"/>
              <a:gd name="f33" fmla="*/ f30 f18 1"/>
              <a:gd name="f34" fmla="+- f31 f21 0"/>
              <a:gd name="f35" fmla="*/ f32 f18 1"/>
              <a:gd name="f36" fmla="*/ f31 f18 1"/>
              <a:gd name="f37" fmla="*/ f34 1 2"/>
              <a:gd name="f38" fmla="*/ f37 f18 1"/>
            </a:gdLst>
            <a:ahLst/>
            <a:cxnLst>
              <a:cxn ang="3cd4">
                <a:pos x="hc" y="t"/>
              </a:cxn>
              <a:cxn ang="0">
                <a:pos x="r" y="vc"/>
              </a:cxn>
              <a:cxn ang="cd4">
                <a:pos x="hc" y="b"/>
              </a:cxn>
              <a:cxn ang="cd2">
                <a:pos x="l" y="vc"/>
              </a:cxn>
            </a:cxnLst>
            <a:rect l="f23" t="f35" r="f38" b="f26"/>
            <a:pathLst>
              <a:path>
                <a:moveTo>
                  <a:pt x="f23" y="f23"/>
                </a:moveTo>
                <a:lnTo>
                  <a:pt x="f36" y="f23"/>
                </a:lnTo>
                <a:lnTo>
                  <a:pt x="f27" y="f33"/>
                </a:lnTo>
                <a:lnTo>
                  <a:pt x="f27" y="f26"/>
                </a:lnTo>
                <a:lnTo>
                  <a:pt x="f23" y="f26"/>
                </a:lnTo>
                <a:close/>
              </a:path>
            </a:pathLst>
          </a:custGeom>
          <a:solidFill>
            <a:srgbClr val="F2F2F2"/>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4E4641"/>
              </a:solidFill>
              <a:uFillTx/>
              <a:latin typeface="Ubuntu"/>
            </a:endParaRPr>
          </a:p>
        </p:txBody>
      </p:sp>
      <p:sp>
        <p:nvSpPr>
          <p:cNvPr id="5" name="Rectangle 5">
            <a:extLst>
              <a:ext uri="{FF2B5EF4-FFF2-40B4-BE49-F238E27FC236}">
                <a16:creationId xmlns:a16="http://schemas.microsoft.com/office/drawing/2014/main" id="{C4D75F44-8C13-4222-9C58-751E0FB1DBAC}"/>
              </a:ext>
            </a:extLst>
          </p:cNvPr>
          <p:cNvSpPr/>
          <p:nvPr/>
        </p:nvSpPr>
        <p:spPr>
          <a:xfrm>
            <a:off x="396374" y="5389464"/>
            <a:ext cx="627616" cy="596838"/>
          </a:xfrm>
          <a:prstGeom prst="rect">
            <a:avLst/>
          </a:prstGeom>
          <a:solidFill>
            <a:srgbClr val="BFBFBF"/>
          </a:solidFill>
          <a:ln w="12701" cap="flat">
            <a:solidFill>
              <a:srgbClr val="00507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buntu"/>
            </a:endParaRPr>
          </a:p>
        </p:txBody>
      </p:sp>
      <p:sp>
        <p:nvSpPr>
          <p:cNvPr id="6" name="Rectangle 6">
            <a:extLst>
              <a:ext uri="{FF2B5EF4-FFF2-40B4-BE49-F238E27FC236}">
                <a16:creationId xmlns:a16="http://schemas.microsoft.com/office/drawing/2014/main" id="{6D940286-436B-4011-8FE7-3441059A8800}"/>
              </a:ext>
            </a:extLst>
          </p:cNvPr>
          <p:cNvSpPr/>
          <p:nvPr/>
        </p:nvSpPr>
        <p:spPr>
          <a:xfrm>
            <a:off x="4304757" y="5397822"/>
            <a:ext cx="628339" cy="580113"/>
          </a:xfrm>
          <a:prstGeom prst="rect">
            <a:avLst/>
          </a:prstGeom>
          <a:solidFill>
            <a:srgbClr val="BFBFBF"/>
          </a:solidFill>
          <a:ln w="12701" cap="flat">
            <a:solidFill>
              <a:srgbClr val="00507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buntu"/>
            </a:endParaRPr>
          </a:p>
        </p:txBody>
      </p:sp>
      <p:sp>
        <p:nvSpPr>
          <p:cNvPr id="7" name="Snip Single Corner Rectangle 66">
            <a:extLst>
              <a:ext uri="{FF2B5EF4-FFF2-40B4-BE49-F238E27FC236}">
                <a16:creationId xmlns:a16="http://schemas.microsoft.com/office/drawing/2014/main" id="{38062D23-D935-4A20-A624-8176F4F2AA25}"/>
              </a:ext>
            </a:extLst>
          </p:cNvPr>
          <p:cNvSpPr/>
          <p:nvPr/>
        </p:nvSpPr>
        <p:spPr>
          <a:xfrm rot="10799991">
            <a:off x="390220" y="2710619"/>
            <a:ext cx="3600303" cy="3275682"/>
          </a:xfrm>
          <a:custGeom>
            <a:avLst>
              <a:gd name="f5" fmla="val 16667"/>
            </a:avLst>
            <a:gdLst>
              <a:gd name="f1" fmla="val w"/>
              <a:gd name="f2" fmla="val h"/>
              <a:gd name="f3" fmla="val ss"/>
              <a:gd name="f4" fmla="val 0"/>
              <a:gd name="f5" fmla="val 16667"/>
              <a:gd name="f6" fmla="abs f1"/>
              <a:gd name="f7" fmla="abs f2"/>
              <a:gd name="f8" fmla="abs f3"/>
              <a:gd name="f9" fmla="val f4"/>
              <a:gd name="f10" fmla="val f5"/>
              <a:gd name="f11" fmla="?: f6 f1 1"/>
              <a:gd name="f12" fmla="?: f7 f2 1"/>
              <a:gd name="f13" fmla="?: f8 f3 1"/>
              <a:gd name="f14" fmla="*/ f11 1 21600"/>
              <a:gd name="f15" fmla="*/ f12 1 21600"/>
              <a:gd name="f16" fmla="*/ 21600 f11 1"/>
              <a:gd name="f17" fmla="*/ 21600 f12 1"/>
              <a:gd name="f18" fmla="min f15 f14"/>
              <a:gd name="f19" fmla="*/ f16 1 f13"/>
              <a:gd name="f20" fmla="*/ f17 1 f13"/>
              <a:gd name="f21" fmla="val f19"/>
              <a:gd name="f22" fmla="val f20"/>
              <a:gd name="f23" fmla="*/ f9 f18 1"/>
              <a:gd name="f24" fmla="+- f22 0 f9"/>
              <a:gd name="f25" fmla="+- f21 0 f9"/>
              <a:gd name="f26" fmla="*/ f22 f18 1"/>
              <a:gd name="f27" fmla="*/ f21 f18 1"/>
              <a:gd name="f28" fmla="min f25 f24"/>
              <a:gd name="f29" fmla="*/ f28 f10 1"/>
              <a:gd name="f30" fmla="*/ f29 1 100000"/>
              <a:gd name="f31" fmla="+- f21 0 f30"/>
              <a:gd name="f32" fmla="*/ f30 1 2"/>
              <a:gd name="f33" fmla="*/ f30 f18 1"/>
              <a:gd name="f34" fmla="+- f31 f21 0"/>
              <a:gd name="f35" fmla="*/ f32 f18 1"/>
              <a:gd name="f36" fmla="*/ f31 f18 1"/>
              <a:gd name="f37" fmla="*/ f34 1 2"/>
              <a:gd name="f38" fmla="*/ f37 f18 1"/>
            </a:gdLst>
            <a:ahLst/>
            <a:cxnLst>
              <a:cxn ang="3cd4">
                <a:pos x="hc" y="t"/>
              </a:cxn>
              <a:cxn ang="0">
                <a:pos x="r" y="vc"/>
              </a:cxn>
              <a:cxn ang="cd4">
                <a:pos x="hc" y="b"/>
              </a:cxn>
              <a:cxn ang="cd2">
                <a:pos x="l" y="vc"/>
              </a:cxn>
            </a:cxnLst>
            <a:rect l="f23" t="f35" r="f38" b="f26"/>
            <a:pathLst>
              <a:path>
                <a:moveTo>
                  <a:pt x="f23" y="f23"/>
                </a:moveTo>
                <a:lnTo>
                  <a:pt x="f36" y="f23"/>
                </a:lnTo>
                <a:lnTo>
                  <a:pt x="f27" y="f33"/>
                </a:lnTo>
                <a:lnTo>
                  <a:pt x="f27" y="f26"/>
                </a:lnTo>
                <a:lnTo>
                  <a:pt x="f23" y="f26"/>
                </a:lnTo>
                <a:close/>
              </a:path>
            </a:pathLst>
          </a:custGeom>
          <a:solidFill>
            <a:srgbClr val="F2F2F2"/>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4E4641"/>
              </a:solidFill>
              <a:uFillTx/>
              <a:latin typeface="Ubuntu"/>
            </a:endParaRPr>
          </a:p>
        </p:txBody>
      </p:sp>
      <p:sp>
        <p:nvSpPr>
          <p:cNvPr id="8" name="Rectangle 8">
            <a:extLst>
              <a:ext uri="{FF2B5EF4-FFF2-40B4-BE49-F238E27FC236}">
                <a16:creationId xmlns:a16="http://schemas.microsoft.com/office/drawing/2014/main" id="{70F012DF-57C3-4A97-8484-64ACBD7784B9}"/>
              </a:ext>
            </a:extLst>
          </p:cNvPr>
          <p:cNvSpPr/>
          <p:nvPr/>
        </p:nvSpPr>
        <p:spPr>
          <a:xfrm>
            <a:off x="8239484" y="2723860"/>
            <a:ext cx="3552764" cy="3419234"/>
          </a:xfrm>
          <a:prstGeom prst="rect">
            <a:avLst/>
          </a:prstGeom>
          <a:noFill/>
          <a:ln>
            <a:noFill/>
            <a:prstDash val="solid"/>
          </a:ln>
        </p:spPr>
        <p:txBody>
          <a:bodyPr vert="horz" wrap="square" lIns="91440" tIns="45720" rIns="91440" bIns="45720" anchor="t" anchorCtr="0" compatLnSpc="1">
            <a:noAutofit/>
          </a:bodyPr>
          <a:lstStyle/>
          <a:p>
            <a:pPr marL="274320" marR="0" lvl="1"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p:txBody>
      </p:sp>
      <p:sp>
        <p:nvSpPr>
          <p:cNvPr id="9" name="Rectangle 9">
            <a:extLst>
              <a:ext uri="{FF2B5EF4-FFF2-40B4-BE49-F238E27FC236}">
                <a16:creationId xmlns:a16="http://schemas.microsoft.com/office/drawing/2014/main" id="{76053268-B123-4EA3-83E3-B984E055C0DC}"/>
              </a:ext>
            </a:extLst>
          </p:cNvPr>
          <p:cNvSpPr/>
          <p:nvPr/>
        </p:nvSpPr>
        <p:spPr>
          <a:xfrm>
            <a:off x="4324188" y="2723860"/>
            <a:ext cx="3552764" cy="3420532"/>
          </a:xfrm>
          <a:prstGeom prst="rect">
            <a:avLst/>
          </a:prstGeom>
          <a:noFill/>
          <a:ln>
            <a:noFill/>
            <a:prstDash val="solid"/>
          </a:ln>
        </p:spPr>
        <p:txBody>
          <a:bodyPr vert="horz" wrap="square" lIns="91440" tIns="45720" rIns="91440" bIns="45720" anchor="t" anchorCtr="0" compatLnSpc="1">
            <a:noAutofit/>
          </a:bodyPr>
          <a:lstStyle/>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p:txBody>
      </p:sp>
      <p:sp>
        <p:nvSpPr>
          <p:cNvPr id="10" name="Rectangle 10">
            <a:extLst>
              <a:ext uri="{FF2B5EF4-FFF2-40B4-BE49-F238E27FC236}">
                <a16:creationId xmlns:a16="http://schemas.microsoft.com/office/drawing/2014/main" id="{4F27E1AC-D5A0-461E-8041-80DF3D0C806D}"/>
              </a:ext>
            </a:extLst>
          </p:cNvPr>
          <p:cNvSpPr/>
          <p:nvPr/>
        </p:nvSpPr>
        <p:spPr>
          <a:xfrm>
            <a:off x="408901" y="2723860"/>
            <a:ext cx="3552764" cy="3130420"/>
          </a:xfrm>
          <a:prstGeom prst="rect">
            <a:avLst/>
          </a:prstGeom>
          <a:noFill/>
          <a:ln>
            <a:noFill/>
            <a:prstDash val="solid"/>
          </a:ln>
        </p:spPr>
        <p:txBody>
          <a:bodyPr vert="horz" wrap="square" lIns="91440" tIns="45720" rIns="91440" bIns="45720" anchor="t" anchorCtr="0" compatLnSpc="1">
            <a:noAutofit/>
          </a:bodyPr>
          <a:lstStyle/>
          <a:p>
            <a:pPr marL="0" marR="0" lvl="0"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Tactical plan implemented</a:t>
            </a:r>
          </a:p>
          <a:p>
            <a:pPr marL="0" marR="0" lvl="0"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All new positions and replacement positions are fulfilled with Automation skillsets</a:t>
            </a:r>
          </a:p>
          <a:p>
            <a:pPr marL="0" marR="0" lvl="0"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Knowledge Management Epic added to Automation Strategy</a:t>
            </a:r>
          </a:p>
          <a:p>
            <a:pPr marL="0" marR="0" lvl="0"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Completed 2 Brownbag sessions so far on </a:t>
            </a:r>
          </a:p>
          <a:p>
            <a:pPr marL="457200" marR="0" lvl="1"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API Automation basics</a:t>
            </a:r>
          </a:p>
          <a:p>
            <a:pPr marL="457200" marR="0" lvl="1" indent="-182880" algn="l" defTabSz="914400" rtl="0" fontAlgn="auto" hangingPunct="1">
              <a:lnSpc>
                <a:spcPct val="100000"/>
              </a:lnSpc>
              <a:spcBef>
                <a:spcPts val="100"/>
              </a:spcBef>
              <a:spcAft>
                <a:spcPts val="100"/>
              </a:spcAft>
              <a:buClr>
                <a:srgbClr val="12ABDB"/>
              </a:buClr>
              <a:buSzPct val="100000"/>
              <a:buFont typeface="Arial" pitchFamily="34"/>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Static Code Analysis </a:t>
            </a:r>
          </a:p>
        </p:txBody>
      </p:sp>
      <p:sp>
        <p:nvSpPr>
          <p:cNvPr id="11" name="Round Same Side Corner Rectangle 4">
            <a:extLst>
              <a:ext uri="{FF2B5EF4-FFF2-40B4-BE49-F238E27FC236}">
                <a16:creationId xmlns:a16="http://schemas.microsoft.com/office/drawing/2014/main" id="{2D545C4C-35F9-491E-8917-7BFDB0AC132C}"/>
              </a:ext>
            </a:extLst>
          </p:cNvPr>
          <p:cNvSpPr/>
          <p:nvPr/>
        </p:nvSpPr>
        <p:spPr>
          <a:xfrm>
            <a:off x="390521" y="1896182"/>
            <a:ext cx="3628586" cy="656520"/>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7 0 f37"/>
              <a:gd name="f40" fmla="+- f28 0 f38"/>
              <a:gd name="f41" fmla="+- f37 0 f38"/>
              <a:gd name="f42" fmla="*/ f37 29289 1"/>
              <a:gd name="f43" fmla="*/ f38 29289 1"/>
              <a:gd name="f44" fmla="*/ f37 f24 1"/>
              <a:gd name="f45" fmla="*/ f38 f24 1"/>
              <a:gd name="f46" fmla="*/ f42 1 100000"/>
              <a:gd name="f47" fmla="*/ f43 1 100000"/>
              <a:gd name="f48" fmla="*/ f39 f24 1"/>
              <a:gd name="f49" fmla="*/ f40 f24 1"/>
              <a:gd name="f50" fmla="?: f41 f46 f47"/>
              <a:gd name="f51" fmla="+- f28 0 f47"/>
              <a:gd name="f52" fmla="*/ f46 f24 1"/>
              <a:gd name="f53" fmla="+- f27 0 f50"/>
              <a:gd name="f54" fmla="*/ f50 f24 1"/>
              <a:gd name="f55" fmla="*/ f51 f24 1"/>
              <a:gd name="f56" fmla="*/ f53 f24 1"/>
            </a:gdLst>
            <a:ahLst/>
            <a:cxnLst>
              <a:cxn ang="3cd4">
                <a:pos x="hc" y="t"/>
              </a:cxn>
              <a:cxn ang="0">
                <a:pos x="r" y="vc"/>
              </a:cxn>
              <a:cxn ang="cd4">
                <a:pos x="hc" y="b"/>
              </a:cxn>
              <a:cxn ang="cd2">
                <a:pos x="l" y="vc"/>
              </a:cxn>
            </a:cxnLst>
            <a:rect l="f54" t="f52" r="f56" b="f55"/>
            <a:pathLst>
              <a:path>
                <a:moveTo>
                  <a:pt x="f44" y="f29"/>
                </a:moveTo>
                <a:lnTo>
                  <a:pt x="f48" y="f29"/>
                </a:lnTo>
                <a:arcTo wR="f44" hR="f44" stAng="f4" swAng="f3"/>
                <a:lnTo>
                  <a:pt x="f32" y="f49"/>
                </a:lnTo>
                <a:arcTo wR="f45" hR="f45" stAng="f8" swAng="f3"/>
                <a:lnTo>
                  <a:pt x="f45" y="f33"/>
                </a:lnTo>
                <a:arcTo wR="f45" hR="f45" stAng="f3" swAng="f3"/>
                <a:lnTo>
                  <a:pt x="f29" y="f44"/>
                </a:lnTo>
                <a:arcTo wR="f44" hR="f44" stAng="f2" swAng="f3"/>
                <a:close/>
              </a:path>
            </a:pathLst>
          </a:custGeom>
          <a:solidFill>
            <a:schemeClr val="accent6">
              <a:lumMod val="75000"/>
            </a:schemeClr>
          </a:soli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1" i="0" u="none" strike="noStrike" kern="1200" cap="none" spc="0" baseline="0">
                <a:solidFill>
                  <a:srgbClr val="FFFFFF"/>
                </a:solidFill>
                <a:uFillTx/>
                <a:latin typeface="Ubuntu"/>
              </a:rPr>
              <a:t>   Short term implementation</a:t>
            </a:r>
          </a:p>
        </p:txBody>
      </p:sp>
      <p:sp>
        <p:nvSpPr>
          <p:cNvPr id="12" name="Round Same Side Corner Rectangle 5">
            <a:extLst>
              <a:ext uri="{FF2B5EF4-FFF2-40B4-BE49-F238E27FC236}">
                <a16:creationId xmlns:a16="http://schemas.microsoft.com/office/drawing/2014/main" id="{5DE826BF-82CB-4741-915B-1794E80C3DEB}"/>
              </a:ext>
            </a:extLst>
          </p:cNvPr>
          <p:cNvSpPr/>
          <p:nvPr/>
        </p:nvSpPr>
        <p:spPr>
          <a:xfrm>
            <a:off x="4324188" y="1896182"/>
            <a:ext cx="3552764" cy="656520"/>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7 0 f37"/>
              <a:gd name="f40" fmla="+- f28 0 f38"/>
              <a:gd name="f41" fmla="+- f37 0 f38"/>
              <a:gd name="f42" fmla="*/ f37 29289 1"/>
              <a:gd name="f43" fmla="*/ f38 29289 1"/>
              <a:gd name="f44" fmla="*/ f37 f24 1"/>
              <a:gd name="f45" fmla="*/ f38 f24 1"/>
              <a:gd name="f46" fmla="*/ f42 1 100000"/>
              <a:gd name="f47" fmla="*/ f43 1 100000"/>
              <a:gd name="f48" fmla="*/ f39 f24 1"/>
              <a:gd name="f49" fmla="*/ f40 f24 1"/>
              <a:gd name="f50" fmla="?: f41 f46 f47"/>
              <a:gd name="f51" fmla="+- f28 0 f47"/>
              <a:gd name="f52" fmla="*/ f46 f24 1"/>
              <a:gd name="f53" fmla="+- f27 0 f50"/>
              <a:gd name="f54" fmla="*/ f50 f24 1"/>
              <a:gd name="f55" fmla="*/ f51 f24 1"/>
              <a:gd name="f56" fmla="*/ f53 f24 1"/>
            </a:gdLst>
            <a:ahLst/>
            <a:cxnLst>
              <a:cxn ang="3cd4">
                <a:pos x="hc" y="t"/>
              </a:cxn>
              <a:cxn ang="0">
                <a:pos x="r" y="vc"/>
              </a:cxn>
              <a:cxn ang="cd4">
                <a:pos x="hc" y="b"/>
              </a:cxn>
              <a:cxn ang="cd2">
                <a:pos x="l" y="vc"/>
              </a:cxn>
            </a:cxnLst>
            <a:rect l="f54" t="f52" r="f56" b="f55"/>
            <a:pathLst>
              <a:path>
                <a:moveTo>
                  <a:pt x="f44" y="f29"/>
                </a:moveTo>
                <a:lnTo>
                  <a:pt x="f48" y="f29"/>
                </a:lnTo>
                <a:arcTo wR="f44" hR="f44" stAng="f4" swAng="f3"/>
                <a:lnTo>
                  <a:pt x="f32" y="f49"/>
                </a:lnTo>
                <a:arcTo wR="f45" hR="f45" stAng="f8" swAng="f3"/>
                <a:lnTo>
                  <a:pt x="f45" y="f33"/>
                </a:lnTo>
                <a:arcTo wR="f45" hR="f45" stAng="f3" swAng="f3"/>
                <a:lnTo>
                  <a:pt x="f29" y="f44"/>
                </a:lnTo>
                <a:arcTo wR="f44" hR="f44" stAng="f2" swAng="f3"/>
                <a:close/>
              </a:path>
            </a:pathLst>
          </a:custGeom>
          <a:solidFill>
            <a:schemeClr val="accent4">
              <a:lumMod val="75000"/>
            </a:schemeClr>
          </a:soli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1" i="0" u="none" strike="noStrike" kern="1200" cap="none" spc="0" baseline="0">
                <a:solidFill>
                  <a:srgbClr val="FFFFFF"/>
                </a:solidFill>
                <a:uFillTx/>
                <a:latin typeface="Ubuntu"/>
              </a:rPr>
              <a:t>Skillset Identification</a:t>
            </a:r>
          </a:p>
        </p:txBody>
      </p:sp>
      <p:sp>
        <p:nvSpPr>
          <p:cNvPr id="13" name="Round Same Side Corner Rectangle 10">
            <a:extLst>
              <a:ext uri="{FF2B5EF4-FFF2-40B4-BE49-F238E27FC236}">
                <a16:creationId xmlns:a16="http://schemas.microsoft.com/office/drawing/2014/main" id="{0AB6BC1F-C054-46E4-A218-2A0F4274ADCD}"/>
              </a:ext>
            </a:extLst>
          </p:cNvPr>
          <p:cNvSpPr/>
          <p:nvPr/>
        </p:nvSpPr>
        <p:spPr>
          <a:xfrm>
            <a:off x="8239484" y="1896182"/>
            <a:ext cx="3552764" cy="656520"/>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7 0 f37"/>
              <a:gd name="f40" fmla="+- f28 0 f38"/>
              <a:gd name="f41" fmla="+- f37 0 f38"/>
              <a:gd name="f42" fmla="*/ f37 29289 1"/>
              <a:gd name="f43" fmla="*/ f38 29289 1"/>
              <a:gd name="f44" fmla="*/ f37 f24 1"/>
              <a:gd name="f45" fmla="*/ f38 f24 1"/>
              <a:gd name="f46" fmla="*/ f42 1 100000"/>
              <a:gd name="f47" fmla="*/ f43 1 100000"/>
              <a:gd name="f48" fmla="*/ f39 f24 1"/>
              <a:gd name="f49" fmla="*/ f40 f24 1"/>
              <a:gd name="f50" fmla="?: f41 f46 f47"/>
              <a:gd name="f51" fmla="+- f28 0 f47"/>
              <a:gd name="f52" fmla="*/ f46 f24 1"/>
              <a:gd name="f53" fmla="+- f27 0 f50"/>
              <a:gd name="f54" fmla="*/ f50 f24 1"/>
              <a:gd name="f55" fmla="*/ f51 f24 1"/>
              <a:gd name="f56" fmla="*/ f53 f24 1"/>
            </a:gdLst>
            <a:ahLst/>
            <a:cxnLst>
              <a:cxn ang="3cd4">
                <a:pos x="hc" y="t"/>
              </a:cxn>
              <a:cxn ang="0">
                <a:pos x="r" y="vc"/>
              </a:cxn>
              <a:cxn ang="cd4">
                <a:pos x="hc" y="b"/>
              </a:cxn>
              <a:cxn ang="cd2">
                <a:pos x="l" y="vc"/>
              </a:cxn>
            </a:cxnLst>
            <a:rect l="f54" t="f52" r="f56" b="f55"/>
            <a:pathLst>
              <a:path>
                <a:moveTo>
                  <a:pt x="f44" y="f29"/>
                </a:moveTo>
                <a:lnTo>
                  <a:pt x="f48" y="f29"/>
                </a:lnTo>
                <a:arcTo wR="f44" hR="f44" stAng="f4" swAng="f3"/>
                <a:lnTo>
                  <a:pt x="f32" y="f49"/>
                </a:lnTo>
                <a:arcTo wR="f45" hR="f45" stAng="f8" swAng="f3"/>
                <a:lnTo>
                  <a:pt x="f45" y="f33"/>
                </a:lnTo>
                <a:arcTo wR="f45" hR="f45" stAng="f3" swAng="f3"/>
                <a:lnTo>
                  <a:pt x="f29" y="f44"/>
                </a:lnTo>
                <a:arcTo wR="f44" hR="f44" stAng="f2" swAng="f3"/>
                <a:close/>
              </a:path>
            </a:pathLst>
          </a:custGeom>
          <a:solidFill>
            <a:srgbClr val="12ABDB"/>
          </a:soli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1" i="0" u="none" strike="noStrike" kern="1200" cap="none" spc="0" baseline="0">
                <a:solidFill>
                  <a:srgbClr val="FFFFFF"/>
                </a:solidFill>
                <a:uFillTx/>
                <a:latin typeface="Ubuntu"/>
              </a:rPr>
              <a:t>Implementation</a:t>
            </a:r>
          </a:p>
        </p:txBody>
      </p:sp>
      <p:grpSp>
        <p:nvGrpSpPr>
          <p:cNvPr id="14" name="Group 14">
            <a:extLst>
              <a:ext uri="{FF2B5EF4-FFF2-40B4-BE49-F238E27FC236}">
                <a16:creationId xmlns:a16="http://schemas.microsoft.com/office/drawing/2014/main" id="{C4939BFD-4C63-4610-8210-146FE0866251}"/>
              </a:ext>
            </a:extLst>
          </p:cNvPr>
          <p:cNvGrpSpPr/>
          <p:nvPr/>
        </p:nvGrpSpPr>
        <p:grpSpPr>
          <a:xfrm>
            <a:off x="486067" y="1955014"/>
            <a:ext cx="609603" cy="489807"/>
            <a:chOff x="486067" y="1955014"/>
            <a:chExt cx="609603" cy="489807"/>
          </a:xfrm>
        </p:grpSpPr>
        <p:sp>
          <p:nvSpPr>
            <p:cNvPr id="15" name="Freeform 204">
              <a:extLst>
                <a:ext uri="{FF2B5EF4-FFF2-40B4-BE49-F238E27FC236}">
                  <a16:creationId xmlns:a16="http://schemas.microsoft.com/office/drawing/2014/main" id="{58342EA1-DAC5-4E09-85BD-AEC6D5037343}"/>
                </a:ext>
              </a:extLst>
            </p:cNvPr>
            <p:cNvSpPr/>
            <p:nvPr/>
          </p:nvSpPr>
          <p:spPr>
            <a:xfrm>
              <a:off x="486067" y="1997607"/>
              <a:ext cx="300316" cy="447214"/>
            </a:xfrm>
            <a:custGeom>
              <a:avLst/>
              <a:gdLst>
                <a:gd name="f0" fmla="val 10800000"/>
                <a:gd name="f1" fmla="val 5400000"/>
                <a:gd name="f2" fmla="val 180"/>
                <a:gd name="f3" fmla="val w"/>
                <a:gd name="f4" fmla="val h"/>
                <a:gd name="f5" fmla="val 0"/>
                <a:gd name="f6" fmla="val 110"/>
                <a:gd name="f7" fmla="val 155"/>
                <a:gd name="f8" fmla="val 83"/>
                <a:gd name="f9" fmla="val 4"/>
                <a:gd name="f10" fmla="val 2"/>
                <a:gd name="f11" fmla="val 153"/>
                <a:gd name="f12" fmla="val 151"/>
                <a:gd name="f13" fmla="val 18"/>
                <a:gd name="f14" fmla="val 16"/>
                <a:gd name="f15" fmla="val 14"/>
                <a:gd name="f16" fmla="val 29"/>
                <a:gd name="f17" fmla="val 5"/>
                <a:gd name="f18" fmla="val 31"/>
                <a:gd name="f19" fmla="val 33"/>
                <a:gd name="f20" fmla="val 77"/>
                <a:gd name="f21" fmla="val 79"/>
                <a:gd name="f22" fmla="val 81"/>
                <a:gd name="f23" fmla="val 106"/>
                <a:gd name="f24" fmla="val 108"/>
                <a:gd name="f25" fmla="val 126"/>
                <a:gd name="f26" fmla="+- 0 0 -90"/>
                <a:gd name="f27" fmla="*/ f3 1 110"/>
                <a:gd name="f28" fmla="*/ f4 1 155"/>
                <a:gd name="f29" fmla="val f5"/>
                <a:gd name="f30" fmla="val f6"/>
                <a:gd name="f31" fmla="val f7"/>
                <a:gd name="f32" fmla="*/ f26 f0 1"/>
                <a:gd name="f33" fmla="+- f31 0 f29"/>
                <a:gd name="f34" fmla="+- f30 0 f29"/>
                <a:gd name="f35" fmla="*/ f32 1 f2"/>
                <a:gd name="f36" fmla="*/ f34 1 110"/>
                <a:gd name="f37" fmla="*/ f33 1 155"/>
                <a:gd name="f38" fmla="+- f35 0 f1"/>
                <a:gd name="f39" fmla="*/ 83 1 f36"/>
                <a:gd name="f40" fmla="*/ 155 1 f37"/>
                <a:gd name="f41" fmla="*/ 4 1 f36"/>
                <a:gd name="f42" fmla="*/ 0 1 f36"/>
                <a:gd name="f43" fmla="*/ 151 1 f37"/>
                <a:gd name="f44" fmla="*/ 18 1 f37"/>
                <a:gd name="f45" fmla="*/ 14 1 f37"/>
                <a:gd name="f46" fmla="*/ 29 1 f36"/>
                <a:gd name="f47" fmla="*/ 5 1 f37"/>
                <a:gd name="f48" fmla="*/ 33 1 f36"/>
                <a:gd name="f49" fmla="*/ 0 1 f37"/>
                <a:gd name="f50" fmla="*/ 77 1 f36"/>
                <a:gd name="f51" fmla="*/ 81 1 f36"/>
                <a:gd name="f52" fmla="*/ 106 1 f36"/>
                <a:gd name="f53" fmla="*/ 110 1 f36"/>
                <a:gd name="f54" fmla="*/ 126 1 f37"/>
                <a:gd name="f55" fmla="*/ f30 1 f36"/>
                <a:gd name="f56" fmla="*/ f31 1 f37"/>
                <a:gd name="f57" fmla="*/ f42 f27 1"/>
                <a:gd name="f58" fmla="*/ f55 f27 1"/>
                <a:gd name="f59" fmla="*/ f56 f28 1"/>
                <a:gd name="f60" fmla="*/ f49 f28 1"/>
                <a:gd name="f61" fmla="*/ f39 f27 1"/>
                <a:gd name="f62" fmla="*/ f40 f28 1"/>
                <a:gd name="f63" fmla="*/ f41 f27 1"/>
                <a:gd name="f64" fmla="*/ f43 f28 1"/>
                <a:gd name="f65" fmla="*/ f44 f28 1"/>
                <a:gd name="f66" fmla="*/ f45 f28 1"/>
                <a:gd name="f67" fmla="*/ f46 f27 1"/>
                <a:gd name="f68" fmla="*/ f47 f28 1"/>
                <a:gd name="f69" fmla="*/ f48 f27 1"/>
                <a:gd name="f70" fmla="*/ f50 f27 1"/>
                <a:gd name="f71" fmla="*/ f51 f27 1"/>
                <a:gd name="f72" fmla="*/ f52 f27 1"/>
                <a:gd name="f73" fmla="*/ f53 f27 1"/>
                <a:gd name="f74" fmla="*/ f54 f28 1"/>
              </a:gdLst>
              <a:ahLst/>
              <a:cxnLst>
                <a:cxn ang="3cd4">
                  <a:pos x="hc" y="t"/>
                </a:cxn>
                <a:cxn ang="0">
                  <a:pos x="r" y="vc"/>
                </a:cxn>
                <a:cxn ang="cd4">
                  <a:pos x="hc" y="b"/>
                </a:cxn>
                <a:cxn ang="cd2">
                  <a:pos x="l" y="vc"/>
                </a:cxn>
                <a:cxn ang="f38">
                  <a:pos x="f61" y="f62"/>
                </a:cxn>
                <a:cxn ang="f38">
                  <a:pos x="f63" y="f62"/>
                </a:cxn>
                <a:cxn ang="f38">
                  <a:pos x="f57" y="f64"/>
                </a:cxn>
                <a:cxn ang="f38">
                  <a:pos x="f57" y="f65"/>
                </a:cxn>
                <a:cxn ang="f38">
                  <a:pos x="f63" y="f66"/>
                </a:cxn>
                <a:cxn ang="f38">
                  <a:pos x="f67" y="f66"/>
                </a:cxn>
                <a:cxn ang="f38">
                  <a:pos x="f67" y="f68"/>
                </a:cxn>
                <a:cxn ang="f38">
                  <a:pos x="f69" y="f60"/>
                </a:cxn>
                <a:cxn ang="f38">
                  <a:pos x="f70" y="f60"/>
                </a:cxn>
                <a:cxn ang="f38">
                  <a:pos x="f71" y="f68"/>
                </a:cxn>
                <a:cxn ang="f38">
                  <a:pos x="f71" y="f66"/>
                </a:cxn>
                <a:cxn ang="f38">
                  <a:pos x="f72" y="f66"/>
                </a:cxn>
                <a:cxn ang="f38">
                  <a:pos x="f73" y="f65"/>
                </a:cxn>
                <a:cxn ang="f38">
                  <a:pos x="f73" y="f74"/>
                </a:cxn>
                <a:cxn ang="f38">
                  <a:pos x="f61" y="f62"/>
                </a:cxn>
              </a:cxnLst>
              <a:rect l="f57" t="f60" r="f58" b="f59"/>
              <a:pathLst>
                <a:path w="110" h="155">
                  <a:moveTo>
                    <a:pt x="f8" y="f7"/>
                  </a:moveTo>
                  <a:cubicBezTo>
                    <a:pt x="f9" y="f7"/>
                    <a:pt x="f9" y="f7"/>
                    <a:pt x="f9" y="f7"/>
                  </a:cubicBezTo>
                  <a:cubicBezTo>
                    <a:pt x="f10" y="f7"/>
                    <a:pt x="f5" y="f11"/>
                    <a:pt x="f5" y="f12"/>
                  </a:cubicBezTo>
                  <a:cubicBezTo>
                    <a:pt x="f5" y="f13"/>
                    <a:pt x="f5" y="f13"/>
                    <a:pt x="f5" y="f13"/>
                  </a:cubicBezTo>
                  <a:cubicBezTo>
                    <a:pt x="f5" y="f14"/>
                    <a:pt x="f10" y="f15"/>
                    <a:pt x="f9" y="f15"/>
                  </a:cubicBezTo>
                  <a:cubicBezTo>
                    <a:pt x="f16" y="f15"/>
                    <a:pt x="f16" y="f15"/>
                    <a:pt x="f16" y="f15"/>
                  </a:cubicBezTo>
                  <a:cubicBezTo>
                    <a:pt x="f16" y="f17"/>
                    <a:pt x="f16" y="f17"/>
                    <a:pt x="f16" y="f17"/>
                  </a:cubicBezTo>
                  <a:cubicBezTo>
                    <a:pt x="f16" y="f10"/>
                    <a:pt x="f18" y="f5"/>
                    <a:pt x="f19" y="f5"/>
                  </a:cubicBezTo>
                  <a:cubicBezTo>
                    <a:pt x="f20" y="f5"/>
                    <a:pt x="f20" y="f5"/>
                    <a:pt x="f20" y="f5"/>
                  </a:cubicBezTo>
                  <a:cubicBezTo>
                    <a:pt x="f21" y="f5"/>
                    <a:pt x="f22" y="f10"/>
                    <a:pt x="f22" y="f17"/>
                  </a:cubicBezTo>
                  <a:cubicBezTo>
                    <a:pt x="f22" y="f15"/>
                    <a:pt x="f22" y="f15"/>
                    <a:pt x="f22" y="f15"/>
                  </a:cubicBezTo>
                  <a:cubicBezTo>
                    <a:pt x="f23" y="f15"/>
                    <a:pt x="f23" y="f15"/>
                    <a:pt x="f23" y="f15"/>
                  </a:cubicBezTo>
                  <a:cubicBezTo>
                    <a:pt x="f24" y="f15"/>
                    <a:pt x="f6" y="f14"/>
                    <a:pt x="f6" y="f13"/>
                  </a:cubicBezTo>
                  <a:cubicBezTo>
                    <a:pt x="f6" y="f25"/>
                    <a:pt x="f6" y="f25"/>
                    <a:pt x="f6" y="f25"/>
                  </a:cubicBezTo>
                  <a:lnTo>
                    <a:pt x="f8" y="f7"/>
                  </a:lnTo>
                  <a:close/>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16" name="Freeform 206">
              <a:extLst>
                <a:ext uri="{FF2B5EF4-FFF2-40B4-BE49-F238E27FC236}">
                  <a16:creationId xmlns:a16="http://schemas.microsoft.com/office/drawing/2014/main" id="{F635618E-92D7-42A2-9C53-80004A2FC4CD}"/>
                </a:ext>
              </a:extLst>
            </p:cNvPr>
            <p:cNvSpPr/>
            <p:nvPr/>
          </p:nvSpPr>
          <p:spPr>
            <a:xfrm>
              <a:off x="544342" y="2094625"/>
              <a:ext cx="69476" cy="30760"/>
            </a:xfrm>
            <a:custGeom>
              <a:avLst/>
              <a:gdLst>
                <a:gd name="f0" fmla="val 10800000"/>
                <a:gd name="f1" fmla="val 5400000"/>
                <a:gd name="f2" fmla="val 180"/>
                <a:gd name="f3" fmla="val w"/>
                <a:gd name="f4" fmla="val h"/>
                <a:gd name="f5" fmla="val 0"/>
                <a:gd name="f6" fmla="val 31"/>
                <a:gd name="f7" fmla="val 13"/>
                <a:gd name="f8" fmla="val 2"/>
                <a:gd name="f9" fmla="val 8"/>
                <a:gd name="f10" fmla="+- 0 0 -90"/>
                <a:gd name="f11" fmla="*/ f3 1 31"/>
                <a:gd name="f12" fmla="*/ f4 1 13"/>
                <a:gd name="f13" fmla="val f5"/>
                <a:gd name="f14" fmla="val f6"/>
                <a:gd name="f15" fmla="val f7"/>
                <a:gd name="f16" fmla="*/ f10 f0 1"/>
                <a:gd name="f17" fmla="+- f15 0 f13"/>
                <a:gd name="f18" fmla="+- f14 0 f13"/>
                <a:gd name="f19" fmla="*/ f16 1 f2"/>
                <a:gd name="f20" fmla="*/ f18 1 31"/>
                <a:gd name="f21" fmla="*/ f17 1 13"/>
                <a:gd name="f22" fmla="+- f19 0 f1"/>
                <a:gd name="f23" fmla="*/ 0 1 f20"/>
                <a:gd name="f24" fmla="*/ 2 1 f21"/>
                <a:gd name="f25" fmla="*/ 8 1 f20"/>
                <a:gd name="f26" fmla="*/ 13 1 f21"/>
                <a:gd name="f27" fmla="*/ 31 1 f20"/>
                <a:gd name="f28" fmla="*/ 0 1 f21"/>
                <a:gd name="f29" fmla="*/ f14 1 f20"/>
                <a:gd name="f30" fmla="*/ f15 1 f21"/>
                <a:gd name="f31" fmla="*/ f23 f11 1"/>
                <a:gd name="f32" fmla="*/ f29 f11 1"/>
                <a:gd name="f33" fmla="*/ f30 f12 1"/>
                <a:gd name="f34" fmla="*/ f28 f12 1"/>
                <a:gd name="f35" fmla="*/ f24 f12 1"/>
                <a:gd name="f36" fmla="*/ f25 f11 1"/>
                <a:gd name="f37" fmla="*/ f26 f12 1"/>
                <a:gd name="f38" fmla="*/ f27 f11 1"/>
              </a:gdLst>
              <a:ahLst/>
              <a:cxnLst>
                <a:cxn ang="3cd4">
                  <a:pos x="hc" y="t"/>
                </a:cxn>
                <a:cxn ang="0">
                  <a:pos x="r" y="vc"/>
                </a:cxn>
                <a:cxn ang="cd4">
                  <a:pos x="hc" y="b"/>
                </a:cxn>
                <a:cxn ang="cd2">
                  <a:pos x="l" y="vc"/>
                </a:cxn>
                <a:cxn ang="f22">
                  <a:pos x="f31" y="f35"/>
                </a:cxn>
                <a:cxn ang="f22">
                  <a:pos x="f36" y="f37"/>
                </a:cxn>
                <a:cxn ang="f22">
                  <a:pos x="f38" y="f34"/>
                </a:cxn>
              </a:cxnLst>
              <a:rect l="f31" t="f34" r="f32" b="f33"/>
              <a:pathLst>
                <a:path w="31" h="13">
                  <a:moveTo>
                    <a:pt x="f5" y="f8"/>
                  </a:moveTo>
                  <a:lnTo>
                    <a:pt x="f9" y="f7"/>
                  </a:lnTo>
                  <a:lnTo>
                    <a:pt x="f6" y="f5"/>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17" name="Freeform 207">
              <a:extLst>
                <a:ext uri="{FF2B5EF4-FFF2-40B4-BE49-F238E27FC236}">
                  <a16:creationId xmlns:a16="http://schemas.microsoft.com/office/drawing/2014/main" id="{8D27B775-D647-4803-A6C8-189499376865}"/>
                </a:ext>
              </a:extLst>
            </p:cNvPr>
            <p:cNvSpPr/>
            <p:nvPr/>
          </p:nvSpPr>
          <p:spPr>
            <a:xfrm>
              <a:off x="544342" y="2201107"/>
              <a:ext cx="69476" cy="30760"/>
            </a:xfrm>
            <a:custGeom>
              <a:avLst/>
              <a:gdLst>
                <a:gd name="f0" fmla="val 10800000"/>
                <a:gd name="f1" fmla="val 5400000"/>
                <a:gd name="f2" fmla="val 180"/>
                <a:gd name="f3" fmla="val w"/>
                <a:gd name="f4" fmla="val h"/>
                <a:gd name="f5" fmla="val 0"/>
                <a:gd name="f6" fmla="val 31"/>
                <a:gd name="f7" fmla="val 13"/>
                <a:gd name="f8" fmla="val 2"/>
                <a:gd name="f9" fmla="val 8"/>
                <a:gd name="f10" fmla="+- 0 0 -90"/>
                <a:gd name="f11" fmla="*/ f3 1 31"/>
                <a:gd name="f12" fmla="*/ f4 1 13"/>
                <a:gd name="f13" fmla="val f5"/>
                <a:gd name="f14" fmla="val f6"/>
                <a:gd name="f15" fmla="val f7"/>
                <a:gd name="f16" fmla="*/ f10 f0 1"/>
                <a:gd name="f17" fmla="+- f15 0 f13"/>
                <a:gd name="f18" fmla="+- f14 0 f13"/>
                <a:gd name="f19" fmla="*/ f16 1 f2"/>
                <a:gd name="f20" fmla="*/ f18 1 31"/>
                <a:gd name="f21" fmla="*/ f17 1 13"/>
                <a:gd name="f22" fmla="+- f19 0 f1"/>
                <a:gd name="f23" fmla="*/ 0 1 f20"/>
                <a:gd name="f24" fmla="*/ 2 1 f21"/>
                <a:gd name="f25" fmla="*/ 8 1 f20"/>
                <a:gd name="f26" fmla="*/ 13 1 f21"/>
                <a:gd name="f27" fmla="*/ 31 1 f20"/>
                <a:gd name="f28" fmla="*/ 0 1 f21"/>
                <a:gd name="f29" fmla="*/ f14 1 f20"/>
                <a:gd name="f30" fmla="*/ f15 1 f21"/>
                <a:gd name="f31" fmla="*/ f23 f11 1"/>
                <a:gd name="f32" fmla="*/ f29 f11 1"/>
                <a:gd name="f33" fmla="*/ f30 f12 1"/>
                <a:gd name="f34" fmla="*/ f28 f12 1"/>
                <a:gd name="f35" fmla="*/ f24 f12 1"/>
                <a:gd name="f36" fmla="*/ f25 f11 1"/>
                <a:gd name="f37" fmla="*/ f26 f12 1"/>
                <a:gd name="f38" fmla="*/ f27 f11 1"/>
              </a:gdLst>
              <a:ahLst/>
              <a:cxnLst>
                <a:cxn ang="3cd4">
                  <a:pos x="hc" y="t"/>
                </a:cxn>
                <a:cxn ang="0">
                  <a:pos x="r" y="vc"/>
                </a:cxn>
                <a:cxn ang="cd4">
                  <a:pos x="hc" y="b"/>
                </a:cxn>
                <a:cxn ang="cd2">
                  <a:pos x="l" y="vc"/>
                </a:cxn>
                <a:cxn ang="f22">
                  <a:pos x="f31" y="f35"/>
                </a:cxn>
                <a:cxn ang="f22">
                  <a:pos x="f36" y="f37"/>
                </a:cxn>
                <a:cxn ang="f22">
                  <a:pos x="f38" y="f34"/>
                </a:cxn>
              </a:cxnLst>
              <a:rect l="f31" t="f34" r="f32" b="f33"/>
              <a:pathLst>
                <a:path w="31" h="13">
                  <a:moveTo>
                    <a:pt x="f5" y="f8"/>
                  </a:moveTo>
                  <a:lnTo>
                    <a:pt x="f9" y="f7"/>
                  </a:lnTo>
                  <a:lnTo>
                    <a:pt x="f6" y="f5"/>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18" name="Freeform 211">
              <a:extLst>
                <a:ext uri="{FF2B5EF4-FFF2-40B4-BE49-F238E27FC236}">
                  <a16:creationId xmlns:a16="http://schemas.microsoft.com/office/drawing/2014/main" id="{CC4BAE38-D59B-4A18-8DFC-E79BF07DB544}"/>
                </a:ext>
              </a:extLst>
            </p:cNvPr>
            <p:cNvSpPr/>
            <p:nvPr/>
          </p:nvSpPr>
          <p:spPr>
            <a:xfrm>
              <a:off x="710187" y="2352540"/>
              <a:ext cx="69476" cy="85185"/>
            </a:xfrm>
            <a:custGeom>
              <a:avLst/>
              <a:gdLst>
                <a:gd name="f0" fmla="val 10800000"/>
                <a:gd name="f1" fmla="val 5400000"/>
                <a:gd name="f2" fmla="val 180"/>
                <a:gd name="f3" fmla="val w"/>
                <a:gd name="f4" fmla="val h"/>
                <a:gd name="f5" fmla="val 0"/>
                <a:gd name="f6" fmla="val 31"/>
                <a:gd name="f7" fmla="val 36"/>
                <a:gd name="f8" fmla="+- 0 0 -90"/>
                <a:gd name="f9" fmla="*/ f3 1 31"/>
                <a:gd name="f10" fmla="*/ f4 1 36"/>
                <a:gd name="f11" fmla="val f5"/>
                <a:gd name="f12" fmla="val f6"/>
                <a:gd name="f13" fmla="val f7"/>
                <a:gd name="f14" fmla="*/ f8 f0 1"/>
                <a:gd name="f15" fmla="+- f13 0 f11"/>
                <a:gd name="f16" fmla="+- f12 0 f11"/>
                <a:gd name="f17" fmla="*/ f14 1 f2"/>
                <a:gd name="f18" fmla="*/ f16 1 31"/>
                <a:gd name="f19" fmla="*/ f15 1 36"/>
                <a:gd name="f20" fmla="+- f17 0 f1"/>
                <a:gd name="f21" fmla="*/ 0 1 f18"/>
                <a:gd name="f22" fmla="*/ 36 1 f19"/>
                <a:gd name="f23" fmla="*/ 0 1 f19"/>
                <a:gd name="f24" fmla="*/ 31 1 f18"/>
                <a:gd name="f25" fmla="*/ f12 1 f18"/>
                <a:gd name="f26" fmla="*/ f13 1 f19"/>
                <a:gd name="f27" fmla="*/ f21 f9 1"/>
                <a:gd name="f28" fmla="*/ f25 f9 1"/>
                <a:gd name="f29" fmla="*/ f26 f10 1"/>
                <a:gd name="f30" fmla="*/ f23 f10 1"/>
                <a:gd name="f31" fmla="*/ f22 f10 1"/>
                <a:gd name="f32" fmla="*/ f24 f9 1"/>
              </a:gdLst>
              <a:ahLst/>
              <a:cxnLst>
                <a:cxn ang="3cd4">
                  <a:pos x="hc" y="t"/>
                </a:cxn>
                <a:cxn ang="0">
                  <a:pos x="r" y="vc"/>
                </a:cxn>
                <a:cxn ang="cd4">
                  <a:pos x="hc" y="b"/>
                </a:cxn>
                <a:cxn ang="cd2">
                  <a:pos x="l" y="vc"/>
                </a:cxn>
                <a:cxn ang="f20">
                  <a:pos x="f27" y="f31"/>
                </a:cxn>
                <a:cxn ang="f20">
                  <a:pos x="f27" y="f30"/>
                </a:cxn>
                <a:cxn ang="f20">
                  <a:pos x="f32" y="f30"/>
                </a:cxn>
              </a:cxnLst>
              <a:rect l="f27" t="f30" r="f28" b="f29"/>
              <a:pathLst>
                <a:path w="31" h="36">
                  <a:moveTo>
                    <a:pt x="f5" y="f7"/>
                  </a:moveTo>
                  <a:lnTo>
                    <a:pt x="f5" y="f5"/>
                  </a:lnTo>
                  <a:lnTo>
                    <a:pt x="f6" y="f5"/>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19" name="Line 212">
              <a:extLst>
                <a:ext uri="{FF2B5EF4-FFF2-40B4-BE49-F238E27FC236}">
                  <a16:creationId xmlns:a16="http://schemas.microsoft.com/office/drawing/2014/main" id="{67665373-794D-4B1F-93DA-866122FA0E94}"/>
                </a:ext>
              </a:extLst>
            </p:cNvPr>
            <p:cNvSpPr/>
            <p:nvPr/>
          </p:nvSpPr>
          <p:spPr>
            <a:xfrm>
              <a:off x="564513" y="2037831"/>
              <a:ext cx="141192" cy="236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20" name="Freeform 213">
              <a:extLst>
                <a:ext uri="{FF2B5EF4-FFF2-40B4-BE49-F238E27FC236}">
                  <a16:creationId xmlns:a16="http://schemas.microsoft.com/office/drawing/2014/main" id="{44AF91AF-43F5-45F2-9132-467CCBCED8B1}"/>
                </a:ext>
              </a:extLst>
            </p:cNvPr>
            <p:cNvSpPr/>
            <p:nvPr/>
          </p:nvSpPr>
          <p:spPr>
            <a:xfrm>
              <a:off x="802075" y="1955014"/>
              <a:ext cx="293595" cy="312340"/>
            </a:xfrm>
            <a:custGeom>
              <a:avLst/>
              <a:gdLst>
                <a:gd name="f0" fmla="val 10800000"/>
                <a:gd name="f1" fmla="val 5400000"/>
                <a:gd name="f2" fmla="val 180"/>
                <a:gd name="f3" fmla="val w"/>
                <a:gd name="f4" fmla="val h"/>
                <a:gd name="f5" fmla="val 0"/>
                <a:gd name="f6" fmla="val 131"/>
                <a:gd name="f7" fmla="val 132"/>
                <a:gd name="f8" fmla="val 11"/>
                <a:gd name="f9" fmla="val 91"/>
                <a:gd name="f10" fmla="val 103"/>
                <a:gd name="f11" fmla="val 27"/>
                <a:gd name="f12" fmla="val 42"/>
                <a:gd name="f13" fmla="val 116"/>
                <a:gd name="f14" fmla="val 127"/>
                <a:gd name="f15" fmla="+- 0 0 -90"/>
                <a:gd name="f16" fmla="*/ f3 1 131"/>
                <a:gd name="f17" fmla="*/ f4 1 132"/>
                <a:gd name="f18" fmla="val f5"/>
                <a:gd name="f19" fmla="val f6"/>
                <a:gd name="f20" fmla="val f7"/>
                <a:gd name="f21" fmla="*/ f15 f0 1"/>
                <a:gd name="f22" fmla="+- f20 0 f18"/>
                <a:gd name="f23" fmla="+- f19 0 f18"/>
                <a:gd name="f24" fmla="*/ f21 1 f2"/>
                <a:gd name="f25" fmla="*/ f23 1 131"/>
                <a:gd name="f26" fmla="*/ f22 1 132"/>
                <a:gd name="f27" fmla="+- f24 0 f1"/>
                <a:gd name="f28" fmla="*/ 0 1 f25"/>
                <a:gd name="f29" fmla="*/ 132 1 f26"/>
                <a:gd name="f30" fmla="*/ 11 1 f25"/>
                <a:gd name="f31" fmla="*/ 91 1 f26"/>
                <a:gd name="f32" fmla="*/ 103 1 f25"/>
                <a:gd name="f33" fmla="*/ 0 1 f26"/>
                <a:gd name="f34" fmla="*/ 131 1 f25"/>
                <a:gd name="f35" fmla="*/ 27 1 f26"/>
                <a:gd name="f36" fmla="*/ 42 1 f25"/>
                <a:gd name="f37" fmla="*/ 116 1 f26"/>
                <a:gd name="f38" fmla="*/ 127 1 f26"/>
                <a:gd name="f39" fmla="*/ f19 1 f25"/>
                <a:gd name="f40" fmla="*/ f20 1 f26"/>
                <a:gd name="f41" fmla="*/ f28 f16 1"/>
                <a:gd name="f42" fmla="*/ f39 f16 1"/>
                <a:gd name="f43" fmla="*/ f40 f17 1"/>
                <a:gd name="f44" fmla="*/ f33 f17 1"/>
                <a:gd name="f45" fmla="*/ f29 f17 1"/>
                <a:gd name="f46" fmla="*/ f30 f16 1"/>
                <a:gd name="f47" fmla="*/ f31 f17 1"/>
                <a:gd name="f48" fmla="*/ f32 f16 1"/>
                <a:gd name="f49" fmla="*/ f34 f16 1"/>
                <a:gd name="f50" fmla="*/ f35 f17 1"/>
                <a:gd name="f51" fmla="*/ f36 f16 1"/>
                <a:gd name="f52" fmla="*/ f37 f17 1"/>
                <a:gd name="f53" fmla="*/ f38 f17 1"/>
              </a:gdLst>
              <a:ahLst/>
              <a:cxnLst>
                <a:cxn ang="3cd4">
                  <a:pos x="hc" y="t"/>
                </a:cxn>
                <a:cxn ang="0">
                  <a:pos x="r" y="vc"/>
                </a:cxn>
                <a:cxn ang="cd4">
                  <a:pos x="hc" y="b"/>
                </a:cxn>
                <a:cxn ang="cd2">
                  <a:pos x="l" y="vc"/>
                </a:cxn>
                <a:cxn ang="f27">
                  <a:pos x="f41" y="f45"/>
                </a:cxn>
                <a:cxn ang="f27">
                  <a:pos x="f46" y="f47"/>
                </a:cxn>
                <a:cxn ang="f27">
                  <a:pos x="f48" y="f44"/>
                </a:cxn>
                <a:cxn ang="f27">
                  <a:pos x="f49" y="f50"/>
                </a:cxn>
                <a:cxn ang="f27">
                  <a:pos x="f51" y="f52"/>
                </a:cxn>
                <a:cxn ang="f27">
                  <a:pos x="f46" y="f53"/>
                </a:cxn>
              </a:cxnLst>
              <a:rect l="f41" t="f44" r="f42" b="f43"/>
              <a:pathLst>
                <a:path w="131" h="132">
                  <a:moveTo>
                    <a:pt x="f5" y="f7"/>
                  </a:moveTo>
                  <a:lnTo>
                    <a:pt x="f8" y="f9"/>
                  </a:lnTo>
                  <a:lnTo>
                    <a:pt x="f10" y="f5"/>
                  </a:lnTo>
                  <a:lnTo>
                    <a:pt x="f6" y="f11"/>
                  </a:lnTo>
                  <a:lnTo>
                    <a:pt x="f12" y="f13"/>
                  </a:lnTo>
                  <a:lnTo>
                    <a:pt x="f8" y="f14"/>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21" name="Line 214">
              <a:extLst>
                <a:ext uri="{FF2B5EF4-FFF2-40B4-BE49-F238E27FC236}">
                  <a16:creationId xmlns:a16="http://schemas.microsoft.com/office/drawing/2014/main" id="{B2649348-838C-41FE-8492-A30500F1DC45}"/>
                </a:ext>
              </a:extLst>
            </p:cNvPr>
            <p:cNvSpPr/>
            <p:nvPr/>
          </p:nvSpPr>
          <p:spPr>
            <a:xfrm>
              <a:off x="826727" y="2170337"/>
              <a:ext cx="62755" cy="6152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cxnSp>
          <p:nvCxnSpPr>
            <p:cNvPr id="22" name="Straight Connector 22">
              <a:extLst>
                <a:ext uri="{FF2B5EF4-FFF2-40B4-BE49-F238E27FC236}">
                  <a16:creationId xmlns:a16="http://schemas.microsoft.com/office/drawing/2014/main" id="{551539B9-8DED-4EFC-8556-C37F1A3177AB}"/>
                </a:ext>
              </a:extLst>
            </p:cNvPr>
            <p:cNvCxnSpPr/>
            <p:nvPr/>
          </p:nvCxnSpPr>
          <p:spPr>
            <a:xfrm>
              <a:off x="656164" y="2126949"/>
              <a:ext cx="86401" cy="0"/>
            </a:xfrm>
            <a:prstGeom prst="straightConnector1">
              <a:avLst/>
            </a:prstGeom>
            <a:noFill/>
            <a:ln w="12701" cap="rnd">
              <a:solidFill>
                <a:srgbClr val="FFFFFF"/>
              </a:solidFill>
              <a:prstDash val="solid"/>
              <a:miter/>
            </a:ln>
          </p:spPr>
        </p:cxnSp>
        <p:cxnSp>
          <p:nvCxnSpPr>
            <p:cNvPr id="23" name="Straight Connector 23">
              <a:extLst>
                <a:ext uri="{FF2B5EF4-FFF2-40B4-BE49-F238E27FC236}">
                  <a16:creationId xmlns:a16="http://schemas.microsoft.com/office/drawing/2014/main" id="{12E67271-3350-4A47-9C68-3156A040824C}"/>
                </a:ext>
              </a:extLst>
            </p:cNvPr>
            <p:cNvCxnSpPr/>
            <p:nvPr/>
          </p:nvCxnSpPr>
          <p:spPr>
            <a:xfrm>
              <a:off x="656164" y="2204828"/>
              <a:ext cx="86401" cy="0"/>
            </a:xfrm>
            <a:prstGeom prst="straightConnector1">
              <a:avLst/>
            </a:prstGeom>
            <a:noFill/>
            <a:ln w="12701" cap="rnd">
              <a:solidFill>
                <a:srgbClr val="FFFFFF"/>
              </a:solidFill>
              <a:prstDash val="solid"/>
              <a:miter/>
            </a:ln>
          </p:spPr>
        </p:cxnSp>
        <p:cxnSp>
          <p:nvCxnSpPr>
            <p:cNvPr id="24" name="Straight Connector 24">
              <a:extLst>
                <a:ext uri="{FF2B5EF4-FFF2-40B4-BE49-F238E27FC236}">
                  <a16:creationId xmlns:a16="http://schemas.microsoft.com/office/drawing/2014/main" id="{B215256A-4982-463F-9749-C7F9CDFEEF37}"/>
                </a:ext>
              </a:extLst>
            </p:cNvPr>
            <p:cNvCxnSpPr/>
            <p:nvPr/>
          </p:nvCxnSpPr>
          <p:spPr>
            <a:xfrm>
              <a:off x="656164" y="2282708"/>
              <a:ext cx="86401" cy="0"/>
            </a:xfrm>
            <a:prstGeom prst="straightConnector1">
              <a:avLst/>
            </a:prstGeom>
            <a:noFill/>
            <a:ln w="12701" cap="rnd">
              <a:solidFill>
                <a:srgbClr val="FFFFFF"/>
              </a:solidFill>
              <a:prstDash val="solid"/>
              <a:miter/>
            </a:ln>
          </p:spPr>
        </p:cxnSp>
      </p:grpSp>
      <p:grpSp>
        <p:nvGrpSpPr>
          <p:cNvPr id="25" name="Groupe 565">
            <a:extLst>
              <a:ext uri="{FF2B5EF4-FFF2-40B4-BE49-F238E27FC236}">
                <a16:creationId xmlns:a16="http://schemas.microsoft.com/office/drawing/2014/main" id="{B383C182-44F6-4DE1-9F0A-59AA925D8B49}"/>
              </a:ext>
            </a:extLst>
          </p:cNvPr>
          <p:cNvGrpSpPr/>
          <p:nvPr/>
        </p:nvGrpSpPr>
        <p:grpSpPr>
          <a:xfrm>
            <a:off x="4477048" y="1983626"/>
            <a:ext cx="442651" cy="481623"/>
            <a:chOff x="4477048" y="1983626"/>
            <a:chExt cx="442651" cy="481623"/>
          </a:xfrm>
        </p:grpSpPr>
        <p:sp>
          <p:nvSpPr>
            <p:cNvPr id="26" name="Freeform 119">
              <a:extLst>
                <a:ext uri="{FF2B5EF4-FFF2-40B4-BE49-F238E27FC236}">
                  <a16:creationId xmlns:a16="http://schemas.microsoft.com/office/drawing/2014/main" id="{836FC2FD-CCB2-4193-AC1F-B918E7B90403}"/>
                </a:ext>
              </a:extLst>
            </p:cNvPr>
            <p:cNvSpPr/>
            <p:nvPr/>
          </p:nvSpPr>
          <p:spPr>
            <a:xfrm>
              <a:off x="4477048" y="1983626"/>
              <a:ext cx="442651" cy="481623"/>
            </a:xfrm>
            <a:custGeom>
              <a:avLst/>
              <a:gdLst>
                <a:gd name="f0" fmla="val 10800000"/>
                <a:gd name="f1" fmla="val 5400000"/>
                <a:gd name="f2" fmla="val 180"/>
                <a:gd name="f3" fmla="val w"/>
                <a:gd name="f4" fmla="val h"/>
                <a:gd name="f5" fmla="val 0"/>
                <a:gd name="f6" fmla="val 151"/>
                <a:gd name="f7" fmla="val 149"/>
                <a:gd name="f8" fmla="val 108"/>
                <a:gd name="f9" fmla="val 84"/>
                <a:gd name="f10" fmla="val 113"/>
                <a:gd name="f11" fmla="val 69"/>
                <a:gd name="f12" fmla="val 114"/>
                <a:gd name="f13" fmla="val 115"/>
                <a:gd name="f14" fmla="val 116"/>
                <a:gd name="f15" fmla="val 68"/>
                <a:gd name="f16" fmla="val 117"/>
                <a:gd name="f17" fmla="val 118"/>
                <a:gd name="f18" fmla="val 129"/>
                <a:gd name="f19" fmla="val 79"/>
                <a:gd name="f20" fmla="val 136"/>
                <a:gd name="f21" fmla="val 75"/>
                <a:gd name="f22" fmla="val 130"/>
                <a:gd name="f23" fmla="val 60"/>
                <a:gd name="f24" fmla="val 131"/>
                <a:gd name="f25" fmla="val 59"/>
                <a:gd name="f26" fmla="val 132"/>
                <a:gd name="f27" fmla="val 58"/>
                <a:gd name="f28" fmla="val 133"/>
                <a:gd name="f29" fmla="val 56"/>
                <a:gd name="f30" fmla="val 148"/>
                <a:gd name="f31" fmla="val 50"/>
                <a:gd name="f32" fmla="val 137"/>
                <a:gd name="f33" fmla="val 43"/>
                <a:gd name="f34" fmla="val 41"/>
                <a:gd name="f35" fmla="val 40"/>
                <a:gd name="f36" fmla="val 38"/>
                <a:gd name="f37" fmla="val 150"/>
                <a:gd name="f38" fmla="val 30"/>
                <a:gd name="f39" fmla="val 147"/>
                <a:gd name="f40" fmla="val 22"/>
                <a:gd name="f41" fmla="val 25"/>
                <a:gd name="f42" fmla="val 24"/>
                <a:gd name="f43" fmla="val 23"/>
                <a:gd name="f44" fmla="val 128"/>
                <a:gd name="f45" fmla="val 21"/>
                <a:gd name="f46" fmla="val 6"/>
                <a:gd name="f47" fmla="val 126"/>
                <a:gd name="f48" fmla="val 3"/>
                <a:gd name="f49" fmla="val 15"/>
                <a:gd name="f50" fmla="val 14"/>
                <a:gd name="f51" fmla="val 111"/>
                <a:gd name="f52" fmla="val 105"/>
                <a:gd name="f53" fmla="val 97"/>
                <a:gd name="f54" fmla="val 1"/>
                <a:gd name="f55" fmla="val 17"/>
                <a:gd name="f56" fmla="val 96"/>
                <a:gd name="f57" fmla="val 18"/>
                <a:gd name="f58" fmla="val 94"/>
                <a:gd name="f59" fmla="val 19"/>
                <a:gd name="f60" fmla="val 93"/>
                <a:gd name="f61" fmla="val 20"/>
                <a:gd name="f62" fmla="val 13"/>
                <a:gd name="f63" fmla="val 74"/>
                <a:gd name="f64" fmla="val 85"/>
                <a:gd name="f65" fmla="val 31"/>
                <a:gd name="f66" fmla="val 32"/>
                <a:gd name="f67" fmla="val 83"/>
                <a:gd name="f68" fmla="val 34"/>
                <a:gd name="f69" fmla="val 36"/>
                <a:gd name="f70" fmla="val 39"/>
                <a:gd name="f71" fmla="val 47"/>
                <a:gd name="f72" fmla="val 49"/>
                <a:gd name="f73" fmla="val 51"/>
                <a:gd name="f74" fmla="val 53"/>
                <a:gd name="f75" fmla="val 54"/>
                <a:gd name="f76" fmla="val 77"/>
                <a:gd name="f77" fmla="val 67"/>
                <a:gd name="f78" fmla="val 80"/>
                <a:gd name="f79" fmla="val 72"/>
                <a:gd name="f80" fmla="val 95"/>
                <a:gd name="f81" fmla="val 99"/>
                <a:gd name="f82" fmla="val 87"/>
                <a:gd name="f83" fmla="val 88"/>
                <a:gd name="f84" fmla="val 86"/>
                <a:gd name="f85" fmla="val 89"/>
                <a:gd name="f86" fmla="val 90"/>
                <a:gd name="f87" fmla="val 104"/>
                <a:gd name="f88" fmla="val 101"/>
                <a:gd name="f89" fmla="val 106"/>
                <a:gd name="f90" fmla="val 110"/>
                <a:gd name="f91" fmla="val 119"/>
                <a:gd name="f92" fmla="val 121"/>
                <a:gd name="f93" fmla="val 123"/>
                <a:gd name="f94" fmla="val 78"/>
                <a:gd name="f95" fmla="val 124"/>
                <a:gd name="f96" fmla="val 76"/>
                <a:gd name="f97" fmla="val 81"/>
                <a:gd name="f98" fmla="val 140"/>
                <a:gd name="f99" fmla="val 144"/>
                <a:gd name="f100" fmla="val 64"/>
                <a:gd name="f101" fmla="val 62"/>
                <a:gd name="f102" fmla="val 134"/>
                <a:gd name="f103" fmla="val 45"/>
                <a:gd name="f104" fmla="val 29"/>
                <a:gd name="f105" fmla="val 27"/>
                <a:gd name="f106" fmla="val 26"/>
                <a:gd name="f107" fmla="val 9"/>
                <a:gd name="f108" fmla="val 5"/>
                <a:gd name="f109" fmla="val 16"/>
                <a:gd name="f110" fmla="val 71"/>
                <a:gd name="f111" fmla="val 61"/>
                <a:gd name="f112" fmla="+- 0 0 -90"/>
                <a:gd name="f113" fmla="*/ f3 1 151"/>
                <a:gd name="f114" fmla="*/ f4 1 149"/>
                <a:gd name="f115" fmla="val f5"/>
                <a:gd name="f116" fmla="val f6"/>
                <a:gd name="f117" fmla="val f7"/>
                <a:gd name="f118" fmla="*/ f112 f0 1"/>
                <a:gd name="f119" fmla="+- f117 0 f115"/>
                <a:gd name="f120" fmla="+- f116 0 f115"/>
                <a:gd name="f121" fmla="*/ f118 1 f2"/>
                <a:gd name="f122" fmla="*/ f120 1 151"/>
                <a:gd name="f123" fmla="*/ f119 1 149"/>
                <a:gd name="f124" fmla="+- f121 0 f1"/>
                <a:gd name="f125" fmla="*/ 113 1 f122"/>
                <a:gd name="f126" fmla="*/ 69 1 f123"/>
                <a:gd name="f127" fmla="*/ 118 1 f122"/>
                <a:gd name="f128" fmla="*/ 68 1 f123"/>
                <a:gd name="f129" fmla="*/ 136 1 f122"/>
                <a:gd name="f130" fmla="*/ 75 1 f123"/>
                <a:gd name="f131" fmla="*/ 133 1 f122"/>
                <a:gd name="f132" fmla="*/ 56 1 f123"/>
                <a:gd name="f133" fmla="*/ 151 1 f122"/>
                <a:gd name="f134" fmla="*/ 50 1 f123"/>
                <a:gd name="f135" fmla="*/ 137 1 f122"/>
                <a:gd name="f136" fmla="*/ 38 1 f123"/>
                <a:gd name="f137" fmla="*/ 147 1 f122"/>
                <a:gd name="f138" fmla="*/ 22 1 f123"/>
                <a:gd name="f139" fmla="*/ 128 1 f122"/>
                <a:gd name="f140" fmla="*/ 21 1 f123"/>
                <a:gd name="f141" fmla="*/ 126 1 f122"/>
                <a:gd name="f142" fmla="*/ 3 1 f123"/>
                <a:gd name="f143" fmla="*/ 111 1 f122"/>
                <a:gd name="f144" fmla="*/ 14 1 f123"/>
                <a:gd name="f145" fmla="*/ 97 1 f122"/>
                <a:gd name="f146" fmla="*/ 1 1 f123"/>
                <a:gd name="f147" fmla="*/ 93 1 f122"/>
                <a:gd name="f148" fmla="*/ 20 1 f123"/>
                <a:gd name="f149" fmla="*/ 74 1 f122"/>
                <a:gd name="f150" fmla="*/ 19 1 f123"/>
                <a:gd name="f151" fmla="*/ 83 1 f122"/>
                <a:gd name="f152" fmla="*/ 36 1 f123"/>
                <a:gd name="f153" fmla="*/ 68 1 f122"/>
                <a:gd name="f154" fmla="*/ 47 1 f123"/>
                <a:gd name="f155" fmla="*/ 85 1 f122"/>
                <a:gd name="f156" fmla="*/ 54 1 f123"/>
                <a:gd name="f157" fmla="*/ 80 1 f122"/>
                <a:gd name="f158" fmla="*/ 72 1 f123"/>
                <a:gd name="f159" fmla="*/ 99 1 f122"/>
                <a:gd name="f160" fmla="*/ 89 1 f122"/>
                <a:gd name="f161" fmla="*/ 90 1 f123"/>
                <a:gd name="f162" fmla="*/ 104 1 f122"/>
                <a:gd name="f163" fmla="*/ 101 1 f123"/>
                <a:gd name="f164" fmla="*/ 87 1 f122"/>
                <a:gd name="f165" fmla="*/ 110 1 f123"/>
                <a:gd name="f166" fmla="*/ 95 1 f122"/>
                <a:gd name="f167" fmla="*/ 126 1 f123"/>
                <a:gd name="f168" fmla="*/ 76 1 f122"/>
                <a:gd name="f169" fmla="*/ 144 1 f123"/>
                <a:gd name="f170" fmla="*/ 58 1 f122"/>
                <a:gd name="f171" fmla="*/ 134 1 f123"/>
                <a:gd name="f172" fmla="*/ 47 1 f122"/>
                <a:gd name="f173" fmla="*/ 149 1 f123"/>
                <a:gd name="f174" fmla="*/ 39 1 f122"/>
                <a:gd name="f175" fmla="*/ 132 1 f123"/>
                <a:gd name="f176" fmla="*/ 22 1 f122"/>
                <a:gd name="f177" fmla="*/ 140 1 f123"/>
                <a:gd name="f178" fmla="*/ 23 1 f122"/>
                <a:gd name="f179" fmla="*/ 121 1 f123"/>
                <a:gd name="f180" fmla="*/ 5 1 f122"/>
                <a:gd name="f181" fmla="*/ 119 1 f123"/>
                <a:gd name="f182" fmla="*/ 15 1 f122"/>
                <a:gd name="f183" fmla="*/ 104 1 f123"/>
                <a:gd name="f184" fmla="*/ 0 1 f122"/>
                <a:gd name="f185" fmla="*/ 93 1 f123"/>
                <a:gd name="f186" fmla="*/ 16 1 f122"/>
                <a:gd name="f187" fmla="*/ 84 1 f123"/>
                <a:gd name="f188" fmla="*/ 9 1 f122"/>
                <a:gd name="f189" fmla="*/ 67 1 f123"/>
                <a:gd name="f190" fmla="*/ 27 1 f122"/>
                <a:gd name="f191" fmla="*/ 29 1 f122"/>
                <a:gd name="f192" fmla="*/ 45 1 f122"/>
                <a:gd name="f193" fmla="*/ 60 1 f123"/>
                <a:gd name="f194" fmla="*/ 56 1 f122"/>
                <a:gd name="f195" fmla="*/ 45 1 f123"/>
                <a:gd name="f196" fmla="*/ 64 1 f122"/>
                <a:gd name="f197" fmla="*/ 61 1 f123"/>
                <a:gd name="f198" fmla="*/ f116 1 f122"/>
                <a:gd name="f199" fmla="*/ 0 1 f123"/>
                <a:gd name="f200" fmla="*/ f117 1 f123"/>
                <a:gd name="f201" fmla="*/ f184 f113 1"/>
                <a:gd name="f202" fmla="*/ f198 f113 1"/>
                <a:gd name="f203" fmla="*/ f200 f114 1"/>
                <a:gd name="f204" fmla="*/ f199 f114 1"/>
                <a:gd name="f205" fmla="*/ f125 f113 1"/>
                <a:gd name="f206" fmla="*/ f126 f114 1"/>
                <a:gd name="f207" fmla="*/ f127 f113 1"/>
                <a:gd name="f208" fmla="*/ f128 f114 1"/>
                <a:gd name="f209" fmla="*/ f129 f113 1"/>
                <a:gd name="f210" fmla="*/ f130 f114 1"/>
                <a:gd name="f211" fmla="*/ f131 f113 1"/>
                <a:gd name="f212" fmla="*/ f132 f114 1"/>
                <a:gd name="f213" fmla="*/ f133 f113 1"/>
                <a:gd name="f214" fmla="*/ f134 f114 1"/>
                <a:gd name="f215" fmla="*/ f135 f113 1"/>
                <a:gd name="f216" fmla="*/ f136 f114 1"/>
                <a:gd name="f217" fmla="*/ f137 f113 1"/>
                <a:gd name="f218" fmla="*/ f138 f114 1"/>
                <a:gd name="f219" fmla="*/ f139 f113 1"/>
                <a:gd name="f220" fmla="*/ f140 f114 1"/>
                <a:gd name="f221" fmla="*/ f141 f113 1"/>
                <a:gd name="f222" fmla="*/ f142 f114 1"/>
                <a:gd name="f223" fmla="*/ f143 f113 1"/>
                <a:gd name="f224" fmla="*/ f144 f114 1"/>
                <a:gd name="f225" fmla="*/ f145 f113 1"/>
                <a:gd name="f226" fmla="*/ f146 f114 1"/>
                <a:gd name="f227" fmla="*/ f147 f113 1"/>
                <a:gd name="f228" fmla="*/ f148 f114 1"/>
                <a:gd name="f229" fmla="*/ f149 f113 1"/>
                <a:gd name="f230" fmla="*/ f150 f114 1"/>
                <a:gd name="f231" fmla="*/ f151 f113 1"/>
                <a:gd name="f232" fmla="*/ f152 f114 1"/>
                <a:gd name="f233" fmla="*/ f153 f113 1"/>
                <a:gd name="f234" fmla="*/ f154 f114 1"/>
                <a:gd name="f235" fmla="*/ f155 f113 1"/>
                <a:gd name="f236" fmla="*/ f156 f114 1"/>
                <a:gd name="f237" fmla="*/ f157 f113 1"/>
                <a:gd name="f238" fmla="*/ f158 f114 1"/>
                <a:gd name="f239" fmla="*/ f159 f113 1"/>
                <a:gd name="f240" fmla="*/ f160 f113 1"/>
                <a:gd name="f241" fmla="*/ f161 f114 1"/>
                <a:gd name="f242" fmla="*/ f162 f113 1"/>
                <a:gd name="f243" fmla="*/ f163 f114 1"/>
                <a:gd name="f244" fmla="*/ f164 f113 1"/>
                <a:gd name="f245" fmla="*/ f165 f114 1"/>
                <a:gd name="f246" fmla="*/ f166 f113 1"/>
                <a:gd name="f247" fmla="*/ f167 f114 1"/>
                <a:gd name="f248" fmla="*/ f168 f113 1"/>
                <a:gd name="f249" fmla="*/ f169 f114 1"/>
                <a:gd name="f250" fmla="*/ f170 f113 1"/>
                <a:gd name="f251" fmla="*/ f171 f114 1"/>
                <a:gd name="f252" fmla="*/ f172 f113 1"/>
                <a:gd name="f253" fmla="*/ f173 f114 1"/>
                <a:gd name="f254" fmla="*/ f174 f113 1"/>
                <a:gd name="f255" fmla="*/ f175 f114 1"/>
                <a:gd name="f256" fmla="*/ f176 f113 1"/>
                <a:gd name="f257" fmla="*/ f177 f114 1"/>
                <a:gd name="f258" fmla="*/ f178 f113 1"/>
                <a:gd name="f259" fmla="*/ f179 f114 1"/>
                <a:gd name="f260" fmla="*/ f180 f113 1"/>
                <a:gd name="f261" fmla="*/ f181 f114 1"/>
                <a:gd name="f262" fmla="*/ f182 f113 1"/>
                <a:gd name="f263" fmla="*/ f183 f114 1"/>
                <a:gd name="f264" fmla="*/ f185 f114 1"/>
                <a:gd name="f265" fmla="*/ f186 f113 1"/>
                <a:gd name="f266" fmla="*/ f187 f114 1"/>
                <a:gd name="f267" fmla="*/ f188 f113 1"/>
                <a:gd name="f268" fmla="*/ f189 f114 1"/>
                <a:gd name="f269" fmla="*/ f190 f113 1"/>
                <a:gd name="f270" fmla="*/ f191 f113 1"/>
                <a:gd name="f271" fmla="*/ f192 f113 1"/>
                <a:gd name="f272" fmla="*/ f193 f114 1"/>
                <a:gd name="f273" fmla="*/ f194 f113 1"/>
                <a:gd name="f274" fmla="*/ f195 f114 1"/>
                <a:gd name="f275" fmla="*/ f196 f113 1"/>
                <a:gd name="f276" fmla="*/ f197 f114 1"/>
              </a:gdLst>
              <a:ahLst/>
              <a:cxnLst>
                <a:cxn ang="3cd4">
                  <a:pos x="hc" y="t"/>
                </a:cxn>
                <a:cxn ang="0">
                  <a:pos x="r" y="vc"/>
                </a:cxn>
                <a:cxn ang="cd4">
                  <a:pos x="hc" y="b"/>
                </a:cxn>
                <a:cxn ang="cd2">
                  <a:pos x="l" y="vc"/>
                </a:cxn>
                <a:cxn ang="f124">
                  <a:pos x="f205" y="f206"/>
                </a:cxn>
                <a:cxn ang="f124">
                  <a:pos x="f207" y="f208"/>
                </a:cxn>
                <a:cxn ang="f124">
                  <a:pos x="f209" y="f210"/>
                </a:cxn>
                <a:cxn ang="f124">
                  <a:pos x="f211" y="f212"/>
                </a:cxn>
                <a:cxn ang="f124">
                  <a:pos x="f213" y="f214"/>
                </a:cxn>
                <a:cxn ang="f124">
                  <a:pos x="f215" y="f216"/>
                </a:cxn>
                <a:cxn ang="f124">
                  <a:pos x="f217" y="f218"/>
                </a:cxn>
                <a:cxn ang="f124">
                  <a:pos x="f219" y="f220"/>
                </a:cxn>
                <a:cxn ang="f124">
                  <a:pos x="f221" y="f222"/>
                </a:cxn>
                <a:cxn ang="f124">
                  <a:pos x="f223" y="f224"/>
                </a:cxn>
                <a:cxn ang="f124">
                  <a:pos x="f225" y="f226"/>
                </a:cxn>
                <a:cxn ang="f124">
                  <a:pos x="f227" y="f228"/>
                </a:cxn>
                <a:cxn ang="f124">
                  <a:pos x="f229" y="f230"/>
                </a:cxn>
                <a:cxn ang="f124">
                  <a:pos x="f231" y="f232"/>
                </a:cxn>
                <a:cxn ang="f124">
                  <a:pos x="f233" y="f234"/>
                </a:cxn>
                <a:cxn ang="f124">
                  <a:pos x="f235" y="f236"/>
                </a:cxn>
                <a:cxn ang="f124">
                  <a:pos x="f237" y="f238"/>
                </a:cxn>
                <a:cxn ang="f124">
                  <a:pos x="f239" y="f210"/>
                </a:cxn>
                <a:cxn ang="f124">
                  <a:pos x="f240" y="f241"/>
                </a:cxn>
                <a:cxn ang="f124">
                  <a:pos x="f242" y="f243"/>
                </a:cxn>
                <a:cxn ang="f124">
                  <a:pos x="f244" y="f245"/>
                </a:cxn>
                <a:cxn ang="f124">
                  <a:pos x="f246" y="f247"/>
                </a:cxn>
                <a:cxn ang="f124">
                  <a:pos x="f248" y="f247"/>
                </a:cxn>
                <a:cxn ang="f124">
                  <a:pos x="f229" y="f249"/>
                </a:cxn>
                <a:cxn ang="f124">
                  <a:pos x="f250" y="f251"/>
                </a:cxn>
                <a:cxn ang="f124">
                  <a:pos x="f252" y="f253"/>
                </a:cxn>
                <a:cxn ang="f124">
                  <a:pos x="f254" y="f255"/>
                </a:cxn>
                <a:cxn ang="f124">
                  <a:pos x="f256" y="f257"/>
                </a:cxn>
                <a:cxn ang="f124">
                  <a:pos x="f258" y="f259"/>
                </a:cxn>
                <a:cxn ang="f124">
                  <a:pos x="f260" y="f261"/>
                </a:cxn>
                <a:cxn ang="f124">
                  <a:pos x="f262" y="f263"/>
                </a:cxn>
                <a:cxn ang="f124">
                  <a:pos x="f201" y="f264"/>
                </a:cxn>
                <a:cxn ang="f124">
                  <a:pos x="f265" y="f266"/>
                </a:cxn>
                <a:cxn ang="f124">
                  <a:pos x="f267" y="f268"/>
                </a:cxn>
                <a:cxn ang="f124">
                  <a:pos x="f269" y="f208"/>
                </a:cxn>
                <a:cxn ang="f124">
                  <a:pos x="f270" y="f214"/>
                </a:cxn>
                <a:cxn ang="f124">
                  <a:pos x="f271" y="f272"/>
                </a:cxn>
                <a:cxn ang="f124">
                  <a:pos x="f273" y="f274"/>
                </a:cxn>
                <a:cxn ang="f124">
                  <a:pos x="f275" y="f276"/>
                </a:cxn>
              </a:cxnLst>
              <a:rect l="f201" t="f204" r="f202" b="f203"/>
              <a:pathLst>
                <a:path w="151" h="149">
                  <a:moveTo>
                    <a:pt x="f8" y="f9"/>
                  </a:moveTo>
                  <a:cubicBezTo>
                    <a:pt x="f10" y="f11"/>
                    <a:pt x="f10" y="f11"/>
                    <a:pt x="f10" y="f11"/>
                  </a:cubicBezTo>
                  <a:cubicBezTo>
                    <a:pt x="f12" y="f11"/>
                    <a:pt x="f13" y="f11"/>
                    <a:pt x="f14" y="f15"/>
                  </a:cubicBezTo>
                  <a:cubicBezTo>
                    <a:pt x="f14" y="f15"/>
                    <a:pt x="f16" y="f15"/>
                    <a:pt x="f17" y="f15"/>
                  </a:cubicBezTo>
                  <a:cubicBezTo>
                    <a:pt x="f18" y="f19"/>
                    <a:pt x="f18" y="f19"/>
                    <a:pt x="f18" y="f19"/>
                  </a:cubicBezTo>
                  <a:cubicBezTo>
                    <a:pt x="f20" y="f21"/>
                    <a:pt x="f20" y="f21"/>
                    <a:pt x="f20" y="f21"/>
                  </a:cubicBezTo>
                  <a:cubicBezTo>
                    <a:pt x="f22" y="f23"/>
                    <a:pt x="f22" y="f23"/>
                    <a:pt x="f22" y="f23"/>
                  </a:cubicBezTo>
                  <a:cubicBezTo>
                    <a:pt x="f24" y="f25"/>
                    <a:pt x="f26" y="f27"/>
                    <a:pt x="f28" y="f29"/>
                  </a:cubicBezTo>
                  <a:cubicBezTo>
                    <a:pt x="f30" y="f27"/>
                    <a:pt x="f30" y="f27"/>
                    <a:pt x="f30" y="f27"/>
                  </a:cubicBezTo>
                  <a:cubicBezTo>
                    <a:pt x="f6" y="f31"/>
                    <a:pt x="f6" y="f31"/>
                    <a:pt x="f6" y="f31"/>
                  </a:cubicBezTo>
                  <a:cubicBezTo>
                    <a:pt x="f32" y="f33"/>
                    <a:pt x="f32" y="f33"/>
                    <a:pt x="f32" y="f33"/>
                  </a:cubicBezTo>
                  <a:cubicBezTo>
                    <a:pt x="f32" y="f34"/>
                    <a:pt x="f32" y="f35"/>
                    <a:pt x="f32" y="f36"/>
                  </a:cubicBezTo>
                  <a:cubicBezTo>
                    <a:pt x="f37" y="f38"/>
                    <a:pt x="f37" y="f38"/>
                    <a:pt x="f37" y="f38"/>
                  </a:cubicBezTo>
                  <a:cubicBezTo>
                    <a:pt x="f39" y="f40"/>
                    <a:pt x="f39" y="f40"/>
                    <a:pt x="f39" y="f40"/>
                  </a:cubicBezTo>
                  <a:cubicBezTo>
                    <a:pt x="f26" y="f41"/>
                    <a:pt x="f26" y="f41"/>
                    <a:pt x="f26" y="f41"/>
                  </a:cubicBezTo>
                  <a:cubicBezTo>
                    <a:pt x="f24" y="f42"/>
                    <a:pt x="f22" y="f43"/>
                    <a:pt x="f44" y="f45"/>
                  </a:cubicBezTo>
                  <a:cubicBezTo>
                    <a:pt x="f28" y="f46"/>
                    <a:pt x="f28" y="f46"/>
                    <a:pt x="f28" y="f46"/>
                  </a:cubicBezTo>
                  <a:cubicBezTo>
                    <a:pt x="f47" y="f48"/>
                    <a:pt x="f47" y="f48"/>
                    <a:pt x="f47" y="f48"/>
                  </a:cubicBezTo>
                  <a:cubicBezTo>
                    <a:pt x="f14" y="f49"/>
                    <a:pt x="f14" y="f49"/>
                    <a:pt x="f14" y="f49"/>
                  </a:cubicBezTo>
                  <a:cubicBezTo>
                    <a:pt x="f12" y="f50"/>
                    <a:pt x="f10" y="f50"/>
                    <a:pt x="f51" y="f50"/>
                  </a:cubicBezTo>
                  <a:cubicBezTo>
                    <a:pt x="f52" y="f5"/>
                    <a:pt x="f52" y="f5"/>
                    <a:pt x="f52" y="f5"/>
                  </a:cubicBezTo>
                  <a:cubicBezTo>
                    <a:pt x="f53" y="f54"/>
                    <a:pt x="f53" y="f54"/>
                    <a:pt x="f53" y="f54"/>
                  </a:cubicBezTo>
                  <a:cubicBezTo>
                    <a:pt x="f53" y="f55"/>
                    <a:pt x="f53" y="f55"/>
                    <a:pt x="f53" y="f55"/>
                  </a:cubicBezTo>
                  <a:cubicBezTo>
                    <a:pt x="f56" y="f57"/>
                    <a:pt x="f58" y="f59"/>
                    <a:pt x="f60" y="f61"/>
                  </a:cubicBezTo>
                  <a:cubicBezTo>
                    <a:pt x="f19" y="f62"/>
                    <a:pt x="f19" y="f62"/>
                    <a:pt x="f19" y="f62"/>
                  </a:cubicBezTo>
                  <a:cubicBezTo>
                    <a:pt x="f63" y="f59"/>
                    <a:pt x="f63" y="f59"/>
                    <a:pt x="f63" y="f59"/>
                  </a:cubicBezTo>
                  <a:cubicBezTo>
                    <a:pt x="f64" y="f65"/>
                    <a:pt x="f64" y="f65"/>
                    <a:pt x="f64" y="f65"/>
                  </a:cubicBezTo>
                  <a:cubicBezTo>
                    <a:pt x="f9" y="f66"/>
                    <a:pt x="f67" y="f68"/>
                    <a:pt x="f67" y="f69"/>
                  </a:cubicBezTo>
                  <a:cubicBezTo>
                    <a:pt x="f15" y="f70"/>
                    <a:pt x="f15" y="f70"/>
                    <a:pt x="f15" y="f70"/>
                  </a:cubicBezTo>
                  <a:cubicBezTo>
                    <a:pt x="f15" y="f71"/>
                    <a:pt x="f15" y="f71"/>
                    <a:pt x="f15" y="f71"/>
                  </a:cubicBezTo>
                  <a:cubicBezTo>
                    <a:pt x="f9" y="f72"/>
                    <a:pt x="f9" y="f72"/>
                    <a:pt x="f9" y="f72"/>
                  </a:cubicBezTo>
                  <a:cubicBezTo>
                    <a:pt x="f9" y="f73"/>
                    <a:pt x="f64" y="f74"/>
                    <a:pt x="f64" y="f75"/>
                  </a:cubicBezTo>
                  <a:cubicBezTo>
                    <a:pt x="f76" y="f77"/>
                    <a:pt x="f76" y="f77"/>
                    <a:pt x="f76" y="f77"/>
                  </a:cubicBezTo>
                  <a:cubicBezTo>
                    <a:pt x="f78" y="f79"/>
                    <a:pt x="f78" y="f79"/>
                    <a:pt x="f78" y="f79"/>
                  </a:cubicBezTo>
                  <a:cubicBezTo>
                    <a:pt x="f80" y="f77"/>
                    <a:pt x="f80" y="f77"/>
                    <a:pt x="f80" y="f77"/>
                  </a:cubicBezTo>
                  <a:cubicBezTo>
                    <a:pt x="f81" y="f21"/>
                    <a:pt x="f81" y="f21"/>
                    <a:pt x="f81" y="f21"/>
                  </a:cubicBezTo>
                  <a:cubicBezTo>
                    <a:pt x="f82" y="f9"/>
                    <a:pt x="f82" y="f9"/>
                    <a:pt x="f82" y="f9"/>
                  </a:cubicBezTo>
                  <a:cubicBezTo>
                    <a:pt x="f83" y="f84"/>
                    <a:pt x="f83" y="f83"/>
                    <a:pt x="f85" y="f86"/>
                  </a:cubicBezTo>
                  <a:cubicBezTo>
                    <a:pt x="f87" y="f60"/>
                    <a:pt x="f87" y="f60"/>
                    <a:pt x="f87" y="f60"/>
                  </a:cubicBezTo>
                  <a:cubicBezTo>
                    <a:pt x="f87" y="f88"/>
                    <a:pt x="f87" y="f88"/>
                    <a:pt x="f87" y="f88"/>
                  </a:cubicBezTo>
                  <a:cubicBezTo>
                    <a:pt x="f85" y="f87"/>
                    <a:pt x="f85" y="f87"/>
                    <a:pt x="f85" y="f87"/>
                  </a:cubicBezTo>
                  <a:cubicBezTo>
                    <a:pt x="f83" y="f89"/>
                    <a:pt x="f83" y="f8"/>
                    <a:pt x="f82" y="f90"/>
                  </a:cubicBezTo>
                  <a:cubicBezTo>
                    <a:pt x="f81" y="f91"/>
                    <a:pt x="f81" y="f91"/>
                    <a:pt x="f81" y="f91"/>
                  </a:cubicBezTo>
                  <a:cubicBezTo>
                    <a:pt x="f80" y="f47"/>
                    <a:pt x="f80" y="f47"/>
                    <a:pt x="f80" y="f47"/>
                  </a:cubicBezTo>
                  <a:cubicBezTo>
                    <a:pt x="f78" y="f92"/>
                    <a:pt x="f78" y="f92"/>
                    <a:pt x="f78" y="f92"/>
                  </a:cubicBezTo>
                  <a:cubicBezTo>
                    <a:pt x="f19" y="f93"/>
                    <a:pt x="f94" y="f95"/>
                    <a:pt x="f96" y="f47"/>
                  </a:cubicBezTo>
                  <a:cubicBezTo>
                    <a:pt x="f97" y="f98"/>
                    <a:pt x="f97" y="f98"/>
                    <a:pt x="f97" y="f98"/>
                  </a:cubicBezTo>
                  <a:cubicBezTo>
                    <a:pt x="f63" y="f99"/>
                    <a:pt x="f63" y="f99"/>
                    <a:pt x="f63" y="f99"/>
                  </a:cubicBezTo>
                  <a:cubicBezTo>
                    <a:pt x="f100" y="f26"/>
                    <a:pt x="f100" y="f26"/>
                    <a:pt x="f100" y="f26"/>
                  </a:cubicBezTo>
                  <a:cubicBezTo>
                    <a:pt x="f101" y="f28"/>
                    <a:pt x="f23" y="f102"/>
                    <a:pt x="f27" y="f102"/>
                  </a:cubicBezTo>
                  <a:cubicBezTo>
                    <a:pt x="f29" y="f7"/>
                    <a:pt x="f29" y="f7"/>
                    <a:pt x="f29" y="f7"/>
                  </a:cubicBezTo>
                  <a:cubicBezTo>
                    <a:pt x="f71" y="f7"/>
                    <a:pt x="f71" y="f7"/>
                    <a:pt x="f71" y="f7"/>
                  </a:cubicBezTo>
                  <a:cubicBezTo>
                    <a:pt x="f103" y="f102"/>
                    <a:pt x="f103" y="f102"/>
                    <a:pt x="f103" y="f102"/>
                  </a:cubicBezTo>
                  <a:cubicBezTo>
                    <a:pt x="f33" y="f102"/>
                    <a:pt x="f34" y="f28"/>
                    <a:pt x="f70" y="f26"/>
                  </a:cubicBezTo>
                  <a:cubicBezTo>
                    <a:pt x="f104" y="f99"/>
                    <a:pt x="f104" y="f99"/>
                    <a:pt x="f104" y="f99"/>
                  </a:cubicBezTo>
                  <a:cubicBezTo>
                    <a:pt x="f40" y="f98"/>
                    <a:pt x="f40" y="f98"/>
                    <a:pt x="f40" y="f98"/>
                  </a:cubicBezTo>
                  <a:cubicBezTo>
                    <a:pt x="f105" y="f47"/>
                    <a:pt x="f105" y="f47"/>
                    <a:pt x="f105" y="f47"/>
                  </a:cubicBezTo>
                  <a:cubicBezTo>
                    <a:pt x="f106" y="f95"/>
                    <a:pt x="f42" y="f93"/>
                    <a:pt x="f43" y="f92"/>
                  </a:cubicBezTo>
                  <a:cubicBezTo>
                    <a:pt x="f107" y="f47"/>
                    <a:pt x="f107" y="f47"/>
                    <a:pt x="f107" y="f47"/>
                  </a:cubicBezTo>
                  <a:cubicBezTo>
                    <a:pt x="f108" y="f91"/>
                    <a:pt x="f108" y="f91"/>
                    <a:pt x="f108" y="f91"/>
                  </a:cubicBezTo>
                  <a:cubicBezTo>
                    <a:pt x="f109" y="f90"/>
                    <a:pt x="f109" y="f90"/>
                    <a:pt x="f109" y="f90"/>
                  </a:cubicBezTo>
                  <a:cubicBezTo>
                    <a:pt x="f49" y="f8"/>
                    <a:pt x="f49" y="f89"/>
                    <a:pt x="f49" y="f87"/>
                  </a:cubicBezTo>
                  <a:cubicBezTo>
                    <a:pt x="f5" y="f88"/>
                    <a:pt x="f5" y="f88"/>
                    <a:pt x="f5" y="f88"/>
                  </a:cubicBezTo>
                  <a:cubicBezTo>
                    <a:pt x="f5" y="f60"/>
                    <a:pt x="f5" y="f60"/>
                    <a:pt x="f5" y="f60"/>
                  </a:cubicBezTo>
                  <a:cubicBezTo>
                    <a:pt x="f49" y="f86"/>
                    <a:pt x="f49" y="f86"/>
                    <a:pt x="f49" y="f86"/>
                  </a:cubicBezTo>
                  <a:cubicBezTo>
                    <a:pt x="f49" y="f83"/>
                    <a:pt x="f49" y="f84"/>
                    <a:pt x="f109" y="f9"/>
                  </a:cubicBezTo>
                  <a:cubicBezTo>
                    <a:pt x="f108" y="f21"/>
                    <a:pt x="f108" y="f21"/>
                    <a:pt x="f108" y="f21"/>
                  </a:cubicBezTo>
                  <a:cubicBezTo>
                    <a:pt x="f107" y="f77"/>
                    <a:pt x="f107" y="f77"/>
                    <a:pt x="f107" y="f77"/>
                  </a:cubicBezTo>
                  <a:cubicBezTo>
                    <a:pt x="f43" y="f79"/>
                    <a:pt x="f43" y="f79"/>
                    <a:pt x="f43" y="f79"/>
                  </a:cubicBezTo>
                  <a:cubicBezTo>
                    <a:pt x="f42" y="f110"/>
                    <a:pt x="f106" y="f11"/>
                    <a:pt x="f105" y="f15"/>
                  </a:cubicBezTo>
                  <a:cubicBezTo>
                    <a:pt x="f40" y="f75"/>
                    <a:pt x="f40" y="f75"/>
                    <a:pt x="f40" y="f75"/>
                  </a:cubicBezTo>
                  <a:cubicBezTo>
                    <a:pt x="f104" y="f31"/>
                    <a:pt x="f104" y="f31"/>
                    <a:pt x="f104" y="f31"/>
                  </a:cubicBezTo>
                  <a:cubicBezTo>
                    <a:pt x="f70" y="f111"/>
                    <a:pt x="f70" y="f111"/>
                    <a:pt x="f70" y="f111"/>
                  </a:cubicBezTo>
                  <a:cubicBezTo>
                    <a:pt x="f34" y="f111"/>
                    <a:pt x="f33" y="f23"/>
                    <a:pt x="f103" y="f23"/>
                  </a:cubicBezTo>
                  <a:cubicBezTo>
                    <a:pt x="f71" y="f103"/>
                    <a:pt x="f71" y="f103"/>
                    <a:pt x="f71" y="f103"/>
                  </a:cubicBezTo>
                  <a:cubicBezTo>
                    <a:pt x="f29" y="f103"/>
                    <a:pt x="f29" y="f103"/>
                    <a:pt x="f29" y="f103"/>
                  </a:cubicBezTo>
                  <a:cubicBezTo>
                    <a:pt x="f27" y="f23"/>
                    <a:pt x="f27" y="f23"/>
                    <a:pt x="f27" y="f23"/>
                  </a:cubicBezTo>
                  <a:cubicBezTo>
                    <a:pt x="f23" y="f23"/>
                    <a:pt x="f101" y="f111"/>
                    <a:pt x="f100" y="f111"/>
                  </a:cubicBezTo>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27" name="Oval 120">
              <a:extLst>
                <a:ext uri="{FF2B5EF4-FFF2-40B4-BE49-F238E27FC236}">
                  <a16:creationId xmlns:a16="http://schemas.microsoft.com/office/drawing/2014/main" id="{EF8C2AAC-BA68-40FB-AE96-FE14CDFB543A}"/>
                </a:ext>
              </a:extLst>
            </p:cNvPr>
            <p:cNvSpPr/>
            <p:nvPr/>
          </p:nvSpPr>
          <p:spPr>
            <a:xfrm>
              <a:off x="4585304" y="2248253"/>
              <a:ext cx="86602" cy="9791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sp>
          <p:nvSpPr>
            <p:cNvPr id="28" name="Oval 121">
              <a:extLst>
                <a:ext uri="{FF2B5EF4-FFF2-40B4-BE49-F238E27FC236}">
                  <a16:creationId xmlns:a16="http://schemas.microsoft.com/office/drawing/2014/main" id="{B5F42D17-573C-499F-8740-157F043E93CF}"/>
                </a:ext>
              </a:extLst>
            </p:cNvPr>
            <p:cNvSpPr/>
            <p:nvPr/>
          </p:nvSpPr>
          <p:spPr>
            <a:xfrm>
              <a:off x="4758510" y="2073603"/>
              <a:ext cx="79388" cy="8732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12701" cap="rnd">
              <a:solidFill>
                <a:srgbClr val="FFFFFF"/>
              </a:solidFill>
              <a:prstDash val="solid"/>
              <a:roun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700" b="0" i="0" u="none" strike="noStrike" kern="1200" cap="none" spc="0" baseline="0">
                <a:solidFill>
                  <a:srgbClr val="000000"/>
                </a:solidFill>
                <a:uFillTx/>
                <a:latin typeface="Calibri" pitchFamily="34"/>
                <a:cs typeface="Arial" pitchFamily="34"/>
              </a:endParaRPr>
            </a:p>
          </p:txBody>
        </p:sp>
      </p:grpSp>
      <p:grpSp>
        <p:nvGrpSpPr>
          <p:cNvPr id="29" name="Groupe 563">
            <a:extLst>
              <a:ext uri="{FF2B5EF4-FFF2-40B4-BE49-F238E27FC236}">
                <a16:creationId xmlns:a16="http://schemas.microsoft.com/office/drawing/2014/main" id="{FCEB6E0F-9AEC-462E-BF36-4E25F5955B94}"/>
              </a:ext>
            </a:extLst>
          </p:cNvPr>
          <p:cNvGrpSpPr/>
          <p:nvPr/>
        </p:nvGrpSpPr>
        <p:grpSpPr>
          <a:xfrm>
            <a:off x="8363248" y="2060399"/>
            <a:ext cx="389095" cy="423147"/>
            <a:chOff x="8363248" y="2060399"/>
            <a:chExt cx="389095" cy="423147"/>
          </a:xfrm>
        </p:grpSpPr>
        <p:sp>
          <p:nvSpPr>
            <p:cNvPr id="30" name="Freeform 496">
              <a:extLst>
                <a:ext uri="{FF2B5EF4-FFF2-40B4-BE49-F238E27FC236}">
                  <a16:creationId xmlns:a16="http://schemas.microsoft.com/office/drawing/2014/main" id="{D5508D37-D46C-424C-979F-6A2D797E86FD}"/>
                </a:ext>
              </a:extLst>
            </p:cNvPr>
            <p:cNvSpPr/>
            <p:nvPr/>
          </p:nvSpPr>
          <p:spPr>
            <a:xfrm>
              <a:off x="8363248" y="2060399"/>
              <a:ext cx="389095" cy="423147"/>
            </a:xfrm>
            <a:custGeom>
              <a:avLst/>
              <a:gdLst>
                <a:gd name="f0" fmla="val 10800000"/>
                <a:gd name="f1" fmla="val 5400000"/>
                <a:gd name="f2" fmla="val 180"/>
                <a:gd name="f3" fmla="val w"/>
                <a:gd name="f4" fmla="val h"/>
                <a:gd name="f5" fmla="val 0"/>
                <a:gd name="f6" fmla="val 153"/>
                <a:gd name="f7" fmla="val 77"/>
                <a:gd name="f8" fmla="val 70"/>
                <a:gd name="f9" fmla="val 62"/>
                <a:gd name="f10" fmla="val 152"/>
                <a:gd name="f11" fmla="val 47"/>
                <a:gd name="f12" fmla="val 147"/>
                <a:gd name="f13" fmla="val 34"/>
                <a:gd name="f14" fmla="val 140"/>
                <a:gd name="f15" fmla="val 23"/>
                <a:gd name="f16" fmla="val 130"/>
                <a:gd name="f17" fmla="val 14"/>
                <a:gd name="f18" fmla="val 119"/>
                <a:gd name="f19" fmla="val 6"/>
                <a:gd name="f20" fmla="val 106"/>
                <a:gd name="f21" fmla="val 2"/>
                <a:gd name="f22" fmla="val 92"/>
                <a:gd name="f23" fmla="val 1"/>
                <a:gd name="f24" fmla="val 85"/>
                <a:gd name="f25" fmla="val 76"/>
                <a:gd name="f26" fmla="val 68"/>
                <a:gd name="f27" fmla="val 61"/>
                <a:gd name="f28" fmla="val 12"/>
                <a:gd name="f29" fmla="val 120"/>
                <a:gd name="f30" fmla="val 132"/>
                <a:gd name="f31" fmla="val 141"/>
                <a:gd name="f32" fmla="val 148"/>
                <a:gd name="f33" fmla="val 87"/>
                <a:gd name="f34" fmla="val 151"/>
                <a:gd name="f35" fmla="val 97"/>
                <a:gd name="f36" fmla="val 107"/>
                <a:gd name="f37" fmla="val 142"/>
                <a:gd name="f38" fmla="val 116"/>
                <a:gd name="f39" fmla="val 135"/>
                <a:gd name="f40" fmla="val 125"/>
                <a:gd name="f41" fmla="val 129"/>
                <a:gd name="f42" fmla="val 133"/>
                <a:gd name="f43" fmla="val 139"/>
                <a:gd name="f44" fmla="val 111"/>
                <a:gd name="f45" fmla="val 144"/>
                <a:gd name="f46" fmla="+- 0 0 -90"/>
                <a:gd name="f47" fmla="*/ f3 1 153"/>
                <a:gd name="f48" fmla="*/ f4 1 153"/>
                <a:gd name="f49" fmla="val f5"/>
                <a:gd name="f50" fmla="val f6"/>
                <a:gd name="f51" fmla="*/ f46 f0 1"/>
                <a:gd name="f52" fmla="+- f50 0 f49"/>
                <a:gd name="f53" fmla="*/ f51 1 f2"/>
                <a:gd name="f54" fmla="*/ f52 1 153"/>
                <a:gd name="f55" fmla="+- f53 0 f1"/>
                <a:gd name="f56" fmla="*/ 77 1 f54"/>
                <a:gd name="f57" fmla="*/ 153 1 f54"/>
                <a:gd name="f58" fmla="*/ 70 1 f54"/>
                <a:gd name="f59" fmla="*/ 62 1 f54"/>
                <a:gd name="f60" fmla="*/ 152 1 f54"/>
                <a:gd name="f61" fmla="*/ 47 1 f54"/>
                <a:gd name="f62" fmla="*/ 147 1 f54"/>
                <a:gd name="f63" fmla="*/ 34 1 f54"/>
                <a:gd name="f64" fmla="*/ 140 1 f54"/>
                <a:gd name="f65" fmla="*/ 23 1 f54"/>
                <a:gd name="f66" fmla="*/ 130 1 f54"/>
                <a:gd name="f67" fmla="*/ 14 1 f54"/>
                <a:gd name="f68" fmla="*/ 119 1 f54"/>
                <a:gd name="f69" fmla="*/ 6 1 f54"/>
                <a:gd name="f70" fmla="*/ 106 1 f54"/>
                <a:gd name="f71" fmla="*/ 2 1 f54"/>
                <a:gd name="f72" fmla="*/ 92 1 f54"/>
                <a:gd name="f73" fmla="*/ 1 1 f54"/>
                <a:gd name="f74" fmla="*/ 85 1 f54"/>
                <a:gd name="f75" fmla="*/ 0 1 f54"/>
                <a:gd name="f76" fmla="*/ 76 1 f54"/>
                <a:gd name="f77" fmla="*/ 68 1 f54"/>
                <a:gd name="f78" fmla="*/ 61 1 f54"/>
                <a:gd name="f79" fmla="*/ 12 1 f54"/>
                <a:gd name="f80" fmla="*/ 120 1 f54"/>
                <a:gd name="f81" fmla="*/ 132 1 f54"/>
                <a:gd name="f82" fmla="*/ 141 1 f54"/>
                <a:gd name="f83" fmla="*/ 148 1 f54"/>
                <a:gd name="f84" fmla="*/ 87 1 f54"/>
                <a:gd name="f85" fmla="*/ 151 1 f54"/>
                <a:gd name="f86" fmla="*/ 97 1 f54"/>
                <a:gd name="f87" fmla="*/ 107 1 f54"/>
                <a:gd name="f88" fmla="*/ 142 1 f54"/>
                <a:gd name="f89" fmla="*/ 116 1 f54"/>
                <a:gd name="f90" fmla="*/ 135 1 f54"/>
                <a:gd name="f91" fmla="*/ 125 1 f54"/>
                <a:gd name="f92" fmla="*/ 129 1 f54"/>
                <a:gd name="f93" fmla="*/ 133 1 f54"/>
                <a:gd name="f94" fmla="*/ 139 1 f54"/>
                <a:gd name="f95" fmla="*/ 111 1 f54"/>
                <a:gd name="f96" fmla="*/ 144 1 f54"/>
                <a:gd name="f97" fmla="*/ f50 1 f54"/>
                <a:gd name="f98" fmla="*/ f75 f47 1"/>
                <a:gd name="f99" fmla="*/ f97 f47 1"/>
                <a:gd name="f100" fmla="*/ f97 f48 1"/>
                <a:gd name="f101" fmla="*/ f75 f48 1"/>
                <a:gd name="f102" fmla="*/ f56 f47 1"/>
                <a:gd name="f103" fmla="*/ f57 f48 1"/>
                <a:gd name="f104" fmla="*/ f58 f47 1"/>
                <a:gd name="f105" fmla="*/ f59 f47 1"/>
                <a:gd name="f106" fmla="*/ f60 f48 1"/>
                <a:gd name="f107" fmla="*/ f61 f47 1"/>
                <a:gd name="f108" fmla="*/ f62 f48 1"/>
                <a:gd name="f109" fmla="*/ f63 f47 1"/>
                <a:gd name="f110" fmla="*/ f64 f48 1"/>
                <a:gd name="f111" fmla="*/ f65 f47 1"/>
                <a:gd name="f112" fmla="*/ f66 f48 1"/>
                <a:gd name="f113" fmla="*/ f67 f47 1"/>
                <a:gd name="f114" fmla="*/ f68 f48 1"/>
                <a:gd name="f115" fmla="*/ f69 f47 1"/>
                <a:gd name="f116" fmla="*/ f70 f48 1"/>
                <a:gd name="f117" fmla="*/ f71 f47 1"/>
                <a:gd name="f118" fmla="*/ f72 f48 1"/>
                <a:gd name="f119" fmla="*/ f73 f47 1"/>
                <a:gd name="f120" fmla="*/ f74 f48 1"/>
                <a:gd name="f121" fmla="*/ f76 f48 1"/>
                <a:gd name="f122" fmla="*/ f77 f48 1"/>
                <a:gd name="f123" fmla="*/ f78 f48 1"/>
                <a:gd name="f124" fmla="*/ f61 f48 1"/>
                <a:gd name="f125" fmla="*/ f63 f48 1"/>
                <a:gd name="f126" fmla="*/ f65 f48 1"/>
                <a:gd name="f127" fmla="*/ f79 f48 1"/>
                <a:gd name="f128" fmla="*/ f69 f48 1"/>
                <a:gd name="f129" fmla="*/ f73 f48 1"/>
                <a:gd name="f130" fmla="*/ f74 f47 1"/>
                <a:gd name="f131" fmla="*/ f72 f47 1"/>
                <a:gd name="f132" fmla="*/ f70 f47 1"/>
                <a:gd name="f133" fmla="*/ f80 f47 1"/>
                <a:gd name="f134" fmla="*/ f81 f47 1"/>
                <a:gd name="f135" fmla="*/ f82 f47 1"/>
                <a:gd name="f136" fmla="*/ f83 f47 1"/>
                <a:gd name="f137" fmla="*/ f60 f47 1"/>
                <a:gd name="f138" fmla="*/ f57 f47 1"/>
                <a:gd name="f139" fmla="*/ f84 f48 1"/>
                <a:gd name="f140" fmla="*/ f85 f47 1"/>
                <a:gd name="f141" fmla="*/ f86 f48 1"/>
                <a:gd name="f142" fmla="*/ f62 f47 1"/>
                <a:gd name="f143" fmla="*/ f87 f48 1"/>
                <a:gd name="f144" fmla="*/ f88 f47 1"/>
                <a:gd name="f145" fmla="*/ f89 f48 1"/>
                <a:gd name="f146" fmla="*/ f90 f47 1"/>
                <a:gd name="f147" fmla="*/ f91 f48 1"/>
                <a:gd name="f148" fmla="*/ f92 f47 1"/>
                <a:gd name="f149" fmla="*/ f93 f48 1"/>
                <a:gd name="f150" fmla="*/ f94 f48 1"/>
                <a:gd name="f151" fmla="*/ f95 f47 1"/>
                <a:gd name="f152" fmla="*/ f96 f48 1"/>
              </a:gdLst>
              <a:ahLst/>
              <a:cxnLst>
                <a:cxn ang="3cd4">
                  <a:pos x="hc" y="t"/>
                </a:cxn>
                <a:cxn ang="0">
                  <a:pos x="r" y="vc"/>
                </a:cxn>
                <a:cxn ang="cd4">
                  <a:pos x="hc" y="b"/>
                </a:cxn>
                <a:cxn ang="cd2">
                  <a:pos x="l" y="vc"/>
                </a:cxn>
                <a:cxn ang="f55">
                  <a:pos x="f102" y="f103"/>
                </a:cxn>
                <a:cxn ang="f55">
                  <a:pos x="f102" y="f103"/>
                </a:cxn>
                <a:cxn ang="f55">
                  <a:pos x="f104" y="f103"/>
                </a:cxn>
                <a:cxn ang="f55">
                  <a:pos x="f105" y="f106"/>
                </a:cxn>
                <a:cxn ang="f55">
                  <a:pos x="f107" y="f108"/>
                </a:cxn>
                <a:cxn ang="f55">
                  <a:pos x="f109" y="f110"/>
                </a:cxn>
                <a:cxn ang="f55">
                  <a:pos x="f111" y="f112"/>
                </a:cxn>
                <a:cxn ang="f55">
                  <a:pos x="f113" y="f114"/>
                </a:cxn>
                <a:cxn ang="f55">
                  <a:pos x="f115" y="f116"/>
                </a:cxn>
                <a:cxn ang="f55">
                  <a:pos x="f117" y="f118"/>
                </a:cxn>
                <a:cxn ang="f55">
                  <a:pos x="f119" y="f120"/>
                </a:cxn>
                <a:cxn ang="f55">
                  <a:pos x="f98" y="f121"/>
                </a:cxn>
                <a:cxn ang="f55">
                  <a:pos x="f98" y="f121"/>
                </a:cxn>
                <a:cxn ang="f55">
                  <a:pos x="f119" y="f122"/>
                </a:cxn>
                <a:cxn ang="f55">
                  <a:pos x="f117" y="f123"/>
                </a:cxn>
                <a:cxn ang="f55">
                  <a:pos x="f115" y="f124"/>
                </a:cxn>
                <a:cxn ang="f55">
                  <a:pos x="f113" y="f125"/>
                </a:cxn>
                <a:cxn ang="f55">
                  <a:pos x="f111" y="f126"/>
                </a:cxn>
                <a:cxn ang="f55">
                  <a:pos x="f109" y="f127"/>
                </a:cxn>
                <a:cxn ang="f55">
                  <a:pos x="f107" y="f128"/>
                </a:cxn>
                <a:cxn ang="f55">
                  <a:pos x="f105" y="f129"/>
                </a:cxn>
                <a:cxn ang="f55">
                  <a:pos x="f104" y="f101"/>
                </a:cxn>
                <a:cxn ang="f55">
                  <a:pos x="f102" y="f101"/>
                </a:cxn>
                <a:cxn ang="f55">
                  <a:pos x="f102" y="f101"/>
                </a:cxn>
                <a:cxn ang="f55">
                  <a:pos x="f130" y="f101"/>
                </a:cxn>
                <a:cxn ang="f55">
                  <a:pos x="f131" y="f129"/>
                </a:cxn>
                <a:cxn ang="f55">
                  <a:pos x="f132" y="f128"/>
                </a:cxn>
                <a:cxn ang="f55">
                  <a:pos x="f133" y="f127"/>
                </a:cxn>
                <a:cxn ang="f55">
                  <a:pos x="f134" y="f126"/>
                </a:cxn>
                <a:cxn ang="f55">
                  <a:pos x="f135" y="f125"/>
                </a:cxn>
                <a:cxn ang="f55">
                  <a:pos x="f136" y="f124"/>
                </a:cxn>
                <a:cxn ang="f55">
                  <a:pos x="f137" y="f123"/>
                </a:cxn>
                <a:cxn ang="f55">
                  <a:pos x="f138" y="f122"/>
                </a:cxn>
                <a:cxn ang="f55">
                  <a:pos x="f138" y="f121"/>
                </a:cxn>
                <a:cxn ang="f55">
                  <a:pos x="f138" y="f121"/>
                </a:cxn>
                <a:cxn ang="f55">
                  <a:pos x="f138" y="f139"/>
                </a:cxn>
                <a:cxn ang="f55">
                  <a:pos x="f140" y="f141"/>
                </a:cxn>
                <a:cxn ang="f55">
                  <a:pos x="f142" y="f143"/>
                </a:cxn>
                <a:cxn ang="f55">
                  <a:pos x="f144" y="f145"/>
                </a:cxn>
                <a:cxn ang="f55">
                  <a:pos x="f146" y="f147"/>
                </a:cxn>
                <a:cxn ang="f55">
                  <a:pos x="f148" y="f149"/>
                </a:cxn>
                <a:cxn ang="f55">
                  <a:pos x="f133" y="f150"/>
                </a:cxn>
                <a:cxn ang="f55">
                  <a:pos x="f151" y="f152"/>
                </a:cxn>
              </a:cxnLst>
              <a:rect l="f98" t="f101" r="f99" b="f100"/>
              <a:pathLst>
                <a:path w="153" h="153">
                  <a:moveTo>
                    <a:pt x="f7" y="f6"/>
                  </a:moveTo>
                  <a:lnTo>
                    <a:pt x="f7" y="f6"/>
                  </a:lnTo>
                  <a:lnTo>
                    <a:pt x="f8" y="f6"/>
                  </a:lnTo>
                  <a:lnTo>
                    <a:pt x="f9" y="f10"/>
                  </a:lnTo>
                  <a:lnTo>
                    <a:pt x="f11" y="f12"/>
                  </a:lnTo>
                  <a:lnTo>
                    <a:pt x="f13" y="f14"/>
                  </a:lnTo>
                  <a:lnTo>
                    <a:pt x="f15" y="f16"/>
                  </a:lnTo>
                  <a:lnTo>
                    <a:pt x="f17" y="f18"/>
                  </a:lnTo>
                  <a:lnTo>
                    <a:pt x="f19" y="f20"/>
                  </a:lnTo>
                  <a:lnTo>
                    <a:pt x="f21" y="f22"/>
                  </a:lnTo>
                  <a:lnTo>
                    <a:pt x="f23" y="f24"/>
                  </a:lnTo>
                  <a:lnTo>
                    <a:pt x="f5" y="f25"/>
                  </a:lnTo>
                  <a:lnTo>
                    <a:pt x="f5" y="f25"/>
                  </a:lnTo>
                  <a:lnTo>
                    <a:pt x="f23" y="f26"/>
                  </a:lnTo>
                  <a:lnTo>
                    <a:pt x="f21" y="f27"/>
                  </a:lnTo>
                  <a:lnTo>
                    <a:pt x="f19" y="f11"/>
                  </a:lnTo>
                  <a:lnTo>
                    <a:pt x="f17" y="f13"/>
                  </a:lnTo>
                  <a:lnTo>
                    <a:pt x="f15" y="f15"/>
                  </a:lnTo>
                  <a:lnTo>
                    <a:pt x="f13" y="f28"/>
                  </a:lnTo>
                  <a:lnTo>
                    <a:pt x="f11" y="f19"/>
                  </a:lnTo>
                  <a:lnTo>
                    <a:pt x="f9" y="f23"/>
                  </a:lnTo>
                  <a:lnTo>
                    <a:pt x="f8" y="f5"/>
                  </a:lnTo>
                  <a:lnTo>
                    <a:pt x="f7" y="f5"/>
                  </a:lnTo>
                  <a:lnTo>
                    <a:pt x="f7" y="f5"/>
                  </a:lnTo>
                  <a:lnTo>
                    <a:pt x="f24" y="f5"/>
                  </a:lnTo>
                  <a:lnTo>
                    <a:pt x="f22" y="f23"/>
                  </a:lnTo>
                  <a:lnTo>
                    <a:pt x="f20" y="f19"/>
                  </a:lnTo>
                  <a:lnTo>
                    <a:pt x="f29" y="f28"/>
                  </a:lnTo>
                  <a:lnTo>
                    <a:pt x="f30" y="f15"/>
                  </a:lnTo>
                  <a:lnTo>
                    <a:pt x="f31" y="f13"/>
                  </a:lnTo>
                  <a:lnTo>
                    <a:pt x="f32" y="f11"/>
                  </a:lnTo>
                  <a:lnTo>
                    <a:pt x="f10" y="f27"/>
                  </a:lnTo>
                  <a:lnTo>
                    <a:pt x="f6" y="f26"/>
                  </a:lnTo>
                  <a:lnTo>
                    <a:pt x="f6" y="f25"/>
                  </a:lnTo>
                  <a:lnTo>
                    <a:pt x="f6" y="f25"/>
                  </a:lnTo>
                  <a:lnTo>
                    <a:pt x="f6" y="f33"/>
                  </a:lnTo>
                  <a:lnTo>
                    <a:pt x="f34" y="f35"/>
                  </a:lnTo>
                  <a:lnTo>
                    <a:pt x="f12" y="f36"/>
                  </a:lnTo>
                  <a:lnTo>
                    <a:pt x="f37" y="f38"/>
                  </a:lnTo>
                  <a:lnTo>
                    <a:pt x="f39" y="f40"/>
                  </a:lnTo>
                  <a:lnTo>
                    <a:pt x="f41" y="f42"/>
                  </a:lnTo>
                  <a:lnTo>
                    <a:pt x="f29" y="f43"/>
                  </a:lnTo>
                  <a:lnTo>
                    <a:pt x="f44" y="f45"/>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sp>
          <p:nvSpPr>
            <p:cNvPr id="31" name="Line 497">
              <a:extLst>
                <a:ext uri="{FF2B5EF4-FFF2-40B4-BE49-F238E27FC236}">
                  <a16:creationId xmlns:a16="http://schemas.microsoft.com/office/drawing/2014/main" id="{71B01007-F149-4978-9F74-BA8791FA98F5}"/>
                </a:ext>
              </a:extLst>
            </p:cNvPr>
            <p:cNvSpPr/>
            <p:nvPr/>
          </p:nvSpPr>
          <p:spPr>
            <a:xfrm>
              <a:off x="8559067" y="2060399"/>
              <a:ext cx="2542" cy="3871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sp>
          <p:nvSpPr>
            <p:cNvPr id="32" name="Line 498">
              <a:extLst>
                <a:ext uri="{FF2B5EF4-FFF2-40B4-BE49-F238E27FC236}">
                  <a16:creationId xmlns:a16="http://schemas.microsoft.com/office/drawing/2014/main" id="{B907D52F-49BB-493D-9CC6-C3C9B2A24F2F}"/>
                </a:ext>
              </a:extLst>
            </p:cNvPr>
            <p:cNvSpPr/>
            <p:nvPr/>
          </p:nvSpPr>
          <p:spPr>
            <a:xfrm>
              <a:off x="8363248" y="2270583"/>
              <a:ext cx="35606" cy="276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sp>
          <p:nvSpPr>
            <p:cNvPr id="33" name="Line 499">
              <a:extLst>
                <a:ext uri="{FF2B5EF4-FFF2-40B4-BE49-F238E27FC236}">
                  <a16:creationId xmlns:a16="http://schemas.microsoft.com/office/drawing/2014/main" id="{0809D5BE-9887-4081-BC3D-92054CE07239}"/>
                </a:ext>
              </a:extLst>
            </p:cNvPr>
            <p:cNvSpPr/>
            <p:nvPr/>
          </p:nvSpPr>
          <p:spPr>
            <a:xfrm flipV="1">
              <a:off x="8559067" y="2444822"/>
              <a:ext cx="2542" cy="3871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sp>
          <p:nvSpPr>
            <p:cNvPr id="34" name="Line 500">
              <a:extLst>
                <a:ext uri="{FF2B5EF4-FFF2-40B4-BE49-F238E27FC236}">
                  <a16:creationId xmlns:a16="http://schemas.microsoft.com/office/drawing/2014/main" id="{1D9900AE-ED2F-42CA-922E-159A33BAFD2A}"/>
                </a:ext>
              </a:extLst>
            </p:cNvPr>
            <p:cNvSpPr/>
            <p:nvPr/>
          </p:nvSpPr>
          <p:spPr>
            <a:xfrm flipH="1">
              <a:off x="8716737" y="2270583"/>
              <a:ext cx="35606" cy="276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sp>
          <p:nvSpPr>
            <p:cNvPr id="35" name="Freeform 501">
              <a:extLst>
                <a:ext uri="{FF2B5EF4-FFF2-40B4-BE49-F238E27FC236}">
                  <a16:creationId xmlns:a16="http://schemas.microsoft.com/office/drawing/2014/main" id="{19F2815F-3953-44E3-BA2A-805B4CB58042}"/>
                </a:ext>
              </a:extLst>
            </p:cNvPr>
            <p:cNvSpPr/>
            <p:nvPr/>
          </p:nvSpPr>
          <p:spPr>
            <a:xfrm>
              <a:off x="8482769" y="2132298"/>
              <a:ext cx="155127" cy="138284"/>
            </a:xfrm>
            <a:custGeom>
              <a:avLst/>
              <a:gdLst>
                <a:gd name="f0" fmla="val 10800000"/>
                <a:gd name="f1" fmla="val 5400000"/>
                <a:gd name="f2" fmla="val 180"/>
                <a:gd name="f3" fmla="val w"/>
                <a:gd name="f4" fmla="val h"/>
                <a:gd name="f5" fmla="val 0"/>
                <a:gd name="f6" fmla="val 61"/>
                <a:gd name="f7" fmla="val 50"/>
                <a:gd name="f8" fmla="val 30"/>
                <a:gd name="f9" fmla="+- 0 0 -90"/>
                <a:gd name="f10" fmla="*/ f3 1 61"/>
                <a:gd name="f11" fmla="*/ f4 1 50"/>
                <a:gd name="f12" fmla="val f5"/>
                <a:gd name="f13" fmla="val f6"/>
                <a:gd name="f14" fmla="val f7"/>
                <a:gd name="f15" fmla="*/ f9 f0 1"/>
                <a:gd name="f16" fmla="+- f14 0 f12"/>
                <a:gd name="f17" fmla="+- f13 0 f12"/>
                <a:gd name="f18" fmla="*/ f15 1 f2"/>
                <a:gd name="f19" fmla="*/ f17 1 61"/>
                <a:gd name="f20" fmla="*/ f16 1 50"/>
                <a:gd name="f21" fmla="+- f18 0 f1"/>
                <a:gd name="f22" fmla="*/ 0 1 f19"/>
                <a:gd name="f23" fmla="*/ 0 1 f20"/>
                <a:gd name="f24" fmla="*/ 30 1 f19"/>
                <a:gd name="f25" fmla="*/ 50 1 f20"/>
                <a:gd name="f26" fmla="*/ 61 1 f19"/>
                <a:gd name="f27" fmla="*/ f13 1 f19"/>
                <a:gd name="f28" fmla="*/ f14 1 f20"/>
                <a:gd name="f29" fmla="*/ f22 f10 1"/>
                <a:gd name="f30" fmla="*/ f27 f10 1"/>
                <a:gd name="f31" fmla="*/ f28 f11 1"/>
                <a:gd name="f32" fmla="*/ f23 f11 1"/>
                <a:gd name="f33" fmla="*/ f24 f10 1"/>
                <a:gd name="f34" fmla="*/ f25 f11 1"/>
                <a:gd name="f35" fmla="*/ f26 f10 1"/>
              </a:gdLst>
              <a:ahLst/>
              <a:cxnLst>
                <a:cxn ang="3cd4">
                  <a:pos x="hc" y="t"/>
                </a:cxn>
                <a:cxn ang="0">
                  <a:pos x="r" y="vc"/>
                </a:cxn>
                <a:cxn ang="cd4">
                  <a:pos x="hc" y="b"/>
                </a:cxn>
                <a:cxn ang="cd2">
                  <a:pos x="l" y="vc"/>
                </a:cxn>
                <a:cxn ang="f21">
                  <a:pos x="f29" y="f32"/>
                </a:cxn>
                <a:cxn ang="f21">
                  <a:pos x="f33" y="f34"/>
                </a:cxn>
                <a:cxn ang="f21">
                  <a:pos x="f35" y="f34"/>
                </a:cxn>
              </a:cxnLst>
              <a:rect l="f29" t="f32" r="f30" b="f31"/>
              <a:pathLst>
                <a:path w="61" h="50">
                  <a:moveTo>
                    <a:pt x="f5" y="f5"/>
                  </a:moveTo>
                  <a:lnTo>
                    <a:pt x="f8" y="f7"/>
                  </a:lnTo>
                  <a:lnTo>
                    <a:pt x="f6" y="f7"/>
                  </a:lnTo>
                </a:path>
              </a:pathLst>
            </a:custGeom>
            <a:noFill/>
            <a:ln w="19046">
              <a:solidFill>
                <a:srgbClr val="FFFFFF"/>
              </a:solidFill>
              <a:prstDash val="solid"/>
              <a:round/>
            </a:ln>
          </p:spPr>
          <p:txBody>
            <a:bodyPr vert="horz" wrap="square" lIns="91440" tIns="45720" rIns="91440" bIns="45720" anchor="t" anchorCtr="0" compatLnSpc="1">
              <a:noAutofit/>
            </a:bodyPr>
            <a:lstStyle/>
            <a:p>
              <a:pPr marL="0" marR="0" lvl="0" indent="0" algn="l" defTabSz="914107"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000" b="0" i="0" u="none" strike="noStrike" kern="1200" cap="none" spc="0" baseline="0">
                <a:solidFill>
                  <a:srgbClr val="263147"/>
                </a:solidFill>
                <a:uFillTx/>
                <a:latin typeface="Ubuntu"/>
              </a:endParaRPr>
            </a:p>
          </p:txBody>
        </p:sp>
      </p:grpSp>
      <p:sp>
        <p:nvSpPr>
          <p:cNvPr id="36" name="Snip Single Corner Rectangle 66">
            <a:extLst>
              <a:ext uri="{FF2B5EF4-FFF2-40B4-BE49-F238E27FC236}">
                <a16:creationId xmlns:a16="http://schemas.microsoft.com/office/drawing/2014/main" id="{307B6FC1-4BE7-42C9-9512-E5CDFCAF10B9}"/>
              </a:ext>
            </a:extLst>
          </p:cNvPr>
          <p:cNvSpPr/>
          <p:nvPr/>
        </p:nvSpPr>
        <p:spPr>
          <a:xfrm rot="10799991">
            <a:off x="4315044" y="2716911"/>
            <a:ext cx="3561908" cy="3258720"/>
          </a:xfrm>
          <a:custGeom>
            <a:avLst>
              <a:gd name="f5" fmla="val 16667"/>
            </a:avLst>
            <a:gdLst>
              <a:gd name="f1" fmla="val w"/>
              <a:gd name="f2" fmla="val h"/>
              <a:gd name="f3" fmla="val ss"/>
              <a:gd name="f4" fmla="val 0"/>
              <a:gd name="f5" fmla="val 16667"/>
              <a:gd name="f6" fmla="abs f1"/>
              <a:gd name="f7" fmla="abs f2"/>
              <a:gd name="f8" fmla="abs f3"/>
              <a:gd name="f9" fmla="val f4"/>
              <a:gd name="f10" fmla="val f5"/>
              <a:gd name="f11" fmla="?: f6 f1 1"/>
              <a:gd name="f12" fmla="?: f7 f2 1"/>
              <a:gd name="f13" fmla="?: f8 f3 1"/>
              <a:gd name="f14" fmla="*/ f11 1 21600"/>
              <a:gd name="f15" fmla="*/ f12 1 21600"/>
              <a:gd name="f16" fmla="*/ 21600 f11 1"/>
              <a:gd name="f17" fmla="*/ 21600 f12 1"/>
              <a:gd name="f18" fmla="min f15 f14"/>
              <a:gd name="f19" fmla="*/ f16 1 f13"/>
              <a:gd name="f20" fmla="*/ f17 1 f13"/>
              <a:gd name="f21" fmla="val f19"/>
              <a:gd name="f22" fmla="val f20"/>
              <a:gd name="f23" fmla="*/ f9 f18 1"/>
              <a:gd name="f24" fmla="+- f22 0 f9"/>
              <a:gd name="f25" fmla="+- f21 0 f9"/>
              <a:gd name="f26" fmla="*/ f22 f18 1"/>
              <a:gd name="f27" fmla="*/ f21 f18 1"/>
              <a:gd name="f28" fmla="min f25 f24"/>
              <a:gd name="f29" fmla="*/ f28 f10 1"/>
              <a:gd name="f30" fmla="*/ f29 1 100000"/>
              <a:gd name="f31" fmla="+- f21 0 f30"/>
              <a:gd name="f32" fmla="*/ f30 1 2"/>
              <a:gd name="f33" fmla="*/ f30 f18 1"/>
              <a:gd name="f34" fmla="+- f31 f21 0"/>
              <a:gd name="f35" fmla="*/ f32 f18 1"/>
              <a:gd name="f36" fmla="*/ f31 f18 1"/>
              <a:gd name="f37" fmla="*/ f34 1 2"/>
              <a:gd name="f38" fmla="*/ f37 f18 1"/>
            </a:gdLst>
            <a:ahLst/>
            <a:cxnLst>
              <a:cxn ang="3cd4">
                <a:pos x="hc" y="t"/>
              </a:cxn>
              <a:cxn ang="0">
                <a:pos x="r" y="vc"/>
              </a:cxn>
              <a:cxn ang="cd4">
                <a:pos x="hc" y="b"/>
              </a:cxn>
              <a:cxn ang="cd2">
                <a:pos x="l" y="vc"/>
              </a:cxn>
            </a:cxnLst>
            <a:rect l="f23" t="f35" r="f38" b="f26"/>
            <a:pathLst>
              <a:path>
                <a:moveTo>
                  <a:pt x="f23" y="f23"/>
                </a:moveTo>
                <a:lnTo>
                  <a:pt x="f36" y="f23"/>
                </a:lnTo>
                <a:lnTo>
                  <a:pt x="f27" y="f33"/>
                </a:lnTo>
                <a:lnTo>
                  <a:pt x="f27" y="f26"/>
                </a:lnTo>
                <a:lnTo>
                  <a:pt x="f23" y="f26"/>
                </a:lnTo>
                <a:close/>
              </a:path>
            </a:pathLst>
          </a:custGeom>
          <a:solidFill>
            <a:srgbClr val="F2F2F2"/>
          </a:solidFill>
          <a:ln w="12701"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ctr" hangingPunct="1">
              <a:lnSpc>
                <a:spcPct val="100000"/>
              </a:lnSpc>
              <a:spcBef>
                <a:spcPts val="0"/>
              </a:spcBef>
              <a:spcAft>
                <a:spcPts val="0"/>
              </a:spcAft>
              <a:buNone/>
              <a:tabLst/>
              <a:defRPr sz="1800" b="0" i="0" u="none" strike="noStrike" kern="0" cap="none" spc="0" baseline="0">
                <a:solidFill>
                  <a:srgbClr val="000000"/>
                </a:solidFill>
                <a:uFillTx/>
              </a:defRPr>
            </a:pPr>
            <a:endParaRPr lang="en-US" sz="900" b="0" i="0" u="none" strike="noStrike" kern="1200" cap="none" spc="0" baseline="0">
              <a:solidFill>
                <a:srgbClr val="000000"/>
              </a:solidFill>
              <a:uFillTx/>
              <a:latin typeface="Ubuntu"/>
            </a:endParaRPr>
          </a:p>
        </p:txBody>
      </p:sp>
      <p:sp>
        <p:nvSpPr>
          <p:cNvPr id="37" name="TextBox 37">
            <a:extLst>
              <a:ext uri="{FF2B5EF4-FFF2-40B4-BE49-F238E27FC236}">
                <a16:creationId xmlns:a16="http://schemas.microsoft.com/office/drawing/2014/main" id="{8781F7C3-DD91-42B5-8462-A8BCEE3CFC1A}"/>
              </a:ext>
            </a:extLst>
          </p:cNvPr>
          <p:cNvSpPr txBox="1"/>
          <p:nvPr/>
        </p:nvSpPr>
        <p:spPr>
          <a:xfrm>
            <a:off x="4289743" y="2706047"/>
            <a:ext cx="3561908" cy="2562240"/>
          </a:xfrm>
          <a:prstGeom prst="rect">
            <a:avLst/>
          </a:prstGeom>
          <a:noFill/>
          <a:ln>
            <a:noFill/>
          </a:ln>
        </p:spPr>
        <p:txBody>
          <a:bodyPr vert="horz" wrap="square" lIns="91440" tIns="45720" rIns="91440" bIns="45720" anchor="t" anchorCtr="0" compatLnSpc="1">
            <a:spAutoFit/>
          </a:bodyPr>
          <a:lstStyle/>
          <a:p>
            <a:pPr marL="0" marR="0" lvl="0" indent="0" algn="l" defTabSz="914400" rtl="0" fontAlgn="ctr" hangingPunct="1">
              <a:lnSpc>
                <a:spcPct val="100000"/>
              </a:lnSpc>
              <a:spcBef>
                <a:spcPts val="0"/>
              </a:spcBef>
              <a:spcAft>
                <a:spcPts val="0"/>
              </a:spcAft>
              <a:buNone/>
              <a:tabLst/>
              <a:defRPr sz="1800" b="0" i="0" u="none" strike="noStrike" kern="0" cap="none" spc="0" baseline="0">
                <a:solidFill>
                  <a:srgbClr val="000000"/>
                </a:solidFill>
                <a:uFillTx/>
              </a:defRPr>
            </a:pPr>
            <a:r>
              <a:rPr lang="en-US" sz="900" b="1" i="0" u="none" strike="noStrike" kern="1200" cap="none" spc="0" baseline="0">
                <a:solidFill>
                  <a:srgbClr val="000000"/>
                </a:solidFill>
                <a:uFillTx/>
                <a:latin typeface="Ubuntu"/>
              </a:rPr>
              <a:t>Phase 1: Assessment &amp; Planning</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Perform workforce assessment to identify current skill (in collaboration with the leads on the ground)</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Timeline for assessment - 3/31</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800" b="0" i="0" u="none" strike="noStrike" kern="1200" cap="none" spc="0" baseline="0">
              <a:solidFill>
                <a:srgbClr val="000000"/>
              </a:solidFill>
              <a:uFillTx/>
              <a:latin typeface="Ubuntu"/>
            </a:endParaRPr>
          </a:p>
          <a:p>
            <a:pPr marL="0" marR="0" lvl="0" indent="0" algn="l" defTabSz="914400" rtl="0" fontAlgn="ctr" hangingPunct="1">
              <a:lnSpc>
                <a:spcPct val="100000"/>
              </a:lnSpc>
              <a:spcBef>
                <a:spcPts val="0"/>
              </a:spcBef>
              <a:spcAft>
                <a:spcPts val="0"/>
              </a:spcAft>
              <a:buNone/>
              <a:tabLst/>
              <a:defRPr sz="1800" b="0" i="0" u="none" strike="noStrike" kern="0" cap="none" spc="0" baseline="0">
                <a:solidFill>
                  <a:srgbClr val="000000"/>
                </a:solidFill>
                <a:uFillTx/>
              </a:defRPr>
            </a:pPr>
            <a:r>
              <a:rPr lang="en-US" sz="900" b="1" i="0" u="none" strike="noStrike" kern="1200" cap="none" spc="0" baseline="0">
                <a:solidFill>
                  <a:srgbClr val="000000"/>
                </a:solidFill>
                <a:uFillTx/>
                <a:latin typeface="Ubuntu"/>
              </a:rPr>
              <a:t>Phase 2: Target skill identification &amp; Planning</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Identify target skill for individuals</a:t>
            </a:r>
          </a:p>
          <a:p>
            <a:pPr marL="1005840" marR="0" lvl="2"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In alignment with project needs</a:t>
            </a:r>
          </a:p>
          <a:p>
            <a:pPr marL="1005840" marR="0" lvl="2"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Review skill matrix with team</a:t>
            </a:r>
          </a:p>
          <a:p>
            <a:pPr marL="1005840" marR="0" lvl="2"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Prioritize target skills with Leadership</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For Reskilling: Collaborate with L&amp;D and create a training calendar for identified skills</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Timeline : 4/30/22</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Ensure business continuity during training hours (ZITB – Zero Impact To Business)</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900" b="0" i="0" u="none" strike="noStrike" kern="1200" cap="none" spc="0" baseline="0">
              <a:solidFill>
                <a:srgbClr val="000000"/>
              </a:solidFill>
              <a:uFillTx/>
              <a:latin typeface="Ubuntu"/>
            </a:endParaRPr>
          </a:p>
        </p:txBody>
      </p:sp>
      <p:sp>
        <p:nvSpPr>
          <p:cNvPr id="38" name="TextBox 75">
            <a:extLst>
              <a:ext uri="{FF2B5EF4-FFF2-40B4-BE49-F238E27FC236}">
                <a16:creationId xmlns:a16="http://schemas.microsoft.com/office/drawing/2014/main" id="{5B4F5FEE-9F08-4F83-9CF9-15C906E547AE}"/>
              </a:ext>
            </a:extLst>
          </p:cNvPr>
          <p:cNvSpPr txBox="1"/>
          <p:nvPr/>
        </p:nvSpPr>
        <p:spPr>
          <a:xfrm>
            <a:off x="8258906" y="2762887"/>
            <a:ext cx="3552764" cy="3375278"/>
          </a:xfrm>
          <a:prstGeom prst="rect">
            <a:avLst/>
          </a:prstGeom>
          <a:noFill/>
          <a:ln>
            <a:noFill/>
          </a:ln>
        </p:spPr>
        <p:txBody>
          <a:bodyPr vert="horz" wrap="square" lIns="91440" tIns="45720" rIns="91440" bIns="45720" anchor="t" anchorCtr="0" compatLnSpc="1">
            <a:spAutoFit/>
          </a:bodyPr>
          <a:lstStyle/>
          <a:p>
            <a:pPr marL="0" marR="0" lvl="0" indent="-18288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r>
              <a:rPr lang="en-US" sz="900" b="1" i="0" u="none" strike="noStrike" kern="1200" cap="none" spc="0" baseline="0">
                <a:solidFill>
                  <a:srgbClr val="000000"/>
                </a:solidFill>
                <a:uFillTx/>
                <a:latin typeface="Ubuntu"/>
              </a:rPr>
              <a:t>Phase 1: Frontend QE Transformation</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 Identify resources to reskill on Frontend QE</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Complete trainings identified</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Timeline – 06/30/22</a:t>
            </a:r>
          </a:p>
          <a:p>
            <a:pPr marL="0" marR="0" lvl="0"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endParaRPr lang="en-US" sz="900" b="1" i="0" u="none" strike="noStrike" kern="1200" cap="none" spc="0" baseline="0">
              <a:solidFill>
                <a:srgbClr val="000000"/>
              </a:solidFill>
              <a:uFillTx/>
              <a:latin typeface="Ubuntu"/>
            </a:endParaRPr>
          </a:p>
          <a:p>
            <a:pPr marL="0" marR="0" lvl="0"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r>
              <a:rPr lang="en-US" sz="900" b="1" i="0" u="none" strike="noStrike" kern="1200" cap="none" spc="0" baseline="0">
                <a:solidFill>
                  <a:srgbClr val="000000"/>
                </a:solidFill>
                <a:uFillTx/>
                <a:latin typeface="Ubuntu"/>
              </a:rPr>
              <a:t>Phase 2: Backend QE Transformation</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Identify resources to reskill on Backend QE</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Complete trainings identified</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Timeline – 06/30/22</a:t>
            </a:r>
          </a:p>
          <a:p>
            <a:pPr marL="274320" marR="0" lvl="1"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endParaRPr lang="en-US" sz="900" b="0" i="0" u="none" strike="noStrike" kern="1200" cap="none" spc="0" baseline="0">
              <a:solidFill>
                <a:srgbClr val="000000"/>
              </a:solidFill>
              <a:uFillTx/>
              <a:latin typeface="Ubuntu"/>
            </a:endParaRPr>
          </a:p>
          <a:p>
            <a:pPr marL="0" marR="0" lvl="0"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r>
              <a:rPr lang="en-US" sz="900" b="1" i="0" u="none" strike="noStrike" kern="1200" cap="none" spc="0" baseline="0">
                <a:solidFill>
                  <a:srgbClr val="000000"/>
                </a:solidFill>
                <a:uFillTx/>
                <a:latin typeface="Ubuntu"/>
              </a:rPr>
              <a:t>Phase 3: KM Assets Building</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List mode of implementation (docs, videos, etc., ) &amp; assign owners</a:t>
            </a:r>
            <a:endParaRPr lang="en-US" sz="900" b="0" i="0" u="none" strike="noStrike" kern="1200" cap="none" spc="0" baseline="0">
              <a:solidFill>
                <a:srgbClr val="000000"/>
              </a:solidFill>
              <a:highlight>
                <a:srgbClr val="FFFF00"/>
              </a:highlight>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900" b="0" i="0" u="none" strike="noStrike" kern="1200" cap="none" spc="0" baseline="0">
                <a:solidFill>
                  <a:srgbClr val="000000"/>
                </a:solidFill>
                <a:uFillTx/>
                <a:latin typeface="Ubuntu"/>
              </a:rPr>
              <a:t>Roll out Knowledge Base Repository for Media, Tech and Testing contents – 7/31/22</a:t>
            </a:r>
            <a:endParaRPr lang="en-US" sz="1000" b="0" i="0" u="none" strike="noStrike" kern="1200" cap="none" spc="0" baseline="0">
              <a:solidFill>
                <a:srgbClr val="000000"/>
              </a:solidFill>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a:p>
            <a:pPr marL="274320" marR="0" lvl="1" indent="0" algn="l" defTabSz="914400" rtl="0" fontAlgn="auto" hangingPunct="1">
              <a:lnSpc>
                <a:spcPct val="100000"/>
              </a:lnSpc>
              <a:spcBef>
                <a:spcPts val="100"/>
              </a:spcBef>
              <a:spcAft>
                <a:spcPts val="100"/>
              </a:spcAft>
              <a:buNone/>
              <a:tabLst/>
              <a:defRPr sz="1800" b="0" i="0" u="none" strike="noStrike" kern="0" cap="none" spc="0" baseline="0">
                <a:solidFill>
                  <a:srgbClr val="000000"/>
                </a:solidFill>
                <a:uFillTx/>
              </a:defRPr>
            </a:pPr>
            <a:endParaRPr lang="en-US" sz="1000" b="0" i="0" u="none" strike="noStrike" kern="1200" cap="none" spc="0" baseline="0">
              <a:solidFill>
                <a:srgbClr val="000000"/>
              </a:solidFill>
              <a:uFillTx/>
              <a:latin typeface="Ubuntu"/>
            </a:endParaRPr>
          </a:p>
        </p:txBody>
      </p:sp>
      <p:sp>
        <p:nvSpPr>
          <p:cNvPr id="39" name="Title 1">
            <a:extLst>
              <a:ext uri="{FF2B5EF4-FFF2-40B4-BE49-F238E27FC236}">
                <a16:creationId xmlns:a16="http://schemas.microsoft.com/office/drawing/2014/main" id="{1D587F25-531A-4457-A573-D0C58826A8B7}"/>
              </a:ext>
            </a:extLst>
          </p:cNvPr>
          <p:cNvSpPr txBox="1"/>
          <p:nvPr/>
        </p:nvSpPr>
        <p:spPr>
          <a:xfrm>
            <a:off x="372078" y="871697"/>
            <a:ext cx="11016599" cy="1017379"/>
          </a:xfrm>
          <a:prstGeom prst="rect">
            <a:avLst/>
          </a:prstGeom>
          <a:noFill/>
          <a:ln>
            <a:noFill/>
          </a:ln>
        </p:spPr>
        <p:txBody>
          <a:bodyPr vert="horz" wrap="square" lIns="0" tIns="0" rIns="0" bIns="0" anchor="t" anchorCtr="0" compatLnSpc="1">
            <a:normAutofit/>
          </a:bodyPr>
          <a:lstStyle/>
          <a:p>
            <a:pPr marL="0" marR="0" lvl="0" indent="0" algn="l" defTabSz="1038913" rtl="0" fontAlgn="auto" hangingPunct="1">
              <a:lnSpc>
                <a:spcPct val="85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93" baseline="0">
              <a:solidFill>
                <a:srgbClr val="000000"/>
              </a:solidFill>
              <a:uFillTx/>
              <a:latin typeface="Ubuntu"/>
            </a:endParaRP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Ubuntu"/>
              </a:rPr>
              <a:t>Better Automation coverage with higher stability (including ability to design and execute automation)</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Ubuntu"/>
              </a:rPr>
              <a:t>Existing resources who are either SMEs, SME - specialists or already at QE level(Frontend/Backend) to be retained</a:t>
            </a:r>
          </a:p>
          <a:p>
            <a:pPr marL="548640" marR="0" lvl="1" indent="-274320" algn="l" defTabSz="914400" rtl="0" fontAlgn="auto" hangingPunct="1">
              <a:lnSpc>
                <a:spcPct val="100000"/>
              </a:lnSpc>
              <a:spcBef>
                <a:spcPts val="100"/>
              </a:spcBef>
              <a:spcAft>
                <a:spcPts val="100"/>
              </a:spcAft>
              <a:buClr>
                <a:srgbClr val="12ABDB"/>
              </a:buClr>
              <a:buSzPct val="100000"/>
              <a:buFont typeface="Wingdings" pitchFamily="2"/>
              <a:buChar char="§"/>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Ubuntu"/>
              </a:rPr>
              <a:t>Existing resources who are SMEs and need to acquire QE skills (Frontend/Backend) to be trained</a:t>
            </a:r>
          </a:p>
          <a:p>
            <a:pPr marL="0" marR="0" lvl="0" indent="0" algn="l" defTabSz="1038913" rtl="0" fontAlgn="auto" hangingPunct="1">
              <a:lnSpc>
                <a:spcPct val="85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93" baseline="0">
              <a:solidFill>
                <a:srgbClr val="000000"/>
              </a:solidFill>
              <a:uFillTx/>
              <a:latin typeface="Arial" pitchFamily="34"/>
              <a:ea typeface="Verdana" pitchFamily="34"/>
              <a:cs typeface="Arial" pitchFamily="34"/>
            </a:endParaRPr>
          </a:p>
        </p:txBody>
      </p:sp>
      <p:sp>
        <p:nvSpPr>
          <p:cNvPr id="40" name="Title 2">
            <a:extLst>
              <a:ext uri="{FF2B5EF4-FFF2-40B4-BE49-F238E27FC236}">
                <a16:creationId xmlns:a16="http://schemas.microsoft.com/office/drawing/2014/main" id="{40442A97-454C-44ED-9DEC-73666D99C985}"/>
              </a:ext>
            </a:extLst>
          </p:cNvPr>
          <p:cNvSpPr txBox="1">
            <a:spLocks/>
          </p:cNvSpPr>
          <p:nvPr/>
        </p:nvSpPr>
        <p:spPr>
          <a:xfrm>
            <a:off x="338654" y="158147"/>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a:latin typeface="Ubuntu"/>
              </a:rPr>
              <a:t>QE Transformation – Workforce Transformation</a:t>
            </a:r>
          </a:p>
        </p:txBody>
      </p:sp>
      <p:sp>
        <p:nvSpPr>
          <p:cNvPr id="2" name="Footer Placeholder 1">
            <a:extLst>
              <a:ext uri="{FF2B5EF4-FFF2-40B4-BE49-F238E27FC236}">
                <a16:creationId xmlns:a16="http://schemas.microsoft.com/office/drawing/2014/main" id="{F9212113-30EB-49FE-84BA-DAD0C334602F}"/>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A845867-CB5E-4F85-87D7-FA8DA15B188B}"/>
              </a:ext>
            </a:extLst>
          </p:cNvPr>
          <p:cNvGraphicFramePr>
            <a:graphicFrameLocks noGrp="1"/>
          </p:cNvGraphicFramePr>
          <p:nvPr>
            <p:extLst>
              <p:ext uri="{D42A27DB-BD31-4B8C-83A1-F6EECF244321}">
                <p14:modId xmlns:p14="http://schemas.microsoft.com/office/powerpoint/2010/main" val="3222570686"/>
              </p:ext>
            </p:extLst>
          </p:nvPr>
        </p:nvGraphicFramePr>
        <p:xfrm>
          <a:off x="338654" y="669748"/>
          <a:ext cx="11645389" cy="6070268"/>
        </p:xfrm>
        <a:graphic>
          <a:graphicData uri="http://schemas.openxmlformats.org/drawingml/2006/table">
            <a:tbl>
              <a:tblPr firstRow="1" bandRow="1">
                <a:effectLst/>
                <a:tableStyleId>{5C22544A-7EE6-4342-B048-85BDC9FD1C3A}</a:tableStyleId>
              </a:tblPr>
              <a:tblGrid>
                <a:gridCol w="531371">
                  <a:extLst>
                    <a:ext uri="{9D8B030D-6E8A-4147-A177-3AD203B41FA5}">
                      <a16:colId xmlns:a16="http://schemas.microsoft.com/office/drawing/2014/main" val="4009073066"/>
                    </a:ext>
                  </a:extLst>
                </a:gridCol>
                <a:gridCol w="2701598">
                  <a:extLst>
                    <a:ext uri="{9D8B030D-6E8A-4147-A177-3AD203B41FA5}">
                      <a16:colId xmlns:a16="http://schemas.microsoft.com/office/drawing/2014/main" val="2036158499"/>
                    </a:ext>
                  </a:extLst>
                </a:gridCol>
                <a:gridCol w="1487118">
                  <a:extLst>
                    <a:ext uri="{9D8B030D-6E8A-4147-A177-3AD203B41FA5}">
                      <a16:colId xmlns:a16="http://schemas.microsoft.com/office/drawing/2014/main" val="3319894109"/>
                    </a:ext>
                  </a:extLst>
                </a:gridCol>
                <a:gridCol w="1153352">
                  <a:extLst>
                    <a:ext uri="{9D8B030D-6E8A-4147-A177-3AD203B41FA5}">
                      <a16:colId xmlns:a16="http://schemas.microsoft.com/office/drawing/2014/main" val="1066529375"/>
                    </a:ext>
                  </a:extLst>
                </a:gridCol>
                <a:gridCol w="4768945">
                  <a:extLst>
                    <a:ext uri="{9D8B030D-6E8A-4147-A177-3AD203B41FA5}">
                      <a16:colId xmlns:a16="http://schemas.microsoft.com/office/drawing/2014/main" val="2661779146"/>
                    </a:ext>
                  </a:extLst>
                </a:gridCol>
                <a:gridCol w="1003005">
                  <a:extLst>
                    <a:ext uri="{9D8B030D-6E8A-4147-A177-3AD203B41FA5}">
                      <a16:colId xmlns:a16="http://schemas.microsoft.com/office/drawing/2014/main" val="1523078481"/>
                    </a:ext>
                  </a:extLst>
                </a:gridCol>
              </a:tblGrid>
              <a:tr h="492898">
                <a:tc>
                  <a:txBody>
                    <a:bodyPr/>
                    <a:lstStyle/>
                    <a:p>
                      <a:pPr marL="0" marR="0" lvl="0" indent="0" algn="ctr" defTabSz="914400" rtl="0" fontAlgn="ctr" hangingPunct="1">
                        <a:lnSpc>
                          <a:spcPct val="100000"/>
                        </a:lnSpc>
                        <a:spcBef>
                          <a:spcPts val="0"/>
                        </a:spcBef>
                        <a:spcAft>
                          <a:spcPts val="0"/>
                        </a:spcAft>
                        <a:buNone/>
                        <a:tabLst/>
                      </a:pPr>
                      <a:r>
                        <a:rPr lang="en-US" sz="1200" b="1" i="0" u="none" strike="noStrike" kern="1200">
                          <a:solidFill>
                            <a:srgbClr val="FFFFFF"/>
                          </a:solidFill>
                          <a:latin typeface="Ubuntu"/>
                        </a:rPr>
                        <a:t>S. No</a:t>
                      </a:r>
                    </a:p>
                  </a:txBody>
                  <a:tcPr marT="91440" marB="91440" anchor="ctr">
                    <a:lnR w="9528" cap="flat" cmpd="sng" algn="ctr">
                      <a:solidFill>
                        <a:srgbClr val="FFFFFF"/>
                      </a:solidFill>
                      <a:prstDash val="solid"/>
                      <a:round/>
                      <a:headEnd type="none" w="med" len="med"/>
                      <a:tailEnd type="none" w="med" len="med"/>
                    </a:lnR>
                    <a:lnB w="9528" cap="flat" cmpd="sng" algn="ctr">
                      <a:solidFill>
                        <a:srgbClr val="FFFFFF"/>
                      </a:solidFill>
                      <a:prstDash val="solid"/>
                      <a:round/>
                      <a:headEnd type="none" w="med" len="med"/>
                      <a:tailEnd type="none" w="med" len="med"/>
                    </a:lnB>
                    <a:solidFill>
                      <a:srgbClr val="272936"/>
                    </a:solidFill>
                  </a:tcPr>
                </a:tc>
                <a:tc>
                  <a:txBody>
                    <a:bodyPr/>
                    <a:lstStyle/>
                    <a:p>
                      <a:pPr lvl="0" algn="ctr" fontAlgn="ctr"/>
                      <a:r>
                        <a:rPr lang="en-IN" sz="1200" b="1" u="none" strike="noStrike" dirty="0">
                          <a:latin typeface="Ubuntu"/>
                        </a:rPr>
                        <a:t>Action Item</a:t>
                      </a:r>
                      <a:endParaRPr lang="en-IN" sz="1200" b="1" i="0" u="none" strike="noStrike" dirty="0">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dirty="0">
                          <a:solidFill>
                            <a:srgbClr val="FFFFFF"/>
                          </a:solidFill>
                          <a:latin typeface="Ubuntu"/>
                        </a:rPr>
                        <a:t>Strategy / Initiative</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u="none" strike="noStrike" dirty="0">
                          <a:latin typeface="Ubuntu"/>
                        </a:rPr>
                        <a:t>Owner</a:t>
                      </a:r>
                      <a:endParaRPr lang="en-IN" sz="1200" b="1" i="0" u="none" strike="noStrike" dirty="0">
                        <a:solidFill>
                          <a:srgbClr val="FFFFFF"/>
                        </a:solidFill>
                        <a:latin typeface="Ubuntu"/>
                      </a:endParaRP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dirty="0">
                          <a:solidFill>
                            <a:srgbClr val="FFFFFF"/>
                          </a:solidFill>
                          <a:latin typeface="Ubuntu"/>
                        </a:rPr>
                        <a:t>Task Status</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tc>
                  <a:txBody>
                    <a:bodyPr/>
                    <a:lstStyle/>
                    <a:p>
                      <a:pPr lvl="0" algn="ctr" fontAlgn="ctr"/>
                      <a:r>
                        <a:rPr lang="en-IN" sz="1200" b="1" i="0" u="none" strike="noStrike" dirty="0">
                          <a:solidFill>
                            <a:srgbClr val="FFFFFF"/>
                          </a:solidFill>
                          <a:latin typeface="Ubuntu"/>
                        </a:rPr>
                        <a:t>ETA</a:t>
                      </a:r>
                    </a:p>
                  </a:txBody>
                  <a:tcPr marT="91440" marB="91440" anchor="ctr">
                    <a:lnL w="9528" cap="flat" cmpd="sng" algn="ctr">
                      <a:solidFill>
                        <a:srgbClr val="FFFFFF"/>
                      </a:solidFill>
                      <a:prstDash val="solid"/>
                      <a:round/>
                      <a:headEnd type="none" w="med" len="med"/>
                      <a:tailEnd type="none" w="med" len="med"/>
                    </a:lnL>
                    <a:lnR w="9528" cap="flat" cmpd="sng" algn="ctr">
                      <a:solidFill>
                        <a:srgbClr val="FFFFFF"/>
                      </a:solidFill>
                      <a:prstDash val="solid"/>
                      <a:round/>
                      <a:headEnd type="none" w="med" len="med"/>
                      <a:tailEnd type="none" w="med" len="med"/>
                    </a:lnR>
                    <a:lnB w="9528" cap="flat" cmpd="sng" algn="ctr">
                      <a:solidFill>
                        <a:srgbClr val="A6A6A6"/>
                      </a:solidFill>
                      <a:prstDash val="solid"/>
                      <a:round/>
                      <a:headEnd type="none" w="med" len="med"/>
                      <a:tailEnd type="none" w="med" len="med"/>
                    </a:lnB>
                    <a:solidFill>
                      <a:srgbClr val="272936"/>
                    </a:solidFill>
                  </a:tcPr>
                </a:tc>
                <a:extLst>
                  <a:ext uri="{0D108BD9-81ED-4DB2-BD59-A6C34878D82A}">
                    <a16:rowId xmlns:a16="http://schemas.microsoft.com/office/drawing/2014/main" val="1539298200"/>
                  </a:ext>
                </a:extLst>
              </a:tr>
              <a:tr h="605448">
                <a:tc>
                  <a:txBody>
                    <a:bodyPr/>
                    <a:lstStyle/>
                    <a:p>
                      <a:pPr lvl="0" algn="ctr" fontAlgn="b"/>
                      <a:r>
                        <a:rPr lang="en-US" sz="1000" b="0" i="0" u="none" strike="noStrike">
                          <a:solidFill>
                            <a:srgbClr val="FFFFFF"/>
                          </a:solidFill>
                          <a:latin typeface="Ubuntu" panose="020B0504030602030204" pitchFamily="34" charset="0"/>
                        </a:rPr>
                        <a:t>1</a:t>
                      </a:r>
                      <a:endParaRPr lang="en-IN" sz="1000" b="0" i="0" u="none" strike="noStrike">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marL="0" marR="0" lvl="0" indent="0" algn="l" defTabSz="914400" rtl="0" fontAlgn="ctr" hangingPunct="1">
                        <a:lnSpc>
                          <a:spcPct val="100000"/>
                        </a:lnSpc>
                        <a:spcBef>
                          <a:spcPts val="0"/>
                        </a:spcBef>
                        <a:spcAft>
                          <a:spcPts val="0"/>
                        </a:spcAft>
                        <a:buNone/>
                        <a:tabLst/>
                      </a:pPr>
                      <a:r>
                        <a:rPr lang="en-IN" sz="1000" b="0" i="0" u="none" strike="noStrike" kern="1200" dirty="0">
                          <a:latin typeface="Ubuntu" panose="020B0504030602030204" pitchFamily="34" charset="0"/>
                        </a:rPr>
                        <a:t>CopyWrite Test Strategy and Dashense Demo</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fontAlgn="b"/>
                      <a:r>
                        <a:rPr lang="en-IN" sz="1000" b="0" i="0" u="none" strike="noStrike" dirty="0">
                          <a:solidFill>
                            <a:srgbClr val="000000"/>
                          </a:solidFill>
                          <a:latin typeface="Ubuntu" panose="020B0504030602030204" pitchFamily="34" charset="0"/>
                        </a:rPr>
                        <a:t>BDD Implementation</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fontAlgn="b"/>
                      <a:r>
                        <a:rPr lang="en-IN" sz="1000" b="0" i="0" u="none" strike="noStrike" dirty="0">
                          <a:solidFill>
                            <a:srgbClr val="000000"/>
                          </a:solidFill>
                          <a:latin typeface="Ubuntu" panose="020B0504030602030204" pitchFamily="34" charset="0"/>
                        </a:rPr>
                        <a:t>Guru Shankar / Archana</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fontAlgn="b">
                        <a:buAutoNum type="arabicPeriod"/>
                      </a:pPr>
                      <a:r>
                        <a:rPr lang="en-IN" sz="1000" b="0" i="0" u="none" strike="noStrike" dirty="0">
                          <a:solidFill>
                            <a:srgbClr val="000000"/>
                          </a:solidFill>
                          <a:latin typeface="Ubuntu" panose="020B0504030602030204" pitchFamily="34" charset="0"/>
                        </a:rPr>
                        <a:t>Developed Test Strategy for CopyWrite testing with BDD and Early Automation solutions – </a:t>
                      </a:r>
                      <a:r>
                        <a:rPr lang="en-IN" sz="1000" b="1" i="0" u="none" strike="noStrike" dirty="0">
                          <a:solidFill>
                            <a:srgbClr val="000000"/>
                          </a:solidFill>
                          <a:latin typeface="Ubuntu" panose="020B0504030602030204" pitchFamily="34" charset="0"/>
                        </a:rPr>
                        <a:t>Completed</a:t>
                      </a:r>
                    </a:p>
                    <a:p>
                      <a:pPr marL="228600" lvl="0" indent="-228600" algn="l" fontAlgn="b">
                        <a:buAutoNum type="arabicPeriod"/>
                      </a:pPr>
                      <a:r>
                        <a:rPr lang="en-IN" sz="1000" b="0" i="0" u="none" strike="noStrike" dirty="0">
                          <a:solidFill>
                            <a:srgbClr val="000000"/>
                          </a:solidFill>
                          <a:latin typeface="Ubuntu" panose="020B0504030602030204" pitchFamily="34" charset="0"/>
                        </a:rPr>
                        <a:t>Demo Dashense features and testing approach – </a:t>
                      </a:r>
                      <a:r>
                        <a:rPr lang="en-IN" sz="1000" b="1" i="0" u="none" strike="noStrike" dirty="0">
                          <a:solidFill>
                            <a:srgbClr val="000000"/>
                          </a:solidFill>
                          <a:highlight>
                            <a:srgbClr val="FFFF00"/>
                          </a:highlight>
                          <a:latin typeface="Ubuntu" panose="020B0504030602030204" pitchFamily="34" charset="0"/>
                        </a:rPr>
                        <a:t>Completed</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indent="0" algn="l" fontAlgn="b">
                        <a:buNone/>
                      </a:pPr>
                      <a:r>
                        <a:rPr lang="en-IN" sz="1000" b="0" i="0" u="none" strike="noStrike" dirty="0">
                          <a:solidFill>
                            <a:srgbClr val="000000"/>
                          </a:solidFill>
                          <a:latin typeface="Ubuntu" panose="020B0504030602030204" pitchFamily="34" charset="0"/>
                        </a:rPr>
                        <a:t>5/27/22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803328309"/>
                  </a:ext>
                </a:extLst>
              </a:tr>
              <a:tr h="414433">
                <a:tc>
                  <a:txBody>
                    <a:bodyPr/>
                    <a:lstStyle/>
                    <a:p>
                      <a:pPr lvl="0" algn="ctr" fontAlgn="b"/>
                      <a:r>
                        <a:rPr lang="en-US" sz="1000" b="0" i="0" u="none" strike="noStrike" dirty="0">
                          <a:solidFill>
                            <a:srgbClr val="FFFFFF"/>
                          </a:solidFill>
                          <a:latin typeface="Ubuntu" panose="020B0504030602030204" pitchFamily="34" charset="0"/>
                        </a:rPr>
                        <a:t>2</a:t>
                      </a:r>
                      <a:endParaRPr lang="en-IN" sz="1000" b="0" i="0" u="none" strike="noStrike" dirty="0">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fontAlgn="ctr"/>
                      <a:r>
                        <a:rPr lang="en-IN" sz="1000" b="0" i="0" u="none" strike="noStrike" dirty="0">
                          <a:solidFill>
                            <a:srgbClr val="000000"/>
                          </a:solidFill>
                          <a:latin typeface="Ubuntu" panose="020B0504030602030204" pitchFamily="34" charset="0"/>
                        </a:rPr>
                        <a:t>Salesforce Automation Strategy and Plan </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solidFill>
                            <a:srgbClr val="000000"/>
                          </a:solidFill>
                          <a:latin typeface="Ubuntu" panose="020B0504030602030204" pitchFamily="34" charset="0"/>
                        </a:rPr>
                        <a:t>Automation Coverage</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latin typeface="Ubuntu" panose="020B0504030602030204" pitchFamily="34" charset="0"/>
                        </a:rPr>
                        <a:t>Jagdish / Guru Shankar / Vijay / Gayathri</a:t>
                      </a:r>
                      <a:endParaRPr lang="en-IN" sz="1000" b="0" i="0" u="none" strike="noStrike" dirty="0">
                        <a:solidFill>
                          <a:srgbClr val="000000"/>
                        </a:solidFill>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IN" sz="1000" b="0" i="0" u="none" strike="noStrike" dirty="0">
                          <a:solidFill>
                            <a:srgbClr val="000000"/>
                          </a:solidFill>
                          <a:latin typeface="Ubuntu" panose="020B0504030602030204" pitchFamily="34" charset="0"/>
                        </a:rPr>
                        <a:t>Perform PoC on tools like Selenium and TOSCA – Demo the findings – </a:t>
                      </a:r>
                      <a:r>
                        <a:rPr lang="en-IN" sz="1000" b="1" i="0" u="none" strike="noStrike" dirty="0">
                          <a:solidFill>
                            <a:srgbClr val="000000"/>
                          </a:solidFill>
                          <a:latin typeface="Ubuntu" panose="020B0504030602030204" pitchFamily="34" charset="0"/>
                        </a:rPr>
                        <a:t>Completed </a:t>
                      </a:r>
                    </a:p>
                    <a:p>
                      <a:pPr marL="228600" lvl="0" indent="-228600" algn="l">
                        <a:buAutoNum type="arabicPeriod"/>
                      </a:pPr>
                      <a:r>
                        <a:rPr lang="en-IN" sz="1000" b="0" i="0" u="none" strike="noStrike" dirty="0">
                          <a:solidFill>
                            <a:srgbClr val="000000"/>
                          </a:solidFill>
                          <a:latin typeface="Ubuntu" panose="020B0504030602030204" pitchFamily="34" charset="0"/>
                        </a:rPr>
                        <a:t>Develop Automation Strategy and Implementation Plan – </a:t>
                      </a:r>
                      <a:r>
                        <a:rPr lang="en-IN" sz="1000" b="1" i="0" u="none" strike="noStrike" dirty="0">
                          <a:solidFill>
                            <a:srgbClr val="000000"/>
                          </a:solidFill>
                          <a:latin typeface="Ubuntu" panose="020B0504030602030204" pitchFamily="34" charset="0"/>
                        </a:rPr>
                        <a:t>Completed</a:t>
                      </a:r>
                    </a:p>
                    <a:p>
                      <a:pPr marL="228600" lvl="0" indent="-228600" algn="l">
                        <a:buAutoNum type="arabicPeriod"/>
                      </a:pPr>
                      <a:r>
                        <a:rPr lang="en-IN" sz="1000" b="0" i="0" u="none" strike="noStrike" dirty="0">
                          <a:solidFill>
                            <a:srgbClr val="000000"/>
                          </a:solidFill>
                          <a:latin typeface="Ubuntu" panose="020B0504030602030204" pitchFamily="34" charset="0"/>
                        </a:rPr>
                        <a:t>Resource fulfilment as per the Plan – </a:t>
                      </a:r>
                      <a:r>
                        <a:rPr lang="en-IN" sz="1000" b="1" i="0" u="none" strike="noStrike" dirty="0">
                          <a:solidFill>
                            <a:srgbClr val="000000"/>
                          </a:solidFill>
                          <a:highlight>
                            <a:srgbClr val="FFFF00"/>
                          </a:highlight>
                          <a:latin typeface="Ubuntu" panose="020B0504030602030204" pitchFamily="34" charset="0"/>
                        </a:rPr>
                        <a:t>Completed</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indent="0" algn="l">
                        <a:buNone/>
                      </a:pPr>
                      <a:r>
                        <a:rPr lang="en-IN" sz="1000" b="0" i="0" u="none" strike="noStrike" dirty="0">
                          <a:solidFill>
                            <a:srgbClr val="000000"/>
                          </a:solidFill>
                          <a:latin typeface="Ubuntu" panose="020B0504030602030204" pitchFamily="34" charset="0"/>
                        </a:rPr>
                        <a:t>6/3/22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53124345"/>
                  </a:ext>
                </a:extLst>
              </a:tr>
              <a:tr h="390421">
                <a:tc>
                  <a:txBody>
                    <a:bodyPr/>
                    <a:lstStyle/>
                    <a:p>
                      <a:pPr lvl="0" algn="ctr" fontAlgn="b"/>
                      <a:r>
                        <a:rPr lang="en-US" sz="1000" b="0" i="0" u="none" strike="noStrike" dirty="0">
                          <a:solidFill>
                            <a:srgbClr val="FFFFFF"/>
                          </a:solidFill>
                          <a:latin typeface="Ubuntu" panose="020B0504030602030204" pitchFamily="34" charset="0"/>
                        </a:rPr>
                        <a:t>3</a:t>
                      </a:r>
                      <a:endParaRPr lang="en-IN" sz="1000" b="0" i="0" u="none" strike="noStrike" dirty="0">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marL="0" marR="0" lvl="0" indent="0" algn="l" defTabSz="914400" rtl="0" fontAlgn="auto" hangingPunct="1">
                        <a:lnSpc>
                          <a:spcPct val="100000"/>
                        </a:lnSpc>
                        <a:spcBef>
                          <a:spcPts val="0"/>
                        </a:spcBef>
                        <a:spcAft>
                          <a:spcPts val="0"/>
                        </a:spcAft>
                        <a:buNone/>
                        <a:tabLst/>
                      </a:pPr>
                      <a:r>
                        <a:rPr lang="en-IN" sz="1000" b="0" i="0" u="none" strike="noStrike" dirty="0">
                          <a:solidFill>
                            <a:srgbClr val="000000"/>
                          </a:solidFill>
                          <a:latin typeface="Ubuntu" panose="020B0504030602030204" pitchFamily="34" charset="0"/>
                        </a:rPr>
                        <a:t>Implement Jira for Testcase Management </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marR="0" lvl="0" indent="0" algn="l" defTabSz="914400">
                        <a:lnSpc>
                          <a:spcPct val="100000"/>
                        </a:lnSpc>
                        <a:spcBef>
                          <a:spcPts val="0"/>
                        </a:spcBef>
                        <a:spcAft>
                          <a:spcPts val="0"/>
                        </a:spcAft>
                        <a:buNone/>
                        <a:tabLst/>
                      </a:pPr>
                      <a:r>
                        <a:rPr lang="en-US" sz="1000" b="0" dirty="0">
                          <a:latin typeface="Ubuntu" panose="020B0504030602030204" pitchFamily="34" charset="0"/>
                        </a:rPr>
                        <a:t>Agile Test Management</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marR="0" lvl="0" indent="0" algn="l" defTabSz="914400">
                        <a:lnSpc>
                          <a:spcPct val="100000"/>
                        </a:lnSpc>
                        <a:spcBef>
                          <a:spcPts val="0"/>
                        </a:spcBef>
                        <a:spcAft>
                          <a:spcPts val="0"/>
                        </a:spcAft>
                        <a:buNone/>
                        <a:tabLst/>
                      </a:pPr>
                      <a:r>
                        <a:rPr lang="en-IN" sz="1000" b="0" i="0" u="none" strike="noStrike" dirty="0">
                          <a:solidFill>
                            <a:srgbClr val="000000"/>
                          </a:solidFill>
                          <a:latin typeface="Ubuntu" panose="020B0504030602030204" pitchFamily="34" charset="0"/>
                        </a:rPr>
                        <a:t>Jagdish Singh / Murali</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IN" sz="1000" b="0" i="0" u="none" strike="noStrike" dirty="0">
                          <a:latin typeface="Ubuntu" panose="020B0504030602030204" pitchFamily="34" charset="0"/>
                        </a:rPr>
                        <a:t>Perform PoC and compare features of QMetry and Zephyr plugins of Jira – </a:t>
                      </a:r>
                      <a:r>
                        <a:rPr lang="en-IN" sz="1000" b="1" i="0" u="none" strike="noStrike" dirty="0">
                          <a:latin typeface="Ubuntu" panose="020B0504030602030204" pitchFamily="34" charset="0"/>
                        </a:rPr>
                        <a:t>Completed</a:t>
                      </a:r>
                    </a:p>
                    <a:p>
                      <a:pPr marL="228600" lvl="0" indent="-228600" algn="l">
                        <a:buAutoNum type="arabicPeriod"/>
                      </a:pPr>
                      <a:r>
                        <a:rPr lang="en-US" sz="1000" b="0" i="0" u="none" strike="noStrike" dirty="0">
                          <a:latin typeface="Ubuntu" panose="020B0504030602030204" pitchFamily="34" charset="0"/>
                        </a:rPr>
                        <a:t>Setup meeting with UPR team on their QMetry usage - </a:t>
                      </a:r>
                      <a:r>
                        <a:rPr lang="en-US" sz="1000" b="1" i="0" u="none" strike="noStrike" dirty="0">
                          <a:highlight>
                            <a:srgbClr val="FFFF00"/>
                          </a:highlight>
                          <a:latin typeface="Ubuntu" panose="020B0504030602030204" pitchFamily="34" charset="0"/>
                        </a:rPr>
                        <a:t>Completed</a:t>
                      </a:r>
                      <a:endParaRPr lang="en-IN" sz="1000" b="1" i="0" u="none" strike="noStrike" dirty="0">
                        <a:highlight>
                          <a:srgbClr val="FFFF00"/>
                        </a:highlight>
                        <a:latin typeface="Ubuntu" panose="020B0504030602030204" pitchFamily="34" charset="0"/>
                      </a:endParaRPr>
                    </a:p>
                    <a:p>
                      <a:pPr marL="228600" lvl="0" indent="-228600" algn="l">
                        <a:buAutoNum type="arabicPeriod"/>
                      </a:pPr>
                      <a:r>
                        <a:rPr lang="en-US" sz="1000" b="0" dirty="0">
                          <a:latin typeface="Ubuntu" panose="020B0504030602030204" pitchFamily="34" charset="0"/>
                        </a:rPr>
                        <a:t>Develop deployment plan for Jira QMetry in AdSales projects  - </a:t>
                      </a:r>
                      <a:r>
                        <a:rPr lang="en-US" sz="1000" b="1" dirty="0">
                          <a:highlight>
                            <a:srgbClr val="FFFF00"/>
                          </a:highlight>
                          <a:latin typeface="Ubuntu" panose="020B0504030602030204" pitchFamily="34" charset="0"/>
                        </a:rPr>
                        <a:t>In Progress</a:t>
                      </a:r>
                    </a:p>
                    <a:p>
                      <a:pPr marL="228600" lvl="0" indent="-228600" algn="l" defTabSz="914400" rtl="0" eaLnBrk="1" latinLnBrk="0" hangingPunct="1">
                        <a:buAutoNum type="arabicPeriod"/>
                      </a:pPr>
                      <a:r>
                        <a:rPr lang="en-US" sz="1000" b="0" kern="1200" dirty="0">
                          <a:solidFill>
                            <a:schemeClr val="dk1"/>
                          </a:solidFill>
                          <a:latin typeface="Ubuntu" panose="020B0504030602030204" pitchFamily="34" charset="0"/>
                          <a:ea typeface="+mn-ea"/>
                          <a:cs typeface="+mn-cs"/>
                        </a:rPr>
                        <a:t>Perform POC on Tempo for Effort Tracking – </a:t>
                      </a:r>
                      <a:r>
                        <a:rPr lang="en-US" sz="1000" b="1" kern="1200" dirty="0">
                          <a:solidFill>
                            <a:schemeClr val="dk1"/>
                          </a:solidFill>
                          <a:highlight>
                            <a:srgbClr val="FFFF00"/>
                          </a:highlight>
                          <a:latin typeface="Ubuntu" panose="020B0504030602030204" pitchFamily="34" charset="0"/>
                          <a:ea typeface="+mn-ea"/>
                          <a:cs typeface="+mn-cs"/>
                        </a:rPr>
                        <a:t>In Progress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000" b="0" dirty="0">
                          <a:latin typeface="Ubuntu" panose="020B0504030602030204" pitchFamily="34" charset="0"/>
                        </a:rPr>
                        <a:t>Deploy Jira QMetry for Testcase Management  - </a:t>
                      </a:r>
                      <a:r>
                        <a:rPr lang="en-US" sz="1000" b="1" dirty="0">
                          <a:highlight>
                            <a:srgbClr val="FFFF00"/>
                          </a:highlight>
                          <a:latin typeface="Ubuntu" panose="020B0504030602030204" pitchFamily="34" charset="0"/>
                        </a:rPr>
                        <a:t>Yet to Start</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0" lvl="0" indent="0" algn="l">
                        <a:buNone/>
                      </a:pPr>
                      <a:r>
                        <a:rPr lang="en-US" sz="1000" b="0" dirty="0">
                          <a:latin typeface="Ubuntu" panose="020B0504030602030204" pitchFamily="34" charset="0"/>
                        </a:rPr>
                        <a:t>8/26/22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1977648770"/>
                  </a:ext>
                </a:extLst>
              </a:tr>
              <a:tr h="492898">
                <a:tc>
                  <a:txBody>
                    <a:bodyPr/>
                    <a:lstStyle/>
                    <a:p>
                      <a:pPr lvl="0" algn="ctr" fontAlgn="b"/>
                      <a:r>
                        <a:rPr lang="en-US" sz="1000" b="0" i="0" u="none" strike="noStrike" dirty="0">
                          <a:solidFill>
                            <a:srgbClr val="FFFFFF"/>
                          </a:solidFill>
                          <a:latin typeface="Ubuntu" panose="020B0504030602030204" pitchFamily="34" charset="0"/>
                        </a:rPr>
                        <a:t>4</a:t>
                      </a:r>
                      <a:endParaRPr lang="en-IN" sz="1000" b="0" i="0" u="none" strike="noStrike" dirty="0">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buNone/>
                      </a:pPr>
                      <a:r>
                        <a:rPr lang="en-IN" sz="1000" b="0" i="0" u="none" strike="noStrike" kern="1200" dirty="0">
                          <a:latin typeface="Ubuntu" panose="020B0504030602030204" pitchFamily="34" charset="0"/>
                        </a:rPr>
                        <a:t>E2E Test Automation Strategy for PTV, UWS and OnAir</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Automation Coverage </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latin typeface="Ubuntu" panose="020B0504030602030204" pitchFamily="34" charset="0"/>
                        </a:rPr>
                        <a:t>Murali</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IN" sz="1000" b="0" i="0" u="none" strike="noStrike" dirty="0">
                          <a:latin typeface="Ubuntu" panose="020B0504030602030204" pitchFamily="34" charset="0"/>
                        </a:rPr>
                        <a:t>Develop Automation Strategy for UWS+ applications data pipeline – </a:t>
                      </a:r>
                      <a:r>
                        <a:rPr lang="en-IN" sz="1000" b="1" i="0" u="none" strike="noStrike" dirty="0">
                          <a:latin typeface="Ubuntu" panose="020B0504030602030204" pitchFamily="34" charset="0"/>
                        </a:rPr>
                        <a:t>Completed</a:t>
                      </a:r>
                    </a:p>
                    <a:p>
                      <a:pPr marL="228600" lvl="0" indent="-228600" algn="l">
                        <a:buAutoNum type="arabicPeriod"/>
                      </a:pPr>
                      <a:r>
                        <a:rPr lang="en-IN" sz="1000" b="0" i="0" u="none" strike="noStrike" dirty="0">
                          <a:latin typeface="Ubuntu" panose="020B0504030602030204" pitchFamily="34" charset="0"/>
                        </a:rPr>
                        <a:t>Prepare implementation plan – </a:t>
                      </a:r>
                      <a:r>
                        <a:rPr lang="en-IN" sz="1000" b="1" i="0" u="none" strike="noStrike" dirty="0">
                          <a:highlight>
                            <a:srgbClr val="FFFF00"/>
                          </a:highlight>
                          <a:latin typeface="Ubuntu" panose="020B0504030602030204" pitchFamily="34" charset="0"/>
                        </a:rPr>
                        <a:t>Completed</a:t>
                      </a:r>
                    </a:p>
                    <a:p>
                      <a:pPr marL="228600" lvl="0" indent="-228600" algn="l">
                        <a:buAutoNum type="arabicPeriod"/>
                      </a:pPr>
                      <a:r>
                        <a:rPr lang="en-IN" sz="1000" b="0" i="0" u="none" strike="noStrike" dirty="0">
                          <a:latin typeface="Ubuntu" panose="020B0504030602030204" pitchFamily="34" charset="0"/>
                        </a:rPr>
                        <a:t>Script Development for Monitoring – </a:t>
                      </a:r>
                      <a:r>
                        <a:rPr lang="en-IN" sz="1000" b="1" i="0" u="none" strike="noStrike" dirty="0">
                          <a:highlight>
                            <a:srgbClr val="FFFF00"/>
                          </a:highlight>
                          <a:latin typeface="Ubuntu" panose="020B0504030602030204" pitchFamily="34" charset="0"/>
                        </a:rPr>
                        <a:t>In Progress</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8/5/22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790234946"/>
                  </a:ext>
                </a:extLst>
              </a:tr>
              <a:tr h="370130">
                <a:tc>
                  <a:txBody>
                    <a:bodyPr/>
                    <a:lstStyle/>
                    <a:p>
                      <a:pPr lvl="0" algn="ctr" fontAlgn="b"/>
                      <a:r>
                        <a:rPr lang="en-US" sz="1000" b="0" i="0" u="none" strike="noStrike">
                          <a:solidFill>
                            <a:srgbClr val="FFFFFF"/>
                          </a:solidFill>
                          <a:latin typeface="Ubuntu" panose="020B0504030602030204" pitchFamily="34" charset="0"/>
                        </a:rPr>
                        <a:t>5</a:t>
                      </a:r>
                      <a:endParaRPr lang="en-IN" sz="1000" b="0" i="0" u="none" strike="noStrike">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buNone/>
                      </a:pPr>
                      <a:r>
                        <a:rPr lang="en-IN" sz="1000" b="0" i="0" u="none" strike="noStrike" dirty="0">
                          <a:solidFill>
                            <a:srgbClr val="000000"/>
                          </a:solidFill>
                          <a:latin typeface="Ubuntu" panose="020B0504030602030204" pitchFamily="34" charset="0"/>
                        </a:rPr>
                        <a:t>Develop and Review Metrics </a:t>
                      </a:r>
                      <a:endParaRPr lang="en-US" sz="1000" b="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lnSpc>
                          <a:spcPct val="100000"/>
                        </a:lnSpc>
                        <a:spcBef>
                          <a:spcPts val="0"/>
                        </a:spcBef>
                        <a:spcAft>
                          <a:spcPts val="0"/>
                        </a:spcAft>
                        <a:buNone/>
                      </a:pPr>
                      <a:r>
                        <a:rPr lang="en-US" sz="1000" dirty="0">
                          <a:latin typeface="Ubuntu" panose="020B0504030602030204" pitchFamily="34" charset="0"/>
                        </a:rPr>
                        <a:t>Agile Test Management</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lnSpc>
                          <a:spcPct val="100000"/>
                        </a:lnSpc>
                        <a:spcBef>
                          <a:spcPts val="0"/>
                        </a:spcBef>
                        <a:spcAft>
                          <a:spcPts val="0"/>
                        </a:spcAft>
                        <a:buNone/>
                      </a:pPr>
                      <a:r>
                        <a:rPr lang="en-IN" sz="1000" b="0" i="0" u="none" strike="noStrike" dirty="0">
                          <a:solidFill>
                            <a:srgbClr val="000000"/>
                          </a:solidFill>
                          <a:latin typeface="Ubuntu" panose="020B0504030602030204" pitchFamily="34" charset="0"/>
                        </a:rPr>
                        <a:t>Ravi / Murali</a:t>
                      </a:r>
                      <a:endParaRPr lang="en-US" sz="10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IN" sz="1000" b="0" i="0" u="none" strike="noStrike" dirty="0">
                          <a:solidFill>
                            <a:srgbClr val="000000"/>
                          </a:solidFill>
                          <a:latin typeface="Ubuntu" panose="020B0504030602030204" pitchFamily="34" charset="0"/>
                        </a:rPr>
                        <a:t>Develop metrics to track Agile readiness of QE team – </a:t>
                      </a:r>
                      <a:r>
                        <a:rPr lang="en-IN" sz="1000" b="1" i="0" u="none" strike="noStrike" dirty="0">
                          <a:solidFill>
                            <a:srgbClr val="000000"/>
                          </a:solidFill>
                          <a:highlight>
                            <a:srgbClr val="FFFF00"/>
                          </a:highlight>
                          <a:latin typeface="Ubuntu" panose="020B0504030602030204" pitchFamily="34" charset="0"/>
                        </a:rPr>
                        <a:t>Completed</a:t>
                      </a:r>
                    </a:p>
                    <a:p>
                      <a:pPr marL="228600" lvl="0" indent="-228600" algn="l">
                        <a:buAutoNum type="arabicPeriod"/>
                      </a:pPr>
                      <a:r>
                        <a:rPr lang="en-IN" sz="1000" b="0" i="0" u="none" strike="noStrike" dirty="0">
                          <a:solidFill>
                            <a:srgbClr val="000000"/>
                          </a:solidFill>
                          <a:latin typeface="Ubuntu" panose="020B0504030602030204" pitchFamily="34" charset="0"/>
                        </a:rPr>
                        <a:t>Implement centralized repository to track Production Issues – </a:t>
                      </a:r>
                      <a:r>
                        <a:rPr lang="en-IN" sz="1000" b="1" i="0" u="none" strike="noStrike" dirty="0">
                          <a:solidFill>
                            <a:srgbClr val="000000"/>
                          </a:solidFill>
                          <a:highlight>
                            <a:srgbClr val="FFFF00"/>
                          </a:highlight>
                          <a:latin typeface="Ubuntu" panose="020B0504030602030204" pitchFamily="34" charset="0"/>
                        </a:rPr>
                        <a:t>In Progress</a:t>
                      </a:r>
                    </a:p>
                    <a:p>
                      <a:pPr marL="228600" lvl="0" indent="-228600" algn="l">
                        <a:buAutoNum type="arabicPeriod"/>
                      </a:pPr>
                      <a:r>
                        <a:rPr lang="en-US" sz="1000" b="0" dirty="0">
                          <a:latin typeface="Ubuntu" panose="020B0504030602030204" pitchFamily="34" charset="0"/>
                        </a:rPr>
                        <a:t>Include a metric to track defects found late </a:t>
                      </a:r>
                      <a:r>
                        <a:rPr lang="en-IN" sz="1000" b="0" i="0" u="none" strike="noStrike" dirty="0">
                          <a:solidFill>
                            <a:srgbClr val="000000"/>
                          </a:solidFill>
                          <a:latin typeface="Ubuntu" panose="020B0504030602030204" pitchFamily="34" charset="0"/>
                        </a:rPr>
                        <a:t>– </a:t>
                      </a:r>
                      <a:r>
                        <a:rPr lang="en-IN" sz="1000" b="1" i="0" u="none" strike="noStrike" dirty="0">
                          <a:solidFill>
                            <a:srgbClr val="000000"/>
                          </a:solidFill>
                          <a:highlight>
                            <a:srgbClr val="FFFF00"/>
                          </a:highlight>
                          <a:latin typeface="Ubuntu" panose="020B0504030602030204" pitchFamily="34" charset="0"/>
                        </a:rPr>
                        <a:t>In Progress</a:t>
                      </a:r>
                      <a:endParaRPr lang="en-US" sz="1000" b="0" dirty="0">
                        <a:highlight>
                          <a:srgbClr val="FFFF00"/>
                        </a:highlight>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7/22/22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999800361"/>
                  </a:ext>
                </a:extLst>
              </a:tr>
              <a:tr h="400690">
                <a:tc>
                  <a:txBody>
                    <a:bodyPr/>
                    <a:lstStyle/>
                    <a:p>
                      <a:pPr lvl="0" algn="ctr" fontAlgn="b"/>
                      <a:r>
                        <a:rPr lang="en-US" sz="1000" b="0" i="0" u="none" strike="noStrike">
                          <a:solidFill>
                            <a:srgbClr val="FFFFFF"/>
                          </a:solidFill>
                          <a:latin typeface="Ubuntu" panose="020B0504030602030204" pitchFamily="34" charset="0"/>
                        </a:rPr>
                        <a:t>6</a:t>
                      </a:r>
                      <a:endParaRPr lang="en-IN" sz="1000" b="0" i="0" u="none" strike="noStrike">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buNone/>
                      </a:pPr>
                      <a:r>
                        <a:rPr lang="en-IN" sz="1000" b="0" i="0" u="none" strike="noStrike">
                          <a:solidFill>
                            <a:srgbClr val="000000"/>
                          </a:solidFill>
                          <a:latin typeface="Ubuntu" panose="020B0504030602030204" pitchFamily="34" charset="0"/>
                        </a:rPr>
                        <a:t>Standardize BDD Testing Approach </a:t>
                      </a:r>
                      <a:endParaRPr lang="en-US" sz="1000" b="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dirty="0">
                          <a:latin typeface="Ubuntu" panose="020B0504030602030204" pitchFamily="34" charset="0"/>
                        </a:rPr>
                        <a:t>Automation Strategy</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latin typeface="Ubuntu" panose="020B0504030602030204" pitchFamily="34" charset="0"/>
                        </a:rPr>
                        <a:t>Murali / Guru Shankar</a:t>
                      </a:r>
                      <a:endParaRPr lang="en-US" sz="10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solidFill>
                            <a:srgbClr val="000000"/>
                          </a:solidFill>
                          <a:latin typeface="Ubuntu" panose="020B0504030602030204" pitchFamily="34" charset="0"/>
                        </a:rPr>
                        <a:t>1.     Standardize and roll out BDD Testing Approach –</a:t>
                      </a:r>
                      <a:r>
                        <a:rPr lang="en-IN" sz="1000" b="1" i="0" u="none" strike="noStrike" dirty="0">
                          <a:solidFill>
                            <a:srgbClr val="000000"/>
                          </a:solidFill>
                          <a:latin typeface="Ubuntu" panose="020B0504030602030204" pitchFamily="34" charset="0"/>
                        </a:rPr>
                        <a:t> </a:t>
                      </a:r>
                      <a:r>
                        <a:rPr lang="en-IN" sz="1000" b="1" i="0" u="none" strike="noStrike" dirty="0">
                          <a:solidFill>
                            <a:srgbClr val="000000"/>
                          </a:solidFill>
                          <a:highlight>
                            <a:srgbClr val="FFFF00"/>
                          </a:highlight>
                          <a:latin typeface="Ubuntu" panose="020B0504030602030204" pitchFamily="34" charset="0"/>
                        </a:rPr>
                        <a:t>In Progress</a:t>
                      </a:r>
                      <a:endParaRPr lang="en-US" sz="1000" b="1" dirty="0">
                        <a:highlight>
                          <a:srgbClr val="FFFF00"/>
                        </a:highlight>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strike="sngStrike" dirty="0">
                          <a:latin typeface="Ubuntu" panose="020B0504030602030204" pitchFamily="34" charset="0"/>
                        </a:rPr>
                        <a:t>6/24/22</a:t>
                      </a:r>
                    </a:p>
                    <a:p>
                      <a:pPr lvl="0" algn="l">
                        <a:buNone/>
                      </a:pPr>
                      <a:r>
                        <a:rPr lang="en-US" sz="1000" b="0" strike="noStrike" dirty="0">
                          <a:latin typeface="Ubuntu" panose="020B0504030602030204" pitchFamily="34" charset="0"/>
                        </a:rPr>
                        <a:t>8/5/22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3199243722"/>
                  </a:ext>
                </a:extLst>
              </a:tr>
              <a:tr h="400690">
                <a:tc>
                  <a:txBody>
                    <a:bodyPr/>
                    <a:lstStyle/>
                    <a:p>
                      <a:pPr lvl="0" algn="ctr" fontAlgn="b"/>
                      <a:r>
                        <a:rPr lang="en-US" sz="1000" b="0" i="0" u="none" strike="noStrike">
                          <a:solidFill>
                            <a:srgbClr val="FFFFFF"/>
                          </a:solidFill>
                          <a:latin typeface="Ubuntu" panose="020B0504030602030204" pitchFamily="34" charset="0"/>
                        </a:rPr>
                        <a:t>7</a:t>
                      </a:r>
                      <a:endParaRPr lang="en-IN" sz="1000" b="0" i="0" u="none" strike="noStrike">
                        <a:solidFill>
                          <a:srgbClr val="FFFFFF"/>
                        </a:solidFill>
                        <a:latin typeface="Ubuntu" panose="020B0504030602030204" pitchFamily="34" charset="0"/>
                      </a:endParaRP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buNone/>
                      </a:pPr>
                      <a:r>
                        <a:rPr lang="en-IN" sz="1000" b="0" i="0" u="none" strike="noStrike" dirty="0">
                          <a:latin typeface="Ubuntu" panose="020B0504030602030204" pitchFamily="34" charset="0"/>
                        </a:rPr>
                        <a:t>Publish baseline Skill Matrix as part of Workforce Transformation </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Workforce Transformation</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IN" sz="1000" b="0" i="0" u="none" strike="noStrike" dirty="0">
                          <a:solidFill>
                            <a:srgbClr val="000000"/>
                          </a:solidFill>
                          <a:latin typeface="Ubuntu" panose="020B0504030602030204" pitchFamily="34" charset="0"/>
                        </a:rPr>
                        <a:t>Deepa / Pavan / Sahithi</a:t>
                      </a:r>
                      <a:endParaRPr lang="en-US" sz="1000" b="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IN" sz="1000" b="0" i="0" u="none" strike="noStrike" dirty="0">
                          <a:solidFill>
                            <a:srgbClr val="000000"/>
                          </a:solidFill>
                          <a:latin typeface="Ubuntu" panose="020B0504030602030204" pitchFamily="34" charset="0"/>
                        </a:rPr>
                        <a:t>Short Term goal of adding Automation Skillsets through new positions – </a:t>
                      </a:r>
                      <a:r>
                        <a:rPr lang="en-IN" sz="1000" b="1" i="0" u="none" strike="noStrike" dirty="0">
                          <a:solidFill>
                            <a:srgbClr val="000000"/>
                          </a:solidFill>
                          <a:latin typeface="Ubuntu" panose="020B0504030602030204" pitchFamily="34" charset="0"/>
                        </a:rPr>
                        <a:t>Completed </a:t>
                      </a:r>
                    </a:p>
                    <a:p>
                      <a:pPr marL="228600" lvl="0" indent="-228600" algn="l">
                        <a:buAutoNum type="arabicPeriod"/>
                      </a:pPr>
                      <a:r>
                        <a:rPr lang="en-IN" sz="1000" b="0" i="0" u="none" strike="noStrike" dirty="0">
                          <a:solidFill>
                            <a:srgbClr val="000000"/>
                          </a:solidFill>
                          <a:latin typeface="Ubuntu" panose="020B0504030602030204" pitchFamily="34" charset="0"/>
                        </a:rPr>
                        <a:t>Baseline Skill Matrix of the team and Review – </a:t>
                      </a:r>
                      <a:r>
                        <a:rPr lang="en-IN" sz="1000" b="1" i="0" u="none" strike="noStrike" dirty="0">
                          <a:solidFill>
                            <a:srgbClr val="000000"/>
                          </a:solidFill>
                          <a:latin typeface="Ubuntu" panose="020B0504030602030204" pitchFamily="34" charset="0"/>
                        </a:rPr>
                        <a:t>Completed </a:t>
                      </a:r>
                    </a:p>
                    <a:p>
                      <a:pPr marL="228600" lvl="0" indent="-228600" algn="l">
                        <a:buAutoNum type="arabicPeriod"/>
                      </a:pPr>
                      <a:r>
                        <a:rPr lang="en-IN" sz="1000" b="0" i="0" u="none" strike="noStrike" dirty="0">
                          <a:solidFill>
                            <a:srgbClr val="000000"/>
                          </a:solidFill>
                          <a:latin typeface="Ubuntu" panose="020B0504030602030204" pitchFamily="34" charset="0"/>
                        </a:rPr>
                        <a:t>Define Target Skills – </a:t>
                      </a:r>
                      <a:r>
                        <a:rPr lang="en-IN" sz="1000" b="1" i="0" u="none" strike="noStrike" dirty="0">
                          <a:solidFill>
                            <a:srgbClr val="000000"/>
                          </a:solidFill>
                          <a:highlight>
                            <a:srgbClr val="FFFF00"/>
                          </a:highlight>
                          <a:latin typeface="Ubuntu" panose="020B0504030602030204" pitchFamily="34" charset="0"/>
                        </a:rPr>
                        <a:t>Completed</a:t>
                      </a:r>
                    </a:p>
                    <a:p>
                      <a:pPr marL="228600" lvl="0" indent="-228600" algn="l">
                        <a:buAutoNum type="arabicPeriod"/>
                      </a:pPr>
                      <a:r>
                        <a:rPr lang="en-IN" sz="1000" b="0" i="0" u="none" strike="noStrike" dirty="0">
                          <a:solidFill>
                            <a:srgbClr val="000000"/>
                          </a:solidFill>
                          <a:latin typeface="Ubuntu" panose="020B0504030602030204" pitchFamily="34" charset="0"/>
                        </a:rPr>
                        <a:t>Develop implementation plan for Target Skills – </a:t>
                      </a:r>
                      <a:r>
                        <a:rPr lang="en-IN" sz="1000" b="1" i="0" u="none" strike="noStrike" dirty="0">
                          <a:solidFill>
                            <a:srgbClr val="000000"/>
                          </a:solidFill>
                          <a:highlight>
                            <a:srgbClr val="FFFF00"/>
                          </a:highlight>
                          <a:latin typeface="Ubuntu" panose="020B0504030602030204" pitchFamily="34" charset="0"/>
                        </a:rPr>
                        <a:t>Completed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000" b="0" i="0" u="none" strike="noStrike" dirty="0">
                          <a:solidFill>
                            <a:srgbClr val="000000"/>
                          </a:solidFill>
                          <a:latin typeface="Ubuntu" panose="020B0504030602030204" pitchFamily="34" charset="0"/>
                        </a:rPr>
                        <a:t>Skill Development based on Target Skills – </a:t>
                      </a:r>
                      <a:r>
                        <a:rPr lang="en-IN" sz="1000" b="1" i="0" u="none" strike="noStrike" dirty="0">
                          <a:solidFill>
                            <a:srgbClr val="000000"/>
                          </a:solidFill>
                          <a:highlight>
                            <a:srgbClr val="FFFF00"/>
                          </a:highlight>
                          <a:latin typeface="Ubuntu" panose="020B0504030602030204" pitchFamily="34" charset="0"/>
                        </a:rPr>
                        <a:t>In Progress</a:t>
                      </a:r>
                    </a:p>
                    <a:p>
                      <a:pPr marL="228600" lvl="0" indent="-228600" algn="l">
                        <a:buAutoNum type="arabicPeriod"/>
                      </a:pPr>
                      <a:r>
                        <a:rPr lang="en-IN" sz="1000" b="0" i="0" u="none" strike="noStrike" dirty="0">
                          <a:solidFill>
                            <a:srgbClr val="000000"/>
                          </a:solidFill>
                          <a:latin typeface="Ubuntu" panose="020B0504030602030204" pitchFamily="34" charset="0"/>
                        </a:rPr>
                        <a:t>Build centralized Knowledge Repository – </a:t>
                      </a:r>
                      <a:r>
                        <a:rPr lang="en-IN" sz="1000" b="1" i="0" u="none" strike="noStrike" dirty="0">
                          <a:solidFill>
                            <a:srgbClr val="000000"/>
                          </a:solidFill>
                          <a:highlight>
                            <a:srgbClr val="FFFF00"/>
                          </a:highlight>
                          <a:latin typeface="Ubuntu" panose="020B0504030602030204" pitchFamily="34" charset="0"/>
                        </a:rPr>
                        <a:t>Not Started</a:t>
                      </a:r>
                      <a:endParaRPr lang="en-US" sz="1000" b="1" dirty="0">
                        <a:highlight>
                          <a:srgbClr val="FFFF00"/>
                        </a:highlight>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9/30/22 (Ongoing)</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880401554"/>
                  </a:ext>
                </a:extLst>
              </a:tr>
              <a:tr h="400690">
                <a:tc>
                  <a:txBody>
                    <a:bodyPr/>
                    <a:lstStyle/>
                    <a:p>
                      <a:pPr lvl="0" algn="ctr" fontAlgn="b"/>
                      <a:r>
                        <a:rPr lang="en-IN" sz="1000" b="0" i="0" u="none" strike="noStrike" dirty="0">
                          <a:solidFill>
                            <a:srgbClr val="FFFFFF"/>
                          </a:solidFill>
                          <a:latin typeface="Ubuntu" panose="020B0504030602030204" pitchFamily="34" charset="0"/>
                        </a:rPr>
                        <a:t>8</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buNone/>
                      </a:pPr>
                      <a:r>
                        <a:rPr lang="en-US" sz="1000" b="0" dirty="0">
                          <a:latin typeface="Ubuntu" panose="020B0504030602030204" pitchFamily="34" charset="0"/>
                        </a:rPr>
                        <a:t>Review Audience Library – App Architecture and Test Strategy</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Test Management</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Ravi</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marL="228600" lvl="0" indent="-228600" algn="l">
                        <a:buAutoNum type="arabicPeriod"/>
                      </a:pPr>
                      <a:r>
                        <a:rPr lang="en-US" sz="1000" b="0" dirty="0">
                          <a:latin typeface="Ubuntu" panose="020B0504030602030204" pitchFamily="34" charset="0"/>
                        </a:rPr>
                        <a:t>Review meeting to be scheduled </a:t>
                      </a:r>
                      <a:r>
                        <a:rPr lang="en-IN" sz="1000" b="0" i="0" u="none" strike="noStrike" dirty="0">
                          <a:solidFill>
                            <a:srgbClr val="000000"/>
                          </a:solidFill>
                          <a:latin typeface="Ubuntu" panose="020B0504030602030204" pitchFamily="34" charset="0"/>
                        </a:rPr>
                        <a:t>– </a:t>
                      </a:r>
                      <a:r>
                        <a:rPr lang="en-IN" sz="1000" b="1" i="0" u="none" strike="noStrike" dirty="0">
                          <a:solidFill>
                            <a:srgbClr val="000000"/>
                          </a:solidFill>
                          <a:highlight>
                            <a:srgbClr val="FFFF00"/>
                          </a:highlight>
                          <a:latin typeface="Ubuntu" panose="020B0504030602030204" pitchFamily="34" charset="0"/>
                        </a:rPr>
                        <a:t>Not Started</a:t>
                      </a:r>
                      <a:endParaRPr lang="en-US" sz="1000" b="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tc>
                  <a:txBody>
                    <a:bodyPr/>
                    <a:lstStyle/>
                    <a:p>
                      <a:pPr lvl="0" algn="l">
                        <a:buNone/>
                      </a:pPr>
                      <a:r>
                        <a:rPr lang="en-US" sz="1000" b="0" dirty="0">
                          <a:latin typeface="Ubuntu" panose="020B0504030602030204" pitchFamily="34" charset="0"/>
                        </a:rPr>
                        <a:t>7/22/22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ECECEC"/>
                    </a:solidFill>
                  </a:tcPr>
                </a:tc>
                <a:extLst>
                  <a:ext uri="{0D108BD9-81ED-4DB2-BD59-A6C34878D82A}">
                    <a16:rowId xmlns:a16="http://schemas.microsoft.com/office/drawing/2014/main" val="2129499789"/>
                  </a:ext>
                </a:extLst>
              </a:tr>
            </a:tbl>
          </a:graphicData>
        </a:graphic>
      </p:graphicFrame>
      <p:sp>
        <p:nvSpPr>
          <p:cNvPr id="5" name="Title 2">
            <a:extLst>
              <a:ext uri="{FF2B5EF4-FFF2-40B4-BE49-F238E27FC236}">
                <a16:creationId xmlns:a16="http://schemas.microsoft.com/office/drawing/2014/main" id="{48245E6E-B8C7-463C-9039-1E87284DCAA4}"/>
              </a:ext>
            </a:extLst>
          </p:cNvPr>
          <p:cNvSpPr txBox="1">
            <a:spLocks/>
          </p:cNvSpPr>
          <p:nvPr/>
        </p:nvSpPr>
        <p:spPr>
          <a:xfrm>
            <a:off x="338654" y="11508"/>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Action Items</a:t>
            </a:r>
          </a:p>
        </p:txBody>
      </p:sp>
      <p:sp>
        <p:nvSpPr>
          <p:cNvPr id="2" name="Footer Placeholder 1">
            <a:extLst>
              <a:ext uri="{FF2B5EF4-FFF2-40B4-BE49-F238E27FC236}">
                <a16:creationId xmlns:a16="http://schemas.microsoft.com/office/drawing/2014/main" id="{ADF25B18-30E5-405F-B6EC-CD30AB10A70A}"/>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AFDC6728-5FB5-4102-A8B9-F7637E4B2A00}"/>
              </a:ext>
            </a:extLst>
          </p:cNvPr>
          <p:cNvGraphicFramePr>
            <a:graphicFrameLocks noGrp="1"/>
          </p:cNvGraphicFramePr>
          <p:nvPr>
            <p:extLst>
              <p:ext uri="{D42A27DB-BD31-4B8C-83A1-F6EECF244321}">
                <p14:modId xmlns:p14="http://schemas.microsoft.com/office/powerpoint/2010/main" val="1099401700"/>
              </p:ext>
            </p:extLst>
          </p:nvPr>
        </p:nvGraphicFramePr>
        <p:xfrm>
          <a:off x="102531" y="506291"/>
          <a:ext cx="11986937" cy="5553529"/>
        </p:xfrm>
        <a:graphic>
          <a:graphicData uri="http://schemas.openxmlformats.org/drawingml/2006/table">
            <a:tbl>
              <a:tblPr firstRow="1" bandRow="1">
                <a:effectLst/>
                <a:tableStyleId>{F5AB1C69-6EDB-4FF4-983F-18BD219EF322}</a:tableStyleId>
              </a:tblPr>
              <a:tblGrid>
                <a:gridCol w="1811655">
                  <a:extLst>
                    <a:ext uri="{9D8B030D-6E8A-4147-A177-3AD203B41FA5}">
                      <a16:colId xmlns:a16="http://schemas.microsoft.com/office/drawing/2014/main" val="2483578511"/>
                    </a:ext>
                  </a:extLst>
                </a:gridCol>
                <a:gridCol w="818757">
                  <a:extLst>
                    <a:ext uri="{9D8B030D-6E8A-4147-A177-3AD203B41FA5}">
                      <a16:colId xmlns:a16="http://schemas.microsoft.com/office/drawing/2014/main" val="3349873010"/>
                    </a:ext>
                  </a:extLst>
                </a:gridCol>
                <a:gridCol w="2247489">
                  <a:extLst>
                    <a:ext uri="{9D8B030D-6E8A-4147-A177-3AD203B41FA5}">
                      <a16:colId xmlns:a16="http://schemas.microsoft.com/office/drawing/2014/main" val="431609340"/>
                    </a:ext>
                  </a:extLst>
                </a:gridCol>
                <a:gridCol w="1313687">
                  <a:extLst>
                    <a:ext uri="{9D8B030D-6E8A-4147-A177-3AD203B41FA5}">
                      <a16:colId xmlns:a16="http://schemas.microsoft.com/office/drawing/2014/main" val="2428536650"/>
                    </a:ext>
                  </a:extLst>
                </a:gridCol>
                <a:gridCol w="1105384">
                  <a:extLst>
                    <a:ext uri="{9D8B030D-6E8A-4147-A177-3AD203B41FA5}">
                      <a16:colId xmlns:a16="http://schemas.microsoft.com/office/drawing/2014/main" val="1151466974"/>
                    </a:ext>
                  </a:extLst>
                </a:gridCol>
                <a:gridCol w="969669">
                  <a:extLst>
                    <a:ext uri="{9D8B030D-6E8A-4147-A177-3AD203B41FA5}">
                      <a16:colId xmlns:a16="http://schemas.microsoft.com/office/drawing/2014/main" val="1878325731"/>
                    </a:ext>
                  </a:extLst>
                </a:gridCol>
                <a:gridCol w="898822">
                  <a:extLst>
                    <a:ext uri="{9D8B030D-6E8A-4147-A177-3AD203B41FA5}">
                      <a16:colId xmlns:a16="http://schemas.microsoft.com/office/drawing/2014/main" val="1940474682"/>
                    </a:ext>
                  </a:extLst>
                </a:gridCol>
                <a:gridCol w="926048">
                  <a:extLst>
                    <a:ext uri="{9D8B030D-6E8A-4147-A177-3AD203B41FA5}">
                      <a16:colId xmlns:a16="http://schemas.microsoft.com/office/drawing/2014/main" val="3402789761"/>
                    </a:ext>
                  </a:extLst>
                </a:gridCol>
                <a:gridCol w="959317">
                  <a:extLst>
                    <a:ext uri="{9D8B030D-6E8A-4147-A177-3AD203B41FA5}">
                      <a16:colId xmlns:a16="http://schemas.microsoft.com/office/drawing/2014/main" val="4175200200"/>
                    </a:ext>
                  </a:extLst>
                </a:gridCol>
                <a:gridCol w="936109">
                  <a:extLst>
                    <a:ext uri="{9D8B030D-6E8A-4147-A177-3AD203B41FA5}">
                      <a16:colId xmlns:a16="http://schemas.microsoft.com/office/drawing/2014/main" val="3326744576"/>
                    </a:ext>
                  </a:extLst>
                </a:gridCol>
              </a:tblGrid>
              <a:tr h="236671">
                <a:tc rowSpan="2">
                  <a:txBody>
                    <a:bodyPr/>
                    <a:lstStyle/>
                    <a:p>
                      <a:pPr marL="0" lvl="0" algn="ctr" defTabSz="914400" rtl="0" fontAlgn="t" hangingPunct="1"/>
                      <a:r>
                        <a:rPr lang="en-IN" sz="1000" b="1" i="0" u="none" strike="noStrike" kern="1200" dirty="0">
                          <a:solidFill>
                            <a:srgbClr val="FFFFFF"/>
                          </a:solidFill>
                          <a:latin typeface="Ubuntu"/>
                          <a:cs typeface="Calibri"/>
                        </a:rPr>
                        <a:t>App Name / Release Name</a:t>
                      </a:r>
                      <a:endParaRPr lang="en-US" sz="1000" b="1" i="0" u="none" strike="noStrike" kern="1200" dirty="0">
                        <a:solidFill>
                          <a:srgbClr val="FFFFFF"/>
                        </a:solidFill>
                        <a:latin typeface="Ubuntu"/>
                        <a:cs typeface="Calibri"/>
                      </a:endParaRPr>
                    </a:p>
                  </a:txBody>
                  <a:tcPr anchor="ctr">
                    <a:lnB w="9528" cap="flat" cmpd="sng" algn="ctr">
                      <a:solidFill>
                        <a:srgbClr val="FFFFFF"/>
                      </a:solidFill>
                      <a:prstDash val="solid"/>
                      <a:round/>
                      <a:headEnd type="none" w="med" len="med"/>
                      <a:tailEnd type="none" w="med" len="med"/>
                    </a:lnB>
                    <a:solidFill>
                      <a:srgbClr val="2B0A3D"/>
                    </a:solidFill>
                  </a:tcPr>
                </a:tc>
                <a:tc rowSpan="2">
                  <a:txBody>
                    <a:bodyPr/>
                    <a:lstStyle/>
                    <a:p>
                      <a:pPr marL="0" lvl="0" algn="ctr" defTabSz="914400" rtl="0" fontAlgn="t" hangingPunct="1"/>
                      <a:r>
                        <a:rPr lang="en-US" sz="1000" b="1" i="0" u="none" strike="noStrike" kern="1200" dirty="0">
                          <a:solidFill>
                            <a:srgbClr val="FFFFFF"/>
                          </a:solidFill>
                          <a:latin typeface="Ubuntu"/>
                          <a:cs typeface="Calibri"/>
                        </a:rPr>
                        <a:t>Go Live Date</a:t>
                      </a:r>
                    </a:p>
                  </a:txBody>
                  <a:tcPr anchor="ctr">
                    <a:lnB w="9528" cap="flat" cmpd="sng" algn="ctr">
                      <a:solidFill>
                        <a:srgbClr val="A6A6A6"/>
                      </a:solidFill>
                      <a:prstDash val="solid"/>
                      <a:round/>
                      <a:headEnd type="none" w="med" len="med"/>
                      <a:tailEnd type="none" w="med" len="med"/>
                    </a:lnB>
                  </a:tcPr>
                </a:tc>
                <a:tc rowSpan="2">
                  <a:txBody>
                    <a:bodyPr/>
                    <a:lstStyle/>
                    <a:p>
                      <a:pPr marL="0" lvl="0" algn="ctr" defTabSz="914400" rtl="0" fontAlgn="t" hangingPunct="1"/>
                      <a:r>
                        <a:rPr lang="en-US" sz="1000" b="1" i="0" u="none" strike="noStrike" kern="1200" dirty="0">
                          <a:solidFill>
                            <a:srgbClr val="FFFFFF"/>
                          </a:solidFill>
                          <a:latin typeface="Ubuntu"/>
                          <a:cs typeface="Calibri"/>
                        </a:rPr>
                        <a:t>Release Overview</a:t>
                      </a:r>
                    </a:p>
                  </a:txBody>
                  <a:tcPr anchor="ctr">
                    <a:lnB w="9528" cap="flat" cmpd="sng" algn="ctr">
                      <a:solidFill>
                        <a:srgbClr val="A6A6A6"/>
                      </a:solidFill>
                      <a:prstDash val="solid"/>
                      <a:round/>
                      <a:headEnd type="none" w="med" len="med"/>
                      <a:tailEnd type="none" w="med" len="med"/>
                    </a:lnB>
                  </a:tcPr>
                </a:tc>
                <a:tc gridSpan="3">
                  <a:txBody>
                    <a:bodyPr/>
                    <a:lstStyle/>
                    <a:p>
                      <a:pPr lvl="0" algn="ctr" fontAlgn="t"/>
                      <a:r>
                        <a:rPr lang="en-US" sz="1000" b="1" i="0" u="none" strike="noStrike" dirty="0">
                          <a:solidFill>
                            <a:srgbClr val="FFFFFF"/>
                          </a:solidFill>
                          <a:latin typeface="Ubuntu"/>
                          <a:cs typeface="Calibri"/>
                        </a:rPr>
                        <a:t>Number of</a:t>
                      </a:r>
                    </a:p>
                  </a:txBody>
                  <a:tcPr anchor="ctr">
                    <a:lnB w="9528"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Automation Tests Executed (F+R)</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rtl="0" fontAlgn="t" hangingPunct="1">
                        <a:lnSpc>
                          <a:spcPct val="100000"/>
                        </a:lnSpc>
                        <a:spcBef>
                          <a:spcPts val="0"/>
                        </a:spcBef>
                        <a:spcAft>
                          <a:spcPts val="0"/>
                        </a:spcAft>
                        <a:buNone/>
                      </a:pPr>
                      <a:r>
                        <a:rPr lang="en-US" sz="1000" b="1" i="0" u="none" strike="noStrike" kern="1200" dirty="0">
                          <a:solidFill>
                            <a:srgbClr val="FFFFFF"/>
                          </a:solidFill>
                          <a:latin typeface="Ubuntu"/>
                          <a:cs typeface="Calibri"/>
                        </a:rPr>
                        <a:t>% Automation </a:t>
                      </a:r>
                      <a:endParaRPr lang="en-US" sz="1000" b="1" i="0" u="none" strike="noStrike" kern="1200" dirty="0">
                        <a:solidFill>
                          <a:srgbClr val="FFFFFF"/>
                        </a:solidFill>
                        <a:latin typeface="Ubuntu"/>
                        <a:cs typeface="Calibri" pitchFamily="34"/>
                      </a:endParaRP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QE Defects</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Production Issues</a:t>
                      </a:r>
                    </a:p>
                  </a:txBody>
                  <a:tcPr anchor="ctr">
                    <a:lnB w="9528"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506888589"/>
                  </a:ext>
                </a:extLst>
              </a:tr>
              <a:tr h="5325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algn="ctr" defTabSz="914400" rtl="0" fontAlgn="t" hangingPunct="1"/>
                      <a:r>
                        <a:rPr lang="en-US" sz="1000" b="1" i="0" u="none" strike="noStrike" kern="1200" dirty="0">
                          <a:solidFill>
                            <a:srgbClr val="FFFFFF"/>
                          </a:solidFill>
                          <a:latin typeface="Ubuntu"/>
                          <a:cs typeface="Calibri"/>
                        </a:rPr>
                        <a:t>Functional Testcases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Regression Testcases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Total Tests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42134494"/>
                  </a:ext>
                </a:extLst>
              </a:tr>
              <a:tr h="341203">
                <a:tc>
                  <a:txBody>
                    <a:bodyPr/>
                    <a:lstStyle/>
                    <a:p>
                      <a:pPr lvl="0" algn="l">
                        <a:lnSpc>
                          <a:spcPct val="100000"/>
                        </a:lnSpc>
                        <a:spcBef>
                          <a:spcPts val="0"/>
                        </a:spcBef>
                        <a:spcAft>
                          <a:spcPts val="0"/>
                        </a:spcAft>
                        <a:buNone/>
                      </a:pPr>
                      <a:r>
                        <a:rPr lang="en-IN" sz="900" b="1" i="0" u="none" strike="noStrike" cap="none" dirty="0">
                          <a:solidFill>
                            <a:srgbClr val="FFFFFF"/>
                          </a:solidFill>
                          <a:latin typeface="Ubuntu" panose="020B0504030602030204" pitchFamily="34" charset="0"/>
                          <a:cs typeface="Calibri"/>
                        </a:rPr>
                        <a:t>CSuite</a:t>
                      </a:r>
                      <a:endParaRPr lang="en-IN" sz="900" b="1" i="0" u="none" strike="noStrike" kern="1200" cap="none" dirty="0">
                        <a:solidFill>
                          <a:srgbClr val="FFFFFF"/>
                        </a:solidFill>
                        <a:latin typeface="Ubuntu" panose="020B0504030602030204" pitchFamily="34" charset="0"/>
                        <a:ea typeface="+mn-ea"/>
                        <a:cs typeface="Calibri"/>
                      </a:endParaRP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07.16.2022</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kern="1200" cap="none" noProof="0" dirty="0">
                          <a:solidFill>
                            <a:srgbClr val="000000"/>
                          </a:solidFill>
                          <a:latin typeface="Ubuntu" panose="020B0504030602030204" pitchFamily="34" charset="0"/>
                        </a:rPr>
                        <a:t>Release 33</a:t>
                      </a:r>
                      <a:endParaRPr lang="en-US" sz="900" b="0" i="0" u="none" strike="noStrike" kern="1200" cap="none" noProof="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15</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423424644"/>
                  </a:ext>
                </a:extLst>
              </a:tr>
              <a:tr h="221879">
                <a:tc rowSpan="3">
                  <a:txBody>
                    <a:bodyPr/>
                    <a:lstStyle/>
                    <a:p>
                      <a:pPr lvl="0" algn="l">
                        <a:lnSpc>
                          <a:spcPct val="100000"/>
                        </a:lnSpc>
                        <a:spcBef>
                          <a:spcPts val="0"/>
                        </a:spcBef>
                        <a:spcAft>
                          <a:spcPts val="0"/>
                        </a:spcAft>
                        <a:buNone/>
                      </a:pPr>
                      <a:r>
                        <a:rPr lang="en-US" sz="900" b="1" dirty="0">
                          <a:solidFill>
                            <a:schemeClr val="bg1"/>
                          </a:solidFill>
                          <a:latin typeface="Ubuntu" panose="020B0504030602030204" pitchFamily="34" charset="0"/>
                        </a:rPr>
                        <a:t>AIR</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a:solidFill>
                        <a:srgbClr val="FFFFFF"/>
                      </a:solidFill>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05.16.2022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Release V7.1.0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25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185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210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330</a:t>
                      </a:r>
                      <a:endParaRPr lang="en-US" sz="900" b="0" i="0" u="none" strike="noStrike" dirty="0">
                        <a:solidFill>
                          <a:srgbClr val="000000"/>
                        </a:solidFill>
                        <a:latin typeface="Ubuntu" panose="020B0504030602030204" pitchFamily="34" charset="0"/>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77%</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a:solidFill>
                        <a:srgbClr val="A6A6A6"/>
                      </a:solidFill>
                    </a:lnB>
                    <a:solidFill>
                      <a:srgbClr val="F2F2F2"/>
                    </a:solidFill>
                  </a:tcPr>
                </a:tc>
                <a:extLst>
                  <a:ext uri="{0D108BD9-81ED-4DB2-BD59-A6C34878D82A}">
                    <a16:rowId xmlns:a16="http://schemas.microsoft.com/office/drawing/2014/main" val="1202589382"/>
                  </a:ext>
                </a:extLst>
              </a:tr>
              <a:tr h="221879">
                <a:tc vMerge="1">
                  <a:txBody>
                    <a:bodyPr/>
                    <a:lstStyle/>
                    <a:p>
                      <a:pPr lvl="0" algn="l">
                        <a:lnSpc>
                          <a:spcPct val="100000"/>
                        </a:lnSpc>
                        <a:spcBef>
                          <a:spcPts val="0"/>
                        </a:spcBef>
                        <a:spcAft>
                          <a:spcPts val="0"/>
                        </a:spcAft>
                        <a:buNone/>
                      </a:pPr>
                      <a:endParaRPr lang="en-US" sz="900" b="1" dirty="0">
                        <a:solidFill>
                          <a:schemeClr val="bg1"/>
                        </a:solidFill>
                        <a:latin typeface="Ubuntu" panose="020B0504030602030204" pitchFamily="34" charset="0"/>
                      </a:endParaRPr>
                    </a:p>
                  </a:txBody>
                  <a:tcPr>
                    <a:lnR w="9528">
                      <a:solidFill>
                        <a:srgbClr val="A6A6A6"/>
                      </a:solidFill>
                    </a:lnR>
                    <a:lnT w="9528">
                      <a:solidFill>
                        <a:srgbClr val="FFFFFF"/>
                      </a:solidFill>
                    </a:lnT>
                    <a:lnB w="9528">
                      <a:solidFill>
                        <a:srgbClr val="FFFFFF"/>
                      </a:solidFill>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a:cs typeface="Calibri"/>
                        </a:rPr>
                        <a:t>05.31.2022</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a:rPr>
                        <a:t>Release v7.2.0</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cs typeface="Calibri"/>
                        </a:rPr>
                        <a:t>19</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220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239</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220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82%</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9</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extLst>
                  <a:ext uri="{0D108BD9-81ED-4DB2-BD59-A6C34878D82A}">
                    <a16:rowId xmlns:a16="http://schemas.microsoft.com/office/drawing/2014/main" val="3779515369"/>
                  </a:ext>
                </a:extLst>
              </a:tr>
              <a:tr h="221879">
                <a:tc vMerge="1">
                  <a:txBody>
                    <a:bodyPr/>
                    <a:lstStyle/>
                    <a:p>
                      <a:pPr lvl="0" algn="l">
                        <a:lnSpc>
                          <a:spcPct val="100000"/>
                        </a:lnSpc>
                        <a:spcBef>
                          <a:spcPts val="0"/>
                        </a:spcBef>
                        <a:spcAft>
                          <a:spcPts val="0"/>
                        </a:spcAft>
                        <a:buNone/>
                      </a:pPr>
                      <a:endParaRPr lang="en-US" sz="900" b="1" dirty="0">
                        <a:solidFill>
                          <a:schemeClr val="bg1"/>
                        </a:solidFill>
                        <a:latin typeface="Ubuntu" panose="020B0504030602030204" pitchFamily="34" charset="0"/>
                      </a:endParaRPr>
                    </a:p>
                  </a:txBody>
                  <a:tcPr>
                    <a:lnR w="9528">
                      <a:solidFill>
                        <a:srgbClr val="A6A6A6"/>
                      </a:solidFill>
                    </a:lnR>
                    <a:lnT w="9528">
                      <a:solidFill>
                        <a:srgbClr val="FFFFFF"/>
                      </a:solidFill>
                    </a:lnT>
                    <a:lnB w="9528">
                      <a:solidFill>
                        <a:srgbClr val="FFFFFF"/>
                      </a:solidFill>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a:cs typeface="Calibri"/>
                        </a:rPr>
                        <a:t>06.27.2022</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l">
                        <a:lnSpc>
                          <a:spcPct val="100000"/>
                        </a:lnSpc>
                        <a:spcBef>
                          <a:spcPts val="0"/>
                        </a:spcBef>
                        <a:spcAft>
                          <a:spcPts val="0"/>
                        </a:spcAft>
                        <a:buNone/>
                      </a:pPr>
                      <a:r>
                        <a:rPr lang="en-US" sz="900" dirty="0">
                          <a:latin typeface="Ubuntu"/>
                        </a:rPr>
                        <a:t>Release v7.2.1</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kern="1200" dirty="0">
                          <a:solidFill>
                            <a:srgbClr val="000000"/>
                          </a:solidFill>
                          <a:latin typeface="Ubuntu"/>
                          <a:cs typeface="Calibri"/>
                        </a:rPr>
                        <a:t>13</a:t>
                      </a:r>
                    </a:p>
                  </a:txBody>
                  <a:tcPr>
                    <a:lnL w="9528" cap="flat" cmpd="sng" algn="ctr">
                      <a:solidFill>
                        <a:srgbClr val="A6A6A6"/>
                      </a:solidFill>
                      <a:prstDash val="solid"/>
                      <a:round/>
                      <a:headEnd type="none" w="med" len="med"/>
                      <a:tailEnd type="none" w="med" len="med"/>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250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263</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280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89%</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3</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tc>
                  <a:txBody>
                    <a:bodyPr/>
                    <a:lstStyle/>
                    <a:p>
                      <a:pPr lvl="0" algn="ctr">
                        <a:buNone/>
                      </a:pPr>
                      <a:r>
                        <a:rPr lang="en-US" sz="900" b="0" i="0" u="none" strike="noStrike" dirty="0">
                          <a:solidFill>
                            <a:srgbClr val="000000"/>
                          </a:solidFill>
                          <a:latin typeface="Ubuntu"/>
                          <a:cs typeface="Calibri"/>
                        </a:rPr>
                        <a:t>0</a:t>
                      </a:r>
                    </a:p>
                  </a:txBody>
                  <a:tcPr>
                    <a:lnL w="9528">
                      <a:solidFill>
                        <a:srgbClr val="A6A6A6"/>
                      </a:solidFill>
                    </a:lnL>
                    <a:lnR w="9528">
                      <a:solidFill>
                        <a:srgbClr val="A6A6A6"/>
                      </a:solidFill>
                    </a:lnR>
                    <a:lnT w="9528">
                      <a:solidFill>
                        <a:srgbClr val="A6A6A6"/>
                      </a:solidFill>
                    </a:lnT>
                    <a:lnB w="9528">
                      <a:solidFill>
                        <a:srgbClr val="A6A6A6"/>
                      </a:solidFill>
                    </a:lnB>
                    <a:solidFill>
                      <a:srgbClr val="F2F2F2"/>
                    </a:solidFill>
                  </a:tcPr>
                </a:tc>
                <a:extLst>
                  <a:ext uri="{0D108BD9-81ED-4DB2-BD59-A6C34878D82A}">
                    <a16:rowId xmlns:a16="http://schemas.microsoft.com/office/drawing/2014/main" val="4209975049"/>
                  </a:ext>
                </a:extLst>
              </a:tr>
              <a:tr h="221879">
                <a:tc>
                  <a:txBody>
                    <a:bodyPr/>
                    <a:lstStyle/>
                    <a:p>
                      <a:pPr lvl="0" algn="l">
                        <a:lnSpc>
                          <a:spcPct val="100000"/>
                        </a:lnSpc>
                        <a:spcBef>
                          <a:spcPts val="0"/>
                        </a:spcBef>
                        <a:spcAft>
                          <a:spcPts val="0"/>
                        </a:spcAft>
                        <a:buNone/>
                      </a:pPr>
                      <a:r>
                        <a:rPr lang="en-US" sz="900" b="1" i="0" u="none" strike="noStrike" cap="none" dirty="0">
                          <a:solidFill>
                            <a:schemeClr val="bg1"/>
                          </a:solidFill>
                          <a:latin typeface="Ubuntu" panose="020B0504030602030204" pitchFamily="34" charset="0"/>
                          <a:cs typeface="Calibri"/>
                        </a:rPr>
                        <a:t>PTV  (</a:t>
                      </a:r>
                      <a:r>
                        <a:rPr lang="en-US" sz="900" b="1" i="0" u="none" strike="noStrike" cap="none" dirty="0" err="1">
                          <a:solidFill>
                            <a:schemeClr val="bg1"/>
                          </a:solidFill>
                          <a:latin typeface="Ubuntu" panose="020B0504030602030204" pitchFamily="34" charset="0"/>
                          <a:cs typeface="Calibri"/>
                        </a:rPr>
                        <a:t>aIO</a:t>
                      </a:r>
                      <a:r>
                        <a:rPr lang="en-US" sz="900" b="1" i="0" u="none" strike="noStrike" cap="none" dirty="0">
                          <a:solidFill>
                            <a:schemeClr val="bg1"/>
                          </a:solidFill>
                          <a:latin typeface="Ubuntu" panose="020B0504030602030204" pitchFamily="34" charset="0"/>
                          <a:cs typeface="Calibri"/>
                        </a:rPr>
                        <a:t>)</a:t>
                      </a:r>
                    </a:p>
                  </a:txBody>
                  <a:tcPr>
                    <a:lnR w="9528">
                      <a:solidFill>
                        <a:srgbClr val="A6A6A6"/>
                      </a:solidFill>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ea typeface="+mn-ea"/>
                          <a:cs typeface="Calibri"/>
                        </a:rPr>
                        <a:t>05.25.2022</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Release v1.0.0</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126</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110</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202</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110</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79%</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18</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a:solidFill>
                        <a:srgbClr val="A6A6A6"/>
                      </a:solidFill>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4049044463"/>
                  </a:ext>
                </a:extLst>
              </a:tr>
              <a:tr h="221879">
                <a:tc>
                  <a:txBody>
                    <a:bodyPr/>
                    <a:lstStyle/>
                    <a:p>
                      <a:pPr lvl="0" algn="l">
                        <a:lnSpc>
                          <a:spcPct val="100000"/>
                        </a:lnSpc>
                        <a:spcBef>
                          <a:spcPts val="0"/>
                        </a:spcBef>
                        <a:spcAft>
                          <a:spcPts val="0"/>
                        </a:spcAft>
                        <a:buNone/>
                      </a:pPr>
                      <a:r>
                        <a:rPr lang="en-US" sz="900" b="1" i="0" u="none" strike="noStrike" cap="none" dirty="0">
                          <a:solidFill>
                            <a:schemeClr val="bg1"/>
                          </a:solidFill>
                          <a:latin typeface="Ubuntu" panose="020B0504030602030204" pitchFamily="34" charset="0"/>
                          <a:cs typeface="Calibri"/>
                        </a:rPr>
                        <a:t>CopyWrite</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a:solidFill>
                        <a:srgbClr val="FFFFFF"/>
                      </a:solidFill>
                    </a:lnB>
                    <a:solidFill>
                      <a:srgbClr val="12ABDB"/>
                    </a:solidFill>
                  </a:tcPr>
                </a:tc>
                <a:tc>
                  <a:txBody>
                    <a:bodyPr/>
                    <a:lstStyle/>
                    <a:p>
                      <a:pPr lvl="0" algn="ctr">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ea typeface="+mn-ea"/>
                          <a:cs typeface="Calibri"/>
                        </a:rPr>
                        <a:t>06.06.2022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Release 3.4.1</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20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130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420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390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b="0" i="0" u="none" strike="noStrike" kern="1200"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a:ea typeface="+mn-ea"/>
                          <a:cs typeface="Calibri"/>
                        </a:rPr>
                        <a:t>15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1455716728"/>
                  </a:ext>
                </a:extLst>
              </a:tr>
              <a:tr h="234546">
                <a:tc>
                  <a:txBody>
                    <a:bodyPr/>
                    <a:lstStyle/>
                    <a:p>
                      <a:pPr lvl="0" algn="l">
                        <a:lnSpc>
                          <a:spcPct val="100000"/>
                        </a:lnSpc>
                        <a:spcBef>
                          <a:spcPts val="0"/>
                        </a:spcBef>
                        <a:spcAft>
                          <a:spcPts val="0"/>
                        </a:spcAft>
                        <a:buNone/>
                      </a:pPr>
                      <a:r>
                        <a:rPr lang="en-IN" sz="900" b="1" i="0" u="none" strike="noStrike" cap="none" dirty="0">
                          <a:solidFill>
                            <a:srgbClr val="FFFFFF"/>
                          </a:solidFill>
                          <a:latin typeface="Ubuntu" panose="020B0504030602030204" pitchFamily="34" charset="0"/>
                        </a:rPr>
                        <a:t>FIT</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05.26.2022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kern="1200" cap="none" noProof="0" dirty="0">
                          <a:solidFill>
                            <a:srgbClr val="000000"/>
                          </a:solidFill>
                          <a:latin typeface="Ubuntu" panose="020B0504030602030204" pitchFamily="34" charset="0"/>
                          <a:ea typeface="+mn-ea"/>
                          <a:cs typeface="Calibri"/>
                        </a:rPr>
                        <a:t>Release 3.2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12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312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318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4110628182"/>
                  </a:ext>
                </a:extLst>
              </a:tr>
              <a:tr h="0">
                <a:tc>
                  <a:txBody>
                    <a:bodyPr/>
                    <a:lstStyle/>
                    <a:p>
                      <a:pPr marL="0" lvl="0" algn="l" defTabSz="914400" rtl="0" eaLnBrk="1" fontAlgn="base" latinLnBrk="0" hangingPunct="1">
                        <a:buNone/>
                      </a:pPr>
                      <a:r>
                        <a:rPr lang="en-IN" sz="900" b="1" i="0" u="none" strike="noStrike" kern="1200" dirty="0">
                          <a:solidFill>
                            <a:schemeClr val="bg1"/>
                          </a:solidFill>
                          <a:latin typeface="Ubuntu" panose="020B0504030602030204" pitchFamily="34" charset="0"/>
                          <a:ea typeface="+mn-ea"/>
                          <a:cs typeface="Calibri"/>
                        </a:rPr>
                        <a:t>OP1</a:t>
                      </a:r>
                      <a:r>
                        <a:rPr lang="en-IN" sz="900" b="0" i="0" u="none" strike="noStrike" kern="1200" dirty="0">
                          <a:solidFill>
                            <a:srgbClr val="000000"/>
                          </a:solidFill>
                          <a:latin typeface="Ubuntu" panose="020B0504030602030204" pitchFamily="34" charset="0"/>
                          <a:ea typeface="+mn-ea"/>
                          <a:cs typeface="Calibri"/>
                        </a:rPr>
                        <a:t>​</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05.20.2022​</a:t>
                      </a:r>
                    </a:p>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latin typeface="Ubuntu" panose="020B0504030602030204" pitchFamily="34" charset="0"/>
                          <a:ea typeface="+mn-ea"/>
                          <a:cs typeface="Calibri"/>
                        </a:rPr>
                        <a:t>Release 2022.3 &amp; Release 2022.4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16</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298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308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292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​94%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fontAlgn="base" latinLnBrk="0" hangingPunct="1">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077019662"/>
                  </a:ext>
                </a:extLst>
              </a:tr>
              <a:tr h="289409">
                <a:tc>
                  <a:txBody>
                    <a:bodyPr/>
                    <a:lstStyle/>
                    <a:p>
                      <a:pPr lvl="0" algn="l">
                        <a:lnSpc>
                          <a:spcPct val="100000"/>
                        </a:lnSpc>
                        <a:spcBef>
                          <a:spcPts val="0"/>
                        </a:spcBef>
                        <a:spcAft>
                          <a:spcPts val="0"/>
                        </a:spcAft>
                        <a:buNone/>
                      </a:pPr>
                      <a:r>
                        <a:rPr lang="en-US" sz="900" b="1" i="0" u="none" strike="noStrike" kern="1200" dirty="0">
                          <a:solidFill>
                            <a:schemeClr val="bg1"/>
                          </a:solidFill>
                          <a:latin typeface="Ubuntu" panose="020B0504030602030204" pitchFamily="34" charset="0"/>
                          <a:ea typeface="+mn-ea"/>
                          <a:cs typeface="Calibri"/>
                        </a:rPr>
                        <a:t>Microservices / Southampton</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dirty="0">
                          <a:latin typeface="Ubuntu" panose="020B0504030602030204" pitchFamily="34" charset="0"/>
                        </a:rPr>
                        <a:t>05.17.2022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Enhancement of Plan Unit Detail API</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100%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589757416"/>
                  </a:ext>
                </a:extLst>
              </a:tr>
              <a:tr h="355006">
                <a:tc>
                  <a:txBody>
                    <a:bodyPr/>
                    <a:lstStyle/>
                    <a:p>
                      <a:pPr lvl="0" algn="l">
                        <a:lnSpc>
                          <a:spcPct val="100000"/>
                        </a:lnSpc>
                        <a:spcBef>
                          <a:spcPts val="0"/>
                        </a:spcBef>
                        <a:spcAft>
                          <a:spcPts val="0"/>
                        </a:spcAft>
                        <a:buNone/>
                      </a:pPr>
                      <a:r>
                        <a:rPr lang="en-US" sz="900" b="1" i="0" u="none" strike="noStrike" kern="1200" dirty="0">
                          <a:solidFill>
                            <a:schemeClr val="bg1"/>
                          </a:solidFill>
                          <a:latin typeface="Ubuntu" panose="020B0504030602030204" pitchFamily="34" charset="0"/>
                          <a:ea typeface="+mn-ea"/>
                          <a:cs typeface="Calibri"/>
                        </a:rPr>
                        <a:t>Microservices / Hotfix </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dirty="0">
                          <a:latin typeface="Ubuntu" panose="020B0504030602030204" pitchFamily="34" charset="0"/>
                        </a:rPr>
                        <a:t>06.13.2022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Advertiser Procedure - Change to </a:t>
                      </a:r>
                      <a:r>
                        <a:rPr lang="en-US" sz="900" dirty="0" err="1">
                          <a:latin typeface="Ubuntu" panose="020B0504030602030204" pitchFamily="34" charset="0"/>
                        </a:rPr>
                        <a:t>Upsert</a:t>
                      </a:r>
                      <a:r>
                        <a:rPr lang="en-US" sz="900" dirty="0">
                          <a:latin typeface="Ubuntu" panose="020B0504030602030204" pitchFamily="34" charset="0"/>
                        </a:rPr>
                        <a:t> Logic</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196428431"/>
                  </a:ext>
                </a:extLst>
              </a:tr>
              <a:tr h="355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kern="1200" dirty="0">
                          <a:solidFill>
                            <a:schemeClr val="bg1"/>
                          </a:solidFill>
                          <a:latin typeface="Ubuntu" panose="020B0504030602030204" pitchFamily="34" charset="0"/>
                          <a:ea typeface="+mn-ea"/>
                          <a:cs typeface="Calibri"/>
                        </a:rPr>
                        <a:t>Microservices / </a:t>
                      </a:r>
                      <a:r>
                        <a:rPr lang="en-US" sz="900" b="1" i="0" u="none" strike="noStrike" kern="1200" dirty="0" err="1">
                          <a:solidFill>
                            <a:schemeClr val="bg1"/>
                          </a:solidFill>
                          <a:latin typeface="Ubuntu" panose="020B0504030602030204" pitchFamily="34" charset="0"/>
                          <a:ea typeface="+mn-ea"/>
                          <a:cs typeface="Calibri"/>
                        </a:rPr>
                        <a:t>HashiCorpVault</a:t>
                      </a:r>
                      <a:r>
                        <a:rPr lang="en-US" sz="900" b="1" i="0" u="none" strike="noStrike" kern="1200" dirty="0">
                          <a:solidFill>
                            <a:schemeClr val="bg1"/>
                          </a:solidFill>
                          <a:latin typeface="Ubuntu" panose="020B0504030602030204" pitchFamily="34" charset="0"/>
                          <a:ea typeface="+mn-ea"/>
                          <a:cs typeface="Calibri"/>
                        </a:rPr>
                        <a:t> </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dirty="0">
                          <a:latin typeface="Ubuntu" panose="020B0504030602030204" pitchFamily="34" charset="0"/>
                        </a:rPr>
                        <a:t>06.27.2022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err="1">
                          <a:latin typeface="Ubuntu" panose="020B0504030602030204" pitchFamily="34" charset="0"/>
                        </a:rPr>
                        <a:t>HashiCorpVault</a:t>
                      </a:r>
                      <a:r>
                        <a:rPr lang="en-US" sz="900" dirty="0">
                          <a:latin typeface="Ubuntu" panose="020B0504030602030204" pitchFamily="34" charset="0"/>
                        </a:rPr>
                        <a:t> Migration for CI Integration APIs</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215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215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215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100%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4097564499"/>
                  </a:ext>
                </a:extLst>
              </a:tr>
              <a:tr h="421171">
                <a:tc>
                  <a:txBody>
                    <a:bodyPr/>
                    <a:lstStyle/>
                    <a:p>
                      <a:pPr lvl="0" algn="l">
                        <a:lnSpc>
                          <a:spcPct val="100000"/>
                        </a:lnSpc>
                        <a:spcBef>
                          <a:spcPts val="0"/>
                        </a:spcBef>
                        <a:spcAft>
                          <a:spcPts val="0"/>
                        </a:spcAft>
                        <a:buNone/>
                      </a:pPr>
                      <a:r>
                        <a:rPr lang="en-IN" sz="900" b="1" i="0" u="none" strike="noStrike" noProof="0" dirty="0">
                          <a:solidFill>
                            <a:srgbClr val="FFFFFF"/>
                          </a:solidFill>
                          <a:latin typeface="Ubuntu" panose="020B0504030602030204" pitchFamily="34" charset="0"/>
                        </a:rPr>
                        <a:t>UWS DataStream / Man United</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05.25.2022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kern="1200" cap="none" noProof="0" dirty="0">
                          <a:solidFill>
                            <a:srgbClr val="000000"/>
                          </a:solidFill>
                          <a:latin typeface="Ubuntu" panose="020B0504030602030204" pitchFamily="34" charset="0"/>
                          <a:ea typeface="+mn-ea"/>
                          <a:cs typeface="Calibri"/>
                        </a:rPr>
                        <a:t>Plan Ingest V2 implementation and UWS Integration</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95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157</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62 (Partially Automated)</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39%</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730975661"/>
                  </a:ext>
                </a:extLst>
              </a:tr>
              <a:tr h="488134">
                <a:tc>
                  <a:txBody>
                    <a:bodyPr/>
                    <a:lstStyle/>
                    <a:p>
                      <a:pPr lvl="0" algn="l">
                        <a:lnSpc>
                          <a:spcPct val="100000"/>
                        </a:lnSpc>
                        <a:spcBef>
                          <a:spcPts val="0"/>
                        </a:spcBef>
                        <a:spcAft>
                          <a:spcPts val="0"/>
                        </a:spcAft>
                        <a:buNone/>
                      </a:pPr>
                      <a:r>
                        <a:rPr lang="en-US" sz="900" b="1" i="0" u="none" strike="noStrike" kern="1200" cap="none" dirty="0">
                          <a:solidFill>
                            <a:srgbClr val="FFFFFF"/>
                          </a:solidFill>
                          <a:latin typeface="Ubuntu" panose="020B0504030602030204" pitchFamily="34" charset="0"/>
                          <a:ea typeface="+mn-ea"/>
                          <a:cs typeface="Calibri"/>
                        </a:rPr>
                        <a:t>PUB Digital</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05.04.2022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IN" sz="900" dirty="0">
                          <a:latin typeface="Ubuntu" panose="020B0504030602030204" pitchFamily="34" charset="0"/>
                        </a:rPr>
                        <a:t>v4.7.0: Source Delivered Impressions from Hubble + 60% Probability in Demand</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26</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378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404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339</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84%</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1174267368"/>
                  </a:ext>
                </a:extLst>
              </a:tr>
              <a:tr h="363574">
                <a:tc>
                  <a:txBody>
                    <a:bodyPr/>
                    <a:lstStyle/>
                    <a:p>
                      <a:pPr lvl="0" algn="l">
                        <a:lnSpc>
                          <a:spcPct val="100000"/>
                        </a:lnSpc>
                        <a:spcBef>
                          <a:spcPts val="0"/>
                        </a:spcBef>
                        <a:spcAft>
                          <a:spcPts val="0"/>
                        </a:spcAft>
                        <a:buNone/>
                      </a:pPr>
                      <a:r>
                        <a:rPr lang="en-IN" sz="900" b="1" i="0" u="none" strike="noStrike" noProof="0" dirty="0">
                          <a:solidFill>
                            <a:srgbClr val="FFFFFF"/>
                          </a:solidFill>
                          <a:latin typeface="Ubuntu" panose="020B0504030602030204" pitchFamily="34" charset="0"/>
                        </a:rPr>
                        <a:t>PUB Digital</a:t>
                      </a:r>
                    </a:p>
                  </a:txBody>
                  <a:tcPr>
                    <a:lnR w="9528">
                      <a:solidFill>
                        <a:srgbClr val="A6A6A6"/>
                      </a:solidFill>
                    </a:lnR>
                    <a:lnT w="9528">
                      <a:solidFill>
                        <a:srgbClr val="FFFFFF"/>
                      </a:solidFill>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06.21.2022</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kern="1200" dirty="0">
                          <a:solidFill>
                            <a:schemeClr val="dk1"/>
                          </a:solidFill>
                          <a:latin typeface="Ubuntu" panose="020B0504030602030204" pitchFamily="34" charset="0"/>
                          <a:ea typeface="+mn-ea"/>
                          <a:cs typeface="+mn-cs"/>
                        </a:rPr>
                        <a:t>V4.8.0: Capacity</a:t>
                      </a:r>
                      <a:r>
                        <a:rPr lang="en-US" dirty="0">
                          <a:latin typeface="Ubuntu" panose="020B0504030602030204" pitchFamily="34" charset="0"/>
                        </a:rPr>
                        <a:t> </a:t>
                      </a:r>
                      <a:r>
                        <a:rPr lang="en-US" sz="900" kern="1200" dirty="0">
                          <a:solidFill>
                            <a:schemeClr val="dk1"/>
                          </a:solidFill>
                          <a:latin typeface="Ubuntu" panose="020B0504030602030204" pitchFamily="34" charset="0"/>
                          <a:ea typeface="+mn-ea"/>
                          <a:cs typeface="+mn-cs"/>
                        </a:rPr>
                        <a:t>Automation</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83</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378</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461</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341</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74%</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7</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66504125"/>
                  </a:ext>
                </a:extLst>
              </a:tr>
              <a:tr h="355006">
                <a:tc>
                  <a:txBody>
                    <a:bodyPr/>
                    <a:lstStyle/>
                    <a:p>
                      <a:pPr lvl="0" algn="l">
                        <a:lnSpc>
                          <a:spcPct val="100000"/>
                        </a:lnSpc>
                        <a:spcBef>
                          <a:spcPts val="0"/>
                        </a:spcBef>
                        <a:spcAft>
                          <a:spcPts val="0"/>
                        </a:spcAft>
                        <a:buNone/>
                      </a:pPr>
                      <a:r>
                        <a:rPr lang="en-IN" sz="900" b="0" i="0" u="none" strike="noStrike" noProof="0" dirty="0">
                          <a:solidFill>
                            <a:srgbClr val="FFFFFF"/>
                          </a:solidFill>
                          <a:latin typeface="Ubuntu"/>
                        </a:rPr>
                        <a:t>CIR</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cap="none" dirty="0">
                          <a:solidFill>
                            <a:srgbClr val="000000"/>
                          </a:solidFill>
                          <a:latin typeface="Ubuntu"/>
                          <a:cs typeface="Calibri"/>
                        </a:rPr>
                        <a:t>06.24.2022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cap="none" dirty="0">
                          <a:solidFill>
                            <a:srgbClr val="000000"/>
                          </a:solidFill>
                          <a:latin typeface="+mn-lt"/>
                          <a:ea typeface="+mn-ea"/>
                          <a:cs typeface="+mn-cs"/>
                        </a:rPr>
                        <a:t>Bug fixes, S3 integration and DB user changes</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20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250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270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250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100%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eaLnBrk="1" latinLnBrk="0" hangingPunct="1">
                        <a:lnSpc>
                          <a:spcPct val="100000"/>
                        </a:lnSpc>
                        <a:spcBef>
                          <a:spcPts val="0"/>
                        </a:spcBef>
                        <a:spcAft>
                          <a:spcPts val="0"/>
                        </a:spcAft>
                        <a:buNone/>
                      </a:pPr>
                      <a:r>
                        <a:rPr lang="en-US" sz="900" b="0" i="0" u="none" strike="noStrike" kern="1200" dirty="0">
                          <a:solidFill>
                            <a:srgbClr val="000000"/>
                          </a:solidFill>
                          <a:latin typeface="Ubuntu"/>
                          <a:ea typeface="+mn-ea"/>
                          <a:cs typeface="Calibri"/>
                        </a:rPr>
                        <a:t>0</a:t>
                      </a: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1001860266"/>
                  </a:ext>
                </a:extLst>
              </a:tr>
            </a:tbl>
          </a:graphicData>
        </a:graphic>
      </p:graphicFrame>
      <p:sp>
        <p:nvSpPr>
          <p:cNvPr id="6" name="TextBox 5">
            <a:extLst>
              <a:ext uri="{FF2B5EF4-FFF2-40B4-BE49-F238E27FC236}">
                <a16:creationId xmlns:a16="http://schemas.microsoft.com/office/drawing/2014/main" id="{6A7894C0-436C-88EF-0C77-A6CE3905A8D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B1F70946-F74B-F4E9-DD3E-0C12357C4EE0}"/>
              </a:ext>
            </a:extLst>
          </p:cNvPr>
          <p:cNvSpPr txBox="1"/>
          <p:nvPr/>
        </p:nvSpPr>
        <p:spPr>
          <a:xfrm>
            <a:off x="4764087" y="3851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itle 2">
            <a:extLst>
              <a:ext uri="{FF2B5EF4-FFF2-40B4-BE49-F238E27FC236}">
                <a16:creationId xmlns:a16="http://schemas.microsoft.com/office/drawing/2014/main" id="{5769791C-1118-4B3E-AF46-ECF72BFA5D85}"/>
              </a:ext>
            </a:extLst>
          </p:cNvPr>
          <p:cNvSpPr txBox="1">
            <a:spLocks/>
          </p:cNvSpPr>
          <p:nvPr/>
        </p:nvSpPr>
        <p:spPr>
          <a:xfrm>
            <a:off x="149678" y="17375"/>
            <a:ext cx="10947397" cy="39640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Release Metrics – Jul 2022</a:t>
            </a:r>
          </a:p>
        </p:txBody>
      </p:sp>
      <p:sp>
        <p:nvSpPr>
          <p:cNvPr id="2" name="Footer Placeholder 1">
            <a:extLst>
              <a:ext uri="{FF2B5EF4-FFF2-40B4-BE49-F238E27FC236}">
                <a16:creationId xmlns:a16="http://schemas.microsoft.com/office/drawing/2014/main" id="{8AD29586-7C7D-4A00-BF68-7BAC2E5214F5}"/>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AFDC6728-5FB5-4102-A8B9-F7637E4B2A00}"/>
              </a:ext>
            </a:extLst>
          </p:cNvPr>
          <p:cNvGraphicFramePr>
            <a:graphicFrameLocks noGrp="1"/>
          </p:cNvGraphicFramePr>
          <p:nvPr>
            <p:extLst>
              <p:ext uri="{D42A27DB-BD31-4B8C-83A1-F6EECF244321}">
                <p14:modId xmlns:p14="http://schemas.microsoft.com/office/powerpoint/2010/main" val="2108550965"/>
              </p:ext>
            </p:extLst>
          </p:nvPr>
        </p:nvGraphicFramePr>
        <p:xfrm>
          <a:off x="102531" y="768143"/>
          <a:ext cx="12079012" cy="4022931"/>
        </p:xfrm>
        <a:graphic>
          <a:graphicData uri="http://schemas.openxmlformats.org/drawingml/2006/table">
            <a:tbl>
              <a:tblPr firstRow="1" bandRow="1">
                <a:effectLst/>
                <a:tableStyleId>{F5AB1C69-6EDB-4FF4-983F-18BD219EF322}</a:tableStyleId>
              </a:tblPr>
              <a:tblGrid>
                <a:gridCol w="1903730">
                  <a:extLst>
                    <a:ext uri="{9D8B030D-6E8A-4147-A177-3AD203B41FA5}">
                      <a16:colId xmlns:a16="http://schemas.microsoft.com/office/drawing/2014/main" val="2483578511"/>
                    </a:ext>
                  </a:extLst>
                </a:gridCol>
                <a:gridCol w="818757">
                  <a:extLst>
                    <a:ext uri="{9D8B030D-6E8A-4147-A177-3AD203B41FA5}">
                      <a16:colId xmlns:a16="http://schemas.microsoft.com/office/drawing/2014/main" val="3349873010"/>
                    </a:ext>
                  </a:extLst>
                </a:gridCol>
                <a:gridCol w="2062862">
                  <a:extLst>
                    <a:ext uri="{9D8B030D-6E8A-4147-A177-3AD203B41FA5}">
                      <a16:colId xmlns:a16="http://schemas.microsoft.com/office/drawing/2014/main" val="431609340"/>
                    </a:ext>
                  </a:extLst>
                </a:gridCol>
                <a:gridCol w="1498314">
                  <a:extLst>
                    <a:ext uri="{9D8B030D-6E8A-4147-A177-3AD203B41FA5}">
                      <a16:colId xmlns:a16="http://schemas.microsoft.com/office/drawing/2014/main" val="2428536650"/>
                    </a:ext>
                  </a:extLst>
                </a:gridCol>
                <a:gridCol w="1105384">
                  <a:extLst>
                    <a:ext uri="{9D8B030D-6E8A-4147-A177-3AD203B41FA5}">
                      <a16:colId xmlns:a16="http://schemas.microsoft.com/office/drawing/2014/main" val="1151466974"/>
                    </a:ext>
                  </a:extLst>
                </a:gridCol>
                <a:gridCol w="969669">
                  <a:extLst>
                    <a:ext uri="{9D8B030D-6E8A-4147-A177-3AD203B41FA5}">
                      <a16:colId xmlns:a16="http://schemas.microsoft.com/office/drawing/2014/main" val="1878325731"/>
                    </a:ext>
                  </a:extLst>
                </a:gridCol>
                <a:gridCol w="898822">
                  <a:extLst>
                    <a:ext uri="{9D8B030D-6E8A-4147-A177-3AD203B41FA5}">
                      <a16:colId xmlns:a16="http://schemas.microsoft.com/office/drawing/2014/main" val="1940474682"/>
                    </a:ext>
                  </a:extLst>
                </a:gridCol>
                <a:gridCol w="926048">
                  <a:extLst>
                    <a:ext uri="{9D8B030D-6E8A-4147-A177-3AD203B41FA5}">
                      <a16:colId xmlns:a16="http://schemas.microsoft.com/office/drawing/2014/main" val="3402789761"/>
                    </a:ext>
                  </a:extLst>
                </a:gridCol>
                <a:gridCol w="959317">
                  <a:extLst>
                    <a:ext uri="{9D8B030D-6E8A-4147-A177-3AD203B41FA5}">
                      <a16:colId xmlns:a16="http://schemas.microsoft.com/office/drawing/2014/main" val="4175200200"/>
                    </a:ext>
                  </a:extLst>
                </a:gridCol>
                <a:gridCol w="936109">
                  <a:extLst>
                    <a:ext uri="{9D8B030D-6E8A-4147-A177-3AD203B41FA5}">
                      <a16:colId xmlns:a16="http://schemas.microsoft.com/office/drawing/2014/main" val="3326744576"/>
                    </a:ext>
                  </a:extLst>
                </a:gridCol>
              </a:tblGrid>
              <a:tr h="394889">
                <a:tc rowSpan="2">
                  <a:txBody>
                    <a:bodyPr/>
                    <a:lstStyle/>
                    <a:p>
                      <a:pPr marL="0" lvl="0" algn="ctr" defTabSz="914400" rtl="0" fontAlgn="t" hangingPunct="1"/>
                      <a:r>
                        <a:rPr lang="en-IN" sz="1000" b="1" i="0" u="none" strike="noStrike" kern="1200" dirty="0">
                          <a:solidFill>
                            <a:srgbClr val="FFFFFF"/>
                          </a:solidFill>
                          <a:latin typeface="Ubuntu"/>
                          <a:cs typeface="Calibri"/>
                        </a:rPr>
                        <a:t>App Name / Release Name`</a:t>
                      </a:r>
                      <a:endParaRPr lang="en-US" sz="1000" b="1" i="0" u="none" strike="noStrike" kern="1200" dirty="0">
                        <a:solidFill>
                          <a:srgbClr val="FFFFFF"/>
                        </a:solidFill>
                        <a:latin typeface="Ubuntu"/>
                        <a:cs typeface="Calibri"/>
                      </a:endParaRPr>
                    </a:p>
                  </a:txBody>
                  <a:tcPr anchor="ctr">
                    <a:lnB w="9528" cap="flat" cmpd="sng" algn="ctr">
                      <a:solidFill>
                        <a:srgbClr val="FFFFFF"/>
                      </a:solidFill>
                      <a:prstDash val="solid"/>
                      <a:round/>
                      <a:headEnd type="none" w="med" len="med"/>
                      <a:tailEnd type="none" w="med" len="med"/>
                    </a:lnB>
                    <a:solidFill>
                      <a:srgbClr val="2B0A3D"/>
                    </a:solidFill>
                  </a:tcPr>
                </a:tc>
                <a:tc rowSpan="2">
                  <a:txBody>
                    <a:bodyPr/>
                    <a:lstStyle/>
                    <a:p>
                      <a:pPr marL="0" lvl="0" algn="ctr" defTabSz="914400" rtl="0" fontAlgn="t" hangingPunct="1"/>
                      <a:r>
                        <a:rPr lang="en-US" sz="1000" b="1" i="0" u="none" strike="noStrike" kern="1200" dirty="0">
                          <a:solidFill>
                            <a:srgbClr val="FFFFFF"/>
                          </a:solidFill>
                          <a:latin typeface="Ubuntu"/>
                          <a:cs typeface="Calibri"/>
                        </a:rPr>
                        <a:t>Go Live Date</a:t>
                      </a:r>
                    </a:p>
                  </a:txBody>
                  <a:tcPr anchor="ctr">
                    <a:lnB w="9528" cap="flat" cmpd="sng" algn="ctr">
                      <a:solidFill>
                        <a:srgbClr val="A6A6A6"/>
                      </a:solidFill>
                      <a:prstDash val="solid"/>
                      <a:round/>
                      <a:headEnd type="none" w="med" len="med"/>
                      <a:tailEnd type="none" w="med" len="med"/>
                    </a:lnB>
                  </a:tcPr>
                </a:tc>
                <a:tc rowSpan="2">
                  <a:txBody>
                    <a:bodyPr/>
                    <a:lstStyle/>
                    <a:p>
                      <a:pPr marL="0" lvl="0" algn="ctr" defTabSz="914400" rtl="0" fontAlgn="t" hangingPunct="1"/>
                      <a:r>
                        <a:rPr lang="en-US" sz="1000" b="1" i="0" u="none" strike="noStrike" kern="1200" dirty="0">
                          <a:solidFill>
                            <a:srgbClr val="FFFFFF"/>
                          </a:solidFill>
                          <a:latin typeface="Ubuntu"/>
                          <a:cs typeface="Calibri"/>
                        </a:rPr>
                        <a:t>Release Overview</a:t>
                      </a:r>
                    </a:p>
                  </a:txBody>
                  <a:tcPr anchor="ctr">
                    <a:lnB w="9528" cap="flat" cmpd="sng" algn="ctr">
                      <a:solidFill>
                        <a:srgbClr val="A6A6A6"/>
                      </a:solidFill>
                      <a:prstDash val="solid"/>
                      <a:round/>
                      <a:headEnd type="none" w="med" len="med"/>
                      <a:tailEnd type="none" w="med" len="med"/>
                    </a:lnB>
                  </a:tcPr>
                </a:tc>
                <a:tc gridSpan="3">
                  <a:txBody>
                    <a:bodyPr/>
                    <a:lstStyle/>
                    <a:p>
                      <a:pPr lvl="0" algn="ctr" fontAlgn="t"/>
                      <a:r>
                        <a:rPr lang="en-US" sz="1000" b="1" i="0" u="none" strike="noStrike" dirty="0">
                          <a:solidFill>
                            <a:srgbClr val="FFFFFF"/>
                          </a:solidFill>
                          <a:latin typeface="Ubuntu"/>
                          <a:cs typeface="Calibri"/>
                        </a:rPr>
                        <a:t>Number of</a:t>
                      </a:r>
                    </a:p>
                  </a:txBody>
                  <a:tcPr anchor="ctr">
                    <a:lnB w="9528"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Automation Tests Executed (F+R)</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rtl="0" fontAlgn="t" hangingPunct="1">
                        <a:lnSpc>
                          <a:spcPct val="100000"/>
                        </a:lnSpc>
                        <a:spcBef>
                          <a:spcPts val="0"/>
                        </a:spcBef>
                        <a:spcAft>
                          <a:spcPts val="0"/>
                        </a:spcAft>
                        <a:buNone/>
                      </a:pPr>
                      <a:r>
                        <a:rPr lang="en-US" sz="1000" b="1" i="0" u="none" strike="noStrike" kern="1200" dirty="0">
                          <a:solidFill>
                            <a:srgbClr val="FFFFFF"/>
                          </a:solidFill>
                          <a:latin typeface="Ubuntu"/>
                          <a:cs typeface="Calibri"/>
                        </a:rPr>
                        <a:t>% Automation </a:t>
                      </a:r>
                      <a:endParaRPr lang="en-US" sz="1000" b="1" i="0" u="none" strike="noStrike" kern="1200" dirty="0">
                        <a:solidFill>
                          <a:srgbClr val="FFFFFF"/>
                        </a:solidFill>
                        <a:latin typeface="Ubuntu"/>
                        <a:cs typeface="Calibri" pitchFamily="34"/>
                      </a:endParaRP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QE Defects</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Production Issues</a:t>
                      </a:r>
                    </a:p>
                  </a:txBody>
                  <a:tcPr anchor="ctr">
                    <a:lnB w="9528"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506888589"/>
                  </a:ext>
                </a:extLst>
              </a:tr>
              <a:tr h="888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algn="ctr" defTabSz="914400" rtl="0" fontAlgn="t" hangingPunct="1"/>
                      <a:r>
                        <a:rPr lang="en-US" sz="1000" b="1" i="0" u="none" strike="noStrike" kern="1200" dirty="0">
                          <a:solidFill>
                            <a:srgbClr val="FFFFFF"/>
                          </a:solidFill>
                          <a:latin typeface="Ubuntu"/>
                          <a:cs typeface="Calibri"/>
                        </a:rPr>
                        <a:t>Functional Testcases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Regression Testcases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dirty="0">
                          <a:solidFill>
                            <a:srgbClr val="FFFFFF"/>
                          </a:solidFill>
                          <a:latin typeface="Ubuntu"/>
                          <a:cs typeface="Calibri"/>
                        </a:rPr>
                        <a:t>Total Tests Executed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42134494"/>
                  </a:ext>
                </a:extLst>
              </a:tr>
              <a:tr h="814458">
                <a:tc>
                  <a:txBody>
                    <a:bodyPr/>
                    <a:lstStyle/>
                    <a:p>
                      <a:pPr lvl="0" algn="l">
                        <a:lnSpc>
                          <a:spcPct val="100000"/>
                        </a:lnSpc>
                        <a:spcBef>
                          <a:spcPts val="0"/>
                        </a:spcBef>
                        <a:spcAft>
                          <a:spcPts val="0"/>
                        </a:spcAft>
                        <a:buNone/>
                      </a:pPr>
                      <a:r>
                        <a:rPr lang="en-IN" sz="900" b="1" i="0" u="none" strike="noStrike" kern="1200" dirty="0">
                          <a:solidFill>
                            <a:srgbClr val="FFFFFF"/>
                          </a:solidFill>
                          <a:latin typeface="Ubuntu"/>
                          <a:ea typeface="+mn-ea"/>
                          <a:cs typeface="+mn-cs"/>
                        </a:rPr>
                        <a:t>Wide Orbit Traffic v21</a:t>
                      </a:r>
                      <a:br>
                        <a:rPr lang="en-IN" sz="900" b="1" i="0" u="none" strike="noStrike" kern="1200" dirty="0">
                          <a:solidFill>
                            <a:srgbClr val="FFFFFF"/>
                          </a:solidFill>
                          <a:latin typeface="Ubuntu"/>
                          <a:ea typeface="+mn-ea"/>
                          <a:cs typeface="+mn-cs"/>
                        </a:rPr>
                      </a:br>
                      <a:r>
                        <a:rPr lang="en-IN" sz="900" b="1" i="0" u="none" strike="noStrike" kern="1200" dirty="0">
                          <a:solidFill>
                            <a:srgbClr val="FFFFFF"/>
                          </a:solidFill>
                          <a:latin typeface="Ubuntu"/>
                          <a:ea typeface="+mn-ea"/>
                          <a:cs typeface="+mn-cs"/>
                        </a:rPr>
                        <a:t>(Local)</a:t>
                      </a:r>
                      <a:endParaRPr lang="en-IN" sz="900" b="1" i="0" u="none" strike="noStrike" kern="1200" noProof="0" dirty="0">
                        <a:solidFill>
                          <a:srgbClr val="FFFFFF"/>
                        </a:solidFill>
                        <a:latin typeface="Ubuntu"/>
                        <a:ea typeface="+mn-ea"/>
                        <a:cs typeface="+mn-cs"/>
                      </a:endParaRP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ea typeface="+mn-ea"/>
                          <a:cs typeface="Calibri"/>
                        </a:rPr>
                        <a:t>05.07.2022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IN" sz="900" kern="1200" dirty="0">
                          <a:solidFill>
                            <a:schemeClr val="dk1"/>
                          </a:solidFill>
                          <a:latin typeface="Ubuntu" panose="020B0504030602030204" pitchFamily="34" charset="0"/>
                          <a:ea typeface="+mn-ea"/>
                          <a:cs typeface="+mn-cs"/>
                        </a:rPr>
                        <a:t>Some new functionalities being introduced in the application &amp; also fixed issues.</a:t>
                      </a:r>
                      <a:endParaRPr lang="en-US" sz="900" kern="1200" dirty="0">
                        <a:solidFill>
                          <a:schemeClr val="dk1"/>
                        </a:solidFill>
                        <a:latin typeface="Ubuntu" panose="020B0504030602030204" pitchFamily="34" charset="0"/>
                        <a:ea typeface="+mn-ea"/>
                        <a:cs typeface="+mn-cs"/>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226</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189</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415</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189</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45%</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17</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0</a:t>
                      </a:r>
                    </a:p>
                  </a:txBody>
                  <a:tcPr marL="68580" marR="68580" marT="0" marB="0">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057488167"/>
                  </a:ext>
                </a:extLst>
              </a:tr>
              <a:tr h="1925084">
                <a:tc>
                  <a:txBody>
                    <a:bodyPr/>
                    <a:lstStyle/>
                    <a:p>
                      <a:pPr lvl="0" algn="l">
                        <a:lnSpc>
                          <a:spcPct val="100000"/>
                        </a:lnSpc>
                        <a:spcBef>
                          <a:spcPts val="0"/>
                        </a:spcBef>
                        <a:spcAft>
                          <a:spcPts val="0"/>
                        </a:spcAft>
                        <a:buNone/>
                      </a:pPr>
                      <a:r>
                        <a:rPr lang="en-IN" sz="900" b="1" i="0" u="none" strike="noStrike" noProof="0" dirty="0">
                          <a:solidFill>
                            <a:srgbClr val="FFFFFF"/>
                          </a:solidFill>
                          <a:latin typeface="Ubuntu"/>
                        </a:rPr>
                        <a:t>Sell SMART &amp; </a:t>
                      </a:r>
                      <a:r>
                        <a:rPr lang="en-IN" sz="900" b="1" i="0" u="none" strike="noStrike" noProof="0" dirty="0" err="1">
                          <a:solidFill>
                            <a:srgbClr val="FFFFFF"/>
                          </a:solidFill>
                          <a:latin typeface="Ubuntu"/>
                        </a:rPr>
                        <a:t>Skycastle</a:t>
                      </a:r>
                      <a:r>
                        <a:rPr lang="en-IN" sz="900" b="1" i="0" u="none" strike="noStrike" noProof="0" dirty="0">
                          <a:solidFill>
                            <a:srgbClr val="FFFFFF"/>
                          </a:solidFill>
                          <a:latin typeface="Ubuntu"/>
                        </a:rPr>
                        <a:t> (Local)</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ea typeface="+mn-ea"/>
                          <a:cs typeface="Calibri"/>
                        </a:rPr>
                        <a:t>06.16.2022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IN" sz="900" kern="1200" dirty="0">
                          <a:solidFill>
                            <a:schemeClr val="dk1"/>
                          </a:solidFill>
                          <a:latin typeface="Ubuntu" panose="020B0504030602030204" pitchFamily="34" charset="0"/>
                          <a:ea typeface="+mn-ea"/>
                          <a:cs typeface="+mn-cs"/>
                        </a:rPr>
                        <a:t>New Station and Platform added in Pipeline. </a:t>
                      </a:r>
                      <a:r>
                        <a:rPr lang="en-IN" sz="900" kern="1200" dirty="0" err="1">
                          <a:solidFill>
                            <a:schemeClr val="dk1"/>
                          </a:solidFill>
                          <a:latin typeface="Ubuntu" panose="020B0504030602030204" pitchFamily="34" charset="0"/>
                          <a:ea typeface="+mn-ea"/>
                          <a:cs typeface="+mn-cs"/>
                        </a:rPr>
                        <a:t>Skycastle</a:t>
                      </a:r>
                      <a:r>
                        <a:rPr lang="en-IN" sz="900" kern="1200" dirty="0">
                          <a:solidFill>
                            <a:schemeClr val="dk1"/>
                          </a:solidFill>
                          <a:latin typeface="Ubuntu" panose="020B0504030602030204" pitchFamily="34" charset="0"/>
                          <a:ea typeface="+mn-ea"/>
                          <a:cs typeface="+mn-cs"/>
                        </a:rPr>
                        <a:t> requests created with Prospect advertiser should be replaced with WO accounts if Prospect acct is replaced and archived. Update custom label for BD Advertisers</a:t>
                      </a:r>
                    </a:p>
                    <a:p>
                      <a:pPr lvl="0" algn="l">
                        <a:lnSpc>
                          <a:spcPct val="100000"/>
                        </a:lnSpc>
                        <a:spcBef>
                          <a:spcPts val="0"/>
                        </a:spcBef>
                        <a:spcAft>
                          <a:spcPts val="0"/>
                        </a:spcAft>
                        <a:buNone/>
                      </a:pPr>
                      <a:endParaRPr lang="en-US" sz="900" kern="1200" noProof="0" dirty="0">
                        <a:solidFill>
                          <a:schemeClr val="dk1"/>
                        </a:solidFill>
                        <a:latin typeface="Ubuntu" panose="020B0504030602030204" pitchFamily="34" charset="0"/>
                        <a:ea typeface="+mn-ea"/>
                        <a:cs typeface="+mn-cs"/>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40</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26</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40</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1174267368"/>
                  </a:ext>
                </a:extLst>
              </a:tr>
            </a:tbl>
          </a:graphicData>
        </a:graphic>
      </p:graphicFrame>
      <p:sp>
        <p:nvSpPr>
          <p:cNvPr id="8" name="Title 2">
            <a:extLst>
              <a:ext uri="{FF2B5EF4-FFF2-40B4-BE49-F238E27FC236}">
                <a16:creationId xmlns:a16="http://schemas.microsoft.com/office/drawing/2014/main" id="{5769791C-1118-4B3E-AF46-ECF72BFA5D85}"/>
              </a:ext>
            </a:extLst>
          </p:cNvPr>
          <p:cNvSpPr txBox="1">
            <a:spLocks/>
          </p:cNvSpPr>
          <p:nvPr/>
        </p:nvSpPr>
        <p:spPr>
          <a:xfrm>
            <a:off x="271979" y="0"/>
            <a:ext cx="10947397" cy="666144"/>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Release Metrics – Jul 2022</a:t>
            </a:r>
          </a:p>
        </p:txBody>
      </p:sp>
      <p:sp>
        <p:nvSpPr>
          <p:cNvPr id="2" name="Footer Placeholder 1">
            <a:extLst>
              <a:ext uri="{FF2B5EF4-FFF2-40B4-BE49-F238E27FC236}">
                <a16:creationId xmlns:a16="http://schemas.microsoft.com/office/drawing/2014/main" id="{C390D7CF-F0BA-4359-AE35-006DA2A6A0A4}"/>
              </a:ext>
            </a:extLst>
          </p:cNvPr>
          <p:cNvSpPr>
            <a:spLocks noGrp="1"/>
          </p:cNvSpPr>
          <p:nvPr>
            <p:ph type="ftr" sz="quarter" idx="4294967295"/>
          </p:nvPr>
        </p:nvSpPr>
        <p:spPr>
          <a:xfrm>
            <a:off x="3953256" y="653543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0" name="Table 10">
            <a:extLst>
              <a:ext uri="{FF2B5EF4-FFF2-40B4-BE49-F238E27FC236}">
                <a16:creationId xmlns:a16="http://schemas.microsoft.com/office/drawing/2014/main" id="{A68C7D8B-8703-4672-9933-F8DA0B5DE14E}"/>
              </a:ext>
            </a:extLst>
          </p:cNvPr>
          <p:cNvGraphicFramePr>
            <a:graphicFrameLocks noGrp="1"/>
          </p:cNvGraphicFramePr>
          <p:nvPr>
            <p:extLst>
              <p:ext uri="{D42A27DB-BD31-4B8C-83A1-F6EECF244321}">
                <p14:modId xmlns:p14="http://schemas.microsoft.com/office/powerpoint/2010/main" val="708061193"/>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593080068"/>
                    </a:ext>
                  </a:extLst>
                </a:gridCol>
                <a:gridCol w="812800">
                  <a:extLst>
                    <a:ext uri="{9D8B030D-6E8A-4147-A177-3AD203B41FA5}">
                      <a16:colId xmlns:a16="http://schemas.microsoft.com/office/drawing/2014/main" val="2784220496"/>
                    </a:ext>
                  </a:extLst>
                </a:gridCol>
                <a:gridCol w="812800">
                  <a:extLst>
                    <a:ext uri="{9D8B030D-6E8A-4147-A177-3AD203B41FA5}">
                      <a16:colId xmlns:a16="http://schemas.microsoft.com/office/drawing/2014/main" val="2446082619"/>
                    </a:ext>
                  </a:extLst>
                </a:gridCol>
                <a:gridCol w="812800">
                  <a:extLst>
                    <a:ext uri="{9D8B030D-6E8A-4147-A177-3AD203B41FA5}">
                      <a16:colId xmlns:a16="http://schemas.microsoft.com/office/drawing/2014/main" val="17295467"/>
                    </a:ext>
                  </a:extLst>
                </a:gridCol>
                <a:gridCol w="812800">
                  <a:extLst>
                    <a:ext uri="{9D8B030D-6E8A-4147-A177-3AD203B41FA5}">
                      <a16:colId xmlns:a16="http://schemas.microsoft.com/office/drawing/2014/main" val="3061470438"/>
                    </a:ext>
                  </a:extLst>
                </a:gridCol>
                <a:gridCol w="812800">
                  <a:extLst>
                    <a:ext uri="{9D8B030D-6E8A-4147-A177-3AD203B41FA5}">
                      <a16:colId xmlns:a16="http://schemas.microsoft.com/office/drawing/2014/main" val="1196230821"/>
                    </a:ext>
                  </a:extLst>
                </a:gridCol>
                <a:gridCol w="812800">
                  <a:extLst>
                    <a:ext uri="{9D8B030D-6E8A-4147-A177-3AD203B41FA5}">
                      <a16:colId xmlns:a16="http://schemas.microsoft.com/office/drawing/2014/main" val="938005179"/>
                    </a:ext>
                  </a:extLst>
                </a:gridCol>
                <a:gridCol w="812800">
                  <a:extLst>
                    <a:ext uri="{9D8B030D-6E8A-4147-A177-3AD203B41FA5}">
                      <a16:colId xmlns:a16="http://schemas.microsoft.com/office/drawing/2014/main" val="3794272243"/>
                    </a:ext>
                  </a:extLst>
                </a:gridCol>
                <a:gridCol w="812800">
                  <a:extLst>
                    <a:ext uri="{9D8B030D-6E8A-4147-A177-3AD203B41FA5}">
                      <a16:colId xmlns:a16="http://schemas.microsoft.com/office/drawing/2014/main" val="4192357323"/>
                    </a:ext>
                  </a:extLst>
                </a:gridCol>
                <a:gridCol w="812800">
                  <a:extLst>
                    <a:ext uri="{9D8B030D-6E8A-4147-A177-3AD203B41FA5}">
                      <a16:colId xmlns:a16="http://schemas.microsoft.com/office/drawing/2014/main" val="2551379561"/>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29154398"/>
                  </a:ext>
                </a:extLst>
              </a:tr>
            </a:tbl>
          </a:graphicData>
        </a:graphic>
      </p:graphicFrame>
      <p:graphicFrame>
        <p:nvGraphicFramePr>
          <p:cNvPr id="11" name="Table 10">
            <a:extLst>
              <a:ext uri="{FF2B5EF4-FFF2-40B4-BE49-F238E27FC236}">
                <a16:creationId xmlns:a16="http://schemas.microsoft.com/office/drawing/2014/main" id="{3ACDEA9F-5377-4E88-9CCD-695607D8A418}"/>
              </a:ext>
            </a:extLst>
          </p:cNvPr>
          <p:cNvGraphicFramePr>
            <a:graphicFrameLocks noGrp="1"/>
          </p:cNvGraphicFramePr>
          <p:nvPr>
            <p:extLst>
              <p:ext uri="{D42A27DB-BD31-4B8C-83A1-F6EECF244321}">
                <p14:modId xmlns:p14="http://schemas.microsoft.com/office/powerpoint/2010/main" val="3703768511"/>
              </p:ext>
            </p:extLst>
          </p:nvPr>
        </p:nvGraphicFramePr>
        <p:xfrm>
          <a:off x="56495" y="4158937"/>
          <a:ext cx="12079010" cy="1060763"/>
        </p:xfrm>
        <a:graphic>
          <a:graphicData uri="http://schemas.openxmlformats.org/drawingml/2006/table">
            <a:tbl>
              <a:tblPr firstRow="1" bandRow="1">
                <a:effectLst/>
                <a:tableStyleId>{F5AB1C69-6EDB-4FF4-983F-18BD219EF322}</a:tableStyleId>
              </a:tblPr>
              <a:tblGrid>
                <a:gridCol w="1987345">
                  <a:extLst>
                    <a:ext uri="{9D8B030D-6E8A-4147-A177-3AD203B41FA5}">
                      <a16:colId xmlns:a16="http://schemas.microsoft.com/office/drawing/2014/main" val="434586060"/>
                    </a:ext>
                  </a:extLst>
                </a:gridCol>
                <a:gridCol w="812029">
                  <a:extLst>
                    <a:ext uri="{9D8B030D-6E8A-4147-A177-3AD203B41FA5}">
                      <a16:colId xmlns:a16="http://schemas.microsoft.com/office/drawing/2014/main" val="703063155"/>
                    </a:ext>
                  </a:extLst>
                </a:gridCol>
                <a:gridCol w="2045910">
                  <a:extLst>
                    <a:ext uri="{9D8B030D-6E8A-4147-A177-3AD203B41FA5}">
                      <a16:colId xmlns:a16="http://schemas.microsoft.com/office/drawing/2014/main" val="235633336"/>
                    </a:ext>
                  </a:extLst>
                </a:gridCol>
                <a:gridCol w="1486002">
                  <a:extLst>
                    <a:ext uri="{9D8B030D-6E8A-4147-A177-3AD203B41FA5}">
                      <a16:colId xmlns:a16="http://schemas.microsoft.com/office/drawing/2014/main" val="2879806696"/>
                    </a:ext>
                  </a:extLst>
                </a:gridCol>
                <a:gridCol w="1096300">
                  <a:extLst>
                    <a:ext uri="{9D8B030D-6E8A-4147-A177-3AD203B41FA5}">
                      <a16:colId xmlns:a16="http://schemas.microsoft.com/office/drawing/2014/main" val="3480075370"/>
                    </a:ext>
                  </a:extLst>
                </a:gridCol>
                <a:gridCol w="961700">
                  <a:extLst>
                    <a:ext uri="{9D8B030D-6E8A-4147-A177-3AD203B41FA5}">
                      <a16:colId xmlns:a16="http://schemas.microsoft.com/office/drawing/2014/main" val="947295060"/>
                    </a:ext>
                  </a:extLst>
                </a:gridCol>
                <a:gridCol w="891436">
                  <a:extLst>
                    <a:ext uri="{9D8B030D-6E8A-4147-A177-3AD203B41FA5}">
                      <a16:colId xmlns:a16="http://schemas.microsoft.com/office/drawing/2014/main" val="2990056875"/>
                    </a:ext>
                  </a:extLst>
                </a:gridCol>
                <a:gridCol w="918438">
                  <a:extLst>
                    <a:ext uri="{9D8B030D-6E8A-4147-A177-3AD203B41FA5}">
                      <a16:colId xmlns:a16="http://schemas.microsoft.com/office/drawing/2014/main" val="220924839"/>
                    </a:ext>
                  </a:extLst>
                </a:gridCol>
                <a:gridCol w="951433">
                  <a:extLst>
                    <a:ext uri="{9D8B030D-6E8A-4147-A177-3AD203B41FA5}">
                      <a16:colId xmlns:a16="http://schemas.microsoft.com/office/drawing/2014/main" val="1093043699"/>
                    </a:ext>
                  </a:extLst>
                </a:gridCol>
                <a:gridCol w="928417">
                  <a:extLst>
                    <a:ext uri="{9D8B030D-6E8A-4147-A177-3AD203B41FA5}">
                      <a16:colId xmlns:a16="http://schemas.microsoft.com/office/drawing/2014/main" val="1067732947"/>
                    </a:ext>
                  </a:extLst>
                </a:gridCol>
              </a:tblGrid>
              <a:tr h="1060763">
                <a:tc>
                  <a:txBody>
                    <a:bodyPr/>
                    <a:lstStyle/>
                    <a:p>
                      <a:pPr lvl="0" algn="l">
                        <a:lnSpc>
                          <a:spcPct val="100000"/>
                        </a:lnSpc>
                        <a:spcBef>
                          <a:spcPts val="0"/>
                        </a:spcBef>
                        <a:spcAft>
                          <a:spcPts val="0"/>
                        </a:spcAft>
                        <a:buNone/>
                      </a:pPr>
                      <a:r>
                        <a:rPr lang="en-IN" sz="900" b="1" i="0" u="none" strike="noStrike" noProof="0" dirty="0">
                          <a:solidFill>
                            <a:srgbClr val="FFFFFF"/>
                          </a:solidFill>
                          <a:latin typeface="Ubuntu"/>
                        </a:rPr>
                        <a:t>SALESFORCE</a:t>
                      </a: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ea typeface="+mn-ea"/>
                          <a:cs typeface="Calibri"/>
                        </a:rPr>
                        <a:t>29/07/2022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kern="1200" noProof="0" dirty="0">
                          <a:solidFill>
                            <a:schemeClr val="tx1"/>
                          </a:solidFill>
                          <a:latin typeface="Ubuntu" panose="020B0504030602030204" pitchFamily="34" charset="0"/>
                          <a:ea typeface="+mn-ea"/>
                          <a:cs typeface="+mn-cs"/>
                        </a:rPr>
                        <a:t>Apple New UK stories ,New planner creation ,opportunities owner for deal and opportunities </a:t>
                      </a:r>
                      <a:r>
                        <a:rPr lang="en-US" sz="900" kern="1200" noProof="0" dirty="0" err="1">
                          <a:solidFill>
                            <a:schemeClr val="tx1"/>
                          </a:solidFill>
                          <a:latin typeface="Ubuntu" panose="020B0504030602030204" pitchFamily="34" charset="0"/>
                          <a:ea typeface="+mn-ea"/>
                          <a:cs typeface="+mn-cs"/>
                        </a:rPr>
                        <a:t>creation.Anzu</a:t>
                      </a:r>
                      <a:r>
                        <a:rPr lang="en-US" sz="900" kern="1200" noProof="0" dirty="0">
                          <a:solidFill>
                            <a:schemeClr val="tx1"/>
                          </a:solidFill>
                          <a:latin typeface="Ubuntu" panose="020B0504030602030204" pitchFamily="34" charset="0"/>
                          <a:ea typeface="+mn-ea"/>
                          <a:cs typeface="+mn-cs"/>
                        </a:rPr>
                        <a:t>  UK </a:t>
                      </a:r>
                      <a:r>
                        <a:rPr lang="en-US" sz="900" kern="1200" noProof="0" dirty="0" err="1">
                          <a:solidFill>
                            <a:schemeClr val="tx1"/>
                          </a:solidFill>
                          <a:latin typeface="Ubuntu" panose="020B0504030602030204" pitchFamily="34" charset="0"/>
                          <a:ea typeface="+mn-ea"/>
                          <a:cs typeface="+mn-cs"/>
                        </a:rPr>
                        <a:t>stories,lead</a:t>
                      </a:r>
                      <a:r>
                        <a:rPr lang="en-US" sz="900" kern="1200" noProof="0" dirty="0">
                          <a:solidFill>
                            <a:schemeClr val="tx1"/>
                          </a:solidFill>
                          <a:latin typeface="Ubuntu" panose="020B0504030602030204" pitchFamily="34" charset="0"/>
                          <a:ea typeface="+mn-ea"/>
                          <a:cs typeface="+mn-cs"/>
                        </a:rPr>
                        <a:t> </a:t>
                      </a:r>
                      <a:r>
                        <a:rPr lang="en-US" sz="900" kern="1200" noProof="0" dirty="0" err="1">
                          <a:solidFill>
                            <a:schemeClr val="tx1"/>
                          </a:solidFill>
                          <a:latin typeface="Ubuntu" panose="020B0504030602030204" pitchFamily="34" charset="0"/>
                          <a:ea typeface="+mn-ea"/>
                          <a:cs typeface="+mn-cs"/>
                        </a:rPr>
                        <a:t>stories,MDM</a:t>
                      </a:r>
                      <a:r>
                        <a:rPr lang="en-US" sz="900" kern="1200" noProof="0" dirty="0">
                          <a:solidFill>
                            <a:schemeClr val="tx1"/>
                          </a:solidFill>
                          <a:latin typeface="Ubuntu" panose="020B0504030602030204" pitchFamily="34" charset="0"/>
                          <a:ea typeface="+mn-ea"/>
                          <a:cs typeface="+mn-cs"/>
                        </a:rPr>
                        <a:t> </a:t>
                      </a:r>
                      <a:r>
                        <a:rPr lang="en-US" sz="900" kern="1200" noProof="0" dirty="0" err="1">
                          <a:solidFill>
                            <a:schemeClr val="tx1"/>
                          </a:solidFill>
                          <a:latin typeface="Ubuntu" panose="020B0504030602030204" pitchFamily="34" charset="0"/>
                          <a:ea typeface="+mn-ea"/>
                          <a:cs typeface="+mn-cs"/>
                        </a:rPr>
                        <a:t>stories,new</a:t>
                      </a:r>
                      <a:r>
                        <a:rPr lang="en-US" sz="900" kern="1200" noProof="0" dirty="0">
                          <a:solidFill>
                            <a:schemeClr val="tx1"/>
                          </a:solidFill>
                          <a:latin typeface="Ubuntu" panose="020B0504030602030204" pitchFamily="34" charset="0"/>
                          <a:ea typeface="+mn-ea"/>
                          <a:cs typeface="+mn-cs"/>
                        </a:rPr>
                        <a:t> properties </a:t>
                      </a:r>
                      <a:r>
                        <a:rPr lang="en-US" sz="900" kern="1200" noProof="0" dirty="0" err="1">
                          <a:solidFill>
                            <a:schemeClr val="tx1"/>
                          </a:solidFill>
                          <a:latin typeface="Ubuntu" panose="020B0504030602030204" pitchFamily="34" charset="0"/>
                          <a:ea typeface="+mn-ea"/>
                          <a:cs typeface="+mn-cs"/>
                        </a:rPr>
                        <a:t>added,Onair</a:t>
                      </a:r>
                      <a:r>
                        <a:rPr lang="en-US" sz="900" kern="1200" noProof="0" dirty="0">
                          <a:solidFill>
                            <a:schemeClr val="tx1"/>
                          </a:solidFill>
                          <a:latin typeface="Ubuntu" panose="020B0504030602030204" pitchFamily="34" charset="0"/>
                          <a:ea typeface="+mn-ea"/>
                          <a:cs typeface="+mn-cs"/>
                        </a:rPr>
                        <a:t> field change to plan number.</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135</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337</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r>
                        <a:rPr lang="en-IN" sz="900" b="0" i="0" u="none" strike="noStrike" kern="1200" dirty="0">
                          <a:solidFill>
                            <a:srgbClr val="000000"/>
                          </a:solidFill>
                          <a:latin typeface="Ubuntu" panose="020B0504030602030204" pitchFamily="34" charset="0"/>
                          <a:ea typeface="+mn-ea"/>
                          <a:cs typeface="Calibri"/>
                        </a:rPr>
                        <a:t>206</a:t>
                      </a: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b="0" i="0" u="none" strike="noStrike" kern="1200" dirty="0">
                          <a:solidFill>
                            <a:srgbClr val="000000"/>
                          </a:solidFill>
                          <a:latin typeface="Ubuntu" panose="020B0504030602030204" pitchFamily="34" charset="0"/>
                          <a:ea typeface="+mn-ea"/>
                          <a:cs typeface="Calibri"/>
                        </a:rPr>
                        <a:t>0</a:t>
                      </a: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57026458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DB9A87-4CBB-4160-B177-BF23835DD30A}"/>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FFBC2558-36EC-4A93-9C0D-57A9FD226F69}"/>
              </a:ext>
            </a:extLst>
          </p:cNvPr>
          <p:cNvGraphicFramePr>
            <a:graphicFrameLocks noGrp="1"/>
          </p:cNvGraphicFramePr>
          <p:nvPr>
            <p:extLst>
              <p:ext uri="{D42A27DB-BD31-4B8C-83A1-F6EECF244321}">
                <p14:modId xmlns:p14="http://schemas.microsoft.com/office/powerpoint/2010/main" val="1029401498"/>
              </p:ext>
            </p:extLst>
          </p:nvPr>
        </p:nvGraphicFramePr>
        <p:xfrm>
          <a:off x="87630" y="1048385"/>
          <a:ext cx="11570802" cy="1504315"/>
        </p:xfrm>
        <a:graphic>
          <a:graphicData uri="http://schemas.openxmlformats.org/drawingml/2006/table">
            <a:tbl>
              <a:tblPr firstRow="1" bandRow="1">
                <a:effectLst/>
                <a:tableStyleId>{F5AB1C69-6EDB-4FF4-983F-18BD219EF322}</a:tableStyleId>
              </a:tblPr>
              <a:tblGrid>
                <a:gridCol w="1903730">
                  <a:extLst>
                    <a:ext uri="{9D8B030D-6E8A-4147-A177-3AD203B41FA5}">
                      <a16:colId xmlns:a16="http://schemas.microsoft.com/office/drawing/2014/main" val="434586060"/>
                    </a:ext>
                  </a:extLst>
                </a:gridCol>
                <a:gridCol w="777864">
                  <a:extLst>
                    <a:ext uri="{9D8B030D-6E8A-4147-A177-3AD203B41FA5}">
                      <a16:colId xmlns:a16="http://schemas.microsoft.com/office/drawing/2014/main" val="703063155"/>
                    </a:ext>
                  </a:extLst>
                </a:gridCol>
                <a:gridCol w="1959831">
                  <a:extLst>
                    <a:ext uri="{9D8B030D-6E8A-4147-A177-3AD203B41FA5}">
                      <a16:colId xmlns:a16="http://schemas.microsoft.com/office/drawing/2014/main" val="235633336"/>
                    </a:ext>
                  </a:extLst>
                </a:gridCol>
                <a:gridCol w="1423480">
                  <a:extLst>
                    <a:ext uri="{9D8B030D-6E8A-4147-A177-3AD203B41FA5}">
                      <a16:colId xmlns:a16="http://schemas.microsoft.com/office/drawing/2014/main" val="2879806696"/>
                    </a:ext>
                  </a:extLst>
                </a:gridCol>
                <a:gridCol w="1050175">
                  <a:extLst>
                    <a:ext uri="{9D8B030D-6E8A-4147-A177-3AD203B41FA5}">
                      <a16:colId xmlns:a16="http://schemas.microsoft.com/office/drawing/2014/main" val="3480075370"/>
                    </a:ext>
                  </a:extLst>
                </a:gridCol>
                <a:gridCol w="921238">
                  <a:extLst>
                    <a:ext uri="{9D8B030D-6E8A-4147-A177-3AD203B41FA5}">
                      <a16:colId xmlns:a16="http://schemas.microsoft.com/office/drawing/2014/main" val="947295060"/>
                    </a:ext>
                  </a:extLst>
                </a:gridCol>
                <a:gridCol w="853930">
                  <a:extLst>
                    <a:ext uri="{9D8B030D-6E8A-4147-A177-3AD203B41FA5}">
                      <a16:colId xmlns:a16="http://schemas.microsoft.com/office/drawing/2014/main" val="2990056875"/>
                    </a:ext>
                  </a:extLst>
                </a:gridCol>
                <a:gridCol w="879796">
                  <a:extLst>
                    <a:ext uri="{9D8B030D-6E8A-4147-A177-3AD203B41FA5}">
                      <a16:colId xmlns:a16="http://schemas.microsoft.com/office/drawing/2014/main" val="220924839"/>
                    </a:ext>
                  </a:extLst>
                </a:gridCol>
                <a:gridCol w="911403">
                  <a:extLst>
                    <a:ext uri="{9D8B030D-6E8A-4147-A177-3AD203B41FA5}">
                      <a16:colId xmlns:a16="http://schemas.microsoft.com/office/drawing/2014/main" val="1093043699"/>
                    </a:ext>
                  </a:extLst>
                </a:gridCol>
                <a:gridCol w="889355">
                  <a:extLst>
                    <a:ext uri="{9D8B030D-6E8A-4147-A177-3AD203B41FA5}">
                      <a16:colId xmlns:a16="http://schemas.microsoft.com/office/drawing/2014/main" val="1067732947"/>
                    </a:ext>
                  </a:extLst>
                </a:gridCol>
              </a:tblGrid>
              <a:tr h="1504315">
                <a:tc>
                  <a:txBody>
                    <a:bodyPr/>
                    <a:lstStyle/>
                    <a:p>
                      <a:pPr lvl="0" algn="l">
                        <a:lnSpc>
                          <a:spcPct val="100000"/>
                        </a:lnSpc>
                        <a:spcBef>
                          <a:spcPts val="0"/>
                        </a:spcBef>
                        <a:spcAft>
                          <a:spcPts val="0"/>
                        </a:spcAft>
                        <a:buNone/>
                      </a:pPr>
                      <a:endParaRPr lang="en-IN" sz="900" b="1" i="0" u="none" strike="noStrike" noProof="0" dirty="0">
                        <a:solidFill>
                          <a:srgbClr val="FFFFFF"/>
                        </a:solidFill>
                        <a:latin typeface="Ubuntu"/>
                      </a:endParaRPr>
                    </a:p>
                  </a:txBody>
                  <a:tcP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ctr">
                        <a:lnSpc>
                          <a:spcPct val="100000"/>
                        </a:lnSpc>
                        <a:spcBef>
                          <a:spcPts val="0"/>
                        </a:spcBef>
                        <a:spcAft>
                          <a:spcPts val="0"/>
                        </a:spcAft>
                        <a:buNone/>
                      </a:pPr>
                      <a:endParaRPr lang="en-US" sz="900" b="0" i="0" u="none" strike="noStrike" kern="1200" cap="none"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endParaRPr lang="en-US" sz="900" kern="1200" noProof="0" dirty="0">
                        <a:solidFill>
                          <a:schemeClr val="dk1"/>
                        </a:solidFill>
                        <a:latin typeface="Ubuntu" panose="020B0504030602030204" pitchFamily="34" charset="0"/>
                        <a:ea typeface="+mn-ea"/>
                        <a:cs typeface="+mn-cs"/>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endParaRPr lang="en-IN" sz="900" b="0" i="0" u="none" strike="noStrike" kern="1200" dirty="0">
                        <a:solidFill>
                          <a:srgbClr val="000000"/>
                        </a:solidFill>
                        <a:latin typeface="Ubuntu" panose="020B0504030602030204" pitchFamily="34" charset="0"/>
                        <a:ea typeface="+mn-ea"/>
                        <a:cs typeface="Calibri"/>
                      </a:endParaRP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endParaRPr lang="en-IN" sz="900" b="0" i="0" u="none" strike="noStrike" kern="1200" dirty="0">
                        <a:solidFill>
                          <a:srgbClr val="000000"/>
                        </a:solidFill>
                        <a:latin typeface="Ubuntu" panose="020B0504030602030204" pitchFamily="34" charset="0"/>
                        <a:ea typeface="+mn-ea"/>
                        <a:cs typeface="Calibri"/>
                      </a:endParaRP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algn="ctr"/>
                      <a:endParaRPr lang="en-IN" sz="900" b="0" i="0" u="none" strike="noStrike" kern="1200" dirty="0">
                        <a:solidFill>
                          <a:srgbClr val="000000"/>
                        </a:solidFill>
                        <a:latin typeface="Ubuntu" panose="020B0504030602030204" pitchFamily="34" charset="0"/>
                        <a:ea typeface="+mn-ea"/>
                        <a:cs typeface="Calibri"/>
                      </a:endParaRPr>
                    </a:p>
                  </a:txBody>
                  <a:tcPr marL="68580" marR="68580" marT="0" marB="0">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b="0" i="0" u="none" strike="noStrike" kern="1200"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b="0" i="0" u="none" strike="noStrike" kern="1200"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endParaRPr lang="en-US" sz="900" b="0" i="0" u="none" strike="noStrike" kern="1200"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b="0" i="0" u="none" strike="noStrike" kern="1200" dirty="0">
                        <a:solidFill>
                          <a:srgbClr val="000000"/>
                        </a:solidFill>
                        <a:latin typeface="Ubuntu" panose="020B0504030602030204" pitchFamily="34" charset="0"/>
                        <a:ea typeface="+mn-ea"/>
                        <a:cs typeface="Calibri"/>
                      </a:endParaRPr>
                    </a:p>
                  </a:txBody>
                  <a:tcPr>
                    <a:lnL w="9528" cap="flat" cmpd="sng" algn="ctr">
                      <a:solidFill>
                        <a:srgbClr val="A6A6A6"/>
                      </a:solidFill>
                      <a:prstDash val="solid"/>
                      <a:round/>
                      <a:headEnd type="none" w="med" len="med"/>
                      <a:tailEnd type="none" w="med" len="med"/>
                    </a:lnL>
                    <a:lnR w="9528">
                      <a:solidFill>
                        <a:srgbClr val="A6A6A6"/>
                      </a:solidFill>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570264582"/>
                  </a:ext>
                </a:extLst>
              </a:tr>
            </a:tbl>
          </a:graphicData>
        </a:graphic>
      </p:graphicFrame>
    </p:spTree>
    <p:extLst>
      <p:ext uri="{BB962C8B-B14F-4D97-AF65-F5344CB8AC3E}">
        <p14:creationId xmlns:p14="http://schemas.microsoft.com/office/powerpoint/2010/main" val="269103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8">
            <a:extLst>
              <a:ext uri="{FF2B5EF4-FFF2-40B4-BE49-F238E27FC236}">
                <a16:creationId xmlns:a16="http://schemas.microsoft.com/office/drawing/2014/main" id="{39CE610A-436E-4468-AFF3-23183C015886}"/>
              </a:ext>
            </a:extLst>
          </p:cNvPr>
          <p:cNvGraphicFramePr>
            <a:graphicFrameLocks noGrp="1"/>
          </p:cNvGraphicFramePr>
          <p:nvPr>
            <p:extLst>
              <p:ext uri="{D42A27DB-BD31-4B8C-83A1-F6EECF244321}">
                <p14:modId xmlns:p14="http://schemas.microsoft.com/office/powerpoint/2010/main" val="4225744406"/>
              </p:ext>
            </p:extLst>
          </p:nvPr>
        </p:nvGraphicFramePr>
        <p:xfrm>
          <a:off x="237341" y="956133"/>
          <a:ext cx="11869118" cy="4424138"/>
        </p:xfrm>
        <a:graphic>
          <a:graphicData uri="http://schemas.openxmlformats.org/drawingml/2006/table">
            <a:tbl>
              <a:tblPr firstRow="1" bandRow="1">
                <a:effectLst/>
                <a:tableStyleId>{F5AB1C69-6EDB-4FF4-983F-18BD219EF322}</a:tableStyleId>
              </a:tblPr>
              <a:tblGrid>
                <a:gridCol w="1190621">
                  <a:extLst>
                    <a:ext uri="{9D8B030D-6E8A-4147-A177-3AD203B41FA5}">
                      <a16:colId xmlns:a16="http://schemas.microsoft.com/office/drawing/2014/main" val="1591611632"/>
                    </a:ext>
                  </a:extLst>
                </a:gridCol>
                <a:gridCol w="1239725">
                  <a:extLst>
                    <a:ext uri="{9D8B030D-6E8A-4147-A177-3AD203B41FA5}">
                      <a16:colId xmlns:a16="http://schemas.microsoft.com/office/drawing/2014/main" val="2374409549"/>
                    </a:ext>
                  </a:extLst>
                </a:gridCol>
                <a:gridCol w="1191591">
                  <a:extLst>
                    <a:ext uri="{9D8B030D-6E8A-4147-A177-3AD203B41FA5}">
                      <a16:colId xmlns:a16="http://schemas.microsoft.com/office/drawing/2014/main" val="3597215003"/>
                    </a:ext>
                  </a:extLst>
                </a:gridCol>
                <a:gridCol w="1476463">
                  <a:extLst>
                    <a:ext uri="{9D8B030D-6E8A-4147-A177-3AD203B41FA5}">
                      <a16:colId xmlns:a16="http://schemas.microsoft.com/office/drawing/2014/main" val="1315424447"/>
                    </a:ext>
                  </a:extLst>
                </a:gridCol>
                <a:gridCol w="1426125">
                  <a:extLst>
                    <a:ext uri="{9D8B030D-6E8A-4147-A177-3AD203B41FA5}">
                      <a16:colId xmlns:a16="http://schemas.microsoft.com/office/drawing/2014/main" val="2483986060"/>
                    </a:ext>
                  </a:extLst>
                </a:gridCol>
                <a:gridCol w="1367402">
                  <a:extLst>
                    <a:ext uri="{9D8B030D-6E8A-4147-A177-3AD203B41FA5}">
                      <a16:colId xmlns:a16="http://schemas.microsoft.com/office/drawing/2014/main" val="2052283021"/>
                    </a:ext>
                  </a:extLst>
                </a:gridCol>
                <a:gridCol w="1098953">
                  <a:extLst>
                    <a:ext uri="{9D8B030D-6E8A-4147-A177-3AD203B41FA5}">
                      <a16:colId xmlns:a16="http://schemas.microsoft.com/office/drawing/2014/main" val="3405911830"/>
                    </a:ext>
                  </a:extLst>
                </a:gridCol>
                <a:gridCol w="1417739">
                  <a:extLst>
                    <a:ext uri="{9D8B030D-6E8A-4147-A177-3AD203B41FA5}">
                      <a16:colId xmlns:a16="http://schemas.microsoft.com/office/drawing/2014/main" val="2699575460"/>
                    </a:ext>
                  </a:extLst>
                </a:gridCol>
                <a:gridCol w="1460499">
                  <a:extLst>
                    <a:ext uri="{9D8B030D-6E8A-4147-A177-3AD203B41FA5}">
                      <a16:colId xmlns:a16="http://schemas.microsoft.com/office/drawing/2014/main" val="1058627864"/>
                    </a:ext>
                  </a:extLst>
                </a:gridCol>
              </a:tblGrid>
              <a:tr h="259229">
                <a:tc rowSpan="2">
                  <a:txBody>
                    <a:bodyPr/>
                    <a:lstStyle/>
                    <a:p>
                      <a:pPr marL="0" lvl="0" algn="ctr" defTabSz="914400" rtl="0" fontAlgn="t" hangingPunct="1"/>
                      <a:r>
                        <a:rPr lang="en-IN" sz="1000" b="1" i="0" u="none" strike="noStrike" kern="1200" dirty="0">
                          <a:solidFill>
                            <a:srgbClr val="FFFFFF"/>
                          </a:solidFill>
                          <a:latin typeface="Ubuntu"/>
                          <a:cs typeface="Calibri"/>
                        </a:rPr>
                        <a:t>Application Group</a:t>
                      </a:r>
                      <a:endParaRPr lang="en-US" sz="1000" b="1" i="0" u="none" strike="noStrike" kern="1200" dirty="0">
                        <a:solidFill>
                          <a:srgbClr val="FFFFFF"/>
                        </a:solidFill>
                        <a:latin typeface="Ubuntu"/>
                        <a:cs typeface="Calibri"/>
                      </a:endParaRPr>
                    </a:p>
                  </a:txBody>
                  <a:tcPr anchor="ctr">
                    <a:lnB w="9528" cap="flat" cmpd="sng" algn="ctr">
                      <a:solidFill>
                        <a:srgbClr val="FFFFFF"/>
                      </a:solidFill>
                      <a:prstDash val="solid"/>
                      <a:round/>
                      <a:headEnd type="none" w="med" len="med"/>
                      <a:tailEnd type="none" w="med" len="med"/>
                    </a:lnB>
                    <a:solidFill>
                      <a:srgbClr val="2B0A3D"/>
                    </a:solidFill>
                  </a:tcPr>
                </a:tc>
                <a:tc rowSpan="2">
                  <a:txBody>
                    <a:bodyPr/>
                    <a:lstStyle/>
                    <a:p>
                      <a:pPr marL="0" lvl="0" algn="ctr" defTabSz="914400" rtl="0" fontAlgn="t" hangingPunct="1"/>
                      <a:r>
                        <a:rPr lang="en-US" sz="1000" b="1" i="0" u="none" strike="noStrike" kern="1200">
                          <a:solidFill>
                            <a:srgbClr val="FFFFFF"/>
                          </a:solidFill>
                          <a:latin typeface="Ubuntu"/>
                          <a:cs typeface="Calibri"/>
                        </a:rPr>
                        <a:t>App Name</a:t>
                      </a:r>
                    </a:p>
                  </a:txBody>
                  <a:tcPr anchor="ctr">
                    <a:lnB w="9528" cap="flat" cmpd="sng" algn="ctr">
                      <a:solidFill>
                        <a:srgbClr val="A6A6A6"/>
                      </a:solidFill>
                      <a:prstDash val="solid"/>
                      <a:round/>
                      <a:headEnd type="none" w="med" len="med"/>
                      <a:tailEnd type="none" w="med" len="med"/>
                    </a:lnB>
                  </a:tcPr>
                </a:tc>
                <a:tc rowSpan="2">
                  <a:txBody>
                    <a:bodyPr/>
                    <a:lstStyle/>
                    <a:p>
                      <a:pPr marL="0" lvl="0" algn="ctr" defTabSz="914400" rtl="0" fontAlgn="t" hangingPunct="1"/>
                      <a:r>
                        <a:rPr lang="en-US" sz="1000" b="1" i="0" u="none" strike="noStrike" kern="1200">
                          <a:solidFill>
                            <a:srgbClr val="FFFFFF"/>
                          </a:solidFill>
                          <a:latin typeface="Ubuntu"/>
                          <a:cs typeface="Calibri"/>
                        </a:rPr>
                        <a:t>Automation Framework Details</a:t>
                      </a:r>
                    </a:p>
                  </a:txBody>
                  <a:tcPr anchor="ctr">
                    <a:lnB w="9528" cap="flat" cmpd="sng" algn="ctr">
                      <a:solidFill>
                        <a:srgbClr val="A6A6A6"/>
                      </a:solidFill>
                      <a:prstDash val="solid"/>
                      <a:round/>
                      <a:headEnd type="none" w="med" len="med"/>
                      <a:tailEnd type="none" w="med" len="med"/>
                    </a:lnB>
                  </a:tcPr>
                </a:tc>
                <a:tc gridSpan="2">
                  <a:txBody>
                    <a:bodyPr/>
                    <a:lstStyle/>
                    <a:p>
                      <a:pPr lvl="0" algn="ctr" fontAlgn="t"/>
                      <a:r>
                        <a:rPr lang="en-US" sz="1000" b="1" i="0" u="none" strike="noStrike">
                          <a:solidFill>
                            <a:srgbClr val="FFFFFF"/>
                          </a:solidFill>
                          <a:latin typeface="Ubuntu"/>
                          <a:cs typeface="Calibri"/>
                        </a:rPr>
                        <a:t>Number of</a:t>
                      </a:r>
                    </a:p>
                  </a:txBody>
                  <a:tcPr anchor="ctr">
                    <a:lnB w="9528" cap="flat" cmpd="sng" algn="ctr">
                      <a:solidFill>
                        <a:srgbClr val="A6A6A6"/>
                      </a:solidFill>
                      <a:prstDash val="solid"/>
                      <a:round/>
                      <a:headEnd type="none" w="med" len="med"/>
                      <a:tailEnd type="none" w="med" len="med"/>
                    </a:lnB>
                  </a:tcPr>
                </a:tc>
                <a:tc hMerge="1">
                  <a:txBody>
                    <a:bodyPr/>
                    <a:lstStyle/>
                    <a:p>
                      <a:endParaRPr lang="en-US"/>
                    </a:p>
                  </a:txBody>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a:solidFill>
                            <a:srgbClr val="FFFFFF"/>
                          </a:solidFill>
                          <a:latin typeface="Ubuntu"/>
                          <a:cs typeface="Calibri"/>
                        </a:rPr>
                        <a:t>% Regression Automated</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a:solidFill>
                            <a:srgbClr val="FFFFFF"/>
                          </a:solidFill>
                          <a:latin typeface="Ubuntu"/>
                          <a:cs typeface="Calibri"/>
                        </a:rPr>
                        <a:t>Script Run time (hours)</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a:solidFill>
                            <a:srgbClr val="FFFFFF"/>
                          </a:solidFill>
                          <a:latin typeface="Ubuntu"/>
                          <a:cs typeface="Calibri"/>
                        </a:rPr>
                        <a:t>Manual Regression time (for non-automated testcases, if any) in hours</a:t>
                      </a:r>
                    </a:p>
                  </a:txBody>
                  <a:tcPr anchor="ctr">
                    <a:lnB w="9528" cap="flat" cmpd="sng" algn="ctr">
                      <a:solidFill>
                        <a:srgbClr val="A6A6A6"/>
                      </a:solidFill>
                      <a:prstDash val="solid"/>
                      <a:round/>
                      <a:headEnd type="none" w="med" len="med"/>
                      <a:tailEnd type="none" w="med" len="med"/>
                    </a:lnB>
                  </a:tcPr>
                </a:tc>
                <a:tc rowSpan="2">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a:solidFill>
                            <a:srgbClr val="FFFFFF"/>
                          </a:solidFill>
                          <a:latin typeface="Ubuntu"/>
                          <a:cs typeface="Calibri"/>
                        </a:rPr>
                        <a:t>Regression Cycle Time</a:t>
                      </a:r>
                    </a:p>
                  </a:txBody>
                  <a:tcPr anchor="ctr">
                    <a:lnB w="9528"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830262707"/>
                  </a:ext>
                </a:extLst>
              </a:tr>
              <a:tr h="48605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algn="ctr" defTabSz="914400" rtl="0" fontAlgn="t" hangingPunct="1"/>
                      <a:r>
                        <a:rPr lang="en-US" sz="1000" b="1" i="0" u="none" strike="noStrike" kern="1200">
                          <a:solidFill>
                            <a:srgbClr val="FFFFFF"/>
                          </a:solidFill>
                          <a:latin typeface="Ubuntu"/>
                          <a:cs typeface="Calibri"/>
                        </a:rPr>
                        <a:t>Regression Testcases</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a:txBody>
                    <a:bodyPr/>
                    <a:lstStyle/>
                    <a:p>
                      <a:pPr marL="0" marR="0" lvl="0" indent="0" algn="ctr" defTabSz="914400" rtl="0" fontAlgn="t" hangingPunct="1">
                        <a:lnSpc>
                          <a:spcPct val="100000"/>
                        </a:lnSpc>
                        <a:spcBef>
                          <a:spcPts val="0"/>
                        </a:spcBef>
                        <a:spcAft>
                          <a:spcPts val="0"/>
                        </a:spcAft>
                        <a:buNone/>
                        <a:tabLst/>
                      </a:pPr>
                      <a:r>
                        <a:rPr lang="en-US" sz="1000" b="1" i="0" u="none" strike="noStrike" kern="1200">
                          <a:solidFill>
                            <a:srgbClr val="FFFFFF"/>
                          </a:solidFill>
                          <a:latin typeface="Ubuntu"/>
                          <a:cs typeface="Calibri"/>
                        </a:rPr>
                        <a:t>Regression Testcases Automated</a:t>
                      </a:r>
                    </a:p>
                  </a:txBody>
                  <a:tcPr anchor="ct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2B0A3D"/>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26240682"/>
                  </a:ext>
                </a:extLst>
              </a:tr>
              <a:tr h="293363">
                <a:tc rowSpan="4">
                  <a:txBody>
                    <a:bodyPr/>
                    <a:lstStyle/>
                    <a:p>
                      <a:pPr lvl="0" algn="l" fontAlgn="b"/>
                      <a:r>
                        <a:rPr lang="en-US" sz="1000" b="1" i="0" u="none" strike="noStrike" dirty="0">
                          <a:solidFill>
                            <a:srgbClr val="FFFFFF"/>
                          </a:solidFill>
                          <a:latin typeface="Ubuntu"/>
                          <a:cs typeface="Calibri"/>
                        </a:rPr>
                        <a:t>Campaign Management</a:t>
                      </a: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lvl="0" algn="l" fontAlgn="b"/>
                      <a:r>
                        <a:rPr lang="en-US" sz="900" b="0" i="0" u="none" strike="noStrike" dirty="0" err="1">
                          <a:solidFill>
                            <a:srgbClr val="000000"/>
                          </a:solidFill>
                          <a:latin typeface="Ubuntu" panose="020B0504030602030204" pitchFamily="34" charset="0"/>
                          <a:cs typeface="Calibri"/>
                        </a:rPr>
                        <a:t>CDeals</a:t>
                      </a:r>
                      <a:endParaRPr lang="en-US" sz="900" b="0" i="0" u="none" strike="noStrike" dirty="0">
                        <a:solidFill>
                          <a:srgbClr val="000000"/>
                        </a:solidFill>
                        <a:latin typeface="Ubuntu" panose="020B0504030602030204" pitchFamily="34" charset="0"/>
                        <a:cs typeface="Calibri"/>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r>
                        <a:rPr lang="en-US" sz="900" b="0" i="0" u="none" strike="noStrike">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latin typeface="Ubuntu" panose="020B0504030602030204" pitchFamily="34" charset="0"/>
                        </a:rPr>
                        <a:t>102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latin typeface="Ubuntu" panose="020B0504030602030204" pitchFamily="34" charset="0"/>
                        </a:rPr>
                        <a:t>70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latin typeface="Ubuntu" panose="020B0504030602030204" pitchFamily="34" charset="0"/>
                        </a:rPr>
                        <a:t>69%</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r>
                        <a:rPr lang="en-US" sz="900" b="0" i="0" u="none" strike="noStrike" kern="1200" dirty="0">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r>
                        <a:rPr lang="en-US" sz="900" b="0" i="0" u="none" strike="noStrike" kern="1200" dirty="0">
                          <a:solidFill>
                            <a:srgbClr val="000000"/>
                          </a:solidFill>
                          <a:latin typeface="Ubuntu" panose="020B0504030602030204" pitchFamily="34" charset="0"/>
                          <a:ea typeface="+mn-ea"/>
                          <a:cs typeface="Calibri"/>
                        </a:rPr>
                        <a:t>1 day, 2 resources</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708684147"/>
                  </a:ext>
                </a:extLst>
              </a:tr>
              <a:tr h="243027">
                <a:tc vMerge="1">
                  <a:txBody>
                    <a:bodyPr/>
                    <a:lstStyle/>
                    <a:p>
                      <a:endParaRPr lang="en-US"/>
                    </a:p>
                  </a:txBody>
                  <a:tcPr/>
                </a:tc>
                <a:tc>
                  <a:txBody>
                    <a:bodyPr/>
                    <a:lstStyle/>
                    <a:p>
                      <a:pPr marL="0" marR="0" lvl="0" indent="0" algn="l" rtl="0" fontAlgn="ctr" hangingPunct="1">
                        <a:lnSpc>
                          <a:spcPct val="100000"/>
                        </a:lnSpc>
                        <a:spcBef>
                          <a:spcPts val="0"/>
                        </a:spcBef>
                        <a:spcAft>
                          <a:spcPts val="0"/>
                        </a:spcAft>
                        <a:buNone/>
                      </a:pPr>
                      <a:r>
                        <a:rPr lang="en-US" sz="900" b="0" i="0" u="none" strike="noStrike" dirty="0" err="1">
                          <a:solidFill>
                            <a:srgbClr val="000000"/>
                          </a:solidFill>
                          <a:latin typeface="Ubuntu" panose="020B0504030602030204" pitchFamily="34" charset="0"/>
                          <a:cs typeface="Calibri"/>
                        </a:rPr>
                        <a:t>CDelivery</a:t>
                      </a:r>
                      <a:endParaRPr lang="en-US" sz="900" b="0" i="0" u="none" strike="noStrike" dirty="0">
                        <a:solidFill>
                          <a:srgbClr val="000000"/>
                        </a:solidFill>
                        <a:latin typeface="Ubuntu" panose="020B0504030602030204" pitchFamily="34" charset="0"/>
                        <a:cs typeface="Calibri"/>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l" defTabSz="914400" rtl="0" fontAlgn="ctr" hangingPunct="1">
                        <a:lnSpc>
                          <a:spcPct val="100000"/>
                        </a:lnSpc>
                        <a:spcBef>
                          <a:spcPts val="0"/>
                        </a:spcBef>
                        <a:spcAft>
                          <a:spcPts val="0"/>
                        </a:spcAft>
                        <a:buNone/>
                        <a:tabLst/>
                      </a:pPr>
                      <a:r>
                        <a:rPr lang="en-US" sz="900" b="0" i="0" u="none" strike="noStrike" dirty="0">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150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latin typeface="Ubuntu" panose="020B0504030602030204" pitchFamily="34" charset="0"/>
                        </a:rPr>
                        <a:t>111</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latin typeface="Ubuntu" panose="020B0504030602030204" pitchFamily="34" charset="0"/>
                        </a:rPr>
                        <a:t>74%</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buNone/>
                      </a:pPr>
                      <a:r>
                        <a:rPr lang="en-US" sz="900" b="0" i="0" u="none" strike="noStrike" noProof="0" dirty="0">
                          <a:solidFill>
                            <a:srgbClr val="000000"/>
                          </a:solidFill>
                          <a:latin typeface="Ubuntu" panose="020B0504030602030204" pitchFamily="34" charset="0"/>
                        </a:rPr>
                        <a:t>1 day, 2 resources</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170676283"/>
                  </a:ext>
                </a:extLst>
              </a:tr>
              <a:tr h="243027">
                <a:tc vMerge="1">
                  <a:txBody>
                    <a:bodyPr/>
                    <a:lstStyle/>
                    <a:p>
                      <a:endParaRPr lang="en-US"/>
                    </a:p>
                  </a:txBody>
                  <a:tcPr/>
                </a:tc>
                <a:tc>
                  <a:txBody>
                    <a:bodyPr/>
                    <a:lstStyle/>
                    <a:p>
                      <a:pPr marL="0" lvl="0" algn="l" rtl="0" fontAlgn="b" hangingPunct="1"/>
                      <a:r>
                        <a:rPr lang="en-US" sz="900" b="0" i="0" u="none" strike="noStrike" kern="1200" dirty="0">
                          <a:solidFill>
                            <a:srgbClr val="000000"/>
                          </a:solidFill>
                          <a:latin typeface="Ubuntu" panose="020B0504030602030204" pitchFamily="34" charset="0"/>
                          <a:cs typeface="Calibri"/>
                        </a:rPr>
                        <a:t>OP1 API</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l" defTabSz="914400" rtl="0" fontAlgn="b" hangingPunct="1"/>
                      <a:r>
                        <a:rPr lang="en-US" sz="900" b="0" i="0" u="none" strike="noStrike" kern="1200" dirty="0">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298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292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94%</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7</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r>
                        <a:rPr lang="en-US" sz="900" b="0" i="0" u="none" strike="noStrike" dirty="0">
                          <a:solidFill>
                            <a:srgbClr val="000000"/>
                          </a:solidFill>
                          <a:latin typeface="Ubuntu" panose="020B0504030602030204" pitchFamily="34" charset="0"/>
                          <a:cs typeface="Calibri"/>
                        </a:rPr>
                        <a:t>1 day, 2 resources</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508876521"/>
                  </a:ext>
                </a:extLst>
              </a:tr>
              <a:tr h="243027">
                <a:tc vMerge="1">
                  <a:txBody>
                    <a:bodyPr/>
                    <a:lstStyle/>
                    <a:p>
                      <a:pPr lvl="0" algn="l" fontAlgn="b"/>
                      <a:endParaRPr lang="en-US" sz="1000" b="1" i="0" u="none" strike="noStrike" dirty="0">
                        <a:solidFill>
                          <a:srgbClr val="FFFFFF"/>
                        </a:solidFill>
                        <a:latin typeface="Ubuntu"/>
                        <a:cs typeface="Calibri"/>
                      </a:endParaRP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lnB w="9528" cap="flat" cmpd="sng" algn="ctr">
                      <a:solidFill>
                        <a:srgbClr val="FFFFFF"/>
                      </a:solidFill>
                      <a:prstDash val="solid"/>
                      <a:round/>
                      <a:headEnd type="none" w="med" len="med"/>
                      <a:tailEnd type="none" w="med" len="med"/>
                    </a:lnB>
                    <a:solidFill>
                      <a:srgbClr val="12ABDB"/>
                    </a:solidFill>
                  </a:tcPr>
                </a:tc>
                <a:tc>
                  <a:txBody>
                    <a:bodyPr/>
                    <a:lstStyle/>
                    <a:p>
                      <a:pPr marL="0" marR="0" lvl="0" algn="l" defTabSz="914400" rtl="0" fontAlgn="ctr" hangingPunct="1">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cs typeface="Calibri"/>
                        </a:rPr>
                        <a:t>CIR Dashboard</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algn="l" defTabSz="914400" rtl="0" fontAlgn="ctr" hangingPunct="1">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cs typeface="Calibri"/>
                        </a:rPr>
                        <a:t>TestNG Selenium</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55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55</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100%</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buNone/>
                      </a:pPr>
                      <a:r>
                        <a:rPr lang="en-US" sz="900" b="0" i="0" u="none" strike="noStrike" kern="1200" dirty="0">
                          <a:solidFill>
                            <a:srgbClr val="000000"/>
                          </a:solidFill>
                          <a:latin typeface="Ubuntu" panose="020B0504030602030204" pitchFamily="34" charset="0"/>
                          <a:cs typeface="Calibri"/>
                        </a:rPr>
                        <a:t>8</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buNone/>
                      </a:pPr>
                      <a:r>
                        <a:rPr lang="en-US" sz="900" b="0" i="0" u="none" strike="noStrike" kern="1200" dirty="0">
                          <a:solidFill>
                            <a:srgbClr val="000000"/>
                          </a:solidFill>
                          <a:latin typeface="Ubuntu" panose="020B0504030602030204" pitchFamily="34" charset="0"/>
                          <a:cs typeface="Calibri"/>
                        </a:rPr>
                        <a:t>32</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buNone/>
                      </a:pPr>
                      <a:r>
                        <a:rPr lang="en-US" sz="900" b="0" i="0" u="none" strike="noStrike" dirty="0">
                          <a:solidFill>
                            <a:srgbClr val="000000"/>
                          </a:solidFill>
                          <a:latin typeface="Ubuntu" panose="020B0504030602030204" pitchFamily="34" charset="0"/>
                          <a:cs typeface="Calibri"/>
                        </a:rPr>
                        <a:t>2 days, 1 resource</a:t>
                      </a: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930021059"/>
                  </a:ext>
                </a:extLst>
              </a:tr>
              <a:tr h="243027">
                <a:tc rowSpan="2">
                  <a:txBody>
                    <a:bodyPr/>
                    <a:lstStyle/>
                    <a:p>
                      <a:pPr lvl="0" algn="l" fontAlgn="b"/>
                      <a:r>
                        <a:rPr lang="en-US" sz="1000" b="1" i="0" u="none" strike="noStrike" kern="1200" dirty="0">
                          <a:solidFill>
                            <a:srgbClr val="FFFFFF"/>
                          </a:solidFill>
                          <a:latin typeface="Ubuntu"/>
                          <a:cs typeface="Calibri"/>
                        </a:rPr>
                        <a:t>Sales Enablement</a:t>
                      </a:r>
                    </a:p>
                  </a:txBody>
                  <a:tcPr anchor="ctr">
                    <a:lnR w="9528" cap="flat" cmpd="sng" algn="ctr">
                      <a:solidFill>
                        <a:srgbClr val="A6A6A6"/>
                      </a:solidFill>
                      <a:prstDash val="solid"/>
                      <a:round/>
                      <a:headEnd type="none" w="med" len="med"/>
                      <a:tailEnd type="none" w="med" len="med"/>
                    </a:lnR>
                    <a:lnT w="9528" cap="flat" cmpd="sng" algn="ctr">
                      <a:solidFill>
                        <a:srgbClr val="FFFFFF"/>
                      </a:solidFill>
                      <a:prstDash val="solid"/>
                      <a:round/>
                      <a:headEnd type="none" w="med" len="med"/>
                      <a:tailEnd type="none" w="med" len="med"/>
                    </a:lnT>
                    <a:solidFill>
                      <a:srgbClr val="12ABDB"/>
                    </a:solidFill>
                  </a:tcPr>
                </a:tc>
                <a:tc>
                  <a:txBody>
                    <a:bodyPr/>
                    <a:lstStyle/>
                    <a:p>
                      <a:pPr lvl="0" algn="l" fontAlgn="b"/>
                      <a:r>
                        <a:rPr lang="en-US" sz="900" b="0" i="0" u="none" strike="noStrike" dirty="0">
                          <a:solidFill>
                            <a:srgbClr val="000000"/>
                          </a:solidFill>
                          <a:latin typeface="Ubuntu" panose="020B0504030602030204" pitchFamily="34" charset="0"/>
                          <a:cs typeface="Calibri"/>
                        </a:rPr>
                        <a:t>PAM</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r>
                        <a:rPr lang="en-US" sz="900" b="0" i="0" u="none" strike="noStrike">
                          <a:solidFill>
                            <a:srgbClr val="000000"/>
                          </a:solidFill>
                          <a:latin typeface="Ubuntu" panose="020B0504030602030204" pitchFamily="34" charset="0"/>
                          <a:cs typeface="Calibri"/>
                        </a:rPr>
                        <a:t>SAT Framework</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r>
                        <a:rPr lang="en-US" sz="900" b="0" i="0" u="none" strike="noStrike" kern="1200" dirty="0">
                          <a:solidFill>
                            <a:srgbClr val="000000"/>
                          </a:solidFill>
                          <a:latin typeface="Ubuntu" panose="020B0504030602030204" pitchFamily="34" charset="0"/>
                          <a:cs typeface="Calibri"/>
                        </a:rPr>
                        <a:t>1643</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1643</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94%</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kern="1200" dirty="0">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endParaRPr lang="en-US" sz="900" b="0" i="0" u="none" strike="noStrike" dirty="0">
                        <a:solidFill>
                          <a:srgbClr val="000000"/>
                        </a:solidFill>
                        <a:latin typeface="Ubuntu" panose="020B0504030602030204" pitchFamily="34" charset="0"/>
                        <a:cs typeface="Calibri"/>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l" rtl="0" fontAlgn="b" hangingPunct="1">
                        <a:lnSpc>
                          <a:spcPct val="100000"/>
                        </a:lnSpc>
                        <a:spcBef>
                          <a:spcPts val="0"/>
                        </a:spcBef>
                        <a:spcAft>
                          <a:spcPts val="0"/>
                        </a:spcAft>
                        <a:buNone/>
                      </a:pPr>
                      <a:r>
                        <a:rPr lang="en-US" sz="900" b="0" i="0" u="none" strike="noStrike" dirty="0">
                          <a:solidFill>
                            <a:srgbClr val="000000"/>
                          </a:solidFill>
                          <a:latin typeface="Ubuntu" panose="020B0504030602030204" pitchFamily="34" charset="0"/>
                          <a:cs typeface="Calibri"/>
                        </a:rPr>
                        <a:t>2 days, 1 resource</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31695658"/>
                  </a:ext>
                </a:extLst>
              </a:tr>
              <a:tr h="388843">
                <a:tc vMerge="1">
                  <a:txBody>
                    <a:bodyPr/>
                    <a:lstStyle/>
                    <a:p>
                      <a:endParaRPr lang="en-US"/>
                    </a:p>
                  </a:txBody>
                  <a:tcPr/>
                </a:tc>
                <a:tc>
                  <a:txBody>
                    <a:bodyPr/>
                    <a:lstStyle/>
                    <a:p>
                      <a:pPr lvl="0" algn="l">
                        <a:lnSpc>
                          <a:spcPct val="100000"/>
                        </a:lnSpc>
                        <a:spcBef>
                          <a:spcPts val="0"/>
                        </a:spcBef>
                        <a:spcAft>
                          <a:spcPts val="0"/>
                        </a:spcAft>
                        <a:buNone/>
                      </a:pPr>
                      <a:r>
                        <a:rPr lang="en-US" sz="900" b="0" i="0" u="none" strike="noStrike" noProof="0" dirty="0">
                          <a:latin typeface="Ubuntu" panose="020B0504030602030204" pitchFamily="34" charset="0"/>
                        </a:rPr>
                        <a:t>Agency Gateway (Automation)</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noProof="0" dirty="0">
                          <a:latin typeface="Ubuntu" panose="020B0504030602030204" pitchFamily="34" charset="0"/>
                        </a:rPr>
                        <a:t>SAT(Keyword driven framework)</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100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100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100%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noProof="0" dirty="0">
                          <a:solidFill>
                            <a:srgbClr val="000000"/>
                          </a:solidFill>
                          <a:latin typeface="Ubuntu" panose="020B0504030602030204" pitchFamily="34" charset="0"/>
                        </a:rPr>
                        <a:t>1 day, 1 resource</a:t>
                      </a:r>
                      <a:endParaRPr lang="en-US" sz="900" b="0" i="0" u="none" strike="noStrike" noProof="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428631552"/>
                  </a:ext>
                </a:extLst>
              </a:tr>
              <a:tr h="243027">
                <a:tc rowSpan="2">
                  <a:txBody>
                    <a:bodyPr/>
                    <a:lstStyle/>
                    <a:p>
                      <a:pPr marR="0" lvl="0" algn="l" rtl="0">
                        <a:lnSpc>
                          <a:spcPct val="100000"/>
                        </a:lnSpc>
                        <a:spcBef>
                          <a:spcPts val="0"/>
                        </a:spcBef>
                        <a:spcAft>
                          <a:spcPts val="0"/>
                        </a:spcAft>
                        <a:buNone/>
                      </a:pPr>
                      <a:r>
                        <a:rPr lang="en-IN" sz="1000" b="1" i="0" u="none" strike="noStrike" cap="none" dirty="0">
                          <a:solidFill>
                            <a:srgbClr val="FFFFFF"/>
                          </a:solidFill>
                          <a:latin typeface="Ubuntu"/>
                          <a:cs typeface="Calibri"/>
                        </a:rPr>
                        <a:t>Supply Enablement</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marR="0" lvl="0" algn="l" rtl="0">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FIT</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R="0" lvl="0" algn="l" rtl="0">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312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40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0.5</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buNone/>
                      </a:pPr>
                      <a:r>
                        <a:rPr lang="en-US" sz="900" b="0" i="0" u="none" strike="noStrike" dirty="0">
                          <a:solidFill>
                            <a:srgbClr val="000000"/>
                          </a:solidFill>
                          <a:latin typeface="Ubuntu" panose="020B0504030602030204" pitchFamily="34" charset="0"/>
                          <a:cs typeface="Calibri"/>
                        </a:rPr>
                        <a:t>2 days, 1 resource</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628570752"/>
                  </a:ext>
                </a:extLst>
              </a:tr>
              <a:tr h="243027">
                <a:tc vMerge="1">
                  <a:txBody>
                    <a:bodyPr/>
                    <a:lstStyle/>
                    <a:p>
                      <a:endParaRPr lang="en-US"/>
                    </a:p>
                  </a:txBody>
                  <a:tcPr/>
                </a:tc>
                <a:tc>
                  <a:txBody>
                    <a:bodyPr/>
                    <a:lstStyle/>
                    <a:p>
                      <a:pPr marR="0" lvl="0" algn="l" rtl="0">
                        <a:lnSpc>
                          <a:spcPct val="100000"/>
                        </a:lnSpc>
                        <a:spcBef>
                          <a:spcPts val="0"/>
                        </a:spcBef>
                        <a:spcAft>
                          <a:spcPts val="0"/>
                        </a:spcAft>
                        <a:buNone/>
                      </a:pPr>
                      <a:r>
                        <a:rPr lang="en-US" sz="900" b="0" i="0" u="none" strike="noStrike" cap="none">
                          <a:solidFill>
                            <a:srgbClr val="000000"/>
                          </a:solidFill>
                          <a:latin typeface="Ubuntu" panose="020B0504030602030204" pitchFamily="34" charset="0"/>
                          <a:cs typeface="Calibri"/>
                        </a:rPr>
                        <a:t>AIR</a:t>
                      </a:r>
                      <a:endParaRPr lang="en-US" sz="900" b="0" i="0" u="none" strike="noStrike" cap="none" dirty="0">
                        <a:solidFill>
                          <a:srgbClr val="000000"/>
                        </a:solidFill>
                        <a:latin typeface="Ubuntu" panose="020B0504030602030204" pitchFamily="34" charset="0"/>
                        <a:cs typeface="Calibri"/>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R="0" lvl="0" algn="l" rtl="0">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300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250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75%</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8</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buNone/>
                      </a:pPr>
                      <a:r>
                        <a:rPr lang="en-US" sz="900" b="0" i="0" u="none" strike="noStrike" dirty="0">
                          <a:solidFill>
                            <a:srgbClr val="000000"/>
                          </a:solidFill>
                          <a:latin typeface="Ubuntu" panose="020B0504030602030204" pitchFamily="34" charset="0"/>
                          <a:cs typeface="Calibri"/>
                        </a:rPr>
                        <a:t>1 day, 1 resource</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185569256"/>
                  </a:ext>
                </a:extLst>
              </a:tr>
              <a:tr h="259712">
                <a:tc>
                  <a:txBody>
                    <a:bodyPr/>
                    <a:lstStyle/>
                    <a:p>
                      <a:pPr marR="0" lvl="0" algn="l" rtl="0">
                        <a:lnSpc>
                          <a:spcPct val="100000"/>
                        </a:lnSpc>
                        <a:spcBef>
                          <a:spcPts val="0"/>
                        </a:spcBef>
                        <a:spcAft>
                          <a:spcPts val="0"/>
                        </a:spcAft>
                        <a:buNone/>
                      </a:pPr>
                      <a:r>
                        <a:rPr lang="en-IN" sz="1000" b="1" i="0" u="none" strike="noStrike" cap="none" dirty="0">
                          <a:solidFill>
                            <a:srgbClr val="FFFFFF"/>
                          </a:solidFill>
                          <a:latin typeface="Ubuntu"/>
                          <a:cs typeface="Calibri"/>
                        </a:rPr>
                        <a:t>Local</a:t>
                      </a:r>
                      <a:endParaRPr lang="en-US" dirty="0"/>
                    </a:p>
                  </a:txBody>
                  <a:tcPr>
                    <a:lnR w="9528">
                      <a:solidFill>
                        <a:srgbClr val="A6A6A6"/>
                      </a:solidFill>
                    </a:lnR>
                    <a:solidFill>
                      <a:srgbClr val="12ABDB"/>
                    </a:solidFill>
                  </a:tcPr>
                </a:tc>
                <a:tc>
                  <a:txBody>
                    <a:bodyPr/>
                    <a:lstStyle/>
                    <a:p>
                      <a:pPr marL="0" marR="0" lvl="0" algn="l" defTabSz="914400" rtl="0" fontAlgn="ctr" hangingPunct="1">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cs typeface="Calibri"/>
                        </a:rPr>
                        <a:t>Wide Orbit Traffic</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marL="0" marR="0" lvl="0" algn="l" defTabSz="914400" rtl="0" fontAlgn="ctr" hangingPunct="1">
                        <a:lnSpc>
                          <a:spcPct val="100000"/>
                        </a:lnSpc>
                        <a:spcBef>
                          <a:spcPts val="0"/>
                        </a:spcBef>
                        <a:spcAft>
                          <a:spcPts val="0"/>
                        </a:spcAft>
                        <a:buNone/>
                      </a:pPr>
                      <a:r>
                        <a:rPr lang="en-US" sz="900" b="0" i="0" u="none" strike="noStrike" kern="1200" cap="none" dirty="0">
                          <a:solidFill>
                            <a:srgbClr val="000000"/>
                          </a:solidFill>
                          <a:latin typeface="Ubuntu" panose="020B0504030602030204" pitchFamily="34" charset="0"/>
                          <a:cs typeface="Calibri"/>
                        </a:rPr>
                        <a:t>Test Complete</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291</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189</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65%</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buNone/>
                      </a:pPr>
                      <a:r>
                        <a:rPr lang="en-US" sz="900" b="0" i="0" u="none" strike="noStrike" kern="1200" dirty="0">
                          <a:solidFill>
                            <a:srgbClr val="000000"/>
                          </a:solidFill>
                          <a:latin typeface="Ubuntu" panose="020B0504030602030204" pitchFamily="34" charset="0"/>
                          <a:cs typeface="Calibri"/>
                        </a:rPr>
                        <a:t>40</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marL="0" lvl="0" algn="ctr" defTabSz="914400" rtl="0" fontAlgn="b" hangingPunct="1">
                        <a:buNone/>
                      </a:pPr>
                      <a:r>
                        <a:rPr lang="en-US" sz="900" b="0" i="0" u="none" strike="noStrike" kern="1200" dirty="0">
                          <a:solidFill>
                            <a:srgbClr val="000000"/>
                          </a:solidFill>
                          <a:latin typeface="Ubuntu" panose="020B0504030602030204" pitchFamily="34" charset="0"/>
                          <a:cs typeface="Calibri"/>
                        </a:rPr>
                        <a:t>32</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tc>
                  <a:txBody>
                    <a:bodyPr/>
                    <a:lstStyle/>
                    <a:p>
                      <a:pPr lvl="0" algn="l">
                        <a:buNone/>
                      </a:pPr>
                      <a:r>
                        <a:rPr lang="en-US" sz="900" b="0" i="0" u="none" strike="noStrike" dirty="0">
                          <a:solidFill>
                            <a:srgbClr val="000000"/>
                          </a:solidFill>
                          <a:latin typeface="Ubuntu" panose="020B0504030602030204" pitchFamily="34" charset="0"/>
                          <a:cs typeface="Calibri"/>
                        </a:rPr>
                        <a:t>5 days, 2 resources</a:t>
                      </a:r>
                    </a:p>
                  </a:txBody>
                  <a:tcPr>
                    <a:lnL w="9528">
                      <a:solidFill>
                        <a:srgbClr val="A6A6A6"/>
                      </a:solidFill>
                    </a:lnL>
                    <a:lnR w="9528">
                      <a:solidFill>
                        <a:srgbClr val="A6A6A6"/>
                      </a:solidFill>
                    </a:lnR>
                    <a:lnT w="9528">
                      <a:solidFill>
                        <a:srgbClr val="A6A6A6"/>
                      </a:solidFill>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464549462"/>
                  </a:ext>
                </a:extLst>
              </a:tr>
              <a:tr h="243027">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i="0" u="none" strike="noStrike" kern="1200" cap="none" dirty="0">
                          <a:solidFill>
                            <a:srgbClr val="FFFFFF"/>
                          </a:solidFill>
                          <a:latin typeface="Ubuntu"/>
                          <a:ea typeface="+mn-ea"/>
                          <a:cs typeface="Calibri"/>
                        </a:rPr>
                        <a:t>UWS+</a:t>
                      </a:r>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marL="0" marR="0" lvl="0" indent="0" algn="l" rtl="0" fontAlgn="ctr" hangingPunct="1">
                        <a:lnSpc>
                          <a:spcPct val="100000"/>
                        </a:lnSpc>
                        <a:spcBef>
                          <a:spcPts val="0"/>
                        </a:spcBef>
                        <a:spcAft>
                          <a:spcPts val="0"/>
                        </a:spcAft>
                        <a:buNone/>
                      </a:pPr>
                      <a:r>
                        <a:rPr lang="en-US" sz="900" b="0" i="0" u="none" strike="noStrike" dirty="0">
                          <a:solidFill>
                            <a:srgbClr val="000000"/>
                          </a:solidFill>
                          <a:latin typeface="Ubuntu" panose="020B0504030602030204" pitchFamily="34" charset="0"/>
                          <a:cs typeface="Calibri"/>
                        </a:rPr>
                        <a:t>PUB Digital</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l" rtl="0" fontAlgn="ctr" hangingPunct="1">
                        <a:lnSpc>
                          <a:spcPct val="100000"/>
                        </a:lnSpc>
                        <a:spcBef>
                          <a:spcPts val="0"/>
                        </a:spcBef>
                        <a:spcAft>
                          <a:spcPts val="0"/>
                        </a:spcAft>
                        <a:buNone/>
                      </a:pPr>
                      <a:r>
                        <a:rPr lang="en-US" sz="900" b="0" i="0" u="none" strike="noStrike" dirty="0">
                          <a:solidFill>
                            <a:srgbClr val="000000"/>
                          </a:solidFill>
                          <a:latin typeface="Ubuntu" panose="020B0504030602030204" pitchFamily="34" charset="0"/>
                          <a:cs typeface="Calibri"/>
                        </a:rPr>
                        <a:t>Test NG</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361</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343</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ctr" defTabSz="914400" rtl="0" fontAlgn="b" hangingPunct="1">
                        <a:lnSpc>
                          <a:spcPct val="100000"/>
                        </a:lnSpc>
                        <a:spcBef>
                          <a:spcPts val="0"/>
                        </a:spcBef>
                        <a:spcAft>
                          <a:spcPts val="0"/>
                        </a:spcAft>
                        <a:buNone/>
                        <a:tabLst/>
                      </a:pPr>
                      <a:r>
                        <a:rPr lang="en-US" sz="900" b="0" i="0" u="none" strike="noStrike" dirty="0">
                          <a:solidFill>
                            <a:srgbClr val="000000"/>
                          </a:solidFill>
                          <a:latin typeface="Ubuntu" panose="020B0504030602030204" pitchFamily="34" charset="0"/>
                          <a:cs typeface="Calibri"/>
                        </a:rPr>
                        <a:t>95%</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L="0" marR="0" lvl="0" indent="0" algn="ctr" defTabSz="914400" rtl="0" fontAlgn="b" hangingPunct="1">
                        <a:lnSpc>
                          <a:spcPct val="100000"/>
                        </a:lnSpc>
                        <a:spcBef>
                          <a:spcPts val="0"/>
                        </a:spcBef>
                        <a:spcAft>
                          <a:spcPts val="0"/>
                        </a:spcAft>
                        <a:buNone/>
                        <a:tabLst/>
                      </a:pPr>
                      <a:r>
                        <a:rPr lang="en-US" sz="900" b="0" i="0" u="none" strike="noStrike" dirty="0">
                          <a:solidFill>
                            <a:srgbClr val="000000"/>
                          </a:solidFill>
                          <a:latin typeface="Ubuntu" panose="020B0504030602030204" pitchFamily="34" charset="0"/>
                          <a:cs typeface="Calibri"/>
                        </a:rPr>
                        <a:t>16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dirty="0">
                          <a:solidFill>
                            <a:srgbClr val="000000"/>
                          </a:solidFill>
                          <a:latin typeface="Ubuntu" panose="020B0504030602030204" pitchFamily="34" charset="0"/>
                        </a:rPr>
                        <a:t>2 days, 2 resources</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3168957294"/>
                  </a:ext>
                </a:extLst>
              </a:tr>
              <a:tr h="388843">
                <a:tc vMerge="1">
                  <a:txBody>
                    <a:bodyPr/>
                    <a:lstStyle/>
                    <a:p>
                      <a:pPr marR="0" lvl="0" algn="l" rtl="0">
                        <a:lnSpc>
                          <a:spcPct val="100000"/>
                        </a:lnSpc>
                        <a:spcBef>
                          <a:spcPts val="0"/>
                        </a:spcBef>
                        <a:spcAft>
                          <a:spcPts val="0"/>
                        </a:spcAft>
                        <a:buNone/>
                      </a:pPr>
                      <a:endParaRPr lang="en-US" dirty="0"/>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lnSpc>
                          <a:spcPct val="100000"/>
                        </a:lnSpc>
                        <a:spcBef>
                          <a:spcPts val="0"/>
                        </a:spcBef>
                        <a:spcAft>
                          <a:spcPts val="0"/>
                        </a:spcAft>
                        <a:buNone/>
                      </a:pPr>
                      <a:r>
                        <a:rPr lang="en-US" sz="900" b="0" i="0" u="none" strike="noStrike" noProof="0" dirty="0">
                          <a:latin typeface="Ubuntu" panose="020B0504030602030204" pitchFamily="34" charset="0"/>
                        </a:rPr>
                        <a:t>UWS Data Streams Microservices</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r>
                        <a:rPr lang="en-US" sz="900" b="0" i="0" u="none" strike="noStrike" dirty="0">
                          <a:solidFill>
                            <a:srgbClr val="000000"/>
                          </a:solidFill>
                          <a:latin typeface="Ubuntu" panose="020B0504030602030204" pitchFamily="34" charset="0"/>
                          <a:cs typeface="Calibri"/>
                        </a:rPr>
                        <a:t>BDD</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rPr>
                        <a:t>562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124</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22%</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170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noProof="0" dirty="0">
                          <a:latin typeface="Ubuntu" panose="020B0504030602030204" pitchFamily="34" charset="0"/>
                        </a:rPr>
                        <a:t>5 days, 5 resources</a:t>
                      </a:r>
                      <a:endParaRPr lang="en-US" sz="900" dirty="0">
                        <a:latin typeface="Ubuntu" panose="020B0504030602030204" pitchFamily="34" charset="0"/>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320827102"/>
                  </a:ext>
                </a:extLst>
              </a:tr>
              <a:tr h="295721">
                <a:tc vMerge="1">
                  <a:txBody>
                    <a:bodyPr/>
                    <a:lstStyle/>
                    <a:p>
                      <a:pPr marR="0" lvl="0" algn="l" rtl="0">
                        <a:lnSpc>
                          <a:spcPct val="100000"/>
                        </a:lnSpc>
                        <a:spcBef>
                          <a:spcPts val="0"/>
                        </a:spcBef>
                        <a:spcAft>
                          <a:spcPts val="0"/>
                        </a:spcAft>
                        <a:buNone/>
                      </a:pPr>
                      <a:endParaRPr lang="en-US" dirty="0"/>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PTV</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fontAlgn="b"/>
                      <a:endParaRPr lang="en-US" sz="900" b="0" i="0" u="none" strike="noStrike" dirty="0">
                        <a:solidFill>
                          <a:srgbClr val="000000"/>
                        </a:solidFill>
                        <a:latin typeface="Ubuntu" panose="020B0504030602030204" pitchFamily="34" charset="0"/>
                        <a:cs typeface="Calibri"/>
                      </a:endParaRP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rPr>
                        <a:t>150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110</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79%</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4</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fontAlgn="b"/>
                      <a:r>
                        <a:rPr lang="en-US" sz="900" b="0" i="0" u="none" strike="noStrike" dirty="0">
                          <a:solidFill>
                            <a:srgbClr val="000000"/>
                          </a:solidFill>
                          <a:latin typeface="Ubuntu" panose="020B0504030602030204" pitchFamily="34" charset="0"/>
                          <a:cs typeface="Calibri"/>
                        </a:rPr>
                        <a:t>16</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dirty="0">
                          <a:latin typeface="Ubuntu" panose="020B0504030602030204" pitchFamily="34" charset="0"/>
                        </a:rPr>
                        <a:t>1 day, 1 resource</a:t>
                      </a:r>
                    </a:p>
                  </a:txBody>
                  <a:tcPr anchor="ct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842915084"/>
                  </a:ext>
                </a:extLst>
              </a:tr>
              <a:tr h="243027">
                <a:tc vMerge="1">
                  <a:txBody>
                    <a:bodyPr/>
                    <a:lstStyle/>
                    <a:p>
                      <a:pPr marR="0" lvl="0" algn="l" rtl="0">
                        <a:lnSpc>
                          <a:spcPct val="100000"/>
                        </a:lnSpc>
                        <a:spcBef>
                          <a:spcPts val="0"/>
                        </a:spcBef>
                        <a:spcAft>
                          <a:spcPts val="0"/>
                        </a:spcAft>
                        <a:buNone/>
                      </a:pPr>
                      <a:endParaRPr lang="en-US" dirty="0"/>
                    </a:p>
                  </a:txBody>
                  <a:tcPr anchor="ctr">
                    <a:lnR w="9528" cap="flat" cmpd="sng" algn="ctr">
                      <a:solidFill>
                        <a:srgbClr val="A6A6A6"/>
                      </a:solidFill>
                      <a:prstDash val="solid"/>
                      <a:round/>
                      <a:headEnd type="none" w="med" len="med"/>
                      <a:tailEnd type="none" w="med" len="med"/>
                    </a:lnR>
                    <a:solidFill>
                      <a:srgbClr val="12ABDB"/>
                    </a:solidFill>
                  </a:tcPr>
                </a:tc>
                <a:tc>
                  <a:txBody>
                    <a:bodyPr/>
                    <a:lstStyle/>
                    <a:p>
                      <a:pPr lvl="0" algn="l">
                        <a:lnSpc>
                          <a:spcPct val="100000"/>
                        </a:lnSpc>
                        <a:spcBef>
                          <a:spcPts val="0"/>
                        </a:spcBef>
                        <a:spcAft>
                          <a:spcPts val="0"/>
                        </a:spcAft>
                        <a:buNone/>
                      </a:pPr>
                      <a:r>
                        <a:rPr lang="en-US" sz="900" b="0" i="0" u="none" strike="noStrike" cap="none" noProof="0" dirty="0">
                          <a:solidFill>
                            <a:srgbClr val="000000"/>
                          </a:solidFill>
                          <a:latin typeface="Ubuntu" panose="020B0504030602030204" pitchFamily="34" charset="0"/>
                        </a:rPr>
                        <a:t>Copywrite</a:t>
                      </a:r>
                      <a:endParaRPr lang="en-US" sz="900" b="0" i="0" u="none" strike="noStrike" cap="none" noProof="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marR="0" lvl="0" algn="l">
                        <a:lnSpc>
                          <a:spcPct val="100000"/>
                        </a:lnSpc>
                        <a:spcBef>
                          <a:spcPts val="0"/>
                        </a:spcBef>
                        <a:spcAft>
                          <a:spcPts val="0"/>
                        </a:spcAft>
                        <a:buNone/>
                      </a:pPr>
                      <a:r>
                        <a:rPr lang="en-US" sz="900" b="0" i="0" u="none" strike="noStrike" cap="none" dirty="0">
                          <a:solidFill>
                            <a:srgbClr val="000000"/>
                          </a:solidFill>
                          <a:latin typeface="Ubuntu" panose="020B0504030602030204" pitchFamily="34" charset="0"/>
                          <a:cs typeface="Calibri"/>
                        </a:rPr>
                        <a:t>BDD</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kern="1200" dirty="0">
                          <a:solidFill>
                            <a:srgbClr val="000000"/>
                          </a:solidFill>
                          <a:latin typeface="Ubuntu" panose="020B0504030602030204" pitchFamily="34" charset="0"/>
                          <a:cs typeface="Calibri"/>
                        </a:rPr>
                        <a:t>130</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130</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80%</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6</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ctr">
                        <a:buNone/>
                      </a:pPr>
                      <a:r>
                        <a:rPr lang="en-US" sz="900" b="0" i="0" u="none" strike="noStrike" dirty="0">
                          <a:solidFill>
                            <a:srgbClr val="000000"/>
                          </a:solidFill>
                          <a:latin typeface="Ubuntu" panose="020B0504030602030204" pitchFamily="34" charset="0"/>
                          <a:cs typeface="Calibri"/>
                        </a:rPr>
                        <a:t>2</a:t>
                      </a:r>
                      <a:endParaRPr lang="en-US" sz="90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tc>
                  <a:txBody>
                    <a:bodyPr/>
                    <a:lstStyle/>
                    <a:p>
                      <a:pPr lvl="0" algn="l">
                        <a:lnSpc>
                          <a:spcPct val="100000"/>
                        </a:lnSpc>
                        <a:spcBef>
                          <a:spcPts val="0"/>
                        </a:spcBef>
                        <a:spcAft>
                          <a:spcPts val="0"/>
                        </a:spcAft>
                        <a:buNone/>
                      </a:pPr>
                      <a:r>
                        <a:rPr lang="en-US" sz="900" b="0" i="0" u="none" strike="noStrike" noProof="0" dirty="0">
                          <a:solidFill>
                            <a:srgbClr val="000000"/>
                          </a:solidFill>
                          <a:latin typeface="Ubuntu" panose="020B0504030602030204" pitchFamily="34" charset="0"/>
                        </a:rPr>
                        <a:t>2 days , 2 resources</a:t>
                      </a:r>
                      <a:endParaRPr lang="en-US" sz="900" b="0" i="0" u="none" strike="noStrike" noProof="0" dirty="0">
                        <a:latin typeface="Ubuntu" panose="020B0504030602030204" pitchFamily="34" charset="0"/>
                      </a:endParaRPr>
                    </a:p>
                  </a:txBody>
                  <a:tcPr>
                    <a:lnL w="9528" cap="flat" cmpd="sng" algn="ctr">
                      <a:solidFill>
                        <a:srgbClr val="A6A6A6"/>
                      </a:solidFill>
                      <a:prstDash val="solid"/>
                      <a:round/>
                      <a:headEnd type="none" w="med" len="med"/>
                      <a:tailEnd type="none" w="med" len="med"/>
                    </a:lnL>
                    <a:lnR w="9528" cap="flat" cmpd="sng" algn="ctr">
                      <a:solidFill>
                        <a:srgbClr val="A6A6A6"/>
                      </a:solidFill>
                      <a:prstDash val="solid"/>
                      <a:round/>
                      <a:headEnd type="none" w="med" len="med"/>
                      <a:tailEnd type="none" w="med" len="med"/>
                    </a:lnR>
                    <a:lnT w="9528" cap="flat" cmpd="sng" algn="ctr">
                      <a:solidFill>
                        <a:srgbClr val="A6A6A6"/>
                      </a:solidFill>
                      <a:prstDash val="solid"/>
                      <a:round/>
                      <a:headEnd type="none" w="med" len="med"/>
                      <a:tailEnd type="none" w="med" len="med"/>
                    </a:lnT>
                    <a:lnB w="9528" cap="flat" cmpd="sng" algn="ctr">
                      <a:solidFill>
                        <a:srgbClr val="A6A6A6"/>
                      </a:solidFill>
                      <a:prstDash val="solid"/>
                      <a:round/>
                      <a:headEnd type="none" w="med" len="med"/>
                      <a:tailEnd type="none" w="med" len="med"/>
                    </a:lnB>
                    <a:solidFill>
                      <a:srgbClr val="F2F2F2"/>
                    </a:solidFill>
                  </a:tcPr>
                </a:tc>
                <a:extLst>
                  <a:ext uri="{0D108BD9-81ED-4DB2-BD59-A6C34878D82A}">
                    <a16:rowId xmlns:a16="http://schemas.microsoft.com/office/drawing/2014/main" val="2301243569"/>
                  </a:ext>
                </a:extLst>
              </a:tr>
            </a:tbl>
          </a:graphicData>
        </a:graphic>
      </p:graphicFrame>
      <p:sp>
        <p:nvSpPr>
          <p:cNvPr id="4" name="Title 2">
            <a:extLst>
              <a:ext uri="{FF2B5EF4-FFF2-40B4-BE49-F238E27FC236}">
                <a16:creationId xmlns:a16="http://schemas.microsoft.com/office/drawing/2014/main" id="{608B47EB-4F49-4BEE-90E3-8998289ED021}"/>
              </a:ext>
            </a:extLst>
          </p:cNvPr>
          <p:cNvSpPr txBox="1">
            <a:spLocks/>
          </p:cNvSpPr>
          <p:nvPr/>
        </p:nvSpPr>
        <p:spPr>
          <a:xfrm>
            <a:off x="338654" y="158147"/>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Automation Metrics – Jul 2022</a:t>
            </a:r>
          </a:p>
        </p:txBody>
      </p:sp>
      <p:sp>
        <p:nvSpPr>
          <p:cNvPr id="2" name="Footer Placeholder 1">
            <a:extLst>
              <a:ext uri="{FF2B5EF4-FFF2-40B4-BE49-F238E27FC236}">
                <a16:creationId xmlns:a16="http://schemas.microsoft.com/office/drawing/2014/main" id="{1757A406-0B32-4B7E-94C3-5DE3376F03B1}"/>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3FA990E8-075A-4DF5-8C5D-CA1543665C76}"/>
              </a:ext>
            </a:extLst>
          </p:cNvPr>
          <p:cNvSpPr txBox="1">
            <a:spLocks/>
          </p:cNvSpPr>
          <p:nvPr/>
        </p:nvSpPr>
        <p:spPr>
          <a:xfrm>
            <a:off x="184413" y="44321"/>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Ubuntu"/>
              </a:rPr>
              <a:t>Workforce Transformation</a:t>
            </a:r>
          </a:p>
        </p:txBody>
      </p:sp>
      <p:sp>
        <p:nvSpPr>
          <p:cNvPr id="20" name="Rectangle 19">
            <a:extLst>
              <a:ext uri="{FF2B5EF4-FFF2-40B4-BE49-F238E27FC236}">
                <a16:creationId xmlns:a16="http://schemas.microsoft.com/office/drawing/2014/main" id="{26C6BBF6-0D3D-41F9-8C9C-D59725839F87}"/>
              </a:ext>
            </a:extLst>
          </p:cNvPr>
          <p:cNvSpPr/>
          <p:nvPr/>
        </p:nvSpPr>
        <p:spPr>
          <a:xfrm>
            <a:off x="6620256" y="855888"/>
            <a:ext cx="5053584" cy="1820256"/>
          </a:xfrm>
          <a:prstGeom prst="rect">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1" name="TextBox 20">
            <a:extLst>
              <a:ext uri="{FF2B5EF4-FFF2-40B4-BE49-F238E27FC236}">
                <a16:creationId xmlns:a16="http://schemas.microsoft.com/office/drawing/2014/main" id="{774C7BA2-5E2C-43FC-AFF7-7B2072B470C7}"/>
              </a:ext>
            </a:extLst>
          </p:cNvPr>
          <p:cNvSpPr txBox="1"/>
          <p:nvPr/>
        </p:nvSpPr>
        <p:spPr>
          <a:xfrm>
            <a:off x="6620256" y="965425"/>
            <a:ext cx="4842256" cy="1856919"/>
          </a:xfrm>
          <a:prstGeom prst="rect">
            <a:avLst/>
          </a:prstGeom>
          <a:noFill/>
        </p:spPr>
        <p:txBody>
          <a:bodyPr wrap="square" rtlCol="0">
            <a:spAutoFit/>
          </a:bodyPr>
          <a:lstStyle/>
          <a:p>
            <a:pPr marL="285750" indent="-285750" algn="just">
              <a:buFont typeface="Arial" panose="020B0604020202020204" pitchFamily="34" charset="0"/>
              <a:buChar char="•"/>
            </a:pPr>
            <a:r>
              <a:rPr lang="en-US" sz="900" dirty="0">
                <a:latin typeface="Calibri" panose="020F0502020204030204" pitchFamily="34" charset="0"/>
                <a:cs typeface="Calibri" panose="020F0502020204030204" pitchFamily="34" charset="0"/>
              </a:rPr>
              <a:t>Average Targeted skill score across every team, every skillset by end of Q3’ 2022 – </a:t>
            </a:r>
            <a:r>
              <a:rPr lang="en-US" sz="900" b="1" dirty="0">
                <a:latin typeface="Calibri" panose="020F0502020204030204" pitchFamily="34" charset="0"/>
                <a:cs typeface="Calibri" panose="020F0502020204030204" pitchFamily="34" charset="0"/>
              </a:rPr>
              <a:t>is 3 (Medium Competence - Needs Occasional Support)</a:t>
            </a:r>
          </a:p>
          <a:p>
            <a:pPr marL="285750" indent="-285750" algn="just">
              <a:buFont typeface="Arial" panose="020B0604020202020204" pitchFamily="34" charset="0"/>
              <a:buChar char="•"/>
            </a:pPr>
            <a:endParaRPr lang="en-US" sz="900" dirty="0">
              <a:latin typeface="Calibri" panose="020F0502020204030204" pitchFamily="34" charset="0"/>
              <a:cs typeface="Calibri" panose="020F0502020204030204" pitchFamily="34" charset="0"/>
            </a:endParaRPr>
          </a:p>
          <a:p>
            <a:pPr marL="742950" lvl="2" indent="-285750" algn="just">
              <a:spcBef>
                <a:spcPts val="100"/>
              </a:spcBef>
              <a:spcAft>
                <a:spcPts val="100"/>
              </a:spcAft>
              <a:buClr>
                <a:srgbClr val="12ABDB"/>
              </a:buClr>
              <a:buSzPct val="100000"/>
              <a:buFont typeface="Arial" panose="020B0604020202020204" pitchFamily="34" charset="0"/>
              <a:buChar char="•"/>
              <a:defRPr sz="1800" b="0" i="0" u="none" strike="noStrike" kern="0" cap="none" spc="0" baseline="0">
                <a:solidFill>
                  <a:srgbClr val="000000"/>
                </a:solidFill>
                <a:uFillTx/>
              </a:defRPr>
            </a:pPr>
            <a:r>
              <a:rPr lang="en-US" sz="900" dirty="0">
                <a:latin typeface="Calibri" panose="020F0502020204030204" pitchFamily="34" charset="0"/>
                <a:cs typeface="Calibri" panose="020F0502020204030204" pitchFamily="34" charset="0"/>
              </a:rPr>
              <a:t>Better Automation coverage with higher stability (including ability to design and execute automation)</a:t>
            </a:r>
          </a:p>
          <a:p>
            <a:pPr marL="742950" lvl="2" indent="-285750" algn="just">
              <a:spcBef>
                <a:spcPts val="100"/>
              </a:spcBef>
              <a:spcAft>
                <a:spcPts val="100"/>
              </a:spcAft>
              <a:buClr>
                <a:srgbClr val="12ABDB"/>
              </a:buClr>
              <a:buSzPct val="100000"/>
              <a:buFont typeface="Arial" panose="020B0604020202020204" pitchFamily="34" charset="0"/>
              <a:buChar char="•"/>
              <a:defRPr sz="1800" b="0" i="0" u="none" strike="noStrike" kern="0" cap="none" spc="0" baseline="0">
                <a:solidFill>
                  <a:srgbClr val="000000"/>
                </a:solidFill>
                <a:uFillTx/>
              </a:defRPr>
            </a:pPr>
            <a:r>
              <a:rPr lang="en-US" sz="900" dirty="0">
                <a:latin typeface="Calibri" panose="020F0502020204030204" pitchFamily="34" charset="0"/>
                <a:cs typeface="Calibri" panose="020F0502020204030204" pitchFamily="34" charset="0"/>
              </a:rPr>
              <a:t>Existing resources who are either SMEs, SME - specialists or already at QE level(Frontend/Backend) to be retained</a:t>
            </a:r>
          </a:p>
          <a:p>
            <a:pPr marL="742950" lvl="2" indent="-285750" algn="just">
              <a:spcBef>
                <a:spcPts val="100"/>
              </a:spcBef>
              <a:spcAft>
                <a:spcPts val="100"/>
              </a:spcAft>
              <a:buClr>
                <a:srgbClr val="12ABDB"/>
              </a:buClr>
              <a:buSzPct val="100000"/>
              <a:buFont typeface="Arial" panose="020B0604020202020204" pitchFamily="34" charset="0"/>
              <a:buChar char="•"/>
              <a:defRPr sz="1800" b="0" i="0" u="none" strike="noStrike" kern="0" cap="none" spc="0" baseline="0">
                <a:solidFill>
                  <a:srgbClr val="000000"/>
                </a:solidFill>
                <a:uFillTx/>
              </a:defRPr>
            </a:pPr>
            <a:r>
              <a:rPr lang="en-US" sz="900" dirty="0">
                <a:latin typeface="Calibri" panose="020F0502020204030204" pitchFamily="34" charset="0"/>
                <a:cs typeface="Calibri" panose="020F0502020204030204" pitchFamily="34" charset="0"/>
              </a:rPr>
              <a:t>Existing resources who are SMEs and need to acquire QE skills (Frontend/Backend) to be trained</a:t>
            </a:r>
          </a:p>
          <a:p>
            <a:pPr marL="742950" lvl="2" indent="-285750" algn="just">
              <a:spcBef>
                <a:spcPts val="100"/>
              </a:spcBef>
              <a:spcAft>
                <a:spcPts val="100"/>
              </a:spcAft>
              <a:buClr>
                <a:srgbClr val="12ABDB"/>
              </a:buClr>
              <a:buSzPct val="100000"/>
              <a:buFont typeface="Arial" panose="020B0604020202020204" pitchFamily="34" charset="0"/>
              <a:buChar char="•"/>
              <a:defRPr sz="1800" b="0" i="0" u="none" strike="noStrike" kern="0" cap="none" spc="0" baseline="0">
                <a:solidFill>
                  <a:srgbClr val="000000"/>
                </a:solidFill>
                <a:uFillTx/>
              </a:defRPr>
            </a:pPr>
            <a:r>
              <a:rPr lang="en-US" sz="900" dirty="0">
                <a:latin typeface="Calibri" panose="020F0502020204030204" pitchFamily="34" charset="0"/>
                <a:cs typeface="Calibri" panose="020F0502020204030204" pitchFamily="34" charset="0"/>
              </a:rPr>
              <a:t>Media Skills and related Trainings are prioritized</a:t>
            </a:r>
          </a:p>
          <a:p>
            <a:endParaRPr lang="en-US" sz="900" i="1" dirty="0">
              <a:effectLst/>
              <a:latin typeface="Calibri" panose="020F0502020204030204" pitchFamily="34" charset="0"/>
              <a:ea typeface="Calibri" panose="020F0502020204030204" pitchFamily="34" charset="0"/>
              <a:cs typeface="Calibri" panose="020F0502020204030204" pitchFamily="34" charset="0"/>
            </a:endParaRPr>
          </a:p>
          <a:p>
            <a:endParaRPr lang="en-US" sz="900" dirty="0"/>
          </a:p>
        </p:txBody>
      </p:sp>
      <p:pic>
        <p:nvPicPr>
          <p:cNvPr id="22" name="Picture 21">
            <a:extLst>
              <a:ext uri="{FF2B5EF4-FFF2-40B4-BE49-F238E27FC236}">
                <a16:creationId xmlns:a16="http://schemas.microsoft.com/office/drawing/2014/main" id="{11179800-7ABB-49A1-8422-234BC5873CF2}"/>
              </a:ext>
            </a:extLst>
          </p:cNvPr>
          <p:cNvPicPr>
            <a:picLocks noChangeAspect="1"/>
          </p:cNvPicPr>
          <p:nvPr/>
        </p:nvPicPr>
        <p:blipFill>
          <a:blip r:embed="rId2"/>
          <a:stretch>
            <a:fillRect/>
          </a:stretch>
        </p:blipFill>
        <p:spPr>
          <a:xfrm>
            <a:off x="8493764" y="5144807"/>
            <a:ext cx="3230400" cy="652251"/>
          </a:xfrm>
          <a:prstGeom prst="rect">
            <a:avLst/>
          </a:prstGeom>
        </p:spPr>
      </p:pic>
      <p:graphicFrame>
        <p:nvGraphicFramePr>
          <p:cNvPr id="23" name="Chart 22">
            <a:extLst>
              <a:ext uri="{FF2B5EF4-FFF2-40B4-BE49-F238E27FC236}">
                <a16:creationId xmlns:a16="http://schemas.microsoft.com/office/drawing/2014/main" id="{9BC92CED-8376-4DFD-A48E-E54972C0BFA4}"/>
              </a:ext>
            </a:extLst>
          </p:cNvPr>
          <p:cNvGraphicFramePr>
            <a:graphicFrameLocks/>
          </p:cNvGraphicFramePr>
          <p:nvPr>
            <p:extLst>
              <p:ext uri="{D42A27DB-BD31-4B8C-83A1-F6EECF244321}">
                <p14:modId xmlns:p14="http://schemas.microsoft.com/office/powerpoint/2010/main" val="2824308662"/>
              </p:ext>
            </p:extLst>
          </p:nvPr>
        </p:nvGraphicFramePr>
        <p:xfrm>
          <a:off x="419100" y="788832"/>
          <a:ext cx="5937250" cy="1887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615F88F3-7C97-4AFE-B3C6-694778340112}"/>
              </a:ext>
            </a:extLst>
          </p:cNvPr>
          <p:cNvGraphicFramePr>
            <a:graphicFrameLocks/>
          </p:cNvGraphicFramePr>
          <p:nvPr>
            <p:extLst>
              <p:ext uri="{D42A27DB-BD31-4B8C-83A1-F6EECF244321}">
                <p14:modId xmlns:p14="http://schemas.microsoft.com/office/powerpoint/2010/main" val="1433744335"/>
              </p:ext>
            </p:extLst>
          </p:nvPr>
        </p:nvGraphicFramePr>
        <p:xfrm>
          <a:off x="352693" y="2743087"/>
          <a:ext cx="3582615" cy="20370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a:extLst>
              <a:ext uri="{FF2B5EF4-FFF2-40B4-BE49-F238E27FC236}">
                <a16:creationId xmlns:a16="http://schemas.microsoft.com/office/drawing/2014/main" id="{D2C63376-EA30-420E-8884-99B371D8B83D}"/>
              </a:ext>
            </a:extLst>
          </p:cNvPr>
          <p:cNvGraphicFramePr>
            <a:graphicFrameLocks/>
          </p:cNvGraphicFramePr>
          <p:nvPr>
            <p:extLst>
              <p:ext uri="{D42A27DB-BD31-4B8C-83A1-F6EECF244321}">
                <p14:modId xmlns:p14="http://schemas.microsoft.com/office/powerpoint/2010/main" val="622300687"/>
              </p:ext>
            </p:extLst>
          </p:nvPr>
        </p:nvGraphicFramePr>
        <p:xfrm>
          <a:off x="247785" y="3086268"/>
          <a:ext cx="3582616" cy="12952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a:extLst>
              <a:ext uri="{FF2B5EF4-FFF2-40B4-BE49-F238E27FC236}">
                <a16:creationId xmlns:a16="http://schemas.microsoft.com/office/drawing/2014/main" id="{6B0B2920-277A-41AB-9C4D-5027CE996077}"/>
              </a:ext>
            </a:extLst>
          </p:cNvPr>
          <p:cNvGraphicFramePr>
            <a:graphicFrameLocks/>
          </p:cNvGraphicFramePr>
          <p:nvPr>
            <p:extLst>
              <p:ext uri="{D42A27DB-BD31-4B8C-83A1-F6EECF244321}">
                <p14:modId xmlns:p14="http://schemas.microsoft.com/office/powerpoint/2010/main" val="1202820361"/>
              </p:ext>
            </p:extLst>
          </p:nvPr>
        </p:nvGraphicFramePr>
        <p:xfrm>
          <a:off x="4177933" y="3088525"/>
          <a:ext cx="3582616" cy="12907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a:extLst>
              <a:ext uri="{FF2B5EF4-FFF2-40B4-BE49-F238E27FC236}">
                <a16:creationId xmlns:a16="http://schemas.microsoft.com/office/drawing/2014/main" id="{D45681B6-7542-4814-B636-C319E12756C0}"/>
              </a:ext>
            </a:extLst>
          </p:cNvPr>
          <p:cNvGraphicFramePr>
            <a:graphicFrameLocks/>
          </p:cNvGraphicFramePr>
          <p:nvPr>
            <p:extLst>
              <p:ext uri="{D42A27DB-BD31-4B8C-83A1-F6EECF244321}">
                <p14:modId xmlns:p14="http://schemas.microsoft.com/office/powerpoint/2010/main" val="3337240103"/>
              </p:ext>
            </p:extLst>
          </p:nvPr>
        </p:nvGraphicFramePr>
        <p:xfrm>
          <a:off x="8141549" y="3128937"/>
          <a:ext cx="3582615" cy="129077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AFCB57DF-F733-45EA-B0BD-A8657B0D566A}"/>
              </a:ext>
            </a:extLst>
          </p:cNvPr>
          <p:cNvGraphicFramePr>
            <a:graphicFrameLocks/>
          </p:cNvGraphicFramePr>
          <p:nvPr>
            <p:extLst>
              <p:ext uri="{D42A27DB-BD31-4B8C-83A1-F6EECF244321}">
                <p14:modId xmlns:p14="http://schemas.microsoft.com/office/powerpoint/2010/main" val="3660560371"/>
              </p:ext>
            </p:extLst>
          </p:nvPr>
        </p:nvGraphicFramePr>
        <p:xfrm>
          <a:off x="247785" y="4785394"/>
          <a:ext cx="3582616" cy="12952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id="{480E2C5D-3C42-44BF-8599-32E5D863B87B}"/>
              </a:ext>
            </a:extLst>
          </p:cNvPr>
          <p:cNvGraphicFramePr>
            <a:graphicFrameLocks/>
          </p:cNvGraphicFramePr>
          <p:nvPr>
            <p:extLst>
              <p:ext uri="{D42A27DB-BD31-4B8C-83A1-F6EECF244321}">
                <p14:modId xmlns:p14="http://schemas.microsoft.com/office/powerpoint/2010/main" val="1471247875"/>
              </p:ext>
            </p:extLst>
          </p:nvPr>
        </p:nvGraphicFramePr>
        <p:xfrm>
          <a:off x="4211402" y="4791681"/>
          <a:ext cx="3549148" cy="1289002"/>
        </p:xfrm>
        <a:graphic>
          <a:graphicData uri="http://schemas.openxmlformats.org/drawingml/2006/chart">
            <c:chart xmlns:c="http://schemas.openxmlformats.org/drawingml/2006/chart" xmlns:r="http://schemas.openxmlformats.org/officeDocument/2006/relationships" r:id="rId9"/>
          </a:graphicData>
        </a:graphic>
      </p:graphicFrame>
      <p:sp>
        <p:nvSpPr>
          <p:cNvPr id="30" name="Arrow: Down 29">
            <a:extLst>
              <a:ext uri="{FF2B5EF4-FFF2-40B4-BE49-F238E27FC236}">
                <a16:creationId xmlns:a16="http://schemas.microsoft.com/office/drawing/2014/main" id="{9AA23420-0D74-4026-8232-6E52D643344A}"/>
              </a:ext>
            </a:extLst>
          </p:cNvPr>
          <p:cNvSpPr/>
          <p:nvPr/>
        </p:nvSpPr>
        <p:spPr>
          <a:xfrm rot="10800000">
            <a:off x="5105400" y="1049699"/>
            <a:ext cx="139700" cy="151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A4D3263-5E8D-45D5-B3C2-AF553A46B791}"/>
              </a:ext>
            </a:extLst>
          </p:cNvPr>
          <p:cNvSpPr/>
          <p:nvPr/>
        </p:nvSpPr>
        <p:spPr>
          <a:xfrm rot="10800000">
            <a:off x="5439156" y="1049699"/>
            <a:ext cx="139700" cy="151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3073C240-55D4-48A3-BD20-79FE0307B4F9}"/>
              </a:ext>
            </a:extLst>
          </p:cNvPr>
          <p:cNvSpPr/>
          <p:nvPr/>
        </p:nvSpPr>
        <p:spPr>
          <a:xfrm rot="10800000">
            <a:off x="5766562" y="1059130"/>
            <a:ext cx="139700" cy="15151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3C480528-EBE8-4034-9D76-75EB4179D48C}"/>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82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2">
            <a:extLst>
              <a:ext uri="{FF2B5EF4-FFF2-40B4-BE49-F238E27FC236}">
                <a16:creationId xmlns:a16="http://schemas.microsoft.com/office/drawing/2014/main" id="{0214EF99-451B-4841-B14C-2EA2FA85EEDD}"/>
              </a:ext>
            </a:extLst>
          </p:cNvPr>
          <p:cNvSpPr txBox="1">
            <a:spLocks/>
          </p:cNvSpPr>
          <p:nvPr/>
        </p:nvSpPr>
        <p:spPr>
          <a:xfrm>
            <a:off x="338654" y="158147"/>
            <a:ext cx="10947397" cy="717547"/>
          </a:xfrm>
          <a:prstGeom prst="rect">
            <a:avLst/>
          </a:prstGeom>
          <a:noFill/>
          <a:ln>
            <a:noFill/>
          </a:ln>
        </p:spPr>
        <p:txBody>
          <a:bodyPr vert="horz" wrap="square" lIns="0" tIns="0" rIns="0" bIns="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Ubuntu"/>
                <a:ea typeface="+mj-ea"/>
                <a:cs typeface="+mj-cs"/>
              </a:rPr>
              <a:t>Jira deployment roadmap</a:t>
            </a:r>
          </a:p>
        </p:txBody>
      </p:sp>
      <p:sp>
        <p:nvSpPr>
          <p:cNvPr id="3" name="Rectangle 2">
            <a:extLst>
              <a:ext uri="{FF2B5EF4-FFF2-40B4-BE49-F238E27FC236}">
                <a16:creationId xmlns:a16="http://schemas.microsoft.com/office/drawing/2014/main" id="{E7355600-B545-4DA0-BC6D-FECDF3DF6F29}"/>
              </a:ext>
            </a:extLst>
          </p:cNvPr>
          <p:cNvSpPr/>
          <p:nvPr/>
        </p:nvSpPr>
        <p:spPr>
          <a:xfrm>
            <a:off x="209550" y="3993168"/>
            <a:ext cx="2686050" cy="864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Phase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Process setup and Piloting </a:t>
            </a:r>
          </a:p>
        </p:txBody>
      </p:sp>
      <p:sp>
        <p:nvSpPr>
          <p:cNvPr id="4" name="Arrow: Right 3">
            <a:extLst>
              <a:ext uri="{FF2B5EF4-FFF2-40B4-BE49-F238E27FC236}">
                <a16:creationId xmlns:a16="http://schemas.microsoft.com/office/drawing/2014/main" id="{72FC773F-4B9E-4851-A956-F032D1ED4A6A}"/>
              </a:ext>
            </a:extLst>
          </p:cNvPr>
          <p:cNvSpPr/>
          <p:nvPr/>
        </p:nvSpPr>
        <p:spPr>
          <a:xfrm>
            <a:off x="338654" y="552264"/>
            <a:ext cx="11224696" cy="648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Implementation Phases and Building Dashboard</a:t>
            </a:r>
          </a:p>
        </p:txBody>
      </p:sp>
      <p:sp>
        <p:nvSpPr>
          <p:cNvPr id="14" name="Rectangle 13">
            <a:extLst>
              <a:ext uri="{FF2B5EF4-FFF2-40B4-BE49-F238E27FC236}">
                <a16:creationId xmlns:a16="http://schemas.microsoft.com/office/drawing/2014/main" id="{990B375D-8D17-4409-80EA-42242B18DCC5}"/>
              </a:ext>
            </a:extLst>
          </p:cNvPr>
          <p:cNvSpPr/>
          <p:nvPr/>
        </p:nvSpPr>
        <p:spPr>
          <a:xfrm>
            <a:off x="8267700" y="1141597"/>
            <a:ext cx="26860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Phase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Migration of Pivotal Projects to JIRA </a:t>
            </a:r>
          </a:p>
        </p:txBody>
      </p:sp>
      <p:sp>
        <p:nvSpPr>
          <p:cNvPr id="15" name="Rectangle 14">
            <a:extLst>
              <a:ext uri="{FF2B5EF4-FFF2-40B4-BE49-F238E27FC236}">
                <a16:creationId xmlns:a16="http://schemas.microsoft.com/office/drawing/2014/main" id="{0AE2DC07-1E47-4AB7-9253-8617A7BCB81B}"/>
              </a:ext>
            </a:extLst>
          </p:cNvPr>
          <p:cNvSpPr/>
          <p:nvPr/>
        </p:nvSpPr>
        <p:spPr>
          <a:xfrm>
            <a:off x="5581650" y="2088168"/>
            <a:ext cx="26860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Phase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Migrate historical test cases and Dashboard development</a:t>
            </a:r>
          </a:p>
        </p:txBody>
      </p:sp>
      <p:sp>
        <p:nvSpPr>
          <p:cNvPr id="16" name="Rectangle 15">
            <a:extLst>
              <a:ext uri="{FF2B5EF4-FFF2-40B4-BE49-F238E27FC236}">
                <a16:creationId xmlns:a16="http://schemas.microsoft.com/office/drawing/2014/main" id="{6B2814B3-736E-40C5-B665-2271A6EDEF85}"/>
              </a:ext>
            </a:extLst>
          </p:cNvPr>
          <p:cNvSpPr/>
          <p:nvPr/>
        </p:nvSpPr>
        <p:spPr>
          <a:xfrm>
            <a:off x="2895600" y="3040668"/>
            <a:ext cx="26860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Phase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Release based Roll out</a:t>
            </a:r>
          </a:p>
        </p:txBody>
      </p:sp>
      <p:sp>
        <p:nvSpPr>
          <p:cNvPr id="6" name="TextBox 5">
            <a:extLst>
              <a:ext uri="{FF2B5EF4-FFF2-40B4-BE49-F238E27FC236}">
                <a16:creationId xmlns:a16="http://schemas.microsoft.com/office/drawing/2014/main" id="{A9D94F7A-F621-4BA3-B917-5F2D4473A823}"/>
              </a:ext>
            </a:extLst>
          </p:cNvPr>
          <p:cNvSpPr txBox="1"/>
          <p:nvPr/>
        </p:nvSpPr>
        <p:spPr>
          <a:xfrm>
            <a:off x="209550" y="4857750"/>
            <a:ext cx="2686050"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Actions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Pilot with following Apps - </a:t>
            </a:r>
          </a:p>
          <a:p>
            <a:pPr marL="628650" lvl="1" indent="-171450">
              <a:buFont typeface="Arial" panose="020B0604020202020204" pitchFamily="34" charset="0"/>
              <a:buChar char="•"/>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UWS DataStream</a:t>
            </a:r>
          </a:p>
          <a:p>
            <a:pPr marL="628650" lvl="1" indent="-171450">
              <a:buFont typeface="Arial" panose="020B0604020202020204" pitchFamily="34" charset="0"/>
              <a:buChar char="•"/>
              <a:defRPr/>
            </a:pPr>
            <a:r>
              <a:rPr lang="en-US" sz="1200" dirty="0">
                <a:solidFill>
                  <a:prstClr val="black"/>
                </a:solidFill>
                <a:latin typeface="Calibri" panose="020F0502020204030204"/>
              </a:rPr>
              <a:t>Microservices</a:t>
            </a:r>
          </a:p>
          <a:p>
            <a:pPr marL="628650" lvl="1" indent="-171450">
              <a:buFont typeface="Arial" panose="020B0604020202020204" pitchFamily="34" charset="0"/>
              <a:buChar char="•"/>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CI Integration</a:t>
            </a:r>
          </a:p>
          <a:p>
            <a:pPr marL="628650" lvl="1" indent="-171450">
              <a:buFont typeface="Arial" panose="020B0604020202020204" pitchFamily="34" charset="0"/>
              <a:buChar char="•"/>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OP1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Training for all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Tempo pilot from 7/1/22</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3D03AA4-B797-421B-9559-56D85FB7B3B4}"/>
              </a:ext>
            </a:extLst>
          </p:cNvPr>
          <p:cNvSpPr txBox="1"/>
          <p:nvPr/>
        </p:nvSpPr>
        <p:spPr>
          <a:xfrm>
            <a:off x="2895600" y="3993168"/>
            <a:ext cx="2686050"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Start </a:t>
            </a:r>
            <a:r>
              <a:rPr lang="en-US" sz="1200" dirty="0">
                <a:solidFill>
                  <a:prstClr val="black"/>
                </a:solidFill>
                <a:latin typeface="Calibri" panose="020F0502020204030204"/>
              </a:rPr>
              <a:t>testcase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development activities in Jira from a defined release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Manually Import the stories to Jira for projects still running in Pivotal Tracker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Uploading test results to JIRA for all new releases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Process alignment with TPMs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Share Jira links in Pivotal Tracker for Engineering, Product and TPMs visibility</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8" name="TextBox 17">
            <a:extLst>
              <a:ext uri="{FF2B5EF4-FFF2-40B4-BE49-F238E27FC236}">
                <a16:creationId xmlns:a16="http://schemas.microsoft.com/office/drawing/2014/main" id="{D75E1B7F-BCDA-43F1-A7F6-C94878C985CB}"/>
              </a:ext>
            </a:extLst>
          </p:cNvPr>
          <p:cNvSpPr txBox="1"/>
          <p:nvPr/>
        </p:nvSpPr>
        <p:spPr>
          <a:xfrm>
            <a:off x="5581650" y="3037214"/>
            <a:ext cx="268605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Working with SOS team for possibility of migrating historical testcases to QMetry</a:t>
            </a:r>
            <a:r>
              <a:rPr lang="en-US" sz="1200" dirty="0">
                <a:solidFill>
                  <a:prstClr val="black"/>
                </a:solidFill>
                <a:latin typeface="Calibri" panose="020F0502020204030204"/>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In conversation with QMetry team in parallel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Develop Release dashboard and cross application dashboards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Tempo rollout for Effort planning and tracking</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719E581-FD46-48D2-8244-ED5A1A5543F3}"/>
              </a:ext>
            </a:extLst>
          </p:cNvPr>
          <p:cNvSpPr txBox="1"/>
          <p:nvPr/>
        </p:nvSpPr>
        <p:spPr>
          <a:xfrm>
            <a:off x="8310372" y="2088168"/>
            <a:ext cx="2686050" cy="1384995"/>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alibri" panose="020F0502020204030204"/>
                <a:ea typeface="+mn-ea"/>
                <a:cs typeface="+mn-cs"/>
              </a:rPr>
              <a:t>Migrating requirements to JIRA</a:t>
            </a:r>
            <a:endParaRPr lang="en-US" sz="1200" b="0" i="0" u="none" strike="noStrike" kern="1200" cap="none" spc="0" normalizeH="0" baseline="0" noProof="0" dirty="0">
              <a:ln>
                <a:noFill/>
              </a:ln>
              <a:effectLst/>
              <a:uLnTx/>
              <a:uFillTx/>
              <a:latin typeface="Calibri" panose="020F0502020204030204"/>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All projects to follow JIRA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SmartBDD integration for End-to-End Automation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SOS integration and dashboards from Tableau</a:t>
            </a:r>
          </a:p>
        </p:txBody>
      </p:sp>
      <p:sp>
        <p:nvSpPr>
          <p:cNvPr id="5" name="Footer Placeholder 4">
            <a:extLst>
              <a:ext uri="{FF2B5EF4-FFF2-40B4-BE49-F238E27FC236}">
                <a16:creationId xmlns:a16="http://schemas.microsoft.com/office/drawing/2014/main" id="{EBF55330-6594-4ACC-913D-A08FBFEDE8E1}"/>
              </a:ext>
            </a:extLst>
          </p:cNvPr>
          <p:cNvSpPr>
            <a:spLocks noGrp="1"/>
          </p:cNvSpPr>
          <p:nvPr>
            <p:ph type="ftr" sz="quarter" idx="429496729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Capgemini Confidential</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5049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240815A06A9B49BAEC41AB40CC85DE" ma:contentTypeVersion="12" ma:contentTypeDescription="Create a new document." ma:contentTypeScope="" ma:versionID="dc3c571a7876669bc5d5a1d222a7fcdb">
  <xsd:schema xmlns:xsd="http://www.w3.org/2001/XMLSchema" xmlns:xs="http://www.w3.org/2001/XMLSchema" xmlns:p="http://schemas.microsoft.com/office/2006/metadata/properties" xmlns:ns2="681c63ea-26e5-45cc-b5bd-b6c8d19e66a4" xmlns:ns3="cf54bb2b-293c-4a3d-a8fe-bd4ab6ce060c" targetNamespace="http://schemas.microsoft.com/office/2006/metadata/properties" ma:root="true" ma:fieldsID="fe2213d5e1aff7ec093a65e2bf3ebc13" ns2:_="" ns3:_="">
    <xsd:import namespace="681c63ea-26e5-45cc-b5bd-b6c8d19e66a4"/>
    <xsd:import namespace="cf54bb2b-293c-4a3d-a8fe-bd4ab6ce06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1c63ea-26e5-45cc-b5bd-b6c8d19e66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f54bb2b-293c-4a3d-a8fe-bd4ab6ce060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f54bb2b-293c-4a3d-a8fe-bd4ab6ce060c">
      <UserInfo>
        <DisplayName>Panda, Sandeep Kumar</DisplayName>
        <AccountId>225</AccountId>
        <AccountType/>
      </UserInfo>
      <UserInfo>
        <DisplayName>Srivastava, Aakankshaa</DisplayName>
        <AccountId>164</AccountId>
        <AccountType/>
      </UserInfo>
      <UserInfo>
        <DisplayName>S, Mourya</DisplayName>
        <AccountId>153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C8D1F-9152-4D0C-9860-6F60DA2734AA}">
  <ds:schemaRefs>
    <ds:schemaRef ds:uri="681c63ea-26e5-45cc-b5bd-b6c8d19e66a4"/>
    <ds:schemaRef ds:uri="cf54bb2b-293c-4a3d-a8fe-bd4ab6ce06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8DB20A-D50C-48DD-BA64-5622F4887F46}">
  <ds:schemaRefs>
    <ds:schemaRef ds:uri="http://purl.org/dc/dcmitype/"/>
    <ds:schemaRef ds:uri="681c63ea-26e5-45cc-b5bd-b6c8d19e66a4"/>
    <ds:schemaRef ds:uri="http://schemas.microsoft.com/office/infopath/2007/PartnerControls"/>
    <ds:schemaRef ds:uri="http://purl.org/dc/elements/1.1/"/>
    <ds:schemaRef ds:uri="http://schemas.microsoft.com/office/2006/metadata/properties"/>
    <ds:schemaRef ds:uri="cf54bb2b-293c-4a3d-a8fe-bd4ab6ce060c"/>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FD7B75FA-0404-4092-959D-62C971E5EF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5469</TotalTime>
  <Words>4051</Words>
  <Application>Microsoft Office PowerPoint</Application>
  <PresentationFormat>Widescreen</PresentationFormat>
  <Paragraphs>1229</Paragraphs>
  <Slides>25</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-apple-system</vt:lpstr>
      <vt:lpstr>Arial</vt:lpstr>
      <vt:lpstr>Arial,Sans-Serif</vt:lpstr>
      <vt:lpstr>Calibri</vt:lpstr>
      <vt:lpstr>Calibri Light</vt:lpstr>
      <vt:lpstr>Ubuntu</vt:lpstr>
      <vt:lpstr>Ubuntu Medium</vt:lpstr>
      <vt:lpstr>Wingdings</vt:lpstr>
      <vt:lpstr>Wingdings,Sans-Serif</vt:lpstr>
      <vt:lpstr>Office Theme</vt:lpstr>
      <vt:lpstr>think-cell Slide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updates – Sales Enablement</vt:lpstr>
      <vt:lpstr>Project updates – UWS+</vt:lpstr>
      <vt:lpstr>Project updates – Campaign MANAGEMENT</vt:lpstr>
      <vt:lpstr>Project updates – Supply Enablement</vt:lpstr>
      <vt:lpstr>PowerPoint Presentation</vt:lpstr>
      <vt:lpstr>Offshore/Onshore Resources</vt:lpstr>
      <vt:lpstr>Offshore/Onshore Resources</vt:lpstr>
      <vt:lpstr>Offshore/Onshore Resources</vt:lpstr>
      <vt:lpstr>Offshore/Onshore Resources</vt:lpstr>
      <vt:lpstr>Offshore/Onshore Resources</vt:lpstr>
      <vt:lpstr>Offshore/Onshore Resources</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Ponnapati, Ravisankar (Contractor-NBCUniversal)</dc:creator>
  <cp:lastModifiedBy>Mishra, Sangeeta</cp:lastModifiedBy>
  <cp:revision>228</cp:revision>
  <dcterms:created xsi:type="dcterms:W3CDTF">2022-04-26T22:35:20Z</dcterms:created>
  <dcterms:modified xsi:type="dcterms:W3CDTF">2022-08-04T13:58:03Z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0x01010037240815A06A9B49BAEC41AB40CC85DE</vt:lpwstr>
  </property>
</Properties>
</file>