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5" r:id="rId7"/>
    <p:sldId id="283" r:id="rId8"/>
    <p:sldId id="268" r:id="rId9"/>
    <p:sldId id="275" r:id="rId10"/>
    <p:sldId id="284" r:id="rId11"/>
    <p:sldId id="276" r:id="rId12"/>
    <p:sldId id="279" r:id="rId13"/>
    <p:sldId id="280" r:id="rId14"/>
    <p:sldId id="282"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InnovateToInspireHackathon\SampleAreaWiseEVCou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US" sz="1800" b="1" dirty="0" smtClean="0">
                <a:solidFill>
                  <a:sysClr val="windowText" lastClr="000000"/>
                </a:solidFill>
              </a:rPr>
              <a:t>Area-wise Electric </a:t>
            </a:r>
            <a:r>
              <a:rPr lang="en-US" sz="1800" b="1" dirty="0">
                <a:solidFill>
                  <a:sysClr val="windowText" lastClr="000000"/>
                </a:solidFill>
              </a:rPr>
              <a:t>Vehicle </a:t>
            </a:r>
            <a:r>
              <a:rPr lang="en-US" sz="1800" b="1" dirty="0" smtClean="0">
                <a:solidFill>
                  <a:sysClr val="windowText" lastClr="000000"/>
                </a:solidFill>
              </a:rPr>
              <a:t>Charge</a:t>
            </a:r>
            <a:r>
              <a:rPr lang="en-US" sz="1800" b="1" baseline="0" dirty="0" smtClean="0">
                <a:solidFill>
                  <a:sysClr val="windowText" lastClr="000000"/>
                </a:solidFill>
              </a:rPr>
              <a:t> Refills</a:t>
            </a:r>
            <a:r>
              <a:rPr lang="en-US" sz="1800" b="1" dirty="0" smtClean="0">
                <a:solidFill>
                  <a:sysClr val="windowText" lastClr="000000"/>
                </a:solidFill>
              </a:rPr>
              <a:t> </a:t>
            </a:r>
            <a:r>
              <a:rPr lang="en-US" sz="1800" b="1" baseline="0" dirty="0" smtClean="0">
                <a:solidFill>
                  <a:sysClr val="windowText" lastClr="000000"/>
                </a:solidFill>
              </a:rPr>
              <a:t>in </a:t>
            </a:r>
            <a:r>
              <a:rPr lang="en-US" sz="1800" b="1" baseline="0" dirty="0">
                <a:solidFill>
                  <a:sysClr val="windowText" lastClr="000000"/>
                </a:solidFill>
              </a:rPr>
              <a:t>Bengaluru</a:t>
            </a:r>
            <a:endParaRPr lang="en-US" sz="1800" b="1"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'EV Registration Counts'!$C$3</c:f>
              <c:strCache>
                <c:ptCount val="1"/>
                <c:pt idx="0">
                  <c:v>Aprx. Registration Count</c:v>
                </c:pt>
              </c:strCache>
            </c:strRef>
          </c:tx>
          <c:spPr>
            <a:solidFill>
              <a:schemeClr val="accent1"/>
            </a:solidFill>
            <a:ln>
              <a:noFill/>
            </a:ln>
            <a:effectLst/>
          </c:spPr>
          <c:invertIfNegative val="0"/>
          <c:cat>
            <c:strRef>
              <c:f>'EV Registration Counts'!$B$4:$B$54</c:f>
              <c:strCache>
                <c:ptCount val="51"/>
                <c:pt idx="0">
                  <c:v>BJ Circle</c:v>
                </c:pt>
                <c:pt idx="1">
                  <c:v>Brigade Road</c:v>
                </c:pt>
                <c:pt idx="2">
                  <c:v>High Court</c:v>
                </c:pt>
                <c:pt idx="3">
                  <c:v>Legislator's Home</c:v>
                </c:pt>
                <c:pt idx="4">
                  <c:v>Madhav Nagar</c:v>
                </c:pt>
                <c:pt idx="5">
                  <c:v>M. G. Road</c:v>
                </c:pt>
                <c:pt idx="6">
                  <c:v>N. P. Street</c:v>
                </c:pt>
                <c:pt idx="7">
                  <c:v>Plain Street</c:v>
                </c:pt>
                <c:pt idx="8">
                  <c:v>Seppings Road</c:v>
                </c:pt>
                <c:pt idx="9">
                  <c:v>Vidhana Soudha</c:v>
                </c:pt>
                <c:pt idx="10">
                  <c:v>BANGALORE G P O</c:v>
                </c:pt>
                <c:pt idx="11">
                  <c:v>Shivajinagar</c:v>
                </c:pt>
                <c:pt idx="12">
                  <c:v>Avenue Road</c:v>
                </c:pt>
                <c:pt idx="13">
                  <c:v>Bangalore Corpn Bldg</c:v>
                </c:pt>
                <c:pt idx="14">
                  <c:v>Bangalore City Head Post Office</c:v>
                </c:pt>
                <c:pt idx="15">
                  <c:v>BR Market</c:v>
                </c:pt>
                <c:pt idx="16">
                  <c:v>J. C. Road</c:v>
                </c:pt>
                <c:pt idx="17">
                  <c:v>N. R. Road</c:v>
                </c:pt>
                <c:pt idx="18">
                  <c:v>Nagarathpet</c:v>
                </c:pt>
                <c:pt idx="19">
                  <c:v>New Tharagupet</c:v>
                </c:pt>
                <c:pt idx="20">
                  <c:v>BANGALORE CITY H O</c:v>
                </c:pt>
                <c:pt idx="21">
                  <c:v>Malleswaram</c:v>
                </c:pt>
                <c:pt idx="22">
                  <c:v>Palace Guttahalli</c:v>
                </c:pt>
                <c:pt idx="23">
                  <c:v>Pipe Line Ext</c:v>
                </c:pt>
                <c:pt idx="24">
                  <c:v>S. P. Extention</c:v>
                </c:pt>
                <c:pt idx="25">
                  <c:v>Sampige Road</c:v>
                </c:pt>
                <c:pt idx="26">
                  <c:v>Venkatarangapuram</c:v>
                </c:pt>
                <c:pt idx="27">
                  <c:v>Vyalikaval Extension</c:v>
                </c:pt>
                <c:pt idx="28">
                  <c:v>Malleswaram</c:v>
                </c:pt>
                <c:pt idx="29">
                  <c:v>Vyalikaval</c:v>
                </c:pt>
                <c:pt idx="30">
                  <c:v>Basavangudi Head Post Office</c:v>
                </c:pt>
                <c:pt idx="31">
                  <c:v>Bull Temple Road</c:v>
                </c:pt>
                <c:pt idx="32">
                  <c:v>Lalbagh West</c:v>
                </c:pt>
                <c:pt idx="33">
                  <c:v>Mavalli</c:v>
                </c:pt>
                <c:pt idx="34">
                  <c:v>Pampa Mahakavi Road</c:v>
                </c:pt>
                <c:pt idx="35">
                  <c:v>S. P. Square</c:v>
                </c:pt>
                <c:pt idx="36">
                  <c:v>Shankarpuram</c:v>
                </c:pt>
                <c:pt idx="37">
                  <c:v>VV Puram</c:v>
                </c:pt>
                <c:pt idx="38">
                  <c:v>Basavangudi</c:v>
                </c:pt>
                <c:pt idx="39">
                  <c:v>Frazer Town</c:v>
                </c:pt>
                <c:pt idx="40">
                  <c:v>Jeevanahalli</c:v>
                </c:pt>
                <c:pt idx="41">
                  <c:v>J. C. Nagar</c:v>
                </c:pt>
                <c:pt idx="42">
                  <c:v>P &amp; T Colony K. B. Sandra</c:v>
                </c:pt>
                <c:pt idx="43">
                  <c:v>R. T. Nagar H. O</c:v>
                </c:pt>
                <c:pt idx="44">
                  <c:v>M. S. Nagar</c:v>
                </c:pt>
                <c:pt idx="45">
                  <c:v>Maruthisevanagar</c:v>
                </c:pt>
                <c:pt idx="46">
                  <c:v>Koramangala</c:v>
                </c:pt>
                <c:pt idx="47">
                  <c:v>St. Johns Medical College</c:v>
                </c:pt>
                <c:pt idx="48">
                  <c:v>Carmelaram</c:v>
                </c:pt>
                <c:pt idx="49">
                  <c:v>Krishnarajapuram</c:v>
                </c:pt>
                <c:pt idx="50">
                  <c:v>Marathahalli Colony</c:v>
                </c:pt>
              </c:strCache>
            </c:strRef>
          </c:cat>
          <c:val>
            <c:numRef>
              <c:f>'EV Registration Counts'!$C$4:$C$54</c:f>
              <c:numCache>
                <c:formatCode>_(* #,##0_);_(* \(#,##0\);_(* "-"??_);_(@_)</c:formatCode>
                <c:ptCount val="51"/>
                <c:pt idx="0">
                  <c:v>60</c:v>
                </c:pt>
                <c:pt idx="1">
                  <c:v>200</c:v>
                </c:pt>
                <c:pt idx="2">
                  <c:v>50</c:v>
                </c:pt>
                <c:pt idx="3">
                  <c:v>270</c:v>
                </c:pt>
                <c:pt idx="4">
                  <c:v>60</c:v>
                </c:pt>
                <c:pt idx="5">
                  <c:v>40</c:v>
                </c:pt>
                <c:pt idx="6">
                  <c:v>90</c:v>
                </c:pt>
                <c:pt idx="7">
                  <c:v>40</c:v>
                </c:pt>
                <c:pt idx="8">
                  <c:v>30</c:v>
                </c:pt>
                <c:pt idx="9">
                  <c:v>60</c:v>
                </c:pt>
                <c:pt idx="10">
                  <c:v>250</c:v>
                </c:pt>
                <c:pt idx="11">
                  <c:v>60</c:v>
                </c:pt>
                <c:pt idx="12">
                  <c:v>20</c:v>
                </c:pt>
                <c:pt idx="13">
                  <c:v>89</c:v>
                </c:pt>
                <c:pt idx="14">
                  <c:v>50</c:v>
                </c:pt>
                <c:pt idx="15">
                  <c:v>65</c:v>
                </c:pt>
                <c:pt idx="16">
                  <c:v>54</c:v>
                </c:pt>
                <c:pt idx="17">
                  <c:v>45</c:v>
                </c:pt>
                <c:pt idx="18">
                  <c:v>24</c:v>
                </c:pt>
                <c:pt idx="19">
                  <c:v>120</c:v>
                </c:pt>
                <c:pt idx="20">
                  <c:v>98</c:v>
                </c:pt>
                <c:pt idx="21">
                  <c:v>89</c:v>
                </c:pt>
                <c:pt idx="22">
                  <c:v>52</c:v>
                </c:pt>
                <c:pt idx="23">
                  <c:v>5</c:v>
                </c:pt>
                <c:pt idx="24">
                  <c:v>25</c:v>
                </c:pt>
                <c:pt idx="25">
                  <c:v>26</c:v>
                </c:pt>
                <c:pt idx="26">
                  <c:v>25</c:v>
                </c:pt>
                <c:pt idx="27">
                  <c:v>56</c:v>
                </c:pt>
                <c:pt idx="28">
                  <c:v>100</c:v>
                </c:pt>
                <c:pt idx="29">
                  <c:v>89</c:v>
                </c:pt>
                <c:pt idx="30">
                  <c:v>65</c:v>
                </c:pt>
                <c:pt idx="31">
                  <c:v>20</c:v>
                </c:pt>
                <c:pt idx="32">
                  <c:v>26</c:v>
                </c:pt>
                <c:pt idx="33">
                  <c:v>14</c:v>
                </c:pt>
                <c:pt idx="34">
                  <c:v>50</c:v>
                </c:pt>
                <c:pt idx="35">
                  <c:v>30</c:v>
                </c:pt>
                <c:pt idx="36">
                  <c:v>30</c:v>
                </c:pt>
                <c:pt idx="37">
                  <c:v>5</c:v>
                </c:pt>
                <c:pt idx="38">
                  <c:v>2</c:v>
                </c:pt>
                <c:pt idx="39">
                  <c:v>7</c:v>
                </c:pt>
                <c:pt idx="40">
                  <c:v>5</c:v>
                </c:pt>
                <c:pt idx="41">
                  <c:v>57</c:v>
                </c:pt>
                <c:pt idx="42">
                  <c:v>57</c:v>
                </c:pt>
                <c:pt idx="43">
                  <c:v>75</c:v>
                </c:pt>
                <c:pt idx="44">
                  <c:v>5</c:v>
                </c:pt>
                <c:pt idx="45">
                  <c:v>6</c:v>
                </c:pt>
                <c:pt idx="46">
                  <c:v>100</c:v>
                </c:pt>
                <c:pt idx="47">
                  <c:v>54</c:v>
                </c:pt>
                <c:pt idx="48">
                  <c:v>46</c:v>
                </c:pt>
                <c:pt idx="49">
                  <c:v>64</c:v>
                </c:pt>
                <c:pt idx="50">
                  <c:v>20</c:v>
                </c:pt>
              </c:numCache>
            </c:numRef>
          </c:val>
          <c:extLst>
            <c:ext xmlns:c16="http://schemas.microsoft.com/office/drawing/2014/chart" uri="{C3380CC4-5D6E-409C-BE32-E72D297353CC}">
              <c16:uniqueId val="{00000000-085D-4EAC-A04F-C6C40B911689}"/>
            </c:ext>
          </c:extLst>
        </c:ser>
        <c:dLbls>
          <c:showLegendKey val="0"/>
          <c:showVal val="0"/>
          <c:showCatName val="0"/>
          <c:showSerName val="0"/>
          <c:showPercent val="0"/>
          <c:showBubbleSize val="0"/>
        </c:dLbls>
        <c:gapWidth val="219"/>
        <c:overlap val="-27"/>
        <c:axId val="547433752"/>
        <c:axId val="547433096"/>
      </c:barChart>
      <c:catAx>
        <c:axId val="547433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096"/>
        <c:crossesAt val="1"/>
        <c:auto val="1"/>
        <c:lblAlgn val="ctr"/>
        <c:lblOffset val="100"/>
        <c:noMultiLvlLbl val="0"/>
      </c:catAx>
      <c:valAx>
        <c:axId val="547433096"/>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a:solidFill>
                      <a:sysClr val="windowText" lastClr="000000"/>
                    </a:solidFill>
                  </a:rPr>
                  <a:t> Evs  Count</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1292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0608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4757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2789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0185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156362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802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047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32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43760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697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9949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F50A6-B161-4CE2-976D-EE227A6EF55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664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F50A6-B161-4CE2-976D-EE227A6EF55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19802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F50A6-B161-4CE2-976D-EE227A6EF55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7915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144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6799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F50A6-B161-4CE2-976D-EE227A6EF55B}" type="datetimeFigureOut">
              <a:rPr lang="en-US" smtClean="0"/>
              <a:t>5/11/2019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8FE0E-AE95-4664-BB64-7F5E917CBB8E}" type="slidenum">
              <a:rPr lang="en-US" smtClean="0"/>
              <a:t>‹#›</a:t>
            </a:fld>
            <a:endParaRPr lang="en-US"/>
          </a:p>
        </p:txBody>
      </p:sp>
    </p:spTree>
    <p:extLst>
      <p:ext uri="{BB962C8B-B14F-4D97-AF65-F5344CB8AC3E}">
        <p14:creationId xmlns:p14="http://schemas.microsoft.com/office/powerpoint/2010/main" val="24712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Solution for Electric Vehicle’s usage and development in India</a:t>
            </a:r>
            <a:endParaRPr lang="en-US" dirty="0"/>
          </a:p>
        </p:txBody>
      </p:sp>
      <p:sp>
        <p:nvSpPr>
          <p:cNvPr id="3" name="Subtitle 2"/>
          <p:cNvSpPr>
            <a:spLocks noGrp="1"/>
          </p:cNvSpPr>
          <p:nvPr>
            <p:ph type="subTitle" idx="1"/>
          </p:nvPr>
        </p:nvSpPr>
        <p:spPr/>
        <p:txBody>
          <a:bodyPr/>
          <a:lstStyle/>
          <a:p>
            <a:r>
              <a:rPr lang="en-US" dirty="0" smtClean="0"/>
              <a:t>Name: Sai </a:t>
            </a:r>
            <a:r>
              <a:rPr lang="en-US" dirty="0" smtClean="0"/>
              <a:t>Manohar </a:t>
            </a:r>
            <a:r>
              <a:rPr lang="en-US" dirty="0" err="1" smtClean="0"/>
              <a:t>Boidapu</a:t>
            </a:r>
            <a:endParaRPr lang="en-US" dirty="0" smtClean="0"/>
          </a:p>
          <a:p>
            <a:r>
              <a:rPr lang="en-US" dirty="0" smtClean="0"/>
              <a:t>Team: </a:t>
            </a:r>
            <a:r>
              <a:rPr lang="en-US" dirty="0" err="1" smtClean="0"/>
              <a:t>SoloWarrior</a:t>
            </a:r>
            <a:endParaRPr lang="en-US" dirty="0" smtClean="0"/>
          </a:p>
          <a:p>
            <a:r>
              <a:rPr lang="en-US" dirty="0" smtClean="0"/>
              <a:t>Hackathon: </a:t>
            </a:r>
            <a:r>
              <a:rPr lang="en-US" dirty="0" err="1" smtClean="0"/>
              <a:t>IncubateIND</a:t>
            </a:r>
            <a:endParaRPr lang="en-US" dirty="0"/>
          </a:p>
        </p:txBody>
      </p:sp>
    </p:spTree>
    <p:extLst>
      <p:ext uri="{BB962C8B-B14F-4D97-AF65-F5344CB8AC3E}">
        <p14:creationId xmlns:p14="http://schemas.microsoft.com/office/powerpoint/2010/main" val="24655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t>
            </a:r>
            <a:r>
              <a:rPr lang="en-US" dirty="0"/>
              <a:t>time demand management system</a:t>
            </a:r>
          </a:p>
        </p:txBody>
      </p:sp>
      <p:sp>
        <p:nvSpPr>
          <p:cNvPr id="3" name="Content Placeholder 2"/>
          <p:cNvSpPr>
            <a:spLocks noGrp="1"/>
          </p:cNvSpPr>
          <p:nvPr>
            <p:ph idx="1"/>
          </p:nvPr>
        </p:nvSpPr>
        <p:spPr/>
        <p:txBody>
          <a:bodyPr/>
          <a:lstStyle/>
          <a:p>
            <a:r>
              <a:rPr lang="en-US" dirty="0" smtClean="0"/>
              <a:t>The peak time demand management system will be a system which will be taking out the required input parameters and give us the patterns showing where there is more demand on what time. </a:t>
            </a:r>
          </a:p>
          <a:p>
            <a:r>
              <a:rPr lang="en-US" dirty="0" smtClean="0"/>
              <a:t>Based on this, we can route our additional mobile charge stations to fill up the gap and their by providing hassle free customer service.</a:t>
            </a:r>
            <a:endParaRPr lang="en-US" dirty="0"/>
          </a:p>
        </p:txBody>
      </p:sp>
    </p:spTree>
    <p:extLst>
      <p:ext uri="{BB962C8B-B14F-4D97-AF65-F5344CB8AC3E}">
        <p14:creationId xmlns:p14="http://schemas.microsoft.com/office/powerpoint/2010/main" val="392139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US" dirty="0"/>
          </a:p>
        </p:txBody>
      </p:sp>
      <p:sp>
        <p:nvSpPr>
          <p:cNvPr id="3" name="Content Placeholder 2"/>
          <p:cNvSpPr>
            <a:spLocks noGrp="1"/>
          </p:cNvSpPr>
          <p:nvPr>
            <p:ph idx="1"/>
          </p:nvPr>
        </p:nvSpPr>
        <p:spPr/>
        <p:txBody>
          <a:bodyPr/>
          <a:lstStyle/>
          <a:p>
            <a:pPr marL="0" indent="0">
              <a:buNone/>
            </a:pPr>
            <a:r>
              <a:rPr lang="en-US" dirty="0" smtClean="0"/>
              <a:t>EVs has to be categorized into availability zones and the following data can be monitored:</a:t>
            </a:r>
          </a:p>
          <a:p>
            <a:r>
              <a:rPr lang="en-US" dirty="0" smtClean="0">
                <a:latin typeface="Yu Gothic Light" panose="020B0300000000000000" pitchFamily="34" charset="-128"/>
                <a:ea typeface="Yu Gothic Light" panose="020B0300000000000000" pitchFamily="34" charset="-128"/>
              </a:rPr>
              <a:t>Average no of EVs each charge station servicing at a time (Service utilization capability of Charge Station)</a:t>
            </a:r>
          </a:p>
          <a:p>
            <a:r>
              <a:rPr lang="en-US" dirty="0" smtClean="0">
                <a:latin typeface="Yu Gothic Light" panose="020B0300000000000000" pitchFamily="34" charset="-128"/>
                <a:ea typeface="Yu Gothic Light" panose="020B0300000000000000" pitchFamily="34" charset="-128"/>
              </a:rPr>
              <a:t>Charge Station’s Capacity</a:t>
            </a:r>
          </a:p>
          <a:p>
            <a:r>
              <a:rPr lang="en-US" dirty="0" smtClean="0">
                <a:latin typeface="Yu Gothic Light" panose="020B0300000000000000" pitchFamily="34" charset="-128"/>
                <a:ea typeface="Yu Gothic Light" panose="020B0300000000000000" pitchFamily="34" charset="-128"/>
              </a:rPr>
              <a:t>Location of Mobile Charge Stations</a:t>
            </a:r>
            <a:endParaRPr 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31844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9468" y="2262620"/>
            <a:ext cx="4154199" cy="4174076"/>
          </a:xfrm>
          <a:prstGeom prst="rect">
            <a:avLst/>
          </a:prstGeom>
        </p:spPr>
      </p:pic>
      <p:sp>
        <p:nvSpPr>
          <p:cNvPr id="5" name="Title 1"/>
          <p:cNvSpPr>
            <a:spLocks noGrp="1"/>
          </p:cNvSpPr>
          <p:nvPr>
            <p:ph type="title"/>
          </p:nvPr>
        </p:nvSpPr>
        <p:spPr>
          <a:xfrm>
            <a:off x="1484311" y="685800"/>
            <a:ext cx="10018713" cy="1752599"/>
          </a:xfrm>
        </p:spPr>
        <p:txBody>
          <a:bodyPr/>
          <a:lstStyle/>
          <a:p>
            <a:r>
              <a:rPr lang="en-US" dirty="0" smtClean="0"/>
              <a:t>Sample real time dashboards can be graph built to check the areas of high demand</a:t>
            </a:r>
            <a:endParaRPr lang="en-US" dirty="0"/>
          </a:p>
        </p:txBody>
      </p:sp>
      <p:pic>
        <p:nvPicPr>
          <p:cNvPr id="6" name="Picture 5"/>
          <p:cNvPicPr>
            <a:picLocks noChangeAspect="1"/>
          </p:cNvPicPr>
          <p:nvPr/>
        </p:nvPicPr>
        <p:blipFill>
          <a:blip r:embed="rId3"/>
          <a:stretch>
            <a:fillRect/>
          </a:stretch>
        </p:blipFill>
        <p:spPr>
          <a:xfrm>
            <a:off x="7348824" y="2262620"/>
            <a:ext cx="2940867" cy="1852180"/>
          </a:xfrm>
          <a:prstGeom prst="rect">
            <a:avLst/>
          </a:prstGeom>
        </p:spPr>
      </p:pic>
      <p:sp>
        <p:nvSpPr>
          <p:cNvPr id="7" name="TextBox 6"/>
          <p:cNvSpPr txBox="1"/>
          <p:nvPr/>
        </p:nvSpPr>
        <p:spPr>
          <a:xfrm>
            <a:off x="7348824" y="4435204"/>
            <a:ext cx="2940867" cy="1200329"/>
          </a:xfrm>
          <a:prstGeom prst="rect">
            <a:avLst/>
          </a:prstGeom>
          <a:noFill/>
        </p:spPr>
        <p:txBody>
          <a:bodyPr wrap="square" rtlCol="0">
            <a:spAutoFit/>
          </a:bodyPr>
          <a:lstStyle/>
          <a:p>
            <a:r>
              <a:rPr lang="en-US" dirty="0" smtClean="0"/>
              <a:t>Electric vehicle commute patterns to identify the places to setup Charge stations</a:t>
            </a:r>
            <a:endParaRPr lang="en-US" dirty="0"/>
          </a:p>
        </p:txBody>
      </p:sp>
    </p:spTree>
    <p:extLst>
      <p:ext uri="{BB962C8B-B14F-4D97-AF65-F5344CB8AC3E}">
        <p14:creationId xmlns:p14="http://schemas.microsoft.com/office/powerpoint/2010/main" val="793094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62946B-108F-4F9E-9A10-9DB133A467E9}"/>
              </a:ext>
            </a:extLst>
          </p:cNvPr>
          <p:cNvGraphicFramePr>
            <a:graphicFrameLocks/>
          </p:cNvGraphicFramePr>
          <p:nvPr>
            <p:extLst>
              <p:ext uri="{D42A27DB-BD31-4B8C-83A1-F6EECF244321}">
                <p14:modId xmlns:p14="http://schemas.microsoft.com/office/powerpoint/2010/main" val="1498662681"/>
              </p:ext>
            </p:extLst>
          </p:nvPr>
        </p:nvGraphicFramePr>
        <p:xfrm>
          <a:off x="1343891" y="900545"/>
          <a:ext cx="10141527" cy="53894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7920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be done (Sky is the limit!)</a:t>
            </a:r>
            <a:endParaRPr lang="en-US" dirty="0"/>
          </a:p>
        </p:txBody>
      </p:sp>
      <p:sp>
        <p:nvSpPr>
          <p:cNvPr id="3" name="Content Placeholder 2"/>
          <p:cNvSpPr>
            <a:spLocks noGrp="1"/>
          </p:cNvSpPr>
          <p:nvPr>
            <p:ph idx="1"/>
          </p:nvPr>
        </p:nvSpPr>
        <p:spPr/>
        <p:txBody>
          <a:bodyPr/>
          <a:lstStyle/>
          <a:p>
            <a:r>
              <a:rPr lang="en-US" dirty="0" smtClean="0"/>
              <a:t>EESL can collaborate and contribute with </a:t>
            </a:r>
            <a:r>
              <a:rPr lang="en-IN" dirty="0"/>
              <a:t>Ministry of Road Transport &amp; Highways, Government of India</a:t>
            </a:r>
            <a:r>
              <a:rPr lang="en-US" dirty="0" smtClean="0"/>
              <a:t> to build the upcoming roadways/highways facilitating charge points access.</a:t>
            </a:r>
          </a:p>
          <a:p>
            <a:r>
              <a:rPr lang="en-US" dirty="0" smtClean="0"/>
              <a:t>This will open market to a large number of carrier vehicles which can boost up the growth of Electric vehicles in India.</a:t>
            </a:r>
            <a:endParaRPr lang="en-US" dirty="0"/>
          </a:p>
        </p:txBody>
      </p:sp>
    </p:spTree>
    <p:extLst>
      <p:ext uri="{BB962C8B-B14F-4D97-AF65-F5344CB8AC3E}">
        <p14:creationId xmlns:p14="http://schemas.microsoft.com/office/powerpoint/2010/main" val="2261858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Thank you!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864888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keep in mind while designing solution for India</a:t>
            </a:r>
            <a:endParaRPr lang="en-US" dirty="0"/>
          </a:p>
        </p:txBody>
      </p:sp>
      <p:sp>
        <p:nvSpPr>
          <p:cNvPr id="3" name="Content Placeholder 2"/>
          <p:cNvSpPr>
            <a:spLocks noGrp="1"/>
          </p:cNvSpPr>
          <p:nvPr>
            <p:ph idx="1"/>
          </p:nvPr>
        </p:nvSpPr>
        <p:spPr/>
        <p:txBody>
          <a:bodyPr>
            <a:normAutofit fontScale="92500" lnSpcReduction="10000"/>
          </a:bodyPr>
          <a:lstStyle/>
          <a:p>
            <a:r>
              <a:rPr lang="en-IN" b="1" dirty="0" smtClean="0"/>
              <a:t>Accessibility:</a:t>
            </a:r>
            <a:r>
              <a:rPr lang="en-IN" dirty="0" smtClean="0"/>
              <a:t> The electric vehicles and charge stations should be easily accessible. </a:t>
            </a:r>
            <a:r>
              <a:rPr lang="en-IN" dirty="0"/>
              <a:t>Distance between the two charge stations and average mileage you get on single charge</a:t>
            </a:r>
            <a:r>
              <a:rPr lang="en-IN" dirty="0" smtClean="0"/>
              <a:t>.</a:t>
            </a:r>
            <a:endParaRPr lang="en-IN" dirty="0"/>
          </a:p>
          <a:p>
            <a:r>
              <a:rPr lang="en-IN" b="1" dirty="0" smtClean="0"/>
              <a:t>Affordability: </a:t>
            </a:r>
            <a:r>
              <a:rPr lang="en-IN" dirty="0" smtClean="0"/>
              <a:t>The vehicle cost and </a:t>
            </a:r>
            <a:r>
              <a:rPr lang="en-IN" dirty="0" smtClean="0"/>
              <a:t>running cost </a:t>
            </a:r>
            <a:r>
              <a:rPr lang="en-IN" dirty="0" smtClean="0"/>
              <a:t>needs to be affordable</a:t>
            </a:r>
            <a:endParaRPr lang="en-IN" dirty="0"/>
          </a:p>
          <a:p>
            <a:r>
              <a:rPr lang="en-IN" b="1" dirty="0" smtClean="0"/>
              <a:t>Advantage:</a:t>
            </a:r>
            <a:r>
              <a:rPr lang="en-IN" dirty="0" smtClean="0"/>
              <a:t> There has to be an advantage to customer on buying electric vehicle instead of combustion </a:t>
            </a:r>
            <a:r>
              <a:rPr lang="en-IN" dirty="0" smtClean="0"/>
              <a:t>vehicle (Could be incentives, offers)</a:t>
            </a:r>
            <a:endParaRPr lang="en-IN" dirty="0"/>
          </a:p>
          <a:p>
            <a:r>
              <a:rPr lang="en-IN" b="1" dirty="0" smtClean="0"/>
              <a:t>Decent Designs:</a:t>
            </a:r>
            <a:r>
              <a:rPr lang="en-IN" dirty="0" smtClean="0"/>
              <a:t> Design of the vehicles should be as good as their combustion peers.</a:t>
            </a:r>
            <a:endParaRPr lang="en-IN" dirty="0"/>
          </a:p>
        </p:txBody>
      </p:sp>
    </p:spTree>
    <p:extLst>
      <p:ext uri="{BB962C8B-B14F-4D97-AF65-F5344CB8AC3E}">
        <p14:creationId xmlns:p14="http://schemas.microsoft.com/office/powerpoint/2010/main" val="829188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solution</a:t>
            </a:r>
            <a:endParaRPr lang="en-US" dirty="0"/>
          </a:p>
        </p:txBody>
      </p:sp>
      <p:sp>
        <p:nvSpPr>
          <p:cNvPr id="3" name="Content Placeholder 2"/>
          <p:cNvSpPr>
            <a:spLocks noGrp="1"/>
          </p:cNvSpPr>
          <p:nvPr>
            <p:ph idx="1"/>
          </p:nvPr>
        </p:nvSpPr>
        <p:spPr/>
        <p:txBody>
          <a:bodyPr/>
          <a:lstStyle/>
          <a:p>
            <a:r>
              <a:rPr lang="en-US" b="1" dirty="0" smtClean="0"/>
              <a:t>EESL</a:t>
            </a:r>
            <a:endParaRPr lang="en-US" dirty="0" smtClean="0"/>
          </a:p>
          <a:p>
            <a:r>
              <a:rPr lang="en-US" dirty="0" smtClean="0"/>
              <a:t>Electric </a:t>
            </a:r>
            <a:r>
              <a:rPr lang="en-US" dirty="0" smtClean="0"/>
              <a:t>vehicle </a:t>
            </a:r>
            <a:r>
              <a:rPr lang="en-US" dirty="0" smtClean="0"/>
              <a:t>manufacturers</a:t>
            </a:r>
          </a:p>
          <a:p>
            <a:r>
              <a:rPr lang="en-US" dirty="0" smtClean="0"/>
              <a:t>Government</a:t>
            </a:r>
            <a:endParaRPr lang="en-US" dirty="0" smtClean="0"/>
          </a:p>
          <a:p>
            <a:r>
              <a:rPr lang="en-US" dirty="0" smtClean="0"/>
              <a:t>Electric </a:t>
            </a:r>
            <a:r>
              <a:rPr lang="en-US" dirty="0" smtClean="0"/>
              <a:t>vehicle customers</a:t>
            </a:r>
            <a:endParaRPr lang="en-US" dirty="0"/>
          </a:p>
        </p:txBody>
      </p:sp>
    </p:spTree>
    <p:extLst>
      <p:ext uri="{BB962C8B-B14F-4D97-AF65-F5344CB8AC3E}">
        <p14:creationId xmlns:p14="http://schemas.microsoft.com/office/powerpoint/2010/main" val="413958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for the Indian dream of EVs</a:t>
            </a:r>
            <a:endParaRPr lang="en-US" dirty="0"/>
          </a:p>
        </p:txBody>
      </p:sp>
      <p:sp>
        <p:nvSpPr>
          <p:cNvPr id="3" name="Content Placeholder 2"/>
          <p:cNvSpPr>
            <a:spLocks noGrp="1"/>
          </p:cNvSpPr>
          <p:nvPr>
            <p:ph idx="1"/>
          </p:nvPr>
        </p:nvSpPr>
        <p:spPr/>
        <p:txBody>
          <a:bodyPr/>
          <a:lstStyle/>
          <a:p>
            <a:r>
              <a:rPr lang="en-US" dirty="0" smtClean="0"/>
              <a:t>Cleaner Energy generation from renewable sources</a:t>
            </a:r>
          </a:p>
          <a:p>
            <a:r>
              <a:rPr lang="en-US" dirty="0" smtClean="0"/>
              <a:t>Availability of sufficient charge stations to cater the upcoming electrical vehicles on road</a:t>
            </a:r>
            <a:endParaRPr lang="en-US" dirty="0"/>
          </a:p>
        </p:txBody>
      </p:sp>
    </p:spTree>
    <p:extLst>
      <p:ext uri="{BB962C8B-B14F-4D97-AF65-F5344CB8AC3E}">
        <p14:creationId xmlns:p14="http://schemas.microsoft.com/office/powerpoint/2010/main" val="197984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Major problem to address for charging EVs</a:t>
            </a:r>
            <a:endParaRPr lang="en-US" u="sng" dirty="0"/>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Light" panose="020B0502040204020203" pitchFamily="34" charset="0"/>
              </a:rPr>
              <a:t>Time taken for charge filling!!</a:t>
            </a:r>
          </a:p>
          <a:p>
            <a:pPr marL="0" indent="0">
              <a:buNone/>
            </a:pPr>
            <a:r>
              <a:rPr lang="en-US" sz="1600" dirty="0" smtClean="0">
                <a:latin typeface="Bahnschrift Light" panose="020B0502040204020203" pitchFamily="34" charset="0"/>
              </a:rPr>
              <a:t>We cannot take the same approach as petrol refilling as people cannot wait to get their batteries charge refilled </a:t>
            </a:r>
            <a:r>
              <a:rPr lang="en-US" sz="4000" dirty="0" smtClean="0">
                <a:latin typeface="Bahnschrift Light" panose="020B0502040204020203" pitchFamily="34" charset="0"/>
              </a:rPr>
              <a:t>as India is always in hurry!!</a:t>
            </a:r>
            <a:endParaRPr lang="en-US" sz="1600" dirty="0">
              <a:latin typeface="Bahnschrift Light" panose="020B0502040204020203" pitchFamily="34" charset="0"/>
            </a:endParaRPr>
          </a:p>
        </p:txBody>
      </p:sp>
    </p:spTree>
    <p:extLst>
      <p:ext uri="{BB962C8B-B14F-4D97-AF65-F5344CB8AC3E}">
        <p14:creationId xmlns:p14="http://schemas.microsoft.com/office/powerpoint/2010/main" val="300990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 Manufacturing and power distribution companies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 of incentives to the customer on purchase, maintenance and charge refills.</a:t>
            </a:r>
          </a:p>
          <a:p>
            <a:pPr marL="0" indent="0">
              <a:buNone/>
            </a:pPr>
            <a:r>
              <a:rPr lang="en-US" sz="5400" dirty="0" smtClean="0">
                <a:latin typeface="Bahnschrift Light Condensed" panose="020B0502040204020203" pitchFamily="34" charset="0"/>
              </a:rPr>
              <a:t>To disrupt </a:t>
            </a:r>
            <a:r>
              <a:rPr lang="en-US" sz="5400" dirty="0">
                <a:latin typeface="Bahnschrift Light Condensed" panose="020B0502040204020203" pitchFamily="34" charset="0"/>
              </a:rPr>
              <a:t>I</a:t>
            </a:r>
            <a:r>
              <a:rPr lang="en-US" sz="5400" dirty="0" smtClean="0">
                <a:latin typeface="Bahnschrift Light Condensed" panose="020B0502040204020203" pitchFamily="34" charset="0"/>
              </a:rPr>
              <a:t>ndian market, the solutions should be designed keeping affordability and customer profitability in mind.</a:t>
            </a:r>
          </a:p>
          <a:p>
            <a:pPr marL="0" indent="0">
              <a:buNone/>
            </a:pPr>
            <a:r>
              <a:rPr lang="en-US" sz="2200" dirty="0" smtClean="0"/>
              <a:t>Make the solution cheaper. People will automatically buy when there is savings involved.</a:t>
            </a:r>
            <a:endParaRPr lang="en-US" sz="2600" dirty="0"/>
          </a:p>
        </p:txBody>
      </p:sp>
    </p:spTree>
    <p:extLst>
      <p:ext uri="{BB962C8B-B14F-4D97-AF65-F5344CB8AC3E}">
        <p14:creationId xmlns:p14="http://schemas.microsoft.com/office/powerpoint/2010/main" val="2201548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Solution-1: Charging </a:t>
            </a:r>
            <a:r>
              <a:rPr lang="en-US" dirty="0" smtClean="0"/>
              <a:t>of vehicles should be done when the vehicles are not in 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Hence, </a:t>
            </a:r>
            <a:r>
              <a:rPr lang="en-US" dirty="0" smtClean="0"/>
              <a:t>EESL should install</a:t>
            </a:r>
            <a:r>
              <a:rPr lang="en-US" dirty="0" smtClean="0"/>
              <a:t> </a:t>
            </a:r>
            <a:r>
              <a:rPr lang="en-US" dirty="0" smtClean="0"/>
              <a:t>EV charge stations </a:t>
            </a:r>
            <a:r>
              <a:rPr lang="en-US" dirty="0" smtClean="0"/>
              <a:t>at </a:t>
            </a:r>
            <a:r>
              <a:rPr lang="en-US" dirty="0" smtClean="0"/>
              <a:t>places where people </a:t>
            </a:r>
            <a:r>
              <a:rPr lang="en-US" dirty="0" smtClean="0"/>
              <a:t>go </a:t>
            </a:r>
            <a:r>
              <a:rPr lang="en-US" dirty="0" smtClean="0"/>
              <a:t>and park their vehicles idle for some time like below:</a:t>
            </a:r>
          </a:p>
          <a:p>
            <a:r>
              <a:rPr lang="en-US" dirty="0" smtClean="0"/>
              <a:t>Tech parks where thousands of employees come to work</a:t>
            </a:r>
          </a:p>
          <a:p>
            <a:r>
              <a:rPr lang="en-US" dirty="0" smtClean="0"/>
              <a:t>Movie theatres</a:t>
            </a:r>
          </a:p>
          <a:p>
            <a:r>
              <a:rPr lang="en-US" dirty="0" smtClean="0"/>
              <a:t>Shopping Malls</a:t>
            </a:r>
          </a:p>
          <a:p>
            <a:r>
              <a:rPr lang="en-US" dirty="0" smtClean="0"/>
              <a:t>Etc. wherever people are expected to spend some time leaving their vehicles in parking.</a:t>
            </a:r>
          </a:p>
          <a:p>
            <a:endParaRPr lang="en-US" dirty="0"/>
          </a:p>
        </p:txBody>
      </p:sp>
    </p:spTree>
    <p:extLst>
      <p:ext uri="{BB962C8B-B14F-4D97-AF65-F5344CB8AC3E}">
        <p14:creationId xmlns:p14="http://schemas.microsoft.com/office/powerpoint/2010/main" val="243899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Solution-2: EESL should start with public bus transport in city</a:t>
            </a:r>
            <a:endParaRPr lang="en-US" dirty="0"/>
          </a:p>
        </p:txBody>
      </p:sp>
      <p:sp>
        <p:nvSpPr>
          <p:cNvPr id="3" name="Content Placeholder 2"/>
          <p:cNvSpPr>
            <a:spLocks noGrp="1"/>
          </p:cNvSpPr>
          <p:nvPr>
            <p:ph idx="1"/>
          </p:nvPr>
        </p:nvSpPr>
        <p:spPr/>
        <p:txBody>
          <a:bodyPr/>
          <a:lstStyle/>
          <a:p>
            <a:pPr marL="0" indent="0">
              <a:buNone/>
            </a:pPr>
            <a:r>
              <a:rPr lang="en-US" dirty="0" smtClean="0"/>
              <a:t>Many </a:t>
            </a:r>
            <a:r>
              <a:rPr lang="en-US" dirty="0" smtClean="0"/>
              <a:t>of the city buses run during the day and are parked idle in bus depots for hours during night. Use this time to refill the batteries with the charge station in bus </a:t>
            </a:r>
            <a:r>
              <a:rPr lang="en-US" dirty="0" smtClean="0"/>
              <a:t>depot</a:t>
            </a:r>
          </a:p>
          <a:p>
            <a:r>
              <a:rPr lang="en-US" dirty="0" smtClean="0"/>
              <a:t>Direct beneficiaries: </a:t>
            </a:r>
          </a:p>
          <a:p>
            <a:pPr lvl="1">
              <a:buFont typeface="Wingdings" panose="05000000000000000000" pitchFamily="2" charset="2"/>
              <a:buChar char="Ø"/>
            </a:pPr>
            <a:r>
              <a:rPr lang="en-US" dirty="0" smtClean="0"/>
              <a:t>Government transport department will be saving cost per km by running these.</a:t>
            </a:r>
          </a:p>
          <a:p>
            <a:pPr lvl="1">
              <a:buFont typeface="Wingdings" panose="05000000000000000000" pitchFamily="2" charset="2"/>
              <a:buChar char="Ø"/>
            </a:pPr>
            <a:r>
              <a:rPr lang="en-US" dirty="0" smtClean="0"/>
              <a:t>Public transport users as less cost to government would lead to cheaper tariffs.</a:t>
            </a:r>
            <a:endParaRPr lang="en-US" dirty="0" smtClean="0"/>
          </a:p>
        </p:txBody>
      </p:sp>
    </p:spTree>
    <p:extLst>
      <p:ext uri="{BB962C8B-B14F-4D97-AF65-F5344CB8AC3E}">
        <p14:creationId xmlns:p14="http://schemas.microsoft.com/office/powerpoint/2010/main" val="809133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Solution-3: Demand and Supply Management of Charge Stations based on Peak time analysis</a:t>
            </a:r>
            <a:endParaRPr lang="en-US" dirty="0"/>
          </a:p>
        </p:txBody>
      </p:sp>
      <p:sp>
        <p:nvSpPr>
          <p:cNvPr id="3" name="Content Placeholder 2"/>
          <p:cNvSpPr>
            <a:spLocks noGrp="1"/>
          </p:cNvSpPr>
          <p:nvPr>
            <p:ph idx="1"/>
          </p:nvPr>
        </p:nvSpPr>
        <p:spPr/>
        <p:txBody>
          <a:bodyPr/>
          <a:lstStyle/>
          <a:p>
            <a:r>
              <a:rPr lang="en-US" dirty="0" smtClean="0"/>
              <a:t>There can be 20% or decided minimum number of charge stations which can be mobile in city which can be routed/made available to the high demand places on peak times.</a:t>
            </a:r>
          </a:p>
          <a:p>
            <a:r>
              <a:rPr lang="en-US" dirty="0" smtClean="0"/>
              <a:t>EESL would be the direct beneficiary saving the upfront location setup cost.</a:t>
            </a:r>
            <a:endParaRPr lang="en-US" dirty="0"/>
          </a:p>
        </p:txBody>
      </p:sp>
    </p:spTree>
    <p:extLst>
      <p:ext uri="{BB962C8B-B14F-4D97-AF65-F5344CB8AC3E}">
        <p14:creationId xmlns:p14="http://schemas.microsoft.com/office/powerpoint/2010/main" val="1262661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763</TotalTime>
  <Words>655</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Yu Gothic Light</vt:lpstr>
      <vt:lpstr>Arial</vt:lpstr>
      <vt:lpstr>Bahnschrift Light</vt:lpstr>
      <vt:lpstr>Bahnschrift Light Condensed</vt:lpstr>
      <vt:lpstr>Corbel</vt:lpstr>
      <vt:lpstr>Wingdings</vt:lpstr>
      <vt:lpstr>Parallax</vt:lpstr>
      <vt:lpstr>Solution for Electric Vehicle’s usage and development in India</vt:lpstr>
      <vt:lpstr>Factors to keep in mind while designing solution for India</vt:lpstr>
      <vt:lpstr>Stakeholders in the solution</vt:lpstr>
      <vt:lpstr>Prerequisites for the Indian dream of EVs</vt:lpstr>
      <vt:lpstr>Major problem to address for charging EVs</vt:lpstr>
      <vt:lpstr>EV Manufacturing and power distribution companies</vt:lpstr>
      <vt:lpstr>Solution-1: Charging of vehicles should be done when the vehicles are not in use</vt:lpstr>
      <vt:lpstr>Solution-2: EESL should start with public bus transport in city</vt:lpstr>
      <vt:lpstr>Solution-3: Demand and Supply Management of Charge Stations based on Peak time analysis</vt:lpstr>
      <vt:lpstr>Peak time demand management system</vt:lpstr>
      <vt:lpstr>Required Data</vt:lpstr>
      <vt:lpstr>Sample real time dashboards can be graph built to check the areas of high demand</vt:lpstr>
      <vt:lpstr>PowerPoint Presentation</vt:lpstr>
      <vt:lpstr>What else can be done (Sky is the limit!)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Electric Vehicle’s usage and development in India</dc:title>
  <dc:creator>sai manohar boidapu</dc:creator>
  <cp:lastModifiedBy>sai manohar boidapu</cp:lastModifiedBy>
  <cp:revision>31</cp:revision>
  <dcterms:created xsi:type="dcterms:W3CDTF">2019-05-11T16:38:14Z</dcterms:created>
  <dcterms:modified xsi:type="dcterms:W3CDTF">2019-05-12T06:04:24Z</dcterms:modified>
</cp:coreProperties>
</file>