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5" r:id="rId7"/>
    <p:sldId id="283" r:id="rId8"/>
    <p:sldId id="268" r:id="rId9"/>
    <p:sldId id="275" r:id="rId10"/>
    <p:sldId id="284" r:id="rId11"/>
    <p:sldId id="276" r:id="rId12"/>
    <p:sldId id="279" r:id="rId13"/>
    <p:sldId id="280" r:id="rId14"/>
    <p:sldId id="286" r:id="rId15"/>
    <p:sldId id="282" r:id="rId16"/>
    <p:sldId id="287" r:id="rId17"/>
    <p:sldId id="288" r:id="rId18"/>
    <p:sldId id="289" r:id="rId19"/>
    <p:sldId id="290" r:id="rId20"/>
    <p:sldId id="291" r:id="rId21"/>
    <p:sldId id="292" r:id="rId22"/>
    <p:sldId id="293" r:id="rId23"/>
    <p:sldId id="294" r:id="rId24"/>
    <p:sldId id="295"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Area-wise Electric </a:t>
            </a:r>
            <a:r>
              <a:rPr lang="en-US" sz="1800" b="1" dirty="0">
                <a:solidFill>
                  <a:sysClr val="windowText" lastClr="000000"/>
                </a:solidFill>
              </a:rPr>
              <a:t>Vehicle </a:t>
            </a:r>
            <a:r>
              <a:rPr lang="en-US" sz="1800" b="1" dirty="0" smtClean="0">
                <a:solidFill>
                  <a:sysClr val="windowText" lastClr="000000"/>
                </a:solidFill>
              </a:rPr>
              <a:t>Charge</a:t>
            </a:r>
            <a:r>
              <a:rPr lang="en-US" sz="1800" b="1" baseline="0" dirty="0" smtClean="0">
                <a:solidFill>
                  <a:sysClr val="windowText" lastClr="000000"/>
                </a:solidFill>
              </a:rPr>
              <a:t> Refills</a:t>
            </a:r>
            <a:r>
              <a:rPr lang="en-US" sz="1800" b="1" dirty="0" smtClean="0">
                <a:solidFill>
                  <a:sysClr val="windowText" lastClr="000000"/>
                </a:solidFill>
              </a:rPr>
              <a:t> </a:t>
            </a:r>
            <a:r>
              <a:rPr lang="en-US" sz="1800" b="1" baseline="0" dirty="0" smtClean="0">
                <a:solidFill>
                  <a:sysClr val="windowText" lastClr="000000"/>
                </a:solidFill>
              </a:rPr>
              <a:t>in </a:t>
            </a:r>
            <a:r>
              <a:rPr lang="en-US" sz="1800" b="1" baseline="0" dirty="0">
                <a:solidFill>
                  <a:sysClr val="windowText" lastClr="000000"/>
                </a:solidFill>
              </a:rPr>
              <a:t>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392139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can be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1498662681"/>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Solution-3: Efficient usage of unused power balance available at Charge stations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Fixed Electric Charge Stations can record the average extra abundance power getting unutilized at the station and can be routed back to the Central Charge hub the availability zone to utilize the power else where.</a:t>
            </a:r>
          </a:p>
          <a:p>
            <a:r>
              <a:rPr lang="en-US" dirty="0" smtClean="0"/>
              <a:t>The data of charge stations will be analyzed to come at average abundancy and routing can be triggered.</a:t>
            </a:r>
          </a:p>
          <a:p>
            <a:r>
              <a:rPr lang="en-US" dirty="0" smtClean="0"/>
              <a:t>In this way, Electric charge stations in an availability zone work together in a swarm like an co-operative ecosystem.</a:t>
            </a:r>
          </a:p>
          <a:p>
            <a:r>
              <a:rPr lang="en-US" dirty="0" smtClean="0"/>
              <a:t>This can be applied between the availability zones as well.</a:t>
            </a:r>
            <a:endParaRPr lang="en-US" dirty="0"/>
          </a:p>
        </p:txBody>
      </p:sp>
    </p:spTree>
    <p:extLst>
      <p:ext uri="{BB962C8B-B14F-4D97-AF65-F5344CB8AC3E}">
        <p14:creationId xmlns:p14="http://schemas.microsoft.com/office/powerpoint/2010/main" val="3849188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r>
              <a:rPr lang="en-US" dirty="0" smtClean="0"/>
              <a:t>.</a:t>
            </a:r>
          </a:p>
          <a:p>
            <a:r>
              <a:rPr lang="en-US" dirty="0" smtClean="0"/>
              <a:t>Wireless charging is one more place to explore more..</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smtClean="0">
                <a:latin typeface="Bahnschrift Light" panose="020B0502040204020203" pitchFamily="34" charset="0"/>
              </a:rPr>
              <a:t>If we create a shared data collaboration between EV manufacturers and EESL?</a:t>
            </a:r>
            <a:endParaRPr lang="en-US" sz="4000" dirty="0">
              <a:latin typeface="Bahnschrift Light" panose="020B0502040204020203" pitchFamily="34" charset="0"/>
            </a:endParaRPr>
          </a:p>
        </p:txBody>
      </p:sp>
    </p:spTree>
    <p:extLst>
      <p:ext uri="{BB962C8B-B14F-4D97-AF65-F5344CB8AC3E}">
        <p14:creationId xmlns:p14="http://schemas.microsoft.com/office/powerpoint/2010/main" val="166304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Usecase-2: Electric Charge Station Recommendation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Based on the estimated discharge time of battery calculated based on the customer’s past usage patterns and driving conditions on route (such as traffic during the time of commute, driver driving style (Rash/Smooth driving) and the data of Electric charge stations nearby, their availability at that time and their occupancy, we can recommend the user the best fit Electric charge station to refill</a:t>
            </a:r>
          </a:p>
          <a:p>
            <a:r>
              <a:rPr lang="en-US" dirty="0" smtClean="0"/>
              <a:t>One we know the best fit, all we need to do is to use Maps an guide the user to the location</a:t>
            </a:r>
          </a:p>
          <a:p>
            <a:r>
              <a:rPr lang="en-US" b="1" dirty="0" smtClean="0"/>
              <a:t>Classification algorithm </a:t>
            </a:r>
            <a:r>
              <a:rPr lang="en-US" dirty="0" smtClean="0"/>
              <a:t>is required to classify the users based on the driving/vehicle usage patterns</a:t>
            </a:r>
            <a:endParaRPr lang="en-US" b="1" dirty="0"/>
          </a:p>
        </p:txBody>
      </p:sp>
    </p:spTree>
    <p:extLst>
      <p:ext uri="{BB962C8B-B14F-4D97-AF65-F5344CB8AC3E}">
        <p14:creationId xmlns:p14="http://schemas.microsoft.com/office/powerpoint/2010/main" val="3103069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382" y="138545"/>
            <a:ext cx="11748654" cy="6511637"/>
          </a:xfrm>
          <a:prstGeom prst="rect">
            <a:avLst/>
          </a:prstGeom>
        </p:spPr>
      </p:pic>
    </p:spTree>
    <p:extLst>
      <p:ext uri="{BB962C8B-B14F-4D97-AF65-F5344CB8AC3E}">
        <p14:creationId xmlns:p14="http://schemas.microsoft.com/office/powerpoint/2010/main" val="4286863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3676" y="2050039"/>
            <a:ext cx="3208796" cy="3408652"/>
          </a:xfrm>
          <a:prstGeom prst="rect">
            <a:avLst/>
          </a:prstGeom>
        </p:spPr>
      </p:pic>
    </p:spTree>
    <p:extLst>
      <p:ext uri="{BB962C8B-B14F-4D97-AF65-F5344CB8AC3E}">
        <p14:creationId xmlns:p14="http://schemas.microsoft.com/office/powerpoint/2010/main" val="3862259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running cost needs to be affordable</a:t>
            </a:r>
            <a:endParaRPr lang="en-IN" dirty="0"/>
          </a:p>
          <a:p>
            <a:r>
              <a:rPr lang="en-IN" b="1" dirty="0" smtClean="0"/>
              <a:t>Advantage:</a:t>
            </a:r>
            <a:r>
              <a:rPr lang="en-IN" dirty="0" smtClean="0"/>
              <a:t> There has to be an advantage to customer on buying electric vehicle instead of combustion vehicle (Could be incentives, offers)</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Usecase-1: Customer Data Predictive Data Analysis</a:t>
            </a:r>
            <a:endParaRPr lang="en-US" dirty="0"/>
          </a:p>
        </p:txBody>
      </p:sp>
      <p:sp>
        <p:nvSpPr>
          <p:cNvPr id="3" name="Content Placeholder 2"/>
          <p:cNvSpPr>
            <a:spLocks noGrp="1"/>
          </p:cNvSpPr>
          <p:nvPr>
            <p:ph idx="1"/>
          </p:nvPr>
        </p:nvSpPr>
        <p:spPr/>
        <p:txBody>
          <a:bodyPr/>
          <a:lstStyle/>
          <a:p>
            <a:r>
              <a:rPr lang="en-US" dirty="0" smtClean="0"/>
              <a:t>Electric vehicles can be equipped with multiple sensors monitoring different parameters for statistics like </a:t>
            </a:r>
            <a:r>
              <a:rPr lang="en-US" i="1" dirty="0" smtClean="0"/>
              <a:t>battery charge available, battery health, location co-ordinates of the vehicle etc</a:t>
            </a:r>
            <a:r>
              <a:rPr lang="en-US" dirty="0" smtClean="0"/>
              <a:t>.</a:t>
            </a:r>
          </a:p>
          <a:p>
            <a:r>
              <a:rPr lang="en-US" b="1" u="sng" dirty="0" smtClean="0"/>
              <a:t>Predictive data analytics</a:t>
            </a:r>
            <a:r>
              <a:rPr lang="en-US" b="1" dirty="0" smtClean="0"/>
              <a:t>: </a:t>
            </a:r>
            <a:r>
              <a:rPr lang="en-US" dirty="0" smtClean="0"/>
              <a:t>Alerts can be made to customer based </a:t>
            </a:r>
            <a:r>
              <a:rPr lang="en-US" i="1" u="sng" dirty="0" smtClean="0"/>
              <a:t>predicting </a:t>
            </a:r>
            <a:r>
              <a:rPr lang="en-US" dirty="0" smtClean="0"/>
              <a:t>the estimated fault occurrence based on specific conditions like critical battery condition.</a:t>
            </a:r>
            <a:endParaRPr lang="en-US" dirty="0"/>
          </a:p>
        </p:txBody>
      </p:sp>
    </p:spTree>
    <p:extLst>
      <p:ext uri="{BB962C8B-B14F-4D97-AF65-F5344CB8AC3E}">
        <p14:creationId xmlns:p14="http://schemas.microsoft.com/office/powerpoint/2010/main" val="690144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Centric Perspective</a:t>
            </a:r>
            <a:endParaRPr lang="en-US" dirty="0"/>
          </a:p>
        </p:txBody>
      </p:sp>
      <p:sp>
        <p:nvSpPr>
          <p:cNvPr id="3" name="Content Placeholder 2"/>
          <p:cNvSpPr>
            <a:spLocks noGrp="1"/>
          </p:cNvSpPr>
          <p:nvPr>
            <p:ph idx="1"/>
          </p:nvPr>
        </p:nvSpPr>
        <p:spPr>
          <a:xfrm>
            <a:off x="1484310" y="2667000"/>
            <a:ext cx="10018713" cy="3193474"/>
          </a:xfrm>
        </p:spPr>
        <p:txBody>
          <a:bodyPr>
            <a:normAutofit fontScale="85000" lnSpcReduction="10000"/>
          </a:bodyPr>
          <a:lstStyle/>
          <a:p>
            <a:r>
              <a:rPr lang="en-IN" dirty="0"/>
              <a:t>Vehicle needs sensors to track the statistics related to battery usage, battery health/life condition etc. and send to the </a:t>
            </a:r>
            <a:r>
              <a:rPr lang="en-IN" dirty="0" smtClean="0"/>
              <a:t>server maintained by the EV manufacturer.</a:t>
            </a:r>
          </a:p>
          <a:p>
            <a:r>
              <a:rPr lang="en-IN" dirty="0"/>
              <a:t>Alert notifications include following information for the customers:</a:t>
            </a:r>
          </a:p>
          <a:p>
            <a:pPr marL="0" indent="0">
              <a:buNone/>
            </a:pPr>
            <a:r>
              <a:rPr lang="en-IN" dirty="0" smtClean="0"/>
              <a:t>		&gt; Battery </a:t>
            </a:r>
            <a:r>
              <a:rPr lang="en-IN" dirty="0"/>
              <a:t>discharge percentage</a:t>
            </a:r>
            <a:r>
              <a:rPr lang="en-IN" dirty="0" smtClean="0"/>
              <a:t>.</a:t>
            </a:r>
          </a:p>
          <a:p>
            <a:pPr marL="0" indent="0">
              <a:buNone/>
            </a:pPr>
            <a:r>
              <a:rPr lang="en-IN" dirty="0" smtClean="0"/>
              <a:t>		&gt; Estimation </a:t>
            </a:r>
            <a:r>
              <a:rPr lang="en-IN" dirty="0"/>
              <a:t>time to get completely discharged.</a:t>
            </a:r>
          </a:p>
          <a:p>
            <a:pPr marL="0" indent="0">
              <a:buNone/>
            </a:pPr>
            <a:r>
              <a:rPr lang="en-IN" dirty="0" smtClean="0"/>
              <a:t>		&gt; </a:t>
            </a:r>
            <a:r>
              <a:rPr lang="en-IN" dirty="0" smtClean="0"/>
              <a:t>Route to Nearby </a:t>
            </a:r>
            <a:r>
              <a:rPr lang="en-IN" dirty="0"/>
              <a:t>charging stations to get the filling based on the traffic and current </a:t>
            </a:r>
            <a:r>
              <a:rPr lang="en-IN" dirty="0" smtClean="0"/>
              <a:t>		</a:t>
            </a:r>
            <a:r>
              <a:rPr lang="en-IN" dirty="0"/>
              <a:t> </a:t>
            </a:r>
            <a:r>
              <a:rPr lang="en-IN" dirty="0" smtClean="0"/>
              <a:t>  </a:t>
            </a:r>
            <a:r>
              <a:rPr lang="en-IN" dirty="0" smtClean="0"/>
              <a:t>occupancy </a:t>
            </a:r>
            <a:r>
              <a:rPr lang="en-IN" dirty="0" smtClean="0"/>
              <a:t>of </a:t>
            </a:r>
            <a:r>
              <a:rPr lang="en-IN" dirty="0"/>
              <a:t>the charge station.</a:t>
            </a:r>
          </a:p>
          <a:p>
            <a:pPr marL="0" indent="0">
              <a:buNone/>
            </a:pPr>
            <a:r>
              <a:rPr lang="en-IN" dirty="0" smtClean="0"/>
              <a:t>		&gt; Critical </a:t>
            </a:r>
            <a:r>
              <a:rPr lang="en-IN" dirty="0"/>
              <a:t>alerts on battery health status </a:t>
            </a:r>
            <a:r>
              <a:rPr lang="en-IN" dirty="0" smtClean="0"/>
              <a:t>in case </a:t>
            </a:r>
            <a:r>
              <a:rPr lang="en-IN" dirty="0"/>
              <a:t>of fault/repair like condition.</a:t>
            </a:r>
            <a:endParaRPr lang="en-IN" dirty="0" smtClean="0"/>
          </a:p>
          <a:p>
            <a:endParaRPr lang="en-US" dirty="0"/>
          </a:p>
        </p:txBody>
      </p:sp>
    </p:spTree>
    <p:extLst>
      <p:ext uri="{BB962C8B-B14F-4D97-AF65-F5344CB8AC3E}">
        <p14:creationId xmlns:p14="http://schemas.microsoft.com/office/powerpoint/2010/main" val="3204785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Centric </a:t>
            </a:r>
            <a:r>
              <a:rPr lang="en-US" dirty="0" smtClean="0"/>
              <a:t>Perspective (Continued)</a:t>
            </a:r>
            <a:endParaRPr lang="en-US" dirty="0"/>
          </a:p>
        </p:txBody>
      </p:sp>
      <p:sp>
        <p:nvSpPr>
          <p:cNvPr id="3" name="Content Placeholder 2"/>
          <p:cNvSpPr>
            <a:spLocks noGrp="1"/>
          </p:cNvSpPr>
          <p:nvPr>
            <p:ph idx="1"/>
          </p:nvPr>
        </p:nvSpPr>
        <p:spPr/>
        <p:txBody>
          <a:bodyPr/>
          <a:lstStyle/>
          <a:p>
            <a:pPr marL="0" indent="0">
              <a:buNone/>
            </a:pPr>
            <a:r>
              <a:rPr lang="en-US" b="1" u="sng" dirty="0"/>
              <a:t>Vehicle trip planner application</a:t>
            </a:r>
            <a:r>
              <a:rPr lang="en-US" b="1" u="sng" dirty="0" smtClean="0"/>
              <a:t>:</a:t>
            </a:r>
          </a:p>
          <a:p>
            <a:pPr marL="0" indent="0">
              <a:buNone/>
            </a:pPr>
            <a:r>
              <a:rPr lang="en-IN" dirty="0"/>
              <a:t>With this facility, customers can plan with the vehicle by entering the destination place there by allowing the vehicle to do the following:</a:t>
            </a:r>
          </a:p>
          <a:p>
            <a:pPr marL="0" indent="0">
              <a:buNone/>
            </a:pPr>
            <a:r>
              <a:rPr lang="en-IN" dirty="0"/>
              <a:t>1) Check the battery statistics and estimate the charge required to reach the destination.</a:t>
            </a:r>
          </a:p>
          <a:p>
            <a:pPr marL="0" indent="0">
              <a:buNone/>
            </a:pPr>
            <a:r>
              <a:rPr lang="en-IN" dirty="0"/>
              <a:t>2) Check the nearest/best suited charge station using the map and guide the customer.</a:t>
            </a:r>
            <a:endParaRPr lang="en-US" dirty="0"/>
          </a:p>
        </p:txBody>
      </p:sp>
    </p:spTree>
    <p:extLst>
      <p:ext uri="{BB962C8B-B14F-4D97-AF65-F5344CB8AC3E}">
        <p14:creationId xmlns:p14="http://schemas.microsoft.com/office/powerpoint/2010/main" val="1290038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that can be extracted from Electric vehicle</a:t>
            </a:r>
            <a:endParaRPr lang="en-US" dirty="0"/>
          </a:p>
        </p:txBody>
      </p:sp>
      <p:sp>
        <p:nvSpPr>
          <p:cNvPr id="3" name="Content Placeholder 2"/>
          <p:cNvSpPr>
            <a:spLocks noGrp="1"/>
          </p:cNvSpPr>
          <p:nvPr>
            <p:ph idx="1"/>
          </p:nvPr>
        </p:nvSpPr>
        <p:spPr/>
        <p:txBody>
          <a:bodyPr/>
          <a:lstStyle/>
          <a:p>
            <a:r>
              <a:rPr lang="en-IN" dirty="0"/>
              <a:t>Vehicle No., Vehicle Name, Vehicle Type, </a:t>
            </a:r>
            <a:r>
              <a:rPr lang="en-IN" dirty="0" smtClean="0"/>
              <a:t>Vehicle </a:t>
            </a:r>
            <a:r>
              <a:rPr lang="en-IN" dirty="0"/>
              <a:t>Battery, </a:t>
            </a:r>
            <a:r>
              <a:rPr lang="en-IN" dirty="0" smtClean="0"/>
              <a:t>Vehicle </a:t>
            </a:r>
            <a:r>
              <a:rPr lang="en-IN" dirty="0"/>
              <a:t>Battery Type/Model, Battery Charge Percentage, Battery Health Condition, Location </a:t>
            </a:r>
            <a:r>
              <a:rPr lang="en-IN" dirty="0" smtClean="0"/>
              <a:t>Coordinates(latitude, longitude)</a:t>
            </a:r>
            <a:endParaRPr lang="en-US" dirty="0"/>
          </a:p>
        </p:txBody>
      </p:sp>
    </p:spTree>
    <p:extLst>
      <p:ext uri="{BB962C8B-B14F-4D97-AF65-F5344CB8AC3E}">
        <p14:creationId xmlns:p14="http://schemas.microsoft.com/office/powerpoint/2010/main" val="1206277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1925" y="138112"/>
            <a:ext cx="11868150" cy="6581775"/>
          </a:xfrm>
          <a:prstGeom prst="rect">
            <a:avLst/>
          </a:prstGeom>
        </p:spPr>
      </p:pic>
    </p:spTree>
    <p:extLst>
      <p:ext uri="{BB962C8B-B14F-4D97-AF65-F5344CB8AC3E}">
        <p14:creationId xmlns:p14="http://schemas.microsoft.com/office/powerpoint/2010/main" val="3576735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864888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b="1" dirty="0" smtClean="0"/>
              <a:t>EESL</a:t>
            </a:r>
            <a:endParaRPr lang="en-US" dirty="0" smtClean="0"/>
          </a:p>
          <a:p>
            <a:r>
              <a:rPr lang="en-US" dirty="0" smtClean="0"/>
              <a:t>Electric vehicle manufacturers</a:t>
            </a:r>
          </a:p>
          <a:p>
            <a:r>
              <a:rPr lang="en-US" dirty="0" smtClean="0"/>
              <a:t>Government</a:t>
            </a:r>
          </a:p>
          <a:p>
            <a:r>
              <a:rPr lang="en-US" dirty="0" smtClean="0"/>
              <a:t>Electric 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for the Indian dream of EVs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Solution-1: Charging 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EESL should install EV charge stations at places where people go 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243899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Solution-2: EESL should start with public bus transport in city</a:t>
            </a:r>
            <a:endParaRPr lang="en-US" dirty="0"/>
          </a:p>
        </p:txBody>
      </p:sp>
      <p:sp>
        <p:nvSpPr>
          <p:cNvPr id="3" name="Content Placeholder 2"/>
          <p:cNvSpPr>
            <a:spLocks noGrp="1"/>
          </p:cNvSpPr>
          <p:nvPr>
            <p:ph idx="1"/>
          </p:nvPr>
        </p:nvSpPr>
        <p:spPr/>
        <p:txBody>
          <a:bodyPr/>
          <a:lstStyle/>
          <a:p>
            <a:pPr marL="0" indent="0">
              <a:buNone/>
            </a:pPr>
            <a:r>
              <a:rPr lang="en-US" dirty="0" smtClean="0"/>
              <a:t>Many of the city buses run during the day and are parked idle in bus depots for hours during night. Use this time to refill the batteries with the charge station in bus 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EESL would be the direct beneficiary saving the upfront location setup cost.</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891</TotalTime>
  <Words>1097</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Yu Gothic Light</vt:lpstr>
      <vt:lpstr>Arial</vt:lpstr>
      <vt:lpstr>Bahnschrift Light</vt:lpstr>
      <vt:lpstr>Bahnschrift Light Condensed</vt:lpstr>
      <vt:lpstr>Corbel</vt:lpstr>
      <vt:lpstr>Wingdings</vt:lpstr>
      <vt:lpstr>Parallax</vt:lpstr>
      <vt:lpstr>Solution for Electric Vehicle’s usage and development in India</vt:lpstr>
      <vt:lpstr>Factors to keep in mind while designing solution for India</vt:lpstr>
      <vt:lpstr>Stakeholders in the solution</vt:lpstr>
      <vt:lpstr>Prerequisites for the Indian dream of EVs</vt:lpstr>
      <vt:lpstr>Major problem to address for charging EVs</vt:lpstr>
      <vt:lpstr>EV Manufacturing and power distribution companies</vt:lpstr>
      <vt:lpstr>Solution-1: Charging of vehicles should be done when the vehicles are not in use</vt:lpstr>
      <vt:lpstr>Solution-2: EESL should start with public bus transport in city</vt:lpstr>
      <vt:lpstr>Solution-3: Demand and Supply Management of Charge Stations based on Peak time analysis</vt:lpstr>
      <vt:lpstr>Peak time demand management system</vt:lpstr>
      <vt:lpstr>Required Data</vt:lpstr>
      <vt:lpstr>Sample real time dashboards can be graph built to check the areas of high demand</vt:lpstr>
      <vt:lpstr>PowerPoint Presentation</vt:lpstr>
      <vt:lpstr>Solution-3: Efficient usage of unused power balance available at Charge stations</vt:lpstr>
      <vt:lpstr>What else can be done (Sky is the limit!)</vt:lpstr>
      <vt:lpstr>PowerPoint Presentation</vt:lpstr>
      <vt:lpstr>Usecase-2: Electric Charge Station Recommendation System</vt:lpstr>
      <vt:lpstr>PowerPoint Presentation</vt:lpstr>
      <vt:lpstr>PowerPoint Presentation</vt:lpstr>
      <vt:lpstr>Usecase-1: Customer Data Predictive Data Analysis</vt:lpstr>
      <vt:lpstr>Customer Centric Perspective</vt:lpstr>
      <vt:lpstr>Customer Centric Perspective (Continued)</vt:lpstr>
      <vt:lpstr>Sample data that can be extracted from Electric vehicle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35</cp:revision>
  <dcterms:created xsi:type="dcterms:W3CDTF">2019-05-11T16:38:14Z</dcterms:created>
  <dcterms:modified xsi:type="dcterms:W3CDTF">2019-05-12T08:19:11Z</dcterms:modified>
</cp:coreProperties>
</file>