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5" r:id="rId7"/>
    <p:sldId id="283" r:id="rId8"/>
    <p:sldId id="268" r:id="rId9"/>
    <p:sldId id="275" r:id="rId10"/>
    <p:sldId id="284" r:id="rId11"/>
    <p:sldId id="276" r:id="rId12"/>
    <p:sldId id="279" r:id="rId13"/>
    <p:sldId id="280"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InnovateToInspireHackathon\SampleAreaWiseEVCou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dirty="0" smtClean="0">
                <a:solidFill>
                  <a:sysClr val="windowText" lastClr="000000"/>
                </a:solidFill>
              </a:rPr>
              <a:t>Electric </a:t>
            </a:r>
            <a:r>
              <a:rPr lang="en-US" sz="1800" b="1" dirty="0">
                <a:solidFill>
                  <a:sysClr val="windowText" lastClr="000000"/>
                </a:solidFill>
              </a:rPr>
              <a:t>Vehicle Counts by Area</a:t>
            </a:r>
            <a:r>
              <a:rPr lang="en-US" sz="1800" b="1" baseline="0" dirty="0">
                <a:solidFill>
                  <a:sysClr val="windowText" lastClr="000000"/>
                </a:solidFill>
              </a:rPr>
              <a:t> in Bengaluru</a:t>
            </a:r>
            <a:endParaRPr lang="en-US" sz="18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 Registration Counts'!$C$3</c:f>
              <c:strCache>
                <c:ptCount val="1"/>
                <c:pt idx="0">
                  <c:v>Aprx. Registration Count</c:v>
                </c:pt>
              </c:strCache>
            </c:strRef>
          </c:tx>
          <c:spPr>
            <a:solidFill>
              <a:schemeClr val="accent1"/>
            </a:solidFill>
            <a:ln>
              <a:noFill/>
            </a:ln>
            <a:effectLst/>
          </c:spPr>
          <c:invertIfNegative val="0"/>
          <c:cat>
            <c:strRef>
              <c:f>'EV Registration Counts'!$B$4:$B$54</c:f>
              <c:strCache>
                <c:ptCount val="51"/>
                <c:pt idx="0">
                  <c:v>BJ Circle</c:v>
                </c:pt>
                <c:pt idx="1">
                  <c:v>Brigade Road</c:v>
                </c:pt>
                <c:pt idx="2">
                  <c:v>High Court</c:v>
                </c:pt>
                <c:pt idx="3">
                  <c:v>Legislator's Home</c:v>
                </c:pt>
                <c:pt idx="4">
                  <c:v>Madhav Nagar</c:v>
                </c:pt>
                <c:pt idx="5">
                  <c:v>M. G. Road</c:v>
                </c:pt>
                <c:pt idx="6">
                  <c:v>N. P. Street</c:v>
                </c:pt>
                <c:pt idx="7">
                  <c:v>Plain Street</c:v>
                </c:pt>
                <c:pt idx="8">
                  <c:v>Seppings Road</c:v>
                </c:pt>
                <c:pt idx="9">
                  <c:v>Vidhana Soudha</c:v>
                </c:pt>
                <c:pt idx="10">
                  <c:v>BANGALORE G P O</c:v>
                </c:pt>
                <c:pt idx="11">
                  <c:v>Shivajinagar</c:v>
                </c:pt>
                <c:pt idx="12">
                  <c:v>Avenue Road</c:v>
                </c:pt>
                <c:pt idx="13">
                  <c:v>Bangalore Corpn Bldg</c:v>
                </c:pt>
                <c:pt idx="14">
                  <c:v>Bangalore City Head Post Office</c:v>
                </c:pt>
                <c:pt idx="15">
                  <c:v>BR Market</c:v>
                </c:pt>
                <c:pt idx="16">
                  <c:v>J. C. Road</c:v>
                </c:pt>
                <c:pt idx="17">
                  <c:v>N. R. Road</c:v>
                </c:pt>
                <c:pt idx="18">
                  <c:v>Nagarathpet</c:v>
                </c:pt>
                <c:pt idx="19">
                  <c:v>New Tharagupet</c:v>
                </c:pt>
                <c:pt idx="20">
                  <c:v>BANGALORE CITY H O</c:v>
                </c:pt>
                <c:pt idx="21">
                  <c:v>Malleswaram</c:v>
                </c:pt>
                <c:pt idx="22">
                  <c:v>Palace Guttahalli</c:v>
                </c:pt>
                <c:pt idx="23">
                  <c:v>Pipe Line Ext</c:v>
                </c:pt>
                <c:pt idx="24">
                  <c:v>S. P. Extention</c:v>
                </c:pt>
                <c:pt idx="25">
                  <c:v>Sampige Road</c:v>
                </c:pt>
                <c:pt idx="26">
                  <c:v>Venkatarangapuram</c:v>
                </c:pt>
                <c:pt idx="27">
                  <c:v>Vyalikaval Extension</c:v>
                </c:pt>
                <c:pt idx="28">
                  <c:v>Malleswaram</c:v>
                </c:pt>
                <c:pt idx="29">
                  <c:v>Vyalikaval</c:v>
                </c:pt>
                <c:pt idx="30">
                  <c:v>Basavangudi Head Post Office</c:v>
                </c:pt>
                <c:pt idx="31">
                  <c:v>Bull Temple Road</c:v>
                </c:pt>
                <c:pt idx="32">
                  <c:v>Lalbagh West</c:v>
                </c:pt>
                <c:pt idx="33">
                  <c:v>Mavalli</c:v>
                </c:pt>
                <c:pt idx="34">
                  <c:v>Pampa Mahakavi Road</c:v>
                </c:pt>
                <c:pt idx="35">
                  <c:v>S. P. Square</c:v>
                </c:pt>
                <c:pt idx="36">
                  <c:v>Shankarpuram</c:v>
                </c:pt>
                <c:pt idx="37">
                  <c:v>VV Puram</c:v>
                </c:pt>
                <c:pt idx="38">
                  <c:v>Basavangudi</c:v>
                </c:pt>
                <c:pt idx="39">
                  <c:v>Frazer Town</c:v>
                </c:pt>
                <c:pt idx="40">
                  <c:v>Jeevanahalli</c:v>
                </c:pt>
                <c:pt idx="41">
                  <c:v>J. C. Nagar</c:v>
                </c:pt>
                <c:pt idx="42">
                  <c:v>P &amp; T Colony K. B. Sandra</c:v>
                </c:pt>
                <c:pt idx="43">
                  <c:v>R. T. Nagar H. O</c:v>
                </c:pt>
                <c:pt idx="44">
                  <c:v>M. S. Nagar</c:v>
                </c:pt>
                <c:pt idx="45">
                  <c:v>Maruthisevanagar</c:v>
                </c:pt>
                <c:pt idx="46">
                  <c:v>Koramangala</c:v>
                </c:pt>
                <c:pt idx="47">
                  <c:v>St. Johns Medical College</c:v>
                </c:pt>
                <c:pt idx="48">
                  <c:v>Carmelaram</c:v>
                </c:pt>
                <c:pt idx="49">
                  <c:v>Krishnarajapuram</c:v>
                </c:pt>
                <c:pt idx="50">
                  <c:v>Marathahalli Colony</c:v>
                </c:pt>
              </c:strCache>
            </c:strRef>
          </c:cat>
          <c:val>
            <c:numRef>
              <c:f>'EV Registration Counts'!$C$4:$C$54</c:f>
              <c:numCache>
                <c:formatCode>_(* #,##0_);_(* \(#,##0\);_(* "-"??_);_(@_)</c:formatCode>
                <c:ptCount val="51"/>
                <c:pt idx="0">
                  <c:v>60</c:v>
                </c:pt>
                <c:pt idx="1">
                  <c:v>200</c:v>
                </c:pt>
                <c:pt idx="2">
                  <c:v>50</c:v>
                </c:pt>
                <c:pt idx="3">
                  <c:v>270</c:v>
                </c:pt>
                <c:pt idx="4">
                  <c:v>60</c:v>
                </c:pt>
                <c:pt idx="5">
                  <c:v>40</c:v>
                </c:pt>
                <c:pt idx="6">
                  <c:v>90</c:v>
                </c:pt>
                <c:pt idx="7">
                  <c:v>40</c:v>
                </c:pt>
                <c:pt idx="8">
                  <c:v>30</c:v>
                </c:pt>
                <c:pt idx="9">
                  <c:v>60</c:v>
                </c:pt>
                <c:pt idx="10">
                  <c:v>250</c:v>
                </c:pt>
                <c:pt idx="11">
                  <c:v>60</c:v>
                </c:pt>
                <c:pt idx="12">
                  <c:v>20</c:v>
                </c:pt>
                <c:pt idx="13">
                  <c:v>89</c:v>
                </c:pt>
                <c:pt idx="14">
                  <c:v>50</c:v>
                </c:pt>
                <c:pt idx="15">
                  <c:v>65</c:v>
                </c:pt>
                <c:pt idx="16">
                  <c:v>54</c:v>
                </c:pt>
                <c:pt idx="17">
                  <c:v>45</c:v>
                </c:pt>
                <c:pt idx="18">
                  <c:v>24</c:v>
                </c:pt>
                <c:pt idx="19">
                  <c:v>120</c:v>
                </c:pt>
                <c:pt idx="20">
                  <c:v>98</c:v>
                </c:pt>
                <c:pt idx="21">
                  <c:v>89</c:v>
                </c:pt>
                <c:pt idx="22">
                  <c:v>52</c:v>
                </c:pt>
                <c:pt idx="23">
                  <c:v>5</c:v>
                </c:pt>
                <c:pt idx="24">
                  <c:v>25</c:v>
                </c:pt>
                <c:pt idx="25">
                  <c:v>26</c:v>
                </c:pt>
                <c:pt idx="26">
                  <c:v>25</c:v>
                </c:pt>
                <c:pt idx="27">
                  <c:v>56</c:v>
                </c:pt>
                <c:pt idx="28">
                  <c:v>100</c:v>
                </c:pt>
                <c:pt idx="29">
                  <c:v>89</c:v>
                </c:pt>
                <c:pt idx="30">
                  <c:v>65</c:v>
                </c:pt>
                <c:pt idx="31">
                  <c:v>20</c:v>
                </c:pt>
                <c:pt idx="32">
                  <c:v>26</c:v>
                </c:pt>
                <c:pt idx="33">
                  <c:v>14</c:v>
                </c:pt>
                <c:pt idx="34">
                  <c:v>50</c:v>
                </c:pt>
                <c:pt idx="35">
                  <c:v>30</c:v>
                </c:pt>
                <c:pt idx="36">
                  <c:v>30</c:v>
                </c:pt>
                <c:pt idx="37">
                  <c:v>5</c:v>
                </c:pt>
                <c:pt idx="38">
                  <c:v>2</c:v>
                </c:pt>
                <c:pt idx="39">
                  <c:v>7</c:v>
                </c:pt>
                <c:pt idx="40">
                  <c:v>5</c:v>
                </c:pt>
                <c:pt idx="41">
                  <c:v>57</c:v>
                </c:pt>
                <c:pt idx="42">
                  <c:v>57</c:v>
                </c:pt>
                <c:pt idx="43">
                  <c:v>75</c:v>
                </c:pt>
                <c:pt idx="44">
                  <c:v>5</c:v>
                </c:pt>
                <c:pt idx="45">
                  <c:v>6</c:v>
                </c:pt>
                <c:pt idx="46">
                  <c:v>100</c:v>
                </c:pt>
                <c:pt idx="47">
                  <c:v>54</c:v>
                </c:pt>
                <c:pt idx="48">
                  <c:v>46</c:v>
                </c:pt>
                <c:pt idx="49">
                  <c:v>64</c:v>
                </c:pt>
                <c:pt idx="50">
                  <c:v>20</c:v>
                </c:pt>
              </c:numCache>
            </c:numRef>
          </c:val>
          <c:extLst>
            <c:ext xmlns:c16="http://schemas.microsoft.com/office/drawing/2014/chart" uri="{C3380CC4-5D6E-409C-BE32-E72D297353CC}">
              <c16:uniqueId val="{00000000-085D-4EAC-A04F-C6C40B911689}"/>
            </c:ext>
          </c:extLst>
        </c:ser>
        <c:dLbls>
          <c:showLegendKey val="0"/>
          <c:showVal val="0"/>
          <c:showCatName val="0"/>
          <c:showSerName val="0"/>
          <c:showPercent val="0"/>
          <c:showBubbleSize val="0"/>
        </c:dLbls>
        <c:gapWidth val="219"/>
        <c:overlap val="-27"/>
        <c:axId val="547433752"/>
        <c:axId val="547433096"/>
      </c:barChart>
      <c:catAx>
        <c:axId val="547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096"/>
        <c:crossesAt val="1"/>
        <c:auto val="1"/>
        <c:lblAlgn val="ctr"/>
        <c:lblOffset val="100"/>
        <c:noMultiLvlLbl val="0"/>
      </c:catAx>
      <c:valAx>
        <c:axId val="547433096"/>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 Evs  Count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a:t>
            </a:r>
            <a:r>
              <a:rPr lang="en-US" dirty="0" smtClean="0"/>
              <a:t>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392139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can be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62946B-108F-4F9E-9A10-9DB133A467E9}"/>
              </a:ext>
            </a:extLst>
          </p:cNvPr>
          <p:cNvGraphicFramePr>
            <a:graphicFrameLocks/>
          </p:cNvGraphicFramePr>
          <p:nvPr>
            <p:extLst>
              <p:ext uri="{D42A27DB-BD31-4B8C-83A1-F6EECF244321}">
                <p14:modId xmlns:p14="http://schemas.microsoft.com/office/powerpoint/2010/main" val="547214689"/>
              </p:ext>
            </p:extLst>
          </p:nvPr>
        </p:nvGraphicFramePr>
        <p:xfrm>
          <a:off x="1343891" y="900545"/>
          <a:ext cx="10141527" cy="5389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792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be done (Sky is the limit!)</a:t>
            </a:r>
            <a:endParaRPr lang="en-US" dirty="0"/>
          </a:p>
        </p:txBody>
      </p:sp>
      <p:sp>
        <p:nvSpPr>
          <p:cNvPr id="3" name="Content Placeholder 2"/>
          <p:cNvSpPr>
            <a:spLocks noGrp="1"/>
          </p:cNvSpPr>
          <p:nvPr>
            <p:ph idx="1"/>
          </p:nvPr>
        </p:nvSpPr>
        <p:spPr/>
        <p:txBody>
          <a:bodyPr/>
          <a:lstStyle/>
          <a:p>
            <a:r>
              <a:rPr lang="en-US" dirty="0" smtClean="0"/>
              <a:t>EESL can collaborate and contribute with </a:t>
            </a:r>
            <a:r>
              <a:rPr lang="en-IN" dirty="0"/>
              <a:t>Ministry of Road Transport &amp; Highways, Government of India</a:t>
            </a:r>
            <a:r>
              <a:rPr lang="en-US" dirty="0" smtClean="0"/>
              <a:t> to build the upcoming roadways/highways facilitating charge points access.</a:t>
            </a:r>
          </a:p>
          <a:p>
            <a:r>
              <a:rPr lang="en-US" dirty="0" smtClean="0"/>
              <a:t>This will open market to a large number of carrier vehicles which can boost up the growth of Electric vehicles in India.</a:t>
            </a:r>
            <a:endParaRPr lang="en-US" dirty="0"/>
          </a:p>
        </p:txBody>
      </p:sp>
    </p:spTree>
    <p:extLst>
      <p:ext uri="{BB962C8B-B14F-4D97-AF65-F5344CB8AC3E}">
        <p14:creationId xmlns:p14="http://schemas.microsoft.com/office/powerpoint/2010/main" val="2261858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a:t>
            </a:r>
            <a:r>
              <a:rPr lang="en-IN" dirty="0" smtClean="0"/>
              <a:t>running cost </a:t>
            </a:r>
            <a:r>
              <a:rPr lang="en-IN" dirty="0" smtClean="0"/>
              <a:t>needs to be affordable</a:t>
            </a:r>
            <a:endParaRPr lang="en-IN" dirty="0"/>
          </a:p>
          <a:p>
            <a:r>
              <a:rPr lang="en-IN" b="1" dirty="0" smtClean="0"/>
              <a:t>Advantage:</a:t>
            </a:r>
            <a:r>
              <a:rPr lang="en-IN" dirty="0" smtClean="0"/>
              <a:t> There has to be an advantage to customer on buying electric vehicle instead of combustion </a:t>
            </a:r>
            <a:r>
              <a:rPr lang="en-IN" dirty="0" smtClean="0"/>
              <a:t>vehicle (Could be incentives, offers)</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b="1" dirty="0" smtClean="0"/>
              <a:t>EESL</a:t>
            </a:r>
            <a:endParaRPr lang="en-US" dirty="0" smtClean="0"/>
          </a:p>
          <a:p>
            <a:r>
              <a:rPr lang="en-US" dirty="0" smtClean="0"/>
              <a:t>Electric </a:t>
            </a:r>
            <a:r>
              <a:rPr lang="en-US" dirty="0" smtClean="0"/>
              <a:t>vehicle </a:t>
            </a:r>
            <a:r>
              <a:rPr lang="en-US" dirty="0" smtClean="0"/>
              <a:t>manufacturers</a:t>
            </a:r>
          </a:p>
          <a:p>
            <a:r>
              <a:rPr lang="en-US" dirty="0" smtClean="0"/>
              <a:t>Government</a:t>
            </a:r>
            <a:endParaRPr lang="en-US" dirty="0" smtClean="0"/>
          </a:p>
          <a:p>
            <a:r>
              <a:rPr lang="en-US" dirty="0" smtClean="0"/>
              <a:t>Electric </a:t>
            </a:r>
            <a:r>
              <a:rPr lang="en-US" dirty="0" smtClean="0"/>
              <a:t>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for the Indian dream of EVs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Solution-1: Charging </a:t>
            </a:r>
            <a:r>
              <a:rPr lang="en-US" dirty="0" smtClean="0"/>
              <a:t>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a:t>
            </a:r>
            <a:r>
              <a:rPr lang="en-US" dirty="0" smtClean="0"/>
              <a:t>EESL should install</a:t>
            </a:r>
            <a:r>
              <a:rPr lang="en-US" dirty="0" smtClean="0"/>
              <a:t> </a:t>
            </a:r>
            <a:r>
              <a:rPr lang="en-US" dirty="0" smtClean="0"/>
              <a:t>EV charge stations </a:t>
            </a:r>
            <a:r>
              <a:rPr lang="en-US" dirty="0" smtClean="0"/>
              <a:t>at </a:t>
            </a:r>
            <a:r>
              <a:rPr lang="en-US" dirty="0" smtClean="0"/>
              <a:t>places where people </a:t>
            </a:r>
            <a:r>
              <a:rPr lang="en-US" dirty="0" smtClean="0"/>
              <a:t>go </a:t>
            </a:r>
            <a:r>
              <a:rPr lang="en-US" dirty="0" smtClean="0"/>
              <a:t>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243899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Solution-2: EESL should start with public bus transport in city</a:t>
            </a:r>
            <a:endParaRPr lang="en-US" dirty="0"/>
          </a:p>
        </p:txBody>
      </p:sp>
      <p:sp>
        <p:nvSpPr>
          <p:cNvPr id="3" name="Content Placeholder 2"/>
          <p:cNvSpPr>
            <a:spLocks noGrp="1"/>
          </p:cNvSpPr>
          <p:nvPr>
            <p:ph idx="1"/>
          </p:nvPr>
        </p:nvSpPr>
        <p:spPr/>
        <p:txBody>
          <a:bodyPr/>
          <a:lstStyle/>
          <a:p>
            <a:pPr marL="0" indent="0">
              <a:buNone/>
            </a:pPr>
            <a:r>
              <a:rPr lang="en-US" dirty="0" smtClean="0"/>
              <a:t>Many </a:t>
            </a:r>
            <a:r>
              <a:rPr lang="en-US" dirty="0" smtClean="0"/>
              <a:t>of the city buses run during the day and are parked idle in bus depots for hours during night. Use this time to refill the batteries with the charge station in bus </a:t>
            </a:r>
            <a:r>
              <a:rPr lang="en-US" dirty="0" smtClean="0"/>
              <a:t>depot</a:t>
            </a:r>
          </a:p>
          <a:p>
            <a:r>
              <a:rPr lang="en-US" dirty="0" smtClean="0"/>
              <a:t>Direct beneficiaries: </a:t>
            </a:r>
          </a:p>
          <a:p>
            <a:pPr lvl="1">
              <a:buFont typeface="Wingdings" panose="05000000000000000000" pitchFamily="2" charset="2"/>
              <a:buChar char="Ø"/>
            </a:pPr>
            <a:r>
              <a:rPr lang="en-US" dirty="0" smtClean="0"/>
              <a:t>Government transport department will be saving cost per km by running these.</a:t>
            </a:r>
          </a:p>
          <a:p>
            <a:pPr lvl="1">
              <a:buFont typeface="Wingdings" panose="05000000000000000000" pitchFamily="2" charset="2"/>
              <a:buChar char="Ø"/>
            </a:pPr>
            <a:r>
              <a:rPr lang="en-US" dirty="0" smtClean="0"/>
              <a:t>Public transport users as less cost to government would lead to cheaper tariffs.</a:t>
            </a:r>
            <a:endParaRPr lang="en-US" dirty="0" smtClean="0"/>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or decided minimum number of charge stations which can be mobile in city which can be routed/made available to the high demand places on peak times.</a:t>
            </a:r>
          </a:p>
          <a:p>
            <a:r>
              <a:rPr lang="en-US" dirty="0" smtClean="0"/>
              <a:t>EESL would be the direct beneficiary saving the upfront location setup cost.</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758</TotalTime>
  <Words>651</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Yu Gothic Light</vt:lpstr>
      <vt:lpstr>Arial</vt:lpstr>
      <vt:lpstr>Bahnschrift Light</vt:lpstr>
      <vt:lpstr>Bahnschrift Light Condensed</vt:lpstr>
      <vt:lpstr>Corbel</vt:lpstr>
      <vt:lpstr>Wingdings</vt:lpstr>
      <vt:lpstr>Parallax</vt:lpstr>
      <vt:lpstr>Solution for Electric Vehicle’s usage and development in India</vt:lpstr>
      <vt:lpstr>Factors to keep in mind while designing solution for India</vt:lpstr>
      <vt:lpstr>Stakeholders in the solution</vt:lpstr>
      <vt:lpstr>Prerequisites for the Indian dream of EVs</vt:lpstr>
      <vt:lpstr>Major problem to address for charging EVs</vt:lpstr>
      <vt:lpstr>EV Manufacturing and power distribution companies</vt:lpstr>
      <vt:lpstr>Solution-1: Charging of vehicles should be done when the vehicles are not in use</vt:lpstr>
      <vt:lpstr>Solution-2: EESL should start with public bus transport in city</vt:lpstr>
      <vt:lpstr>Solution-3: Demand and Supply Management of Charge Stations based on Peak time analysis</vt:lpstr>
      <vt:lpstr>Peak time demand management system</vt:lpstr>
      <vt:lpstr>Required Data</vt:lpstr>
      <vt:lpstr>Sample real time dashboards can be graph built to check the areas of high demand</vt:lpstr>
      <vt:lpstr>PowerPoint Presentation</vt:lpstr>
      <vt:lpstr>What else can be done (Sky is the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30</cp:revision>
  <dcterms:created xsi:type="dcterms:W3CDTF">2019-05-11T16:38:14Z</dcterms:created>
  <dcterms:modified xsi:type="dcterms:W3CDTF">2019-05-12T05:59:30Z</dcterms:modified>
</cp:coreProperties>
</file>