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8" r:id="rId3"/>
    <p:sldId id="257" r:id="rId4"/>
    <p:sldId id="258" r:id="rId5"/>
    <p:sldId id="259" r:id="rId6"/>
    <p:sldId id="260" r:id="rId7"/>
    <p:sldId id="261" r:id="rId8"/>
    <p:sldId id="262" r:id="rId9"/>
    <p:sldId id="263" r:id="rId10"/>
    <p:sldId id="265" r:id="rId11"/>
    <p:sldId id="264" r:id="rId12"/>
    <p:sldId id="268" r:id="rId13"/>
    <p:sldId id="269" r:id="rId14"/>
    <p:sldId id="270" r:id="rId15"/>
    <p:sldId id="266" r:id="rId16"/>
    <p:sldId id="267" r:id="rId17"/>
    <p:sldId id="271" r:id="rId18"/>
    <p:sldId id="272" r:id="rId19"/>
    <p:sldId id="273" r:id="rId20"/>
    <p:sldId id="274" r:id="rId21"/>
    <p:sldId id="275" r:id="rId22"/>
    <p:sldId id="276" r:id="rId23"/>
    <p:sldId id="277"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E5F50A6-B161-4CE2-976D-EE227A6EF55B}" type="datetimeFigureOut">
              <a:rPr lang="en-US" smtClean="0"/>
              <a:t>5/11/2019</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3129203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E5F50A6-B161-4CE2-976D-EE227A6EF55B}" type="datetimeFigureOut">
              <a:rPr lang="en-US" smtClean="0"/>
              <a:t>5/11/2019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3906081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E5F50A6-B161-4CE2-976D-EE227A6EF55B}" type="datetimeFigureOut">
              <a:rPr lang="en-US" smtClean="0"/>
              <a:t>5/11/2019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39475700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E5F50A6-B161-4CE2-976D-EE227A6EF55B}" type="datetimeFigureOut">
              <a:rPr lang="en-US" smtClean="0"/>
              <a:t>5/11/2019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4227898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E5F50A6-B161-4CE2-976D-EE227A6EF55B}" type="datetimeFigureOut">
              <a:rPr lang="en-US" smtClean="0"/>
              <a:t>5/11/2019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20185637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E5F50A6-B161-4CE2-976D-EE227A6EF55B}" type="datetimeFigureOut">
              <a:rPr lang="en-US" smtClean="0"/>
              <a:t>5/11/2019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21563626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E5F50A6-B161-4CE2-976D-EE227A6EF55B}" type="datetimeFigureOut">
              <a:rPr lang="en-US" smtClean="0"/>
              <a:t>5/11/2019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28802813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5F50A6-B161-4CE2-976D-EE227A6EF55B}" type="datetimeFigureOut">
              <a:rPr lang="en-US" smtClean="0"/>
              <a:t>5/11/2019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420478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5F50A6-B161-4CE2-976D-EE227A6EF55B}" type="datetimeFigureOut">
              <a:rPr lang="en-US" smtClean="0"/>
              <a:t>5/11/2019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2532796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5F50A6-B161-4CE2-976D-EE227A6EF55B}" type="datetimeFigureOut">
              <a:rPr lang="en-US" smtClean="0"/>
              <a:t>5/11/2019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2437609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E5F50A6-B161-4CE2-976D-EE227A6EF55B}" type="datetimeFigureOut">
              <a:rPr lang="en-US" smtClean="0"/>
              <a:t>5/11/2019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69770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E5F50A6-B161-4CE2-976D-EE227A6EF55B}" type="datetimeFigureOut">
              <a:rPr lang="en-US" smtClean="0"/>
              <a:t>5/11/2019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2899495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E5F50A6-B161-4CE2-976D-EE227A6EF55B}" type="datetimeFigureOut">
              <a:rPr lang="en-US" smtClean="0"/>
              <a:t>5/11/2019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2566435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E5F50A6-B161-4CE2-976D-EE227A6EF55B}" type="datetimeFigureOut">
              <a:rPr lang="en-US" smtClean="0"/>
              <a:t>5/11/2019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1980280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5F50A6-B161-4CE2-976D-EE227A6EF55B}" type="datetimeFigureOut">
              <a:rPr lang="en-US" smtClean="0"/>
              <a:t>5/11/2019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791540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E5F50A6-B161-4CE2-976D-EE227A6EF55B}" type="datetimeFigureOut">
              <a:rPr lang="en-US" smtClean="0"/>
              <a:t>5/11/2019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4214489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E5F50A6-B161-4CE2-976D-EE227A6EF55B}" type="datetimeFigureOut">
              <a:rPr lang="en-US" smtClean="0"/>
              <a:t>5/11/2019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3679919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E5F50A6-B161-4CE2-976D-EE227A6EF55B}" type="datetimeFigureOut">
              <a:rPr lang="en-US" smtClean="0"/>
              <a:t>5/11/2019</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6B8FE0E-AE95-4664-BB64-7F5E917CBB8E}" type="slidenum">
              <a:rPr lang="en-US" smtClean="0"/>
              <a:t>‹#›</a:t>
            </a:fld>
            <a:endParaRPr lang="en-US"/>
          </a:p>
        </p:txBody>
      </p:sp>
    </p:spTree>
    <p:extLst>
      <p:ext uri="{BB962C8B-B14F-4D97-AF65-F5344CB8AC3E}">
        <p14:creationId xmlns:p14="http://schemas.microsoft.com/office/powerpoint/2010/main" val="2471265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smtClean="0"/>
              <a:t>Solution for Electric Vehicle’s usage and development in India</a:t>
            </a:r>
            <a:endParaRPr lang="en-US" dirty="0"/>
          </a:p>
        </p:txBody>
      </p:sp>
      <p:sp>
        <p:nvSpPr>
          <p:cNvPr id="3" name="Subtitle 2"/>
          <p:cNvSpPr>
            <a:spLocks noGrp="1"/>
          </p:cNvSpPr>
          <p:nvPr>
            <p:ph type="subTitle" idx="1"/>
          </p:nvPr>
        </p:nvSpPr>
        <p:spPr/>
        <p:txBody>
          <a:bodyPr/>
          <a:lstStyle/>
          <a:p>
            <a:r>
              <a:rPr lang="en-US" dirty="0" smtClean="0"/>
              <a:t>Name: Sai </a:t>
            </a:r>
            <a:r>
              <a:rPr lang="en-US" dirty="0" smtClean="0"/>
              <a:t>Manohar </a:t>
            </a:r>
            <a:r>
              <a:rPr lang="en-US" dirty="0" err="1" smtClean="0"/>
              <a:t>Boidapu</a:t>
            </a:r>
            <a:endParaRPr lang="en-US" dirty="0" smtClean="0"/>
          </a:p>
          <a:p>
            <a:r>
              <a:rPr lang="en-US" dirty="0" smtClean="0"/>
              <a:t>Team: </a:t>
            </a:r>
            <a:r>
              <a:rPr lang="en-US" dirty="0" err="1" smtClean="0"/>
              <a:t>SoloWarrior</a:t>
            </a:r>
            <a:endParaRPr lang="en-US" dirty="0" smtClean="0"/>
          </a:p>
          <a:p>
            <a:r>
              <a:rPr lang="en-US" dirty="0" smtClean="0"/>
              <a:t>Hackathon: </a:t>
            </a:r>
            <a:r>
              <a:rPr lang="en-US" dirty="0" err="1" smtClean="0"/>
              <a:t>IncubateIND</a:t>
            </a:r>
            <a:endParaRPr lang="en-US" dirty="0"/>
          </a:p>
        </p:txBody>
      </p:sp>
    </p:spTree>
    <p:extLst>
      <p:ext uri="{BB962C8B-B14F-4D97-AF65-F5344CB8AC3E}">
        <p14:creationId xmlns:p14="http://schemas.microsoft.com/office/powerpoint/2010/main" val="24655656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 Manufacturing and power distribution companies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Provision of incentives to the customer on purchase, maintenance and charge refills.</a:t>
            </a:r>
          </a:p>
          <a:p>
            <a:pPr marL="0" indent="0">
              <a:buNone/>
            </a:pPr>
            <a:r>
              <a:rPr lang="en-US" sz="5400" dirty="0" smtClean="0">
                <a:latin typeface="Bahnschrift Light Condensed" panose="020B0502040204020203" pitchFamily="34" charset="0"/>
              </a:rPr>
              <a:t>To disrupt </a:t>
            </a:r>
            <a:r>
              <a:rPr lang="en-US" sz="5400" dirty="0">
                <a:latin typeface="Bahnschrift Light Condensed" panose="020B0502040204020203" pitchFamily="34" charset="0"/>
              </a:rPr>
              <a:t>I</a:t>
            </a:r>
            <a:r>
              <a:rPr lang="en-US" sz="5400" dirty="0" smtClean="0">
                <a:latin typeface="Bahnschrift Light Condensed" panose="020B0502040204020203" pitchFamily="34" charset="0"/>
              </a:rPr>
              <a:t>ndian market, the solutions should be designed keeping affordability and customer profitability in mind.</a:t>
            </a:r>
          </a:p>
          <a:p>
            <a:pPr marL="0" indent="0">
              <a:buNone/>
            </a:pPr>
            <a:r>
              <a:rPr lang="en-US" sz="2200" dirty="0" smtClean="0"/>
              <a:t>Make the solution cheaper. People will automatically buy when there is savings involved.</a:t>
            </a:r>
            <a:endParaRPr lang="en-US" sz="2600" dirty="0"/>
          </a:p>
        </p:txBody>
      </p:sp>
    </p:spTree>
    <p:extLst>
      <p:ext uri="{BB962C8B-B14F-4D97-AF65-F5344CB8AC3E}">
        <p14:creationId xmlns:p14="http://schemas.microsoft.com/office/powerpoint/2010/main" val="22015481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Government (Only if affordable)</a:t>
            </a:r>
            <a:endParaRPr lang="en-US" dirty="0"/>
          </a:p>
        </p:txBody>
      </p:sp>
      <p:sp>
        <p:nvSpPr>
          <p:cNvPr id="3" name="Content Placeholder 2"/>
          <p:cNvSpPr>
            <a:spLocks noGrp="1"/>
          </p:cNvSpPr>
          <p:nvPr>
            <p:ph idx="1"/>
          </p:nvPr>
        </p:nvSpPr>
        <p:spPr/>
        <p:txBody>
          <a:bodyPr/>
          <a:lstStyle/>
          <a:p>
            <a:r>
              <a:rPr lang="en-US" dirty="0" smtClean="0"/>
              <a:t>Tax incentives and other charges support to the EV companies and other supporting players in the electric ecosystem </a:t>
            </a:r>
          </a:p>
          <a:p>
            <a:r>
              <a:rPr lang="en-US" dirty="0" smtClean="0"/>
              <a:t>Subsidies on Permit charger and toll free status</a:t>
            </a:r>
          </a:p>
          <a:p>
            <a:r>
              <a:rPr lang="en-US" dirty="0" smtClean="0"/>
              <a:t>Promoting development of EV and related manufacturing units inside the country to reduce the cost of vehicles </a:t>
            </a:r>
            <a:endParaRPr lang="en-US" dirty="0"/>
          </a:p>
        </p:txBody>
      </p:sp>
    </p:spTree>
    <p:extLst>
      <p:ext uri="{BB962C8B-B14F-4D97-AF65-F5344CB8AC3E}">
        <p14:creationId xmlns:p14="http://schemas.microsoft.com/office/powerpoint/2010/main" val="31574469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Phases of Implementation</a:t>
            </a:r>
            <a:endParaRPr lang="en-US" dirty="0"/>
          </a:p>
        </p:txBody>
      </p:sp>
      <p:sp>
        <p:nvSpPr>
          <p:cNvPr id="3" name="Content Placeholder 2"/>
          <p:cNvSpPr>
            <a:spLocks noGrp="1"/>
          </p:cNvSpPr>
          <p:nvPr>
            <p:ph idx="1"/>
          </p:nvPr>
        </p:nvSpPr>
        <p:spPr/>
        <p:txBody>
          <a:bodyPr/>
          <a:lstStyle/>
          <a:p>
            <a:pPr marL="0" indent="0">
              <a:buNone/>
            </a:pPr>
            <a:r>
              <a:rPr lang="en-US" b="1" u="sng" dirty="0" smtClean="0"/>
              <a:t>Phase-1: Targeting the City Public Bus Transportation System</a:t>
            </a:r>
          </a:p>
          <a:p>
            <a:r>
              <a:rPr lang="en-US" dirty="0" smtClean="0"/>
              <a:t>Many of the city buses run during the day and are parked idle in bus depots for hours during night. Use this time to refill the batteries with the charge station in bus depot. </a:t>
            </a:r>
          </a:p>
        </p:txBody>
      </p:sp>
    </p:spTree>
    <p:extLst>
      <p:ext uri="{BB962C8B-B14F-4D97-AF65-F5344CB8AC3E}">
        <p14:creationId xmlns:p14="http://schemas.microsoft.com/office/powerpoint/2010/main" val="8091332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Next Phases</a:t>
            </a:r>
            <a:endParaRPr lang="en-US" dirty="0"/>
          </a:p>
        </p:txBody>
      </p:sp>
      <p:sp>
        <p:nvSpPr>
          <p:cNvPr id="3" name="Content Placeholder 2"/>
          <p:cNvSpPr>
            <a:spLocks noGrp="1"/>
          </p:cNvSpPr>
          <p:nvPr>
            <p:ph idx="1"/>
          </p:nvPr>
        </p:nvSpPr>
        <p:spPr/>
        <p:txBody>
          <a:bodyPr/>
          <a:lstStyle/>
          <a:p>
            <a:r>
              <a:rPr lang="en-US" dirty="0" smtClean="0"/>
              <a:t>4 wheeler fleet carriers like </a:t>
            </a:r>
            <a:r>
              <a:rPr lang="en-US" dirty="0" err="1" smtClean="0"/>
              <a:t>ola</a:t>
            </a:r>
            <a:r>
              <a:rPr lang="en-US" dirty="0" smtClean="0"/>
              <a:t>/</a:t>
            </a:r>
            <a:r>
              <a:rPr lang="en-US" dirty="0" err="1" smtClean="0"/>
              <a:t>uber</a:t>
            </a:r>
            <a:endParaRPr lang="en-US" dirty="0" smtClean="0"/>
          </a:p>
          <a:p>
            <a:r>
              <a:rPr lang="en-US" dirty="0" smtClean="0"/>
              <a:t>3 wheeler rickshaws</a:t>
            </a:r>
          </a:p>
          <a:p>
            <a:r>
              <a:rPr lang="en-US" dirty="0" smtClean="0"/>
              <a:t>2 wheeler electric bike taxis</a:t>
            </a:r>
          </a:p>
          <a:p>
            <a:r>
              <a:rPr lang="en-US" dirty="0" smtClean="0"/>
              <a:t>4 wheeler individual customers &amp; 2 wheeler individual customers</a:t>
            </a:r>
            <a:endParaRPr lang="en-US" dirty="0"/>
          </a:p>
        </p:txBody>
      </p:sp>
    </p:spTree>
    <p:extLst>
      <p:ext uri="{BB962C8B-B14F-4D97-AF65-F5344CB8AC3E}">
        <p14:creationId xmlns:p14="http://schemas.microsoft.com/office/powerpoint/2010/main" val="3236237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Usecase-1: Customer Data Predictive Data Analysis</a:t>
            </a:r>
            <a:endParaRPr lang="en-US" dirty="0"/>
          </a:p>
        </p:txBody>
      </p:sp>
      <p:sp>
        <p:nvSpPr>
          <p:cNvPr id="3" name="Content Placeholder 2"/>
          <p:cNvSpPr>
            <a:spLocks noGrp="1"/>
          </p:cNvSpPr>
          <p:nvPr>
            <p:ph idx="1"/>
          </p:nvPr>
        </p:nvSpPr>
        <p:spPr/>
        <p:txBody>
          <a:bodyPr/>
          <a:lstStyle/>
          <a:p>
            <a:r>
              <a:rPr lang="en-US" dirty="0" smtClean="0"/>
              <a:t>Electric vehicles can be equipped with multiple sensors monitoring different parameters for statistics like </a:t>
            </a:r>
            <a:r>
              <a:rPr lang="en-US" i="1" dirty="0" smtClean="0"/>
              <a:t>battery charge available, battery health, location co-ordinates of the vehicle etc</a:t>
            </a:r>
            <a:r>
              <a:rPr lang="en-US" dirty="0" smtClean="0"/>
              <a:t>.</a:t>
            </a:r>
          </a:p>
          <a:p>
            <a:r>
              <a:rPr lang="en-US" b="1" u="sng" dirty="0" smtClean="0"/>
              <a:t>Predictive data analytics</a:t>
            </a:r>
            <a:r>
              <a:rPr lang="en-US" b="1" dirty="0" smtClean="0"/>
              <a:t>: </a:t>
            </a:r>
            <a:r>
              <a:rPr lang="en-US" dirty="0" smtClean="0"/>
              <a:t>Alerts can be made to customer based </a:t>
            </a:r>
            <a:r>
              <a:rPr lang="en-US" i="1" u="sng" dirty="0" smtClean="0"/>
              <a:t>predicting </a:t>
            </a:r>
            <a:r>
              <a:rPr lang="en-US" dirty="0" smtClean="0"/>
              <a:t>the estimated fault occurrence based on specific conditions like critical battery condition.</a:t>
            </a:r>
            <a:endParaRPr lang="en-US" dirty="0"/>
          </a:p>
        </p:txBody>
      </p:sp>
    </p:spTree>
    <p:extLst>
      <p:ext uri="{BB962C8B-B14F-4D97-AF65-F5344CB8AC3E}">
        <p14:creationId xmlns:p14="http://schemas.microsoft.com/office/powerpoint/2010/main" val="41287706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Centric Perspective</a:t>
            </a:r>
            <a:endParaRPr lang="en-US" dirty="0"/>
          </a:p>
        </p:txBody>
      </p:sp>
      <p:sp>
        <p:nvSpPr>
          <p:cNvPr id="3" name="Content Placeholder 2"/>
          <p:cNvSpPr>
            <a:spLocks noGrp="1"/>
          </p:cNvSpPr>
          <p:nvPr>
            <p:ph idx="1"/>
          </p:nvPr>
        </p:nvSpPr>
        <p:spPr>
          <a:xfrm>
            <a:off x="1484310" y="2667000"/>
            <a:ext cx="10018713" cy="3193474"/>
          </a:xfrm>
        </p:spPr>
        <p:txBody>
          <a:bodyPr>
            <a:normAutofit fontScale="85000" lnSpcReduction="10000"/>
          </a:bodyPr>
          <a:lstStyle/>
          <a:p>
            <a:r>
              <a:rPr lang="en-IN" dirty="0"/>
              <a:t>Vehicle needs sensors to track the statistics related to battery usage, battery health/life condition etc. and send to the </a:t>
            </a:r>
            <a:r>
              <a:rPr lang="en-IN" dirty="0" smtClean="0"/>
              <a:t>server maintained by the EV manufacturer.</a:t>
            </a:r>
          </a:p>
          <a:p>
            <a:r>
              <a:rPr lang="en-IN" dirty="0"/>
              <a:t>Alert notifications include following information for the customers:</a:t>
            </a:r>
          </a:p>
          <a:p>
            <a:pPr marL="0" indent="0">
              <a:buNone/>
            </a:pPr>
            <a:r>
              <a:rPr lang="en-IN" dirty="0" smtClean="0"/>
              <a:t>		&gt; Battery </a:t>
            </a:r>
            <a:r>
              <a:rPr lang="en-IN" dirty="0"/>
              <a:t>discharge percentage</a:t>
            </a:r>
            <a:r>
              <a:rPr lang="en-IN" dirty="0" smtClean="0"/>
              <a:t>.</a:t>
            </a:r>
          </a:p>
          <a:p>
            <a:pPr marL="0" indent="0">
              <a:buNone/>
            </a:pPr>
            <a:r>
              <a:rPr lang="en-IN" dirty="0" smtClean="0"/>
              <a:t>		&gt; Estimation </a:t>
            </a:r>
            <a:r>
              <a:rPr lang="en-IN" dirty="0"/>
              <a:t>time to get completely discharged.</a:t>
            </a:r>
          </a:p>
          <a:p>
            <a:pPr marL="0" indent="0">
              <a:buNone/>
            </a:pPr>
            <a:r>
              <a:rPr lang="en-IN" dirty="0" smtClean="0"/>
              <a:t>		&gt; </a:t>
            </a:r>
            <a:r>
              <a:rPr lang="en-IN" dirty="0" smtClean="0"/>
              <a:t>Route to Nearby </a:t>
            </a:r>
            <a:r>
              <a:rPr lang="en-IN" dirty="0"/>
              <a:t>charging stations to get the filling based on the traffic and current </a:t>
            </a:r>
            <a:r>
              <a:rPr lang="en-IN" dirty="0" smtClean="0"/>
              <a:t>		</a:t>
            </a:r>
            <a:r>
              <a:rPr lang="en-IN" dirty="0"/>
              <a:t> </a:t>
            </a:r>
            <a:r>
              <a:rPr lang="en-IN" dirty="0" smtClean="0"/>
              <a:t>  </a:t>
            </a:r>
            <a:r>
              <a:rPr lang="en-IN" dirty="0" smtClean="0"/>
              <a:t>occupancy </a:t>
            </a:r>
            <a:r>
              <a:rPr lang="en-IN" dirty="0" smtClean="0"/>
              <a:t>of </a:t>
            </a:r>
            <a:r>
              <a:rPr lang="en-IN" dirty="0"/>
              <a:t>the charge station.</a:t>
            </a:r>
          </a:p>
          <a:p>
            <a:pPr marL="0" indent="0">
              <a:buNone/>
            </a:pPr>
            <a:r>
              <a:rPr lang="en-IN" dirty="0" smtClean="0"/>
              <a:t>		&gt; Critical </a:t>
            </a:r>
            <a:r>
              <a:rPr lang="en-IN" dirty="0"/>
              <a:t>alerts on battery health status </a:t>
            </a:r>
            <a:r>
              <a:rPr lang="en-IN" dirty="0" smtClean="0"/>
              <a:t>in case </a:t>
            </a:r>
            <a:r>
              <a:rPr lang="en-IN" dirty="0"/>
              <a:t>of fault/repair like condition.</a:t>
            </a:r>
            <a:endParaRPr lang="en-IN" dirty="0" smtClean="0"/>
          </a:p>
          <a:p>
            <a:endParaRPr lang="en-US" dirty="0"/>
          </a:p>
        </p:txBody>
      </p:sp>
    </p:spTree>
    <p:extLst>
      <p:ext uri="{BB962C8B-B14F-4D97-AF65-F5344CB8AC3E}">
        <p14:creationId xmlns:p14="http://schemas.microsoft.com/office/powerpoint/2010/main" val="14532425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Centric </a:t>
            </a:r>
            <a:r>
              <a:rPr lang="en-US" dirty="0" smtClean="0"/>
              <a:t>Perspective (Continued)</a:t>
            </a:r>
            <a:endParaRPr lang="en-US" dirty="0"/>
          </a:p>
        </p:txBody>
      </p:sp>
      <p:sp>
        <p:nvSpPr>
          <p:cNvPr id="3" name="Content Placeholder 2"/>
          <p:cNvSpPr>
            <a:spLocks noGrp="1"/>
          </p:cNvSpPr>
          <p:nvPr>
            <p:ph idx="1"/>
          </p:nvPr>
        </p:nvSpPr>
        <p:spPr/>
        <p:txBody>
          <a:bodyPr/>
          <a:lstStyle/>
          <a:p>
            <a:pPr marL="0" indent="0">
              <a:buNone/>
            </a:pPr>
            <a:r>
              <a:rPr lang="en-US" b="1" u="sng" dirty="0"/>
              <a:t>Vehicle trip planner application</a:t>
            </a:r>
            <a:r>
              <a:rPr lang="en-US" b="1" u="sng" dirty="0" smtClean="0"/>
              <a:t>:</a:t>
            </a:r>
          </a:p>
          <a:p>
            <a:pPr marL="0" indent="0">
              <a:buNone/>
            </a:pPr>
            <a:r>
              <a:rPr lang="en-IN" dirty="0"/>
              <a:t>With this facility, customers can plan with the vehicle by entering the destination place there by allowing the vehicle to do the following:</a:t>
            </a:r>
          </a:p>
          <a:p>
            <a:pPr marL="0" indent="0">
              <a:buNone/>
            </a:pPr>
            <a:r>
              <a:rPr lang="en-IN" dirty="0"/>
              <a:t>1) Check the battery statistics and estimate the charge required to reach the destination.</a:t>
            </a:r>
          </a:p>
          <a:p>
            <a:pPr marL="0" indent="0">
              <a:buNone/>
            </a:pPr>
            <a:r>
              <a:rPr lang="en-IN" dirty="0"/>
              <a:t>2) Check the nearest/best suited charge station using the map and guide the customer.</a:t>
            </a:r>
            <a:endParaRPr lang="en-US" dirty="0"/>
          </a:p>
        </p:txBody>
      </p:sp>
    </p:spTree>
    <p:extLst>
      <p:ext uri="{BB962C8B-B14F-4D97-AF65-F5344CB8AC3E}">
        <p14:creationId xmlns:p14="http://schemas.microsoft.com/office/powerpoint/2010/main" val="567206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data that can be extracted from Electric vehicle</a:t>
            </a:r>
            <a:endParaRPr lang="en-US" dirty="0"/>
          </a:p>
        </p:txBody>
      </p:sp>
      <p:sp>
        <p:nvSpPr>
          <p:cNvPr id="3" name="Content Placeholder 2"/>
          <p:cNvSpPr>
            <a:spLocks noGrp="1"/>
          </p:cNvSpPr>
          <p:nvPr>
            <p:ph idx="1"/>
          </p:nvPr>
        </p:nvSpPr>
        <p:spPr/>
        <p:txBody>
          <a:bodyPr/>
          <a:lstStyle/>
          <a:p>
            <a:r>
              <a:rPr lang="en-IN" dirty="0"/>
              <a:t>Vehicle No., Vehicle Name, Vehicle Type, </a:t>
            </a:r>
            <a:r>
              <a:rPr lang="en-IN" dirty="0" smtClean="0"/>
              <a:t>Vehicle </a:t>
            </a:r>
            <a:r>
              <a:rPr lang="en-IN" dirty="0"/>
              <a:t>Battery, </a:t>
            </a:r>
            <a:r>
              <a:rPr lang="en-IN" dirty="0" smtClean="0"/>
              <a:t>Vehicle </a:t>
            </a:r>
            <a:r>
              <a:rPr lang="en-IN" dirty="0"/>
              <a:t>Battery Type/Model, Battery Charge Percentage, Battery Health Condition, Location </a:t>
            </a:r>
            <a:r>
              <a:rPr lang="en-IN" dirty="0" smtClean="0"/>
              <a:t>Coordinates(latitude, longitude)</a:t>
            </a:r>
            <a:endParaRPr lang="en-US" dirty="0"/>
          </a:p>
        </p:txBody>
      </p:sp>
    </p:spTree>
    <p:extLst>
      <p:ext uri="{BB962C8B-B14F-4D97-AF65-F5344CB8AC3E}">
        <p14:creationId xmlns:p14="http://schemas.microsoft.com/office/powerpoint/2010/main" val="37855756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0109" y="166255"/>
            <a:ext cx="11873346" cy="6580909"/>
          </a:xfrm>
          <a:prstGeom prst="rect">
            <a:avLst/>
          </a:prstGeom>
        </p:spPr>
      </p:pic>
    </p:spTree>
    <p:extLst>
      <p:ext uri="{BB962C8B-B14F-4D97-AF65-F5344CB8AC3E}">
        <p14:creationId xmlns:p14="http://schemas.microsoft.com/office/powerpoint/2010/main" val="29997592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Usecase-2: Electric Charge Station Recommendation System</a:t>
            </a:r>
            <a:endParaRPr lang="en-US" dirty="0"/>
          </a:p>
        </p:txBody>
      </p:sp>
      <p:sp>
        <p:nvSpPr>
          <p:cNvPr id="3" name="Content Placeholder 2"/>
          <p:cNvSpPr>
            <a:spLocks noGrp="1"/>
          </p:cNvSpPr>
          <p:nvPr>
            <p:ph idx="1"/>
          </p:nvPr>
        </p:nvSpPr>
        <p:spPr/>
        <p:txBody>
          <a:bodyPr>
            <a:normAutofit/>
          </a:bodyPr>
          <a:lstStyle/>
          <a:p>
            <a:r>
              <a:rPr lang="en-US" dirty="0" smtClean="0"/>
              <a:t>Based on the estimated discharge time of battery calculated based on the customer’s past usage patterns and driving conditions on route (such as traffic during the time of commute, driver driving style (Rash/Smooth driving) and the data of Electric charge stations nearby, their availability at that time and their occupancy, we can recommend the user the best fit Electric charge station to refill.</a:t>
            </a:r>
          </a:p>
          <a:p>
            <a:r>
              <a:rPr lang="en-US" dirty="0" smtClean="0"/>
              <a:t>One we know the best fit, all we need to do is to use Maps </a:t>
            </a:r>
            <a:endParaRPr lang="en-US" dirty="0"/>
          </a:p>
        </p:txBody>
      </p:sp>
    </p:spTree>
    <p:extLst>
      <p:ext uri="{BB962C8B-B14F-4D97-AF65-F5344CB8AC3E}">
        <p14:creationId xmlns:p14="http://schemas.microsoft.com/office/powerpoint/2010/main" val="2721844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8800" dirty="0" smtClean="0">
                <a:latin typeface="Rockwell Extra Bold" panose="02060903040505020403" pitchFamily="18" charset="0"/>
              </a:rPr>
              <a:t>Potential is huge!</a:t>
            </a:r>
            <a:endParaRPr lang="en-US" sz="8800" dirty="0">
              <a:latin typeface="Rockwell Extra Bold" panose="02060903040505020403" pitchFamily="18" charset="0"/>
            </a:endParaRPr>
          </a:p>
        </p:txBody>
      </p:sp>
    </p:spTree>
    <p:extLst>
      <p:ext uri="{BB962C8B-B14F-4D97-AF65-F5344CB8AC3E}">
        <p14:creationId xmlns:p14="http://schemas.microsoft.com/office/powerpoint/2010/main" val="19535336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49382" y="138545"/>
            <a:ext cx="11748654" cy="6511637"/>
          </a:xfrm>
          <a:prstGeom prst="rect">
            <a:avLst/>
          </a:prstGeom>
        </p:spPr>
      </p:pic>
    </p:spTree>
    <p:extLst>
      <p:ext uri="{BB962C8B-B14F-4D97-AF65-F5344CB8AC3E}">
        <p14:creationId xmlns:p14="http://schemas.microsoft.com/office/powerpoint/2010/main" val="2981807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Usecase-3: Demand and Supply Management of Charge Stations based on Peak time analysis</a:t>
            </a:r>
            <a:endParaRPr lang="en-US" dirty="0"/>
          </a:p>
        </p:txBody>
      </p:sp>
      <p:sp>
        <p:nvSpPr>
          <p:cNvPr id="3" name="Content Placeholder 2"/>
          <p:cNvSpPr>
            <a:spLocks noGrp="1"/>
          </p:cNvSpPr>
          <p:nvPr>
            <p:ph idx="1"/>
          </p:nvPr>
        </p:nvSpPr>
        <p:spPr/>
        <p:txBody>
          <a:bodyPr/>
          <a:lstStyle/>
          <a:p>
            <a:r>
              <a:rPr lang="en-US" dirty="0" smtClean="0"/>
              <a:t>There can be 20% of charge stations which can be mobile in city which can be routed/made available to the high demand places on peak times.</a:t>
            </a:r>
            <a:endParaRPr lang="en-US" dirty="0"/>
          </a:p>
        </p:txBody>
      </p:sp>
    </p:spTree>
    <p:extLst>
      <p:ext uri="{BB962C8B-B14F-4D97-AF65-F5344CB8AC3E}">
        <p14:creationId xmlns:p14="http://schemas.microsoft.com/office/powerpoint/2010/main" val="12626613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Required Data</a:t>
            </a:r>
            <a:endParaRPr lang="en-US" dirty="0"/>
          </a:p>
        </p:txBody>
      </p:sp>
      <p:sp>
        <p:nvSpPr>
          <p:cNvPr id="3" name="Content Placeholder 2"/>
          <p:cNvSpPr>
            <a:spLocks noGrp="1"/>
          </p:cNvSpPr>
          <p:nvPr>
            <p:ph idx="1"/>
          </p:nvPr>
        </p:nvSpPr>
        <p:spPr/>
        <p:txBody>
          <a:bodyPr/>
          <a:lstStyle/>
          <a:p>
            <a:pPr marL="0" indent="0">
              <a:buNone/>
            </a:pPr>
            <a:r>
              <a:rPr lang="en-US" dirty="0" smtClean="0"/>
              <a:t>EVs has to be categorized into availability zones and the following data can be monitored:</a:t>
            </a:r>
          </a:p>
          <a:p>
            <a:r>
              <a:rPr lang="en-US" dirty="0" smtClean="0">
                <a:latin typeface="Yu Gothic Light" panose="020B0300000000000000" pitchFamily="34" charset="-128"/>
                <a:ea typeface="Yu Gothic Light" panose="020B0300000000000000" pitchFamily="34" charset="-128"/>
              </a:rPr>
              <a:t>Average no of EVs each charge station servicing at a time (Service utilization capability of Charge Station)</a:t>
            </a:r>
          </a:p>
          <a:p>
            <a:r>
              <a:rPr lang="en-US" dirty="0" smtClean="0">
                <a:latin typeface="Yu Gothic Light" panose="020B0300000000000000" pitchFamily="34" charset="-128"/>
                <a:ea typeface="Yu Gothic Light" panose="020B0300000000000000" pitchFamily="34" charset="-128"/>
              </a:rPr>
              <a:t>Charge Station’s Capacity</a:t>
            </a:r>
          </a:p>
          <a:p>
            <a:r>
              <a:rPr lang="en-US" dirty="0" smtClean="0">
                <a:latin typeface="Yu Gothic Light" panose="020B0300000000000000" pitchFamily="34" charset="-128"/>
                <a:ea typeface="Yu Gothic Light" panose="020B0300000000000000" pitchFamily="34" charset="-128"/>
              </a:rPr>
              <a:t>Location of Mobile Charge Stations</a:t>
            </a:r>
            <a:endParaRPr lang="en-US" dirty="0">
              <a:latin typeface="Yu Gothic Light" panose="020B0300000000000000" pitchFamily="34" charset="-128"/>
              <a:ea typeface="Yu Gothic Light" panose="020B0300000000000000" pitchFamily="34" charset="-128"/>
            </a:endParaRPr>
          </a:p>
        </p:txBody>
      </p:sp>
    </p:spTree>
    <p:extLst>
      <p:ext uri="{BB962C8B-B14F-4D97-AF65-F5344CB8AC3E}">
        <p14:creationId xmlns:p14="http://schemas.microsoft.com/office/powerpoint/2010/main" val="36318447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Peak </a:t>
            </a:r>
            <a:r>
              <a:rPr lang="en-US" dirty="0"/>
              <a:t>time demand management system</a:t>
            </a:r>
          </a:p>
        </p:txBody>
      </p:sp>
      <p:sp>
        <p:nvSpPr>
          <p:cNvPr id="3" name="Content Placeholder 2"/>
          <p:cNvSpPr>
            <a:spLocks noGrp="1"/>
          </p:cNvSpPr>
          <p:nvPr>
            <p:ph idx="1"/>
          </p:nvPr>
        </p:nvSpPr>
        <p:spPr/>
        <p:txBody>
          <a:bodyPr/>
          <a:lstStyle/>
          <a:p>
            <a:r>
              <a:rPr lang="en-US" dirty="0" smtClean="0"/>
              <a:t>The peak time demand management system will be a system which will be taking out the required input parameters and give us the patterns showing where there is more demand on what time. </a:t>
            </a:r>
          </a:p>
          <a:p>
            <a:r>
              <a:rPr lang="en-US" dirty="0" smtClean="0"/>
              <a:t>Based on this, we can route our additional mobile charge stations to fill up the gap and their by providing hassle free customer service.</a:t>
            </a:r>
            <a:endParaRPr lang="en-US" dirty="0"/>
          </a:p>
        </p:txBody>
      </p:sp>
    </p:spTree>
    <p:extLst>
      <p:ext uri="{BB962C8B-B14F-4D97-AF65-F5344CB8AC3E}">
        <p14:creationId xmlns:p14="http://schemas.microsoft.com/office/powerpoint/2010/main" val="18488056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39468" y="2262620"/>
            <a:ext cx="4154199" cy="4174076"/>
          </a:xfrm>
          <a:prstGeom prst="rect">
            <a:avLst/>
          </a:prstGeom>
        </p:spPr>
      </p:pic>
      <p:sp>
        <p:nvSpPr>
          <p:cNvPr id="5" name="Title 1"/>
          <p:cNvSpPr>
            <a:spLocks noGrp="1"/>
          </p:cNvSpPr>
          <p:nvPr>
            <p:ph type="title"/>
          </p:nvPr>
        </p:nvSpPr>
        <p:spPr>
          <a:xfrm>
            <a:off x="1484311" y="685800"/>
            <a:ext cx="10018713" cy="1752599"/>
          </a:xfrm>
        </p:spPr>
        <p:txBody>
          <a:bodyPr/>
          <a:lstStyle/>
          <a:p>
            <a:r>
              <a:rPr lang="en-US" dirty="0" smtClean="0"/>
              <a:t>Sample real time dashboards graph built to check the areas of high demand</a:t>
            </a:r>
            <a:endParaRPr lang="en-US" dirty="0"/>
          </a:p>
        </p:txBody>
      </p:sp>
      <p:pic>
        <p:nvPicPr>
          <p:cNvPr id="6" name="Picture 5"/>
          <p:cNvPicPr>
            <a:picLocks noChangeAspect="1"/>
          </p:cNvPicPr>
          <p:nvPr/>
        </p:nvPicPr>
        <p:blipFill>
          <a:blip r:embed="rId3"/>
          <a:stretch>
            <a:fillRect/>
          </a:stretch>
        </p:blipFill>
        <p:spPr>
          <a:xfrm>
            <a:off x="7348824" y="2262620"/>
            <a:ext cx="2940867" cy="1852180"/>
          </a:xfrm>
          <a:prstGeom prst="rect">
            <a:avLst/>
          </a:prstGeom>
        </p:spPr>
      </p:pic>
      <p:sp>
        <p:nvSpPr>
          <p:cNvPr id="7" name="TextBox 6"/>
          <p:cNvSpPr txBox="1"/>
          <p:nvPr/>
        </p:nvSpPr>
        <p:spPr>
          <a:xfrm>
            <a:off x="7348824" y="4435204"/>
            <a:ext cx="2940867" cy="1200329"/>
          </a:xfrm>
          <a:prstGeom prst="rect">
            <a:avLst/>
          </a:prstGeom>
          <a:noFill/>
        </p:spPr>
        <p:txBody>
          <a:bodyPr wrap="square" rtlCol="0">
            <a:spAutoFit/>
          </a:bodyPr>
          <a:lstStyle/>
          <a:p>
            <a:r>
              <a:rPr lang="en-US" dirty="0" smtClean="0"/>
              <a:t>Electric vehicle commute patterns to identify the places to setup Charge stations</a:t>
            </a:r>
            <a:endParaRPr lang="en-US" dirty="0"/>
          </a:p>
        </p:txBody>
      </p:sp>
    </p:spTree>
    <p:extLst>
      <p:ext uri="{BB962C8B-B14F-4D97-AF65-F5344CB8AC3E}">
        <p14:creationId xmlns:p14="http://schemas.microsoft.com/office/powerpoint/2010/main" val="7930941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usage of Combustion vehicles</a:t>
            </a:r>
            <a:endParaRPr lang="en-US" dirty="0"/>
          </a:p>
        </p:txBody>
      </p:sp>
      <p:sp>
        <p:nvSpPr>
          <p:cNvPr id="3" name="Content Placeholder 2"/>
          <p:cNvSpPr>
            <a:spLocks noGrp="1"/>
          </p:cNvSpPr>
          <p:nvPr>
            <p:ph idx="1"/>
          </p:nvPr>
        </p:nvSpPr>
        <p:spPr/>
        <p:txBody>
          <a:bodyPr/>
          <a:lstStyle/>
          <a:p>
            <a:r>
              <a:rPr lang="en-US" dirty="0" smtClean="0"/>
              <a:t>Pollution</a:t>
            </a:r>
          </a:p>
          <a:p>
            <a:r>
              <a:rPr lang="en-US" dirty="0" smtClean="0"/>
              <a:t>Impact on Indian economy due to high oil imports from foreign countries</a:t>
            </a:r>
          </a:p>
          <a:p>
            <a:endParaRPr lang="en-US" dirty="0"/>
          </a:p>
        </p:txBody>
      </p:sp>
    </p:spTree>
    <p:extLst>
      <p:ext uri="{BB962C8B-B14F-4D97-AF65-F5344CB8AC3E}">
        <p14:creationId xmlns:p14="http://schemas.microsoft.com/office/powerpoint/2010/main" val="171102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to keep in mind while designing solution for India</a:t>
            </a:r>
            <a:endParaRPr lang="en-US" dirty="0"/>
          </a:p>
        </p:txBody>
      </p:sp>
      <p:sp>
        <p:nvSpPr>
          <p:cNvPr id="3" name="Content Placeholder 2"/>
          <p:cNvSpPr>
            <a:spLocks noGrp="1"/>
          </p:cNvSpPr>
          <p:nvPr>
            <p:ph idx="1"/>
          </p:nvPr>
        </p:nvSpPr>
        <p:spPr/>
        <p:txBody>
          <a:bodyPr>
            <a:normAutofit fontScale="92500" lnSpcReduction="10000"/>
          </a:bodyPr>
          <a:lstStyle/>
          <a:p>
            <a:r>
              <a:rPr lang="en-IN" b="1" dirty="0" smtClean="0"/>
              <a:t>Accessibility:</a:t>
            </a:r>
            <a:r>
              <a:rPr lang="en-IN" dirty="0" smtClean="0"/>
              <a:t> The electric vehicles and charge stations should be easily accessible. </a:t>
            </a:r>
            <a:r>
              <a:rPr lang="en-IN" dirty="0"/>
              <a:t>Distance between the two charge stations and average mileage you get on single charge</a:t>
            </a:r>
            <a:r>
              <a:rPr lang="en-IN" dirty="0" smtClean="0"/>
              <a:t>.</a:t>
            </a:r>
            <a:endParaRPr lang="en-IN" dirty="0"/>
          </a:p>
          <a:p>
            <a:r>
              <a:rPr lang="en-IN" b="1" dirty="0" smtClean="0"/>
              <a:t>Affordability: </a:t>
            </a:r>
            <a:r>
              <a:rPr lang="en-IN" dirty="0" smtClean="0"/>
              <a:t>The vehicle cost and maintenance needs to be affordable</a:t>
            </a:r>
            <a:endParaRPr lang="en-IN" dirty="0"/>
          </a:p>
          <a:p>
            <a:r>
              <a:rPr lang="en-IN" b="1" dirty="0" smtClean="0"/>
              <a:t>Advantage:</a:t>
            </a:r>
            <a:r>
              <a:rPr lang="en-IN" dirty="0" smtClean="0"/>
              <a:t> There has to be an advantage to customer on buying electric vehicle instead of combustion vehicle</a:t>
            </a:r>
            <a:endParaRPr lang="en-IN" dirty="0"/>
          </a:p>
          <a:p>
            <a:r>
              <a:rPr lang="en-IN" b="1" dirty="0" smtClean="0"/>
              <a:t>Decent Designs:</a:t>
            </a:r>
            <a:r>
              <a:rPr lang="en-IN" dirty="0" smtClean="0"/>
              <a:t> Design of the vehicles should be as good as their combustion peers.</a:t>
            </a:r>
            <a:endParaRPr lang="en-IN" dirty="0"/>
          </a:p>
        </p:txBody>
      </p:sp>
    </p:spTree>
    <p:extLst>
      <p:ext uri="{BB962C8B-B14F-4D97-AF65-F5344CB8AC3E}">
        <p14:creationId xmlns:p14="http://schemas.microsoft.com/office/powerpoint/2010/main" val="8291885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 in the solution</a:t>
            </a:r>
            <a:endParaRPr lang="en-US" dirty="0"/>
          </a:p>
        </p:txBody>
      </p:sp>
      <p:sp>
        <p:nvSpPr>
          <p:cNvPr id="3" name="Content Placeholder 2"/>
          <p:cNvSpPr>
            <a:spLocks noGrp="1"/>
          </p:cNvSpPr>
          <p:nvPr>
            <p:ph idx="1"/>
          </p:nvPr>
        </p:nvSpPr>
        <p:spPr/>
        <p:txBody>
          <a:bodyPr/>
          <a:lstStyle/>
          <a:p>
            <a:r>
              <a:rPr lang="en-US" dirty="0" smtClean="0"/>
              <a:t>Government agencies</a:t>
            </a:r>
          </a:p>
          <a:p>
            <a:r>
              <a:rPr lang="en-US" dirty="0" smtClean="0"/>
              <a:t>Electric vehicle </a:t>
            </a:r>
            <a:r>
              <a:rPr lang="en-US" dirty="0"/>
              <a:t>m</a:t>
            </a:r>
            <a:r>
              <a:rPr lang="en-US" dirty="0" smtClean="0"/>
              <a:t>anufacturers</a:t>
            </a:r>
          </a:p>
          <a:p>
            <a:r>
              <a:rPr lang="en-US" dirty="0" smtClean="0"/>
              <a:t>Power charge distributing companies</a:t>
            </a:r>
          </a:p>
          <a:p>
            <a:r>
              <a:rPr lang="en-US" dirty="0" smtClean="0"/>
              <a:t>Electric vehicle customers</a:t>
            </a:r>
            <a:endParaRPr lang="en-US" dirty="0"/>
          </a:p>
        </p:txBody>
      </p:sp>
    </p:spTree>
    <p:extLst>
      <p:ext uri="{BB962C8B-B14F-4D97-AF65-F5344CB8AC3E}">
        <p14:creationId xmlns:p14="http://schemas.microsoft.com/office/powerpoint/2010/main" val="41395821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Prerequisites</a:t>
            </a:r>
            <a:endParaRPr lang="en-US" dirty="0"/>
          </a:p>
        </p:txBody>
      </p:sp>
      <p:sp>
        <p:nvSpPr>
          <p:cNvPr id="3" name="Content Placeholder 2"/>
          <p:cNvSpPr>
            <a:spLocks noGrp="1"/>
          </p:cNvSpPr>
          <p:nvPr>
            <p:ph idx="1"/>
          </p:nvPr>
        </p:nvSpPr>
        <p:spPr/>
        <p:txBody>
          <a:bodyPr/>
          <a:lstStyle/>
          <a:p>
            <a:r>
              <a:rPr lang="en-US" dirty="0" smtClean="0"/>
              <a:t>Cleaner Energy generation from renewable sources</a:t>
            </a:r>
          </a:p>
          <a:p>
            <a:r>
              <a:rPr lang="en-US" dirty="0" smtClean="0"/>
              <a:t>Availability of sufficient charge stations to cater the upcoming electrical vehicles on road</a:t>
            </a:r>
            <a:endParaRPr lang="en-US" dirty="0"/>
          </a:p>
        </p:txBody>
      </p:sp>
    </p:spTree>
    <p:extLst>
      <p:ext uri="{BB962C8B-B14F-4D97-AF65-F5344CB8AC3E}">
        <p14:creationId xmlns:p14="http://schemas.microsoft.com/office/powerpoint/2010/main" val="1979843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Major problem to address for charging EVs</a:t>
            </a:r>
            <a:endParaRPr lang="en-US" u="sng" dirty="0"/>
          </a:p>
        </p:txBody>
      </p:sp>
      <p:sp>
        <p:nvSpPr>
          <p:cNvPr id="3" name="Content Placeholder 2"/>
          <p:cNvSpPr>
            <a:spLocks noGrp="1"/>
          </p:cNvSpPr>
          <p:nvPr>
            <p:ph idx="1"/>
          </p:nvPr>
        </p:nvSpPr>
        <p:spPr/>
        <p:txBody>
          <a:bodyPr>
            <a:normAutofit/>
          </a:bodyPr>
          <a:lstStyle/>
          <a:p>
            <a:pPr marL="0" indent="0">
              <a:buNone/>
            </a:pPr>
            <a:r>
              <a:rPr lang="en-US" sz="6600" dirty="0" smtClean="0">
                <a:latin typeface="Bahnschrift Light" panose="020B0502040204020203" pitchFamily="34" charset="0"/>
              </a:rPr>
              <a:t>Time taken for charge filling!!</a:t>
            </a:r>
          </a:p>
          <a:p>
            <a:pPr marL="0" indent="0">
              <a:buNone/>
            </a:pPr>
            <a:r>
              <a:rPr lang="en-US" sz="1600" dirty="0" smtClean="0">
                <a:latin typeface="Bahnschrift Light" panose="020B0502040204020203" pitchFamily="34" charset="0"/>
              </a:rPr>
              <a:t>We cannot take the same approach as petrol refilling as people cannot wait to get their batteries charge refilled </a:t>
            </a:r>
            <a:r>
              <a:rPr lang="en-US" sz="4000" dirty="0" smtClean="0">
                <a:latin typeface="Bahnschrift Light" panose="020B0502040204020203" pitchFamily="34" charset="0"/>
              </a:rPr>
              <a:t>as India is always in hurry!!</a:t>
            </a:r>
            <a:endParaRPr lang="en-US" sz="1600" dirty="0">
              <a:latin typeface="Bahnschrift Light" panose="020B0502040204020203" pitchFamily="34" charset="0"/>
            </a:endParaRPr>
          </a:p>
        </p:txBody>
      </p:sp>
    </p:spTree>
    <p:extLst>
      <p:ext uri="{BB962C8B-B14F-4D97-AF65-F5344CB8AC3E}">
        <p14:creationId xmlns:p14="http://schemas.microsoft.com/office/powerpoint/2010/main" val="3009900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 Charging of vehicles should be done when the vehicles are not in use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Hence, the EV charge stations should be placed at places where people travel and park their vehicles idle for some time like below:</a:t>
            </a:r>
          </a:p>
          <a:p>
            <a:r>
              <a:rPr lang="en-US" dirty="0" smtClean="0"/>
              <a:t>Tech parks where thousands of employees come to work</a:t>
            </a:r>
          </a:p>
          <a:p>
            <a:r>
              <a:rPr lang="en-US" dirty="0" smtClean="0"/>
              <a:t>Movie theatres</a:t>
            </a:r>
          </a:p>
          <a:p>
            <a:r>
              <a:rPr lang="en-US" dirty="0" smtClean="0"/>
              <a:t>Shopping Malls</a:t>
            </a:r>
          </a:p>
          <a:p>
            <a:r>
              <a:rPr lang="en-US" dirty="0" smtClean="0"/>
              <a:t>Etc. wherever people are expected to spend some time leaving their vehicles in parking.</a:t>
            </a:r>
          </a:p>
          <a:p>
            <a:endParaRPr lang="en-US" dirty="0"/>
          </a:p>
        </p:txBody>
      </p:sp>
    </p:spTree>
    <p:extLst>
      <p:ext uri="{BB962C8B-B14F-4D97-AF65-F5344CB8AC3E}">
        <p14:creationId xmlns:p14="http://schemas.microsoft.com/office/powerpoint/2010/main" val="6418909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1" y="1562099"/>
            <a:ext cx="10018713" cy="3124201"/>
          </a:xfrm>
        </p:spPr>
        <p:txBody>
          <a:bodyPr>
            <a:normAutofit/>
          </a:bodyPr>
          <a:lstStyle/>
          <a:p>
            <a:pPr marL="0" indent="0">
              <a:buNone/>
            </a:pPr>
            <a:r>
              <a:rPr lang="en-US" sz="5400" dirty="0" smtClean="0"/>
              <a:t>Roles of Individual Stakeholders</a:t>
            </a:r>
            <a:endParaRPr lang="en-US" sz="5400" dirty="0"/>
          </a:p>
        </p:txBody>
      </p:sp>
    </p:spTree>
    <p:extLst>
      <p:ext uri="{BB962C8B-B14F-4D97-AF65-F5344CB8AC3E}">
        <p14:creationId xmlns:p14="http://schemas.microsoft.com/office/powerpoint/2010/main" val="153603461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599</TotalTime>
  <Words>925</Words>
  <Application>Microsoft Office PowerPoint</Application>
  <PresentationFormat>Widescreen</PresentationFormat>
  <Paragraphs>79</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Yu Gothic Light</vt:lpstr>
      <vt:lpstr>Arial</vt:lpstr>
      <vt:lpstr>Bahnschrift Light</vt:lpstr>
      <vt:lpstr>Bahnschrift Light Condensed</vt:lpstr>
      <vt:lpstr>Corbel</vt:lpstr>
      <vt:lpstr>Rockwell Extra Bold</vt:lpstr>
      <vt:lpstr>Parallax</vt:lpstr>
      <vt:lpstr>Solution for Electric Vehicle’s usage and development in India</vt:lpstr>
      <vt:lpstr>PowerPoint Presentation</vt:lpstr>
      <vt:lpstr>Problems with usage of Combustion vehicles</vt:lpstr>
      <vt:lpstr>Factors to keep in mind while designing solution for India</vt:lpstr>
      <vt:lpstr>Stakeholders in the solution</vt:lpstr>
      <vt:lpstr>Prerequisites</vt:lpstr>
      <vt:lpstr>Major problem to address for charging EVs</vt:lpstr>
      <vt:lpstr>Solution : Charging of vehicles should be done when the vehicles are not in use</vt:lpstr>
      <vt:lpstr>PowerPoint Presentation</vt:lpstr>
      <vt:lpstr>EV Manufacturing and power distribution companies</vt:lpstr>
      <vt:lpstr>Government (Only if affordable)</vt:lpstr>
      <vt:lpstr>Phases of Implementation</vt:lpstr>
      <vt:lpstr>Next Phases</vt:lpstr>
      <vt:lpstr>Usecase-1: Customer Data Predictive Data Analysis</vt:lpstr>
      <vt:lpstr>Customer Centric Perspective</vt:lpstr>
      <vt:lpstr>Customer Centric Perspective (Continued)</vt:lpstr>
      <vt:lpstr>Sample data that can be extracted from Electric vehicle</vt:lpstr>
      <vt:lpstr>PowerPoint Presentation</vt:lpstr>
      <vt:lpstr>Usecase-2: Electric Charge Station Recommendation System</vt:lpstr>
      <vt:lpstr>PowerPoint Presentation</vt:lpstr>
      <vt:lpstr>Usecase-3: Demand and Supply Management of Charge Stations based on Peak time analysis</vt:lpstr>
      <vt:lpstr>Required Data</vt:lpstr>
      <vt:lpstr>Peak time demand management system</vt:lpstr>
      <vt:lpstr>Sample real time dashboards graph built to check the areas of high demand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Solution for Electric Vehicle’s usage and development in India</dc:title>
  <dc:creator>sai manohar boidapu</dc:creator>
  <cp:lastModifiedBy>sai manohar boidapu</cp:lastModifiedBy>
  <cp:revision>19</cp:revision>
  <dcterms:created xsi:type="dcterms:W3CDTF">2019-05-11T16:38:14Z</dcterms:created>
  <dcterms:modified xsi:type="dcterms:W3CDTF">2019-05-12T03:20:13Z</dcterms:modified>
</cp:coreProperties>
</file>