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680591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680591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680591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680591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6805914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6805914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6805914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6805914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66805914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66805914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66805914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66805914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66805914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66805914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66805914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66805914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66805914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66805914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66805914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66805914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680591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680591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66805914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66805914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66805914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66805914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66805914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66805914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66805914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66805914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66805914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66805914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66805914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66805914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66805914c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66805914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b66805914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b66805914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b66805914c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b66805914c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66805914c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66805914c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680591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680591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66805914c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66805914c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66805914c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66805914c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66805914c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66805914c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66805914c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66805914c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b66805914c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b66805914c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b66805914c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b66805914c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b66805914c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b66805914c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b66805914c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b66805914c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b66805914c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b66805914c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b66805914c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b66805914c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96f8c9b4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96f8c9b4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b66805914c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b66805914c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b66805914c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b66805914c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b66805914c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b66805914c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b66805914c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b66805914c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b706fc0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b706fc0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b66805914c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b66805914c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b66805914c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b66805914c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b66805914c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b66805914c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b66805914c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b66805914c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b66805914c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b66805914c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6f8c9b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6f8c9b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66805914c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66805914c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b66805914c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b66805914c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b66805914c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b66805914c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b66805914c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b66805914c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796f89b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796f89b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796f89b2d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796f89b2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796f89b2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796f89b2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796f89b2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796f89b2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b66805914c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b66805914c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b66805914c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b66805914c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6680591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6680591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b66805914c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b66805914c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66805914c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66805914c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b66805914c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b66805914c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680591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680591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680591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680591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680591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680591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zidane@cs50.harvar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50.ly/seminars/linux" TargetMode="External"/><Relationship Id="rId4" Type="http://schemas.openxmlformats.org/officeDocument/2006/relationships/hyperlink" Target="https://github.com/join" TargetMode="External"/><Relationship Id="rId5" Type="http://schemas.openxmlformats.org/officeDocument/2006/relationships/hyperlink" Target="https://ide.cs50.io/" TargetMode="External"/><Relationship Id="rId6" Type="http://schemas.openxmlformats.org/officeDocument/2006/relationships/hyperlink" Target="https://cs50.ly/seminars/linux/commands" TargetMode="External"/><Relationship Id="rId7" Type="http://schemas.openxmlformats.org/officeDocument/2006/relationships/hyperlink" Target="https://cs50.ly/seminars/ed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cs50.ly/seminars/linux/commands" TargetMode="External"/><Relationship Id="rId4" Type="http://schemas.openxmlformats.org/officeDocument/2006/relationships/hyperlink" Target="https://cs50.ly/seminars/ed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cdn.cs50.net/2021/x/seminars/linux/shows.csv" TargetMode="External"/><Relationship Id="rId4" Type="http://schemas.openxmlformats.org/officeDocument/2006/relationships/hyperlink" Target="https://cs50.ly/seminars/linux/commands" TargetMode="External"/><Relationship Id="rId5" Type="http://schemas.openxmlformats.org/officeDocument/2006/relationships/hyperlink" Target="https://cs50.ly/seminars/ed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ubuntu.com/appliance/vm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ubuntu.com/tutorials/command-line-for-beginners#1-over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cs50.edx.org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cs50.ly/feedback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hyperlink" Target="mailto:kzidane@cs50.harvard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Kareem Zidane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kzidane@cs50.harvard.edu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the Command Line?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More efficient, more powerful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Filesystem Hierarchy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4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116" name="Google Shape;116;p24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123" name="Google Shape;123;p25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126" name="Google Shape;126;p25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3534025" y="1635338"/>
            <a:ext cx="1008300" cy="468900"/>
            <a:chOff x="3299575" y="1359650"/>
            <a:chExt cx="1008300" cy="468900"/>
          </a:xfrm>
        </p:grpSpPr>
        <p:sp>
          <p:nvSpPr>
            <p:cNvPr id="129" name="Google Shape;129;p25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home</a:t>
              </a:r>
              <a:endParaRPr sz="1000"/>
            </a:p>
          </p:txBody>
        </p:sp>
      </p:grpSp>
      <p:grpSp>
        <p:nvGrpSpPr>
          <p:cNvPr id="131" name="Google Shape;131;p25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132" name="Google Shape;132;p25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134" name="Google Shape;134;p25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135" name="Google Shape;135;p25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137" name="Google Shape;137;p25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9" name="Google Shape;139;p25"/>
          <p:cNvCxnSpPr>
            <a:stCxn id="124" idx="2"/>
            <a:endCxn id="130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5"/>
          <p:cNvCxnSpPr>
            <a:stCxn id="124" idx="2"/>
            <a:endCxn id="133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>
            <a:stCxn id="124" idx="2"/>
            <a:endCxn id="136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5"/>
          <p:cNvCxnSpPr>
            <a:stCxn id="127" idx="0"/>
            <a:endCxn id="124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6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148" name="Google Shape;148;p26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151" name="Google Shape;151;p26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grpSp>
        <p:nvGrpSpPr>
          <p:cNvPr id="153" name="Google Shape;153;p26"/>
          <p:cNvGrpSpPr/>
          <p:nvPr/>
        </p:nvGrpSpPr>
        <p:grpSpPr>
          <a:xfrm>
            <a:off x="3534025" y="1635338"/>
            <a:ext cx="1008300" cy="468900"/>
            <a:chOff x="3299575" y="1359650"/>
            <a:chExt cx="1008300" cy="468900"/>
          </a:xfrm>
        </p:grpSpPr>
        <p:sp>
          <p:nvSpPr>
            <p:cNvPr id="154" name="Google Shape;154;p26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home</a:t>
              </a:r>
              <a:endParaRPr sz="1000"/>
            </a:p>
          </p:txBody>
        </p:sp>
      </p:grpSp>
      <p:grpSp>
        <p:nvGrpSpPr>
          <p:cNvPr id="156" name="Google Shape;156;p26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157" name="Google Shape;157;p26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159" name="Google Shape;159;p26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160" name="Google Shape;160;p26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162" name="Google Shape;162;p26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163" name="Google Shape;163;p26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sp>
        <p:nvSpPr>
          <p:cNvPr id="165" name="Google Shape;165;p26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7" name="Google Shape;167;p26"/>
          <p:cNvCxnSpPr>
            <a:stCxn id="149" idx="2"/>
            <a:endCxn id="155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6"/>
          <p:cNvCxnSpPr>
            <a:stCxn id="149" idx="2"/>
            <a:endCxn id="158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>
            <a:stCxn id="149" idx="2"/>
            <a:endCxn id="161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6"/>
          <p:cNvCxnSpPr>
            <a:stCxn id="152" idx="0"/>
            <a:endCxn id="149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>
            <a:stCxn id="155" idx="2"/>
            <a:endCxn id="164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177" name="Google Shape;177;p27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180" name="Google Shape;180;p27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grpSp>
        <p:nvGrpSpPr>
          <p:cNvPr id="182" name="Google Shape;182;p27"/>
          <p:cNvGrpSpPr/>
          <p:nvPr/>
        </p:nvGrpSpPr>
        <p:grpSpPr>
          <a:xfrm>
            <a:off x="3534025" y="1635338"/>
            <a:ext cx="1008300" cy="468900"/>
            <a:chOff x="3299575" y="1359650"/>
            <a:chExt cx="1008300" cy="468900"/>
          </a:xfrm>
        </p:grpSpPr>
        <p:sp>
          <p:nvSpPr>
            <p:cNvPr id="183" name="Google Shape;183;p27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home</a:t>
              </a:r>
              <a:endParaRPr sz="1000"/>
            </a:p>
          </p:txBody>
        </p:sp>
      </p:grpSp>
      <p:grpSp>
        <p:nvGrpSpPr>
          <p:cNvPr id="185" name="Google Shape;185;p27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186" name="Google Shape;186;p27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188" name="Google Shape;188;p27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189" name="Google Shape;189;p27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191" name="Google Shape;191;p27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192" name="Google Shape;192;p27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grpSp>
        <p:nvGrpSpPr>
          <p:cNvPr id="194" name="Google Shape;194;p27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195" name="Google Shape;195;p27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198" name="Google Shape;198;p27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200" name="Google Shape;200;p27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2" name="Google Shape;202;p27"/>
          <p:cNvGrpSpPr/>
          <p:nvPr/>
        </p:nvGrpSpPr>
        <p:grpSpPr>
          <a:xfrm>
            <a:off x="3963375" y="3864938"/>
            <a:ext cx="1008300" cy="468900"/>
            <a:chOff x="3299575" y="1359650"/>
            <a:chExt cx="1008300" cy="468900"/>
          </a:xfrm>
        </p:grpSpPr>
        <p:sp>
          <p:nvSpPr>
            <p:cNvPr id="203" name="Google Shape;203;p27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mario.c</a:t>
              </a:r>
              <a:endParaRPr sz="1000"/>
            </a:p>
          </p:txBody>
        </p:sp>
      </p:grpSp>
      <p:cxnSp>
        <p:nvCxnSpPr>
          <p:cNvPr id="205" name="Google Shape;205;p27"/>
          <p:cNvCxnSpPr>
            <a:stCxn id="178" idx="2"/>
            <a:endCxn id="184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>
            <a:stCxn id="178" idx="2"/>
            <a:endCxn id="187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>
            <a:stCxn id="178" idx="2"/>
            <a:endCxn id="190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>
            <a:stCxn id="181" idx="0"/>
            <a:endCxn id="178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7"/>
          <p:cNvCxnSpPr>
            <a:stCxn id="184" idx="2"/>
            <a:endCxn id="193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>
            <a:stCxn id="193" idx="2"/>
            <a:endCxn id="196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>
            <a:stCxn id="193" idx="2"/>
            <a:endCxn id="199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>
            <a:stCxn id="199" idx="2"/>
            <a:endCxn id="204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Paths are how we refer to file and folder locations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A path consists of names of directories, leading to a particular file or directory, separated by a forward slash (/)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Absolute path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Starts with root folder (aka /)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Doesn’t matter where we are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Relative path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Relative to where we are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32"/>
          <p:cNvCxnSpPr>
            <a:stCxn id="241" idx="2"/>
            <a:endCxn id="242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2"/>
          <p:cNvCxnSpPr>
            <a:stCxn id="241" idx="2"/>
            <a:endCxn id="244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>
            <a:stCxn id="241" idx="2"/>
            <a:endCxn id="246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2"/>
          <p:cNvCxnSpPr>
            <a:stCxn id="248" idx="0"/>
            <a:endCxn id="241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2"/>
          <p:cNvCxnSpPr>
            <a:stCxn id="242" idx="2"/>
            <a:endCxn id="250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2"/>
          <p:cNvCxnSpPr>
            <a:stCxn id="250" idx="2"/>
            <a:endCxn id="252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2"/>
          <p:cNvCxnSpPr>
            <a:stCxn id="250" idx="2"/>
            <a:endCxn id="254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>
            <a:stCxn id="254" idx="2"/>
            <a:endCxn id="256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" name="Google Shape;257;p32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258" name="Google Shape;258;p32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260" name="Google Shape;260;p32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grpSp>
        <p:nvGrpSpPr>
          <p:cNvPr id="261" name="Google Shape;261;p32"/>
          <p:cNvGrpSpPr/>
          <p:nvPr/>
        </p:nvGrpSpPr>
        <p:grpSpPr>
          <a:xfrm>
            <a:off x="3534025" y="1635338"/>
            <a:ext cx="1008300" cy="468900"/>
            <a:chOff x="3299575" y="1359650"/>
            <a:chExt cx="1008300" cy="468900"/>
          </a:xfrm>
        </p:grpSpPr>
        <p:sp>
          <p:nvSpPr>
            <p:cNvPr id="262" name="Google Shape;262;p32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home</a:t>
              </a:r>
              <a:endParaRPr sz="1000"/>
            </a:p>
          </p:txBody>
        </p:sp>
      </p:grpSp>
      <p:grpSp>
        <p:nvGrpSpPr>
          <p:cNvPr id="263" name="Google Shape;263;p32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264" name="Google Shape;264;p32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265" name="Google Shape;265;p32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266" name="Google Shape;266;p32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267" name="Google Shape;267;p32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268" name="Google Shape;268;p32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grpSp>
        <p:nvGrpSpPr>
          <p:cNvPr id="269" name="Google Shape;269;p32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270" name="Google Shape;270;p32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grpSp>
        <p:nvGrpSpPr>
          <p:cNvPr id="271" name="Google Shape;271;p32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272" name="Google Shape;272;p32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273" name="Google Shape;273;p32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276" name="Google Shape;276;p32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of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3"/>
          <p:cNvCxnSpPr>
            <a:stCxn id="282" idx="2"/>
            <a:endCxn id="283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3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 txBox="1"/>
          <p:nvPr/>
        </p:nvSpPr>
        <p:spPr>
          <a:xfrm>
            <a:off x="4067850" y="809759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286" name="Google Shape;286;p33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287" name="Google Shape;287;p33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3534025" y="1635338"/>
            <a:ext cx="1008300" cy="468900"/>
            <a:chOff x="3299575" y="1359650"/>
            <a:chExt cx="1008300" cy="468900"/>
          </a:xfrm>
        </p:grpSpPr>
        <p:sp>
          <p:nvSpPr>
            <p:cNvPr id="290" name="Google Shape;290;p33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home</a:t>
              </a:r>
              <a:endParaRPr sz="1000"/>
            </a:p>
          </p:txBody>
        </p:sp>
      </p:grpSp>
      <p:grpSp>
        <p:nvGrpSpPr>
          <p:cNvPr id="292" name="Google Shape;292;p33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293" name="Google Shape;293;p33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296" name="Google Shape;296;p33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298" name="Google Shape;298;p33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299" name="Google Shape;299;p33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grpSp>
        <p:nvGrpSpPr>
          <p:cNvPr id="301" name="Google Shape;301;p33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302" name="Google Shape;302;p33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grpSp>
        <p:nvGrpSpPr>
          <p:cNvPr id="304" name="Google Shape;304;p33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305" name="Google Shape;305;p33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306" name="Google Shape;306;p33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cxnSp>
        <p:nvCxnSpPr>
          <p:cNvPr id="309" name="Google Shape;309;p33"/>
          <p:cNvCxnSpPr>
            <a:stCxn id="285" idx="2"/>
            <a:endCxn id="291" idx="0"/>
          </p:cNvCxnSpPr>
          <p:nvPr/>
        </p:nvCxnSpPr>
        <p:spPr>
          <a:xfrm flipH="1">
            <a:off x="40383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3"/>
          <p:cNvCxnSpPr>
            <a:stCxn id="285" idx="2"/>
            <a:endCxn id="294" idx="0"/>
          </p:cNvCxnSpPr>
          <p:nvPr/>
        </p:nvCxnSpPr>
        <p:spPr>
          <a:xfrm>
            <a:off x="45720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3"/>
          <p:cNvCxnSpPr>
            <a:stCxn id="285" idx="2"/>
            <a:endCxn id="297" idx="0"/>
          </p:cNvCxnSpPr>
          <p:nvPr/>
        </p:nvCxnSpPr>
        <p:spPr>
          <a:xfrm>
            <a:off x="4572000" y="1302359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3"/>
          <p:cNvCxnSpPr>
            <a:stCxn id="288" idx="0"/>
            <a:endCxn id="285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3"/>
          <p:cNvCxnSpPr>
            <a:stCxn id="291" idx="2"/>
            <a:endCxn id="300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3"/>
          <p:cNvCxnSpPr>
            <a:stCxn id="300" idx="2"/>
            <a:endCxn id="303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>
            <a:stCxn id="300" idx="2"/>
            <a:endCxn id="282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3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of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: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34"/>
          <p:cNvCxnSpPr>
            <a:stCxn id="322" idx="2"/>
            <a:endCxn id="323" idx="0"/>
          </p:cNvCxnSpPr>
          <p:nvPr/>
        </p:nvCxnSpPr>
        <p:spPr>
          <a:xfrm flipH="1">
            <a:off x="40383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4"/>
          <p:cNvCxnSpPr>
            <a:stCxn id="322" idx="2"/>
            <a:endCxn id="325" idx="0"/>
          </p:cNvCxnSpPr>
          <p:nvPr/>
        </p:nvCxnSpPr>
        <p:spPr>
          <a:xfrm>
            <a:off x="45720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4"/>
          <p:cNvCxnSpPr>
            <a:stCxn id="322" idx="2"/>
            <a:endCxn id="327" idx="0"/>
          </p:cNvCxnSpPr>
          <p:nvPr/>
        </p:nvCxnSpPr>
        <p:spPr>
          <a:xfrm>
            <a:off x="4572000" y="1302359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4"/>
          <p:cNvCxnSpPr>
            <a:stCxn id="329" idx="0"/>
            <a:endCxn id="322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4"/>
          <p:cNvCxnSpPr>
            <a:stCxn id="323" idx="2"/>
            <a:endCxn id="331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4"/>
          <p:cNvCxnSpPr>
            <a:stCxn id="331" idx="2"/>
            <a:endCxn id="333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4"/>
          <p:cNvCxnSpPr>
            <a:stCxn id="331" idx="2"/>
            <a:endCxn id="335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4"/>
          <p:cNvCxnSpPr>
            <a:stCxn id="335" idx="2"/>
            <a:endCxn id="337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4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4067850" y="809759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339" name="Google Shape;339;p34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340" name="Google Shape;340;p34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341" name="Google Shape;341;p34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342" name="Google Shape;342;p34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343" name="Google Shape;343;p34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344" name="Google Shape;344;p34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345" name="Google Shape;345;p34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346" name="Google Shape;346;p34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347" name="Google Shape;347;p34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grpSp>
        <p:nvGrpSpPr>
          <p:cNvPr id="348" name="Google Shape;348;p34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349" name="Google Shape;349;p34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grpSp>
        <p:nvGrpSpPr>
          <p:cNvPr id="350" name="Google Shape;350;p34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351" name="Google Shape;351;p34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352" name="Google Shape;352;p34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355" name="Google Shape;355;p34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</a:t>
            </a:r>
            <a:r>
              <a:rPr lang="en">
                <a:solidFill>
                  <a:srgbClr val="FFFFFF"/>
                </a:solidFill>
              </a:rPr>
              <a:t>ath of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/home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35"/>
          <p:cNvCxnSpPr>
            <a:stCxn id="361" idx="2"/>
            <a:endCxn id="362" idx="0"/>
          </p:cNvCxnSpPr>
          <p:nvPr/>
        </p:nvCxnSpPr>
        <p:spPr>
          <a:xfrm flipH="1">
            <a:off x="40383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5"/>
          <p:cNvCxnSpPr>
            <a:stCxn id="361" idx="2"/>
            <a:endCxn id="364" idx="0"/>
          </p:cNvCxnSpPr>
          <p:nvPr/>
        </p:nvCxnSpPr>
        <p:spPr>
          <a:xfrm>
            <a:off x="45720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5"/>
          <p:cNvCxnSpPr>
            <a:stCxn id="361" idx="2"/>
            <a:endCxn id="366" idx="0"/>
          </p:cNvCxnSpPr>
          <p:nvPr/>
        </p:nvCxnSpPr>
        <p:spPr>
          <a:xfrm>
            <a:off x="4572000" y="1302359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5"/>
          <p:cNvCxnSpPr>
            <a:stCxn id="368" idx="0"/>
            <a:endCxn id="361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5"/>
          <p:cNvCxnSpPr>
            <a:stCxn id="362" idx="2"/>
            <a:endCxn id="370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5"/>
          <p:cNvCxnSpPr>
            <a:stCxn id="370" idx="2"/>
            <a:endCxn id="372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5"/>
          <p:cNvCxnSpPr>
            <a:stCxn id="370" idx="2"/>
            <a:endCxn id="374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5"/>
          <p:cNvCxnSpPr>
            <a:stCxn id="374" idx="2"/>
            <a:endCxn id="376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5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"/>
          <p:cNvSpPr txBox="1"/>
          <p:nvPr/>
        </p:nvSpPr>
        <p:spPr>
          <a:xfrm>
            <a:off x="4067850" y="809759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378" name="Google Shape;378;p35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379" name="Google Shape;379;p35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380" name="Google Shape;380;p35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381" name="Google Shape;381;p35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382" name="Google Shape;382;p35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383" name="Google Shape;383;p35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384" name="Google Shape;384;p35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385" name="Google Shape;385;p35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387" name="Google Shape;387;p35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grpSp>
        <p:nvGrpSpPr>
          <p:cNvPr id="388" name="Google Shape;388;p35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389" name="Google Shape;389;p35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390" name="Google Shape;390;p35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393" name="Google Shape;393;p35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of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/home/ubuntu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36"/>
          <p:cNvCxnSpPr>
            <a:stCxn id="399" idx="2"/>
            <a:endCxn id="400" idx="0"/>
          </p:cNvCxnSpPr>
          <p:nvPr/>
        </p:nvCxnSpPr>
        <p:spPr>
          <a:xfrm flipH="1">
            <a:off x="40383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6"/>
          <p:cNvCxnSpPr>
            <a:stCxn id="399" idx="2"/>
            <a:endCxn id="402" idx="0"/>
          </p:cNvCxnSpPr>
          <p:nvPr/>
        </p:nvCxnSpPr>
        <p:spPr>
          <a:xfrm>
            <a:off x="45720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6"/>
          <p:cNvCxnSpPr>
            <a:stCxn id="399" idx="2"/>
            <a:endCxn id="404" idx="0"/>
          </p:cNvCxnSpPr>
          <p:nvPr/>
        </p:nvCxnSpPr>
        <p:spPr>
          <a:xfrm>
            <a:off x="4572000" y="1302359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6"/>
          <p:cNvCxnSpPr>
            <a:stCxn id="406" idx="0"/>
            <a:endCxn id="399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6"/>
          <p:cNvCxnSpPr>
            <a:stCxn id="400" idx="2"/>
            <a:endCxn id="408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6"/>
          <p:cNvCxnSpPr>
            <a:stCxn id="408" idx="2"/>
            <a:endCxn id="410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6"/>
          <p:cNvCxnSpPr>
            <a:stCxn id="408" idx="2"/>
            <a:endCxn id="412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6"/>
          <p:cNvCxnSpPr>
            <a:stCxn id="412" idx="2"/>
            <a:endCxn id="414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6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 txBox="1"/>
          <p:nvPr/>
        </p:nvSpPr>
        <p:spPr>
          <a:xfrm>
            <a:off x="4067850" y="809759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416" name="Google Shape;416;p36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417" name="Google Shape;417;p36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418" name="Google Shape;418;p36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419" name="Google Shape;419;p36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420" name="Google Shape;420;p36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421" name="Google Shape;421;p36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422" name="Google Shape;422;p36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423" name="Google Shape;423;p36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grpSp>
        <p:nvGrpSpPr>
          <p:cNvPr id="424" name="Google Shape;424;p36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425" name="Google Shape;425;p36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sp>
        <p:nvSpPr>
          <p:cNvPr id="426" name="Google Shape;426;p36"/>
          <p:cNvSpPr/>
          <p:nvPr/>
        </p:nvSpPr>
        <p:spPr>
          <a:xfrm>
            <a:off x="4233075" y="31217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3963375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pset1</a:t>
            </a:r>
            <a:endParaRPr sz="1000"/>
          </a:p>
        </p:txBody>
      </p:sp>
      <p:sp>
        <p:nvSpPr>
          <p:cNvPr id="427" name="Google Shape;427;p36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430" name="Google Shape;430;p36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of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/home/ubuntu/</a:t>
            </a:r>
            <a:r>
              <a:rPr lang="en">
                <a:solidFill>
                  <a:srgbClr val="FFFFFF"/>
                </a:solidFill>
              </a:rPr>
              <a:t>pset1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37"/>
          <p:cNvCxnSpPr>
            <a:stCxn id="436" idx="2"/>
            <a:endCxn id="437" idx="0"/>
          </p:cNvCxnSpPr>
          <p:nvPr/>
        </p:nvCxnSpPr>
        <p:spPr>
          <a:xfrm flipH="1">
            <a:off x="40383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7"/>
          <p:cNvCxnSpPr>
            <a:stCxn id="436" idx="2"/>
            <a:endCxn id="439" idx="0"/>
          </p:cNvCxnSpPr>
          <p:nvPr/>
        </p:nvCxnSpPr>
        <p:spPr>
          <a:xfrm>
            <a:off x="4572000" y="1302359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stCxn id="436" idx="2"/>
            <a:endCxn id="441" idx="0"/>
          </p:cNvCxnSpPr>
          <p:nvPr/>
        </p:nvCxnSpPr>
        <p:spPr>
          <a:xfrm>
            <a:off x="4572000" y="1302359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7"/>
          <p:cNvCxnSpPr>
            <a:stCxn id="443" idx="0"/>
            <a:endCxn id="436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7"/>
          <p:cNvCxnSpPr>
            <a:stCxn id="437" idx="2"/>
            <a:endCxn id="445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7"/>
          <p:cNvCxnSpPr>
            <a:stCxn id="445" idx="2"/>
            <a:endCxn id="447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7"/>
          <p:cNvCxnSpPr>
            <a:stCxn id="445" idx="2"/>
            <a:endCxn id="449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7"/>
          <p:cNvCxnSpPr>
            <a:stCxn id="449" idx="2"/>
            <a:endCxn id="451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7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4067850" y="809759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454" name="Google Shape;454;p37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455" name="Google Shape;455;p37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456" name="Google Shape;456;p37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457" name="Google Shape;457;p37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459" name="Google Shape;459;p37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460" name="Google Shape;460;p37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grpSp>
        <p:nvGrpSpPr>
          <p:cNvPr id="461" name="Google Shape;461;p37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462" name="Google Shape;462;p37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sp>
        <p:nvSpPr>
          <p:cNvPr id="463" name="Google Shape;463;p37"/>
          <p:cNvSpPr/>
          <p:nvPr/>
        </p:nvSpPr>
        <p:spPr>
          <a:xfrm>
            <a:off x="4233075" y="31217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 txBox="1"/>
          <p:nvPr/>
        </p:nvSpPr>
        <p:spPr>
          <a:xfrm>
            <a:off x="3963375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pset1</a:t>
            </a:r>
            <a:endParaRPr sz="1000"/>
          </a:p>
        </p:txBody>
      </p:sp>
      <p:sp>
        <p:nvSpPr>
          <p:cNvPr id="464" name="Google Shape;464;p37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467" name="Google Shape;467;p37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/home/ubuntu/</a:t>
            </a:r>
            <a:r>
              <a:rPr lang="en">
                <a:solidFill>
                  <a:srgbClr val="FFFFFF"/>
                </a:solidFill>
              </a:rPr>
              <a:t>pset1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FFFF"/>
                </a:solidFill>
              </a:rPr>
              <a:t>mario.c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38"/>
          <p:cNvCxnSpPr>
            <a:stCxn id="473" idx="2"/>
            <a:endCxn id="474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5" name="Google Shape;475;p38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476" name="Google Shape;476;p38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478" name="Google Shape;478;p38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479" name="Google Shape;479;p38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grpSp>
        <p:nvGrpSpPr>
          <p:cNvPr id="481" name="Google Shape;481;p38"/>
          <p:cNvGrpSpPr/>
          <p:nvPr/>
        </p:nvGrpSpPr>
        <p:grpSpPr>
          <a:xfrm>
            <a:off x="3534025" y="1635338"/>
            <a:ext cx="1008300" cy="468900"/>
            <a:chOff x="3299575" y="1359650"/>
            <a:chExt cx="1008300" cy="468900"/>
          </a:xfrm>
        </p:grpSpPr>
        <p:sp>
          <p:nvSpPr>
            <p:cNvPr id="482" name="Google Shape;482;p38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home</a:t>
              </a:r>
              <a:endParaRPr sz="1000"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485" name="Google Shape;485;p38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487" name="Google Shape;487;p38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488" name="Google Shape;488;p38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491" name="Google Shape;491;p38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sp>
        <p:nvSpPr>
          <p:cNvPr id="492" name="Google Shape;492;p38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493" name="Google Shape;493;p38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494" name="Google Shape;494;p38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496" name="Google Shape;496;p38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cxnSp>
        <p:nvCxnSpPr>
          <p:cNvPr id="500" name="Google Shape;500;p38"/>
          <p:cNvCxnSpPr>
            <a:stCxn id="477" idx="2"/>
            <a:endCxn id="483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8"/>
          <p:cNvCxnSpPr>
            <a:stCxn id="477" idx="2"/>
            <a:endCxn id="486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8"/>
          <p:cNvCxnSpPr>
            <a:stCxn id="477" idx="2"/>
            <a:endCxn id="489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8"/>
          <p:cNvCxnSpPr>
            <a:stCxn id="480" idx="0"/>
            <a:endCxn id="477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8"/>
          <p:cNvCxnSpPr>
            <a:stCxn id="483" idx="2"/>
            <a:endCxn id="473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8"/>
          <p:cNvCxnSpPr>
            <a:stCxn id="473" idx="2"/>
            <a:endCxn id="495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8"/>
          <p:cNvCxnSpPr>
            <a:stCxn id="495" idx="2"/>
            <a:endCxn id="499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38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39"/>
          <p:cNvCxnSpPr>
            <a:stCxn id="513" idx="2"/>
            <a:endCxn id="514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39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 txBox="1"/>
          <p:nvPr/>
        </p:nvSpPr>
        <p:spPr>
          <a:xfrm>
            <a:off x="4067850" y="809663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518" name="Google Shape;518;p39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534025" y="1635338"/>
            <a:ext cx="1008300" cy="468900"/>
            <a:chOff x="3299575" y="1359650"/>
            <a:chExt cx="1008300" cy="468900"/>
          </a:xfrm>
        </p:grpSpPr>
        <p:sp>
          <p:nvSpPr>
            <p:cNvPr id="521" name="Google Shape;521;p39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home</a:t>
              </a:r>
              <a:endParaRPr sz="1000"/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524" name="Google Shape;524;p39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527" name="Google Shape;527;p39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530" name="Google Shape;530;p39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sp>
        <p:nvSpPr>
          <p:cNvPr id="531" name="Google Shape;531;p39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532" name="Google Shape;532;p39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533" name="Google Shape;533;p39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535" name="Google Shape;535;p39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cxnSp>
        <p:nvCxnSpPr>
          <p:cNvPr id="539" name="Google Shape;539;p39"/>
          <p:cNvCxnSpPr>
            <a:stCxn id="516" idx="2"/>
            <a:endCxn id="522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9"/>
          <p:cNvCxnSpPr>
            <a:stCxn id="516" idx="2"/>
            <a:endCxn id="525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9"/>
          <p:cNvCxnSpPr>
            <a:stCxn id="516" idx="2"/>
            <a:endCxn id="528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9"/>
          <p:cNvCxnSpPr>
            <a:stCxn id="519" idx="0"/>
            <a:endCxn id="516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9"/>
          <p:cNvCxnSpPr>
            <a:stCxn id="522" idx="2"/>
            <a:endCxn id="513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9"/>
          <p:cNvCxnSpPr>
            <a:stCxn id="513" idx="2"/>
            <a:endCxn id="534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9"/>
          <p:cNvCxnSpPr>
            <a:stCxn id="534" idx="2"/>
            <a:endCxn id="538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9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p40"/>
          <p:cNvCxnSpPr>
            <a:stCxn id="552" idx="2"/>
            <a:endCxn id="553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40"/>
          <p:cNvCxnSpPr>
            <a:stCxn id="555" idx="2"/>
            <a:endCxn id="552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0"/>
          <p:cNvCxnSpPr>
            <a:stCxn id="553" idx="2"/>
            <a:endCxn id="557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40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0"/>
          <p:cNvSpPr txBox="1"/>
          <p:nvPr/>
        </p:nvSpPr>
        <p:spPr>
          <a:xfrm>
            <a:off x="4067850" y="809663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559" name="Google Shape;559;p40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560" name="Google Shape;560;p40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562" name="Google Shape;562;p40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0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563" name="Google Shape;563;p40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564" name="Google Shape;564;p40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567" name="Google Shape;567;p40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569" name="Google Shape;569;p40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570" name="Google Shape;570;p40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sp>
        <p:nvSpPr>
          <p:cNvPr id="571" name="Google Shape;571;p40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572" name="Google Shape;572;p40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573" name="Google Shape;573;p40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575" name="Google Shape;575;p40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40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7" name="Google Shape;577;p40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0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cxnSp>
        <p:nvCxnSpPr>
          <p:cNvPr id="579" name="Google Shape;579;p40"/>
          <p:cNvCxnSpPr>
            <a:stCxn id="555" idx="2"/>
            <a:endCxn id="565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0"/>
          <p:cNvCxnSpPr>
            <a:stCxn id="555" idx="2"/>
            <a:endCxn id="568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61" idx="0"/>
            <a:endCxn id="555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53" idx="2"/>
            <a:endCxn id="574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0"/>
          <p:cNvCxnSpPr>
            <a:stCxn id="574" idx="2"/>
            <a:endCxn id="578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40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/home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9" name="Google Shape;589;p41"/>
          <p:cNvCxnSpPr>
            <a:stCxn id="590" idx="2"/>
            <a:endCxn id="591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1"/>
          <p:cNvCxnSpPr>
            <a:stCxn id="593" idx="2"/>
            <a:endCxn id="594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1"/>
          <p:cNvCxnSpPr>
            <a:stCxn id="591" idx="2"/>
            <a:endCxn id="593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1"/>
          <p:cNvCxnSpPr>
            <a:stCxn id="593" idx="2"/>
            <a:endCxn id="597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1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1"/>
          <p:cNvSpPr txBox="1"/>
          <p:nvPr/>
        </p:nvSpPr>
        <p:spPr>
          <a:xfrm>
            <a:off x="4067850" y="809663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599" name="Google Shape;599;p41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600" name="Google Shape;600;p41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602" name="Google Shape;602;p41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1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603" name="Google Shape;603;p41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604" name="Google Shape;604;p41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606" name="Google Shape;606;p41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607" name="Google Shape;607;p41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609" name="Google Shape;609;p41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1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sp>
        <p:nvSpPr>
          <p:cNvPr id="610" name="Google Shape;610;p41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1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611" name="Google Shape;611;p41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612" name="Google Shape;612;p41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613" name="Google Shape;613;p41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1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cxnSp>
        <p:nvCxnSpPr>
          <p:cNvPr id="617" name="Google Shape;617;p41"/>
          <p:cNvCxnSpPr>
            <a:stCxn id="590" idx="2"/>
            <a:endCxn id="605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41"/>
          <p:cNvCxnSpPr>
            <a:stCxn id="590" idx="2"/>
            <a:endCxn id="608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1"/>
          <p:cNvCxnSpPr>
            <a:stCxn id="601" idx="0"/>
            <a:endCxn id="590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41"/>
          <p:cNvCxnSpPr>
            <a:stCxn id="594" idx="2"/>
            <a:endCxn id="616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41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/home/ubuntu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Slides are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cs50.ly/seminars/linux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 a GitHub account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github.com/join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Access CS50 IDE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ide.cs50.io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Commands are at </a:t>
            </a:r>
            <a:r>
              <a:rPr lang="en" u="sng">
                <a:solidFill>
                  <a:schemeClr val="hlink"/>
                </a:solidFill>
                <a:hlinkClick r:id="rId6"/>
              </a:rPr>
              <a:t>cs50.ly/seminars/linux/commands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Discussion is at </a:t>
            </a:r>
            <a:r>
              <a:rPr lang="en" u="sng">
                <a:solidFill>
                  <a:schemeClr val="hlink"/>
                </a:solidFill>
                <a:hlinkClick r:id="rId7"/>
              </a:rPr>
              <a:t>cs50.ly/seminars/ed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Google Shape;626;p42"/>
          <p:cNvCxnSpPr>
            <a:stCxn id="627" idx="2"/>
            <a:endCxn id="628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2"/>
          <p:cNvCxnSpPr>
            <a:stCxn id="628" idx="2"/>
            <a:endCxn id="630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2"/>
          <p:cNvCxnSpPr>
            <a:stCxn id="630" idx="2"/>
            <a:endCxn id="632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2"/>
          <p:cNvCxnSpPr>
            <a:stCxn id="630" idx="2"/>
            <a:endCxn id="634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2"/>
          <p:cNvSpPr/>
          <p:nvPr/>
        </p:nvSpPr>
        <p:spPr>
          <a:xfrm>
            <a:off x="4337550" y="821513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2"/>
          <p:cNvSpPr txBox="1"/>
          <p:nvPr/>
        </p:nvSpPr>
        <p:spPr>
          <a:xfrm>
            <a:off x="4067850" y="809663"/>
            <a:ext cx="10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</a:t>
            </a:r>
            <a:endParaRPr sz="1000"/>
          </a:p>
        </p:txBody>
      </p:sp>
      <p:grpSp>
        <p:nvGrpSpPr>
          <p:cNvPr id="636" name="Google Shape;636;p42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637" name="Google Shape;637;p42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639" name="Google Shape;639;p42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2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640" name="Google Shape;640;p42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641" name="Google Shape;641;p42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643" name="Google Shape;643;p42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644" name="Google Shape;644;p42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646" name="Google Shape;646;p42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2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sp>
        <p:nvSpPr>
          <p:cNvPr id="647" name="Google Shape;647;p42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2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648" name="Google Shape;648;p42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649" name="Google Shape;649;p42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650" name="Google Shape;650;p42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2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cxnSp>
        <p:nvCxnSpPr>
          <p:cNvPr id="654" name="Google Shape;654;p42"/>
          <p:cNvCxnSpPr>
            <a:stCxn id="627" idx="2"/>
            <a:endCxn id="642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42"/>
          <p:cNvCxnSpPr>
            <a:stCxn id="627" idx="2"/>
            <a:endCxn id="645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42"/>
          <p:cNvCxnSpPr>
            <a:stCxn id="638" idx="0"/>
            <a:endCxn id="627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42"/>
          <p:cNvCxnSpPr>
            <a:stCxn id="632" idx="2"/>
            <a:endCxn id="653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42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Absolute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/home/ubuntu/</a:t>
            </a:r>
            <a:r>
              <a:rPr lang="en">
                <a:solidFill>
                  <a:srgbClr val="FFFFFF"/>
                </a:solidFill>
              </a:rPr>
              <a:t>pset0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3" name="Google Shape;663;p43"/>
          <p:cNvCxnSpPr>
            <a:stCxn id="664" idx="2"/>
            <a:endCxn id="665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3"/>
          <p:cNvCxnSpPr>
            <a:stCxn id="664" idx="2"/>
            <a:endCxn id="667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43"/>
          <p:cNvCxnSpPr>
            <a:stCxn id="664" idx="2"/>
            <a:endCxn id="669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43"/>
          <p:cNvCxnSpPr>
            <a:stCxn id="671" idx="0"/>
            <a:endCxn id="664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43"/>
          <p:cNvCxnSpPr>
            <a:stCxn id="665" idx="2"/>
            <a:endCxn id="673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43"/>
          <p:cNvCxnSpPr>
            <a:stCxn id="673" idx="2"/>
            <a:endCxn id="675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43"/>
          <p:cNvCxnSpPr>
            <a:stCxn id="673" idx="2"/>
            <a:endCxn id="677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43"/>
          <p:cNvCxnSpPr>
            <a:stCxn id="677" idx="2"/>
            <a:endCxn id="679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0" name="Google Shape;680;p43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681" name="Google Shape;681;p43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682" name="Google Shape;682;p43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683" name="Google Shape;683;p43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684" name="Google Shape;684;p43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3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685" name="Google Shape;685;p43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686" name="Google Shape;686;p43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687" name="Google Shape;687;p43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688" name="Google Shape;688;p43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689" name="Google Shape;689;p43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3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grpSp>
        <p:nvGrpSpPr>
          <p:cNvPr id="690" name="Google Shape;690;p43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691" name="Google Shape;691;p43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grpSp>
        <p:nvGrpSpPr>
          <p:cNvPr id="692" name="Google Shape;692;p43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693" name="Google Shape;693;p43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694" name="Google Shape;694;p43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6" name="Google Shape;696;p43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3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697" name="Google Shape;697;p43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 from ubuntu?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44"/>
          <p:cNvCxnSpPr>
            <a:stCxn id="703" idx="2"/>
            <a:endCxn id="704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4"/>
          <p:cNvCxnSpPr>
            <a:stCxn id="703" idx="2"/>
            <a:endCxn id="706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44"/>
          <p:cNvCxnSpPr>
            <a:stCxn id="703" idx="2"/>
            <a:endCxn id="708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44"/>
          <p:cNvCxnSpPr>
            <a:stCxn id="710" idx="0"/>
            <a:endCxn id="703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4"/>
          <p:cNvCxnSpPr>
            <a:stCxn id="704" idx="2"/>
            <a:endCxn id="712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4"/>
          <p:cNvCxnSpPr>
            <a:stCxn id="712" idx="2"/>
            <a:endCxn id="714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4"/>
          <p:cNvCxnSpPr>
            <a:stCxn id="712" idx="2"/>
            <a:endCxn id="716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4"/>
          <p:cNvCxnSpPr>
            <a:stCxn id="716" idx="2"/>
            <a:endCxn id="718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9" name="Google Shape;719;p44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720" name="Google Shape;720;p44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721" name="Google Shape;721;p44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722" name="Google Shape;722;p44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723" name="Google Shape;723;p44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4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724" name="Google Shape;724;p44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725" name="Google Shape;725;p44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726" name="Google Shape;726;p44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727" name="Google Shape;727;p44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728" name="Google Shape;728;p44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4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grpSp>
        <p:nvGrpSpPr>
          <p:cNvPr id="729" name="Google Shape;729;p44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730" name="Google Shape;730;p44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sp>
        <p:nvSpPr>
          <p:cNvPr id="731" name="Google Shape;731;p44"/>
          <p:cNvSpPr/>
          <p:nvPr/>
        </p:nvSpPr>
        <p:spPr>
          <a:xfrm>
            <a:off x="4233075" y="31217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4"/>
          <p:cNvSpPr txBox="1"/>
          <p:nvPr/>
        </p:nvSpPr>
        <p:spPr>
          <a:xfrm>
            <a:off x="3963375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pset1</a:t>
            </a:r>
            <a:endParaRPr sz="1000"/>
          </a:p>
        </p:txBody>
      </p:sp>
      <p:sp>
        <p:nvSpPr>
          <p:cNvPr id="732" name="Google Shape;732;p44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44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4" name="Google Shape;734;p44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4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735" name="Google Shape;735;p44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 from ubuntu: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pset1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0" name="Google Shape;740;p45"/>
          <p:cNvCxnSpPr>
            <a:stCxn id="741" idx="2"/>
            <a:endCxn id="742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45"/>
          <p:cNvCxnSpPr>
            <a:stCxn id="741" idx="2"/>
            <a:endCxn id="744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45"/>
          <p:cNvCxnSpPr>
            <a:stCxn id="741" idx="2"/>
            <a:endCxn id="746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45"/>
          <p:cNvCxnSpPr>
            <a:stCxn id="748" idx="0"/>
            <a:endCxn id="741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5"/>
          <p:cNvCxnSpPr>
            <a:stCxn id="742" idx="2"/>
            <a:endCxn id="750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5"/>
          <p:cNvCxnSpPr>
            <a:stCxn id="750" idx="2"/>
            <a:endCxn id="752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45"/>
          <p:cNvCxnSpPr>
            <a:stCxn id="750" idx="2"/>
            <a:endCxn id="754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5"/>
          <p:cNvCxnSpPr>
            <a:stCxn id="754" idx="2"/>
            <a:endCxn id="756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7" name="Google Shape;757;p45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758" name="Google Shape;758;p45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759" name="Google Shape;759;p45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760" name="Google Shape;760;p45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761" name="Google Shape;761;p45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5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762" name="Google Shape;762;p45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763" name="Google Shape;763;p45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764" name="Google Shape;764;p45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765" name="Google Shape;765;p45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766" name="Google Shape;766;p45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5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grpSp>
        <p:nvGrpSpPr>
          <p:cNvPr id="767" name="Google Shape;767;p45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768" name="Google Shape;768;p45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sp>
        <p:nvSpPr>
          <p:cNvPr id="769" name="Google Shape;769;p45"/>
          <p:cNvSpPr/>
          <p:nvPr/>
        </p:nvSpPr>
        <p:spPr>
          <a:xfrm>
            <a:off x="4233075" y="31217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5"/>
          <p:cNvSpPr txBox="1"/>
          <p:nvPr/>
        </p:nvSpPr>
        <p:spPr>
          <a:xfrm>
            <a:off x="3963375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pset1</a:t>
            </a:r>
            <a:endParaRPr sz="1000"/>
          </a:p>
        </p:txBody>
      </p:sp>
      <p:sp>
        <p:nvSpPr>
          <p:cNvPr id="770" name="Google Shape;770;p45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45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2" name="Google Shape;772;p45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Google Shape;756;p45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773" name="Google Shape;773;p45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 from ubuntu: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pset1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FFFF"/>
                </a:solidFill>
              </a:rPr>
              <a:t>mario.c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" name="Google Shape;778;p46"/>
          <p:cNvCxnSpPr>
            <a:stCxn id="779" idx="2"/>
            <a:endCxn id="780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6"/>
          <p:cNvCxnSpPr>
            <a:stCxn id="779" idx="2"/>
            <a:endCxn id="782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6"/>
          <p:cNvCxnSpPr>
            <a:stCxn id="779" idx="2"/>
            <a:endCxn id="784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46"/>
          <p:cNvCxnSpPr>
            <a:stCxn id="786" idx="0"/>
            <a:endCxn id="779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6"/>
          <p:cNvCxnSpPr>
            <a:stCxn id="780" idx="2"/>
            <a:endCxn id="788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6"/>
          <p:cNvCxnSpPr>
            <a:stCxn id="788" idx="2"/>
            <a:endCxn id="790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46"/>
          <p:cNvCxnSpPr>
            <a:stCxn id="788" idx="2"/>
            <a:endCxn id="792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46"/>
          <p:cNvCxnSpPr>
            <a:stCxn id="792" idx="2"/>
            <a:endCxn id="794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5" name="Google Shape;795;p46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796" name="Google Shape;796;p46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6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797" name="Google Shape;797;p46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798" name="Google Shape;798;p46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799" name="Google Shape;799;p46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6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800" name="Google Shape;800;p46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801" name="Google Shape;801;p46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6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802" name="Google Shape;802;p46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803" name="Google Shape;803;p46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6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sp>
        <p:nvSpPr>
          <p:cNvPr id="804" name="Google Shape;804;p46"/>
          <p:cNvSpPr/>
          <p:nvPr/>
        </p:nvSpPr>
        <p:spPr>
          <a:xfrm>
            <a:off x="3803725" y="2378538"/>
            <a:ext cx="468900" cy="46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6"/>
          <p:cNvSpPr txBox="1"/>
          <p:nvPr/>
        </p:nvSpPr>
        <p:spPr>
          <a:xfrm>
            <a:off x="3534025" y="24436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ubuntu</a:t>
            </a:r>
            <a:endParaRPr sz="1000"/>
          </a:p>
        </p:txBody>
      </p:sp>
      <p:grpSp>
        <p:nvGrpSpPr>
          <p:cNvPr id="805" name="Google Shape;805;p46"/>
          <p:cNvGrpSpPr/>
          <p:nvPr/>
        </p:nvGrpSpPr>
        <p:grpSpPr>
          <a:xfrm>
            <a:off x="3104650" y="3121738"/>
            <a:ext cx="1008300" cy="468900"/>
            <a:chOff x="3299575" y="1359650"/>
            <a:chExt cx="1008300" cy="468900"/>
          </a:xfrm>
        </p:grpSpPr>
        <p:sp>
          <p:nvSpPr>
            <p:cNvPr id="806" name="Google Shape;806;p46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pset0</a:t>
              </a:r>
              <a:endParaRPr sz="1000"/>
            </a:p>
          </p:txBody>
        </p:sp>
      </p:grpSp>
      <p:sp>
        <p:nvSpPr>
          <p:cNvPr id="807" name="Google Shape;807;p46"/>
          <p:cNvSpPr/>
          <p:nvPr/>
        </p:nvSpPr>
        <p:spPr>
          <a:xfrm>
            <a:off x="4233075" y="31217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6"/>
          <p:cNvSpPr txBox="1"/>
          <p:nvPr/>
        </p:nvSpPr>
        <p:spPr>
          <a:xfrm>
            <a:off x="3963375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pset1</a:t>
            </a:r>
            <a:endParaRPr sz="1000"/>
          </a:p>
        </p:txBody>
      </p:sp>
      <p:sp>
        <p:nvSpPr>
          <p:cNvPr id="808" name="Google Shape;808;p46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9" name="Google Shape;809;p46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4" name="Google Shape;794;p46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811" name="Google Shape;811;p46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 from ubuntu: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./</a:t>
            </a:r>
            <a:r>
              <a:rPr lang="en">
                <a:solidFill>
                  <a:srgbClr val="FFFFFF"/>
                </a:solidFill>
              </a:rPr>
              <a:t>pset1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FFFF"/>
                </a:solidFill>
              </a:rPr>
              <a:t>mario.c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6" name="Google Shape;816;p47"/>
          <p:cNvCxnSpPr>
            <a:stCxn id="817" idx="2"/>
            <a:endCxn id="818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47"/>
          <p:cNvCxnSpPr>
            <a:stCxn id="817" idx="2"/>
            <a:endCxn id="820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7"/>
          <p:cNvCxnSpPr>
            <a:stCxn id="817" idx="2"/>
            <a:endCxn id="822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7"/>
          <p:cNvCxnSpPr>
            <a:stCxn id="824" idx="0"/>
            <a:endCxn id="817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7"/>
          <p:cNvCxnSpPr>
            <a:stCxn id="818" idx="2"/>
            <a:endCxn id="826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7"/>
          <p:cNvCxnSpPr>
            <a:stCxn id="826" idx="2"/>
            <a:endCxn id="828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47"/>
          <p:cNvCxnSpPr>
            <a:stCxn id="826" idx="2"/>
            <a:endCxn id="830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47"/>
          <p:cNvCxnSpPr>
            <a:stCxn id="830" idx="2"/>
            <a:endCxn id="832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3" name="Google Shape;833;p47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834" name="Google Shape;834;p47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836" name="Google Shape;836;p47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837" name="Google Shape;837;p47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7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838" name="Google Shape;838;p47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839" name="Google Shape;839;p47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841" name="Google Shape;841;p47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842" name="Google Shape;842;p47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843" name="Google Shape;843;p47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sp>
        <p:nvSpPr>
          <p:cNvPr id="844" name="Google Shape;844;p47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7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845" name="Google Shape;845;p47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846" name="Google Shape;846;p47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847" name="Google Shape;847;p47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8" name="Google Shape;848;p47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9" name="Google Shape;849;p47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7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850" name="Google Shape;850;p47"/>
          <p:cNvSpPr txBox="1"/>
          <p:nvPr/>
        </p:nvSpPr>
        <p:spPr>
          <a:xfrm>
            <a:off x="2722650" y="2240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 from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5" name="Google Shape;855;p48"/>
          <p:cNvCxnSpPr>
            <a:stCxn id="856" idx="2"/>
            <a:endCxn id="857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48"/>
          <p:cNvCxnSpPr>
            <a:stCxn id="856" idx="2"/>
            <a:endCxn id="859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8"/>
          <p:cNvCxnSpPr>
            <a:stCxn id="856" idx="2"/>
            <a:endCxn id="861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48"/>
          <p:cNvCxnSpPr>
            <a:stCxn id="863" idx="0"/>
            <a:endCxn id="856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8"/>
          <p:cNvCxnSpPr>
            <a:stCxn id="857" idx="2"/>
            <a:endCxn id="865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8"/>
          <p:cNvCxnSpPr>
            <a:stCxn id="865" idx="2"/>
            <a:endCxn id="867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8"/>
          <p:cNvCxnSpPr>
            <a:stCxn id="865" idx="2"/>
            <a:endCxn id="869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8"/>
          <p:cNvCxnSpPr>
            <a:stCxn id="869" idx="2"/>
            <a:endCxn id="871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2" name="Google Shape;872;p48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873" name="Google Shape;873;p48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875" name="Google Shape;875;p48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8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876" name="Google Shape;876;p48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8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877" name="Google Shape;877;p48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878" name="Google Shape;878;p48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879" name="Google Shape;879;p48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880" name="Google Shape;880;p48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882" name="Google Shape;882;p48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sp>
        <p:nvSpPr>
          <p:cNvPr id="883" name="Google Shape;883;p48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8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885" name="Google Shape;885;p48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886" name="Google Shape;886;p48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8" name="Google Shape;888;p48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8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889" name="Google Shape;889;p48"/>
          <p:cNvSpPr txBox="1"/>
          <p:nvPr/>
        </p:nvSpPr>
        <p:spPr>
          <a:xfrm>
            <a:off x="2722650" y="224050"/>
            <a:ext cx="36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 from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4" name="Google Shape;894;p49"/>
          <p:cNvCxnSpPr>
            <a:stCxn id="895" idx="2"/>
            <a:endCxn id="896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9"/>
          <p:cNvCxnSpPr>
            <a:stCxn id="895" idx="2"/>
            <a:endCxn id="898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9"/>
          <p:cNvCxnSpPr>
            <a:stCxn id="895" idx="2"/>
            <a:endCxn id="900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9"/>
          <p:cNvCxnSpPr>
            <a:stCxn id="902" idx="0"/>
            <a:endCxn id="895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9"/>
          <p:cNvCxnSpPr>
            <a:stCxn id="896" idx="2"/>
            <a:endCxn id="904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9"/>
          <p:cNvCxnSpPr>
            <a:stCxn id="904" idx="2"/>
            <a:endCxn id="906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49"/>
          <p:cNvCxnSpPr>
            <a:stCxn id="904" idx="2"/>
            <a:endCxn id="908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49"/>
          <p:cNvCxnSpPr>
            <a:stCxn id="908" idx="2"/>
            <a:endCxn id="910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1" name="Google Shape;911;p49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912" name="Google Shape;912;p49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913" name="Google Shape;913;p49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914" name="Google Shape;914;p49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915" name="Google Shape;915;p49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9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917" name="Google Shape;917;p49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9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918" name="Google Shape;918;p49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919" name="Google Shape;919;p49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921" name="Google Shape;921;p49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sp>
        <p:nvSpPr>
          <p:cNvPr id="922" name="Google Shape;922;p49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9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923" name="Google Shape;923;p49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924" name="Google Shape;924;p49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925" name="Google Shape;925;p49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6" name="Google Shape;926;p49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49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9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928" name="Google Shape;928;p49"/>
          <p:cNvSpPr txBox="1"/>
          <p:nvPr/>
        </p:nvSpPr>
        <p:spPr>
          <a:xfrm>
            <a:off x="2722650" y="224050"/>
            <a:ext cx="36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 from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../</a:t>
            </a:r>
            <a:r>
              <a:rPr lang="en">
                <a:solidFill>
                  <a:srgbClr val="FFFFFF"/>
                </a:solidFill>
              </a:rPr>
              <a:t>pset1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3" name="Google Shape;933;p50"/>
          <p:cNvCxnSpPr>
            <a:stCxn id="934" idx="2"/>
            <a:endCxn id="935" idx="0"/>
          </p:cNvCxnSpPr>
          <p:nvPr/>
        </p:nvCxnSpPr>
        <p:spPr>
          <a:xfrm flipH="1">
            <a:off x="40383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50"/>
          <p:cNvCxnSpPr>
            <a:stCxn id="934" idx="2"/>
            <a:endCxn id="937" idx="0"/>
          </p:cNvCxnSpPr>
          <p:nvPr/>
        </p:nvCxnSpPr>
        <p:spPr>
          <a:xfrm>
            <a:off x="4572000" y="1302263"/>
            <a:ext cx="5337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50"/>
          <p:cNvCxnSpPr>
            <a:stCxn id="934" idx="2"/>
            <a:endCxn id="939" idx="0"/>
          </p:cNvCxnSpPr>
          <p:nvPr/>
        </p:nvCxnSpPr>
        <p:spPr>
          <a:xfrm>
            <a:off x="4572000" y="1302263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50"/>
          <p:cNvCxnSpPr>
            <a:stCxn id="941" idx="0"/>
            <a:endCxn id="934" idx="2"/>
          </p:cNvCxnSpPr>
          <p:nvPr/>
        </p:nvCxnSpPr>
        <p:spPr>
          <a:xfrm flipH="1" rot="10800000">
            <a:off x="2970525" y="1302338"/>
            <a:ext cx="1601400" cy="39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50"/>
          <p:cNvCxnSpPr>
            <a:stCxn id="935" idx="2"/>
            <a:endCxn id="943" idx="0"/>
          </p:cNvCxnSpPr>
          <p:nvPr/>
        </p:nvCxnSpPr>
        <p:spPr>
          <a:xfrm>
            <a:off x="4038175" y="20391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50"/>
          <p:cNvCxnSpPr>
            <a:stCxn id="943" idx="2"/>
            <a:endCxn id="945" idx="0"/>
          </p:cNvCxnSpPr>
          <p:nvPr/>
        </p:nvCxnSpPr>
        <p:spPr>
          <a:xfrm flipH="1">
            <a:off x="36088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50"/>
          <p:cNvCxnSpPr>
            <a:stCxn id="943" idx="2"/>
            <a:endCxn id="947" idx="0"/>
          </p:cNvCxnSpPr>
          <p:nvPr/>
        </p:nvCxnSpPr>
        <p:spPr>
          <a:xfrm>
            <a:off x="4038175" y="2782338"/>
            <a:ext cx="42930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50"/>
          <p:cNvCxnSpPr>
            <a:stCxn id="947" idx="2"/>
            <a:endCxn id="949" idx="0"/>
          </p:cNvCxnSpPr>
          <p:nvPr/>
        </p:nvCxnSpPr>
        <p:spPr>
          <a:xfrm>
            <a:off x="4467525" y="3525538"/>
            <a:ext cx="0" cy="40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50"/>
          <p:cNvGrpSpPr/>
          <p:nvPr/>
        </p:nvGrpSpPr>
        <p:grpSpPr>
          <a:xfrm>
            <a:off x="4067850" y="809663"/>
            <a:ext cx="1008300" cy="492600"/>
            <a:chOff x="3833400" y="533975"/>
            <a:chExt cx="1008300" cy="492600"/>
          </a:xfrm>
        </p:grpSpPr>
        <p:sp>
          <p:nvSpPr>
            <p:cNvPr id="951" name="Google Shape;951;p50"/>
            <p:cNvSpPr/>
            <p:nvPr/>
          </p:nvSpPr>
          <p:spPr>
            <a:xfrm>
              <a:off x="4103100" y="545825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0"/>
            <p:cNvSpPr txBox="1"/>
            <p:nvPr/>
          </p:nvSpPr>
          <p:spPr>
            <a:xfrm>
              <a:off x="3833400" y="533975"/>
              <a:ext cx="1008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/</a:t>
              </a:r>
              <a:endParaRPr sz="1000"/>
            </a:p>
          </p:txBody>
        </p:sp>
      </p:grpSp>
      <p:grpSp>
        <p:nvGrpSpPr>
          <p:cNvPr id="952" name="Google Shape;952;p50"/>
          <p:cNvGrpSpPr/>
          <p:nvPr/>
        </p:nvGrpSpPr>
        <p:grpSpPr>
          <a:xfrm>
            <a:off x="2466375" y="1635338"/>
            <a:ext cx="1008300" cy="468900"/>
            <a:chOff x="2231925" y="1359650"/>
            <a:chExt cx="1008300" cy="468900"/>
          </a:xfrm>
        </p:grpSpPr>
        <p:sp>
          <p:nvSpPr>
            <p:cNvPr id="953" name="Google Shape;953;p50"/>
            <p:cNvSpPr/>
            <p:nvPr/>
          </p:nvSpPr>
          <p:spPr>
            <a:xfrm>
              <a:off x="25016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0"/>
            <p:cNvSpPr txBox="1"/>
            <p:nvPr/>
          </p:nvSpPr>
          <p:spPr>
            <a:xfrm>
              <a:off x="22319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etc</a:t>
              </a:r>
              <a:endParaRPr sz="1000"/>
            </a:p>
          </p:txBody>
        </p:sp>
      </p:grpSp>
      <p:sp>
        <p:nvSpPr>
          <p:cNvPr id="954" name="Google Shape;954;p50"/>
          <p:cNvSpPr/>
          <p:nvPr/>
        </p:nvSpPr>
        <p:spPr>
          <a:xfrm>
            <a:off x="3803725" y="1635338"/>
            <a:ext cx="468900" cy="468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0"/>
          <p:cNvSpPr txBox="1"/>
          <p:nvPr/>
        </p:nvSpPr>
        <p:spPr>
          <a:xfrm>
            <a:off x="3534025" y="17004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grpSp>
        <p:nvGrpSpPr>
          <p:cNvPr id="955" name="Google Shape;955;p50"/>
          <p:cNvGrpSpPr/>
          <p:nvPr/>
        </p:nvGrpSpPr>
        <p:grpSpPr>
          <a:xfrm>
            <a:off x="4601675" y="1635338"/>
            <a:ext cx="1008300" cy="468900"/>
            <a:chOff x="4367225" y="1359650"/>
            <a:chExt cx="1008300" cy="468900"/>
          </a:xfrm>
        </p:grpSpPr>
        <p:sp>
          <p:nvSpPr>
            <p:cNvPr id="956" name="Google Shape;956;p50"/>
            <p:cNvSpPr/>
            <p:nvPr/>
          </p:nvSpPr>
          <p:spPr>
            <a:xfrm>
              <a:off x="463692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 txBox="1"/>
            <p:nvPr/>
          </p:nvSpPr>
          <p:spPr>
            <a:xfrm>
              <a:off x="436722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usr</a:t>
              </a:r>
              <a:endParaRPr sz="1000"/>
            </a:p>
          </p:txBody>
        </p:sp>
      </p:grpSp>
      <p:grpSp>
        <p:nvGrpSpPr>
          <p:cNvPr id="957" name="Google Shape;957;p50"/>
          <p:cNvGrpSpPr/>
          <p:nvPr/>
        </p:nvGrpSpPr>
        <p:grpSpPr>
          <a:xfrm>
            <a:off x="5669325" y="1635338"/>
            <a:ext cx="1008300" cy="468900"/>
            <a:chOff x="5434875" y="1359650"/>
            <a:chExt cx="1008300" cy="468900"/>
          </a:xfrm>
        </p:grpSpPr>
        <p:sp>
          <p:nvSpPr>
            <p:cNvPr id="958" name="Google Shape;958;p50"/>
            <p:cNvSpPr/>
            <p:nvPr/>
          </p:nvSpPr>
          <p:spPr>
            <a:xfrm>
              <a:off x="5704575" y="1359650"/>
              <a:ext cx="468900" cy="46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0"/>
            <p:cNvSpPr txBox="1"/>
            <p:nvPr/>
          </p:nvSpPr>
          <p:spPr>
            <a:xfrm>
              <a:off x="54348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opt</a:t>
              </a:r>
              <a:endParaRPr sz="1000"/>
            </a:p>
          </p:txBody>
        </p:sp>
      </p:grpSp>
      <p:grpSp>
        <p:nvGrpSpPr>
          <p:cNvPr id="959" name="Google Shape;959;p50"/>
          <p:cNvGrpSpPr/>
          <p:nvPr/>
        </p:nvGrpSpPr>
        <p:grpSpPr>
          <a:xfrm>
            <a:off x="3534025" y="2378538"/>
            <a:ext cx="1008300" cy="468900"/>
            <a:chOff x="3299575" y="1359650"/>
            <a:chExt cx="1008300" cy="468900"/>
          </a:xfrm>
        </p:grpSpPr>
        <p:sp>
          <p:nvSpPr>
            <p:cNvPr id="960" name="Google Shape;960;p50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0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</a:t>
              </a:r>
              <a:endParaRPr sz="1000"/>
            </a:p>
          </p:txBody>
        </p:sp>
      </p:grpSp>
      <p:sp>
        <p:nvSpPr>
          <p:cNvPr id="961" name="Google Shape;961;p50"/>
          <p:cNvSpPr/>
          <p:nvPr/>
        </p:nvSpPr>
        <p:spPr>
          <a:xfrm>
            <a:off x="3374350" y="3121738"/>
            <a:ext cx="468900" cy="468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0"/>
          <p:cNvSpPr txBox="1"/>
          <p:nvPr/>
        </p:nvSpPr>
        <p:spPr>
          <a:xfrm>
            <a:off x="3104650" y="31868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pset0</a:t>
            </a:r>
            <a:endParaRPr sz="1000"/>
          </a:p>
        </p:txBody>
      </p:sp>
      <p:grpSp>
        <p:nvGrpSpPr>
          <p:cNvPr id="962" name="Google Shape;962;p50"/>
          <p:cNvGrpSpPr/>
          <p:nvPr/>
        </p:nvGrpSpPr>
        <p:grpSpPr>
          <a:xfrm>
            <a:off x="3963375" y="3121738"/>
            <a:ext cx="1008300" cy="468900"/>
            <a:chOff x="3299575" y="1359650"/>
            <a:chExt cx="1008300" cy="468900"/>
          </a:xfrm>
        </p:grpSpPr>
        <p:sp>
          <p:nvSpPr>
            <p:cNvPr id="963" name="Google Shape;963;p50"/>
            <p:cNvSpPr/>
            <p:nvPr/>
          </p:nvSpPr>
          <p:spPr>
            <a:xfrm>
              <a:off x="3569275" y="1359650"/>
              <a:ext cx="468900" cy="4689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0"/>
            <p:cNvSpPr txBox="1"/>
            <p:nvPr/>
          </p:nvSpPr>
          <p:spPr>
            <a:xfrm>
              <a:off x="3299575" y="1424750"/>
              <a:ext cx="100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pset1</a:t>
              </a:r>
              <a:endParaRPr sz="1000"/>
            </a:p>
          </p:txBody>
        </p:sp>
      </p:grpSp>
      <p:sp>
        <p:nvSpPr>
          <p:cNvPr id="964" name="Google Shape;964;p50"/>
          <p:cNvSpPr txBox="1"/>
          <p:nvPr/>
        </p:nvSpPr>
        <p:spPr>
          <a:xfrm>
            <a:off x="2053925" y="163533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5" name="Google Shape;965;p50"/>
          <p:cNvSpPr txBox="1"/>
          <p:nvPr/>
        </p:nvSpPr>
        <p:spPr>
          <a:xfrm>
            <a:off x="6736975" y="1669688"/>
            <a:ext cx="3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6" name="Google Shape;966;p50"/>
          <p:cNvSpPr/>
          <p:nvPr/>
        </p:nvSpPr>
        <p:spPr>
          <a:xfrm>
            <a:off x="4233075" y="3864938"/>
            <a:ext cx="468900" cy="468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50"/>
          <p:cNvSpPr txBox="1"/>
          <p:nvPr/>
        </p:nvSpPr>
        <p:spPr>
          <a:xfrm>
            <a:off x="3963375" y="3930038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mario.c</a:t>
            </a:r>
            <a:endParaRPr sz="1000"/>
          </a:p>
        </p:txBody>
      </p:sp>
      <p:sp>
        <p:nvSpPr>
          <p:cNvPr id="967" name="Google Shape;967;p50"/>
          <p:cNvSpPr txBox="1"/>
          <p:nvPr/>
        </p:nvSpPr>
        <p:spPr>
          <a:xfrm>
            <a:off x="2722650" y="224050"/>
            <a:ext cx="36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path </a:t>
            </a:r>
            <a:r>
              <a:rPr lang="en">
                <a:solidFill>
                  <a:srgbClr val="FFFFFF"/>
                </a:solidFill>
              </a:rPr>
              <a:t>of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mario.c</a:t>
            </a:r>
            <a:r>
              <a:rPr lang="en">
                <a:solidFill>
                  <a:srgbClr val="FFFFFF"/>
                </a:solidFill>
              </a:rPr>
              <a:t> from </a:t>
            </a:r>
            <a:r>
              <a:rPr lang="en">
                <a:solidFill>
                  <a:srgbClr val="FFFFFF"/>
                </a:solidFill>
              </a:rPr>
              <a:t>pset0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../</a:t>
            </a:r>
            <a:r>
              <a:rPr lang="en">
                <a:solidFill>
                  <a:srgbClr val="FFFFFF"/>
                </a:solidFill>
              </a:rPr>
              <a:t>pset1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FFFF"/>
                </a:solidFill>
              </a:rPr>
              <a:t>mario.c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</a:t>
            </a:r>
            <a:endParaRPr/>
          </a:p>
        </p:txBody>
      </p:sp>
      <p:sp>
        <p:nvSpPr>
          <p:cNvPr id="973" name="Google Shape;97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 (dot) means current folder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.. (dot dot) means parent folder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984" name="Google Shape;98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cd: change directory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ls: list files and directories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pwd: print working directory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990" name="Google Shape;99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man: show program man page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--help or -h (option): show program help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996" name="Google Shape;99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touch: create empty files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mkdir: create new directories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rmdir: remove empty directories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rm: remove files and directories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cp: copy files/directories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mv: move/rename files and directories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1002" name="Google Shape;100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curl: transfer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wget: download files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1008" name="Google Shape;100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cat: print/add file contents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head: print first n lines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tail: print last n lines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less: view file contents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diff: compare files line by line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uniq: report or omit repeated lines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sort: sort lines of text files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1014" name="Google Shape;101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grep: print lines that match patterns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sed: transforming text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cut: print selected parts of lines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wc: count chars, lines in a file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1020" name="Google Shape;102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find: search for files and directories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which: locate a command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1026" name="Google Shape;102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alias: create an alias for a command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history: show command history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Redirection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Free and open source operating system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Linux is everywhere (smartphones, cars, appliances, servers, supercomputers, …)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Linux is used by many software developers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Redirection</a:t>
            </a:r>
            <a:endParaRPr/>
          </a:p>
        </p:txBody>
      </p:sp>
      <p:sp>
        <p:nvSpPr>
          <p:cNvPr id="1037" name="Google Shape;103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By default, most </a:t>
            </a:r>
            <a:r>
              <a:rPr lang="en">
                <a:solidFill>
                  <a:srgbClr val="FFFFFF"/>
                </a:solidFill>
              </a:rPr>
              <a:t>commands</a:t>
            </a:r>
            <a:r>
              <a:rPr lang="en">
                <a:solidFill>
                  <a:srgbClr val="FFFFFF"/>
                </a:solidFill>
              </a:rPr>
              <a:t> take input from stdin (your terminal) and send output to stdout and stderr (your terminal too)...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Redirection</a:t>
            </a:r>
            <a:endParaRPr/>
          </a:p>
        </p:txBody>
      </p:sp>
      <p:sp>
        <p:nvSpPr>
          <p:cNvPr id="1043" name="Google Shape;104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I/O redirection makes it possible for </a:t>
            </a:r>
            <a:r>
              <a:rPr lang="en">
                <a:solidFill>
                  <a:srgbClr val="FFFFFF"/>
                </a:solidFill>
              </a:rPr>
              <a:t>commands</a:t>
            </a:r>
            <a:r>
              <a:rPr lang="en">
                <a:solidFill>
                  <a:srgbClr val="FFFFFF"/>
                </a:solidFill>
              </a:rPr>
              <a:t> to take input from and send output to other sources (e.g., a file or a device)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</a:t>
            </a:r>
            <a:endParaRPr/>
          </a:p>
        </p:txBody>
      </p:sp>
      <p:sp>
        <p:nvSpPr>
          <p:cNvPr id="1054" name="Google Shape;105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A pipe is having a </a:t>
            </a:r>
            <a:r>
              <a:rPr lang="en">
                <a:solidFill>
                  <a:srgbClr val="FFFFFF"/>
                </a:solidFill>
              </a:rPr>
              <a:t>command take the output of another command as input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0 (5 minutes)</a:t>
            </a:r>
            <a:endParaRPr/>
          </a:p>
        </p:txBody>
      </p:sp>
      <p:sp>
        <p:nvSpPr>
          <p:cNvPr id="1065" name="Google Shape;106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Create a directory called “activity0” in your home directory (~)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Change your current directory to your “activity0” directory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Write “hello, world!” to a file called “hello”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Print the contents of your “hello” file to the terminal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</a:rPr>
              <a:t>Hint: check out the commands we have used at </a:t>
            </a:r>
            <a:r>
              <a:rPr i="1" lang="en" sz="1200" u="sng">
                <a:solidFill>
                  <a:schemeClr val="hlink"/>
                </a:solidFill>
                <a:hlinkClick r:id="rId3"/>
              </a:rPr>
              <a:t>cs50.ly/seminars/linux/commands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rgbClr val="FFFFFF"/>
                </a:solidFill>
              </a:rPr>
              <a:t>Ask questions at </a:t>
            </a:r>
            <a:r>
              <a:rPr i="1" lang="en" sz="1200" u="sng">
                <a:solidFill>
                  <a:schemeClr val="hlink"/>
                </a:solidFill>
                <a:hlinkClick r:id="rId4"/>
              </a:rPr>
              <a:t>cs50.ly/seminars/ed</a:t>
            </a:r>
            <a:endParaRPr i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Create a directory called “activity1” in your home directory (~)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Change your current directory to your “activity1” directory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https://cdn.cs50.net/2021/x/seminars/linux/shows.csv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Using a pipe, print the year “Mr. Robot” aired on standard out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Where does “libcs50.a” live in /usr?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Hint: check out the commands we have used at </a:t>
            </a:r>
            <a:r>
              <a:rPr i="1"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cs50.ly/seminars/linux/commands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Ask questions at </a:t>
            </a:r>
            <a:r>
              <a:rPr i="1" lang="en" sz="1200" u="sng">
                <a:solidFill>
                  <a:schemeClr val="hlink"/>
                </a:solidFill>
                <a:hlinkClick r:id="rId5"/>
              </a:rPr>
              <a:t>cs50.ly/seminars/ed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6" name="Google Shape;107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 (10 minutes)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Try Ubuntu in a VM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ubuntu.com/appliance/vm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The Linux Command 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for Beginners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 u="sng">
                <a:solidFill>
                  <a:schemeClr val="hlink"/>
                </a:solidFill>
                <a:hlinkClick r:id="rId3"/>
              </a:rPr>
              <a:t>ubuntu.com/tutorials/command-line-for-beginners</a:t>
            </a:r>
            <a:endParaRPr sz="29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Linux distributions (aka distros):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Debian-based: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Debian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Ubuntu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RPM-based: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CentOS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Fedora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Pacman-based: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Arch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cs50.edx.org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cs50.ly/feedback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Linux</a:t>
            </a:r>
            <a:endParaRPr/>
          </a:p>
        </p:txBody>
      </p:sp>
      <p:sp>
        <p:nvSpPr>
          <p:cNvPr id="1102" name="Google Shape;1102;p74"/>
          <p:cNvSpPr txBox="1"/>
          <p:nvPr>
            <p:ph idx="1" type="subTitle"/>
          </p:nvPr>
        </p:nvSpPr>
        <p:spPr>
          <a:xfrm>
            <a:off x="311700" y="2834125"/>
            <a:ext cx="85206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Kareem Zidane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kzidane@cs50.harvard.edu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Command Line?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Command Line?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A way of interacting with a software by issuing textual commands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the Command Line?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