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8" r:id="rId3"/>
    <p:sldId id="267" r:id="rId4"/>
    <p:sldId id="257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6"/>
    <p:restoredTop sz="94660"/>
  </p:normalViewPr>
  <p:slideViewPr>
    <p:cSldViewPr snapToGrid="0">
      <p:cViewPr varScale="1">
        <p:scale>
          <a:sx n="121" d="100"/>
          <a:sy n="121" d="100"/>
        </p:scale>
        <p:origin x="1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B3378A-50C4-46CA-98E7-591D3B2BCC3F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60A4923-72C2-4DF2-B910-8AD3DEF803D1}">
      <dgm:prSet/>
      <dgm:spPr/>
      <dgm:t>
        <a:bodyPr/>
        <a:lstStyle/>
        <a:p>
          <a:pPr algn="ctr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LSTM outperforms CNN and LSTM-CNN models in all metrics by achieving the lowest MAE and MSE and higher R2 scores which indicates excellent predictive accuracy.</a:t>
          </a:r>
        </a:p>
      </dgm:t>
    </dgm:pt>
    <dgm:pt modelId="{C69F6276-808F-48FF-92B7-6BB716AB8C90}" type="parTrans" cxnId="{527C9ECA-63BD-46FC-BB8A-ACCA05181BCF}">
      <dgm:prSet/>
      <dgm:spPr/>
      <dgm:t>
        <a:bodyPr/>
        <a:lstStyle/>
        <a:p>
          <a:endParaRPr lang="en-US"/>
        </a:p>
      </dgm:t>
    </dgm:pt>
    <dgm:pt modelId="{CE29BD10-E81A-4DCC-9866-B208C52D68B1}" type="sibTrans" cxnId="{527C9ECA-63BD-46FC-BB8A-ACCA05181BCF}">
      <dgm:prSet/>
      <dgm:spPr/>
      <dgm:t>
        <a:bodyPr/>
        <a:lstStyle/>
        <a:p>
          <a:endParaRPr lang="en-US"/>
        </a:p>
      </dgm:t>
    </dgm:pt>
    <dgm:pt modelId="{54F3B206-CDE5-C64F-82CE-A633DAE41ABE}">
      <dgm:prSet/>
      <dgm:spPr/>
      <dgm:t>
        <a:bodyPr/>
        <a:lstStyle/>
        <a:p>
          <a:pPr algn="ctr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LSTM is the best model for SST prediction, given its ability to effectively capture temporal dependencies. </a:t>
          </a:r>
        </a:p>
      </dgm:t>
    </dgm:pt>
    <dgm:pt modelId="{B518A1A1-DB82-6049-9E67-CF849132B30E}" type="parTrans" cxnId="{80BE0500-979D-FD49-8B47-0E2699EB05B8}">
      <dgm:prSet/>
      <dgm:spPr/>
      <dgm:t>
        <a:bodyPr/>
        <a:lstStyle/>
        <a:p>
          <a:endParaRPr lang="en-US"/>
        </a:p>
      </dgm:t>
    </dgm:pt>
    <dgm:pt modelId="{DB285F1F-2086-564D-926A-84AE3B30A826}" type="sibTrans" cxnId="{80BE0500-979D-FD49-8B47-0E2699EB05B8}">
      <dgm:prSet/>
      <dgm:spPr/>
      <dgm:t>
        <a:bodyPr/>
        <a:lstStyle/>
        <a:p>
          <a:endParaRPr lang="en-US"/>
        </a:p>
      </dgm:t>
    </dgm:pt>
    <dgm:pt modelId="{994E6CA3-D180-A74C-8B2F-0E3656A9FD2D}" type="pres">
      <dgm:prSet presAssocID="{CFB3378A-50C4-46CA-98E7-591D3B2BCC3F}" presName="outerComposite" presStyleCnt="0">
        <dgm:presLayoutVars>
          <dgm:chMax val="5"/>
          <dgm:dir/>
          <dgm:resizeHandles val="exact"/>
        </dgm:presLayoutVars>
      </dgm:prSet>
      <dgm:spPr/>
    </dgm:pt>
    <dgm:pt modelId="{FE4EAE52-0997-C24E-9DFC-6188DB745D85}" type="pres">
      <dgm:prSet presAssocID="{CFB3378A-50C4-46CA-98E7-591D3B2BCC3F}" presName="dummyMaxCanvas" presStyleCnt="0">
        <dgm:presLayoutVars/>
      </dgm:prSet>
      <dgm:spPr/>
    </dgm:pt>
    <dgm:pt modelId="{AC4FAC3F-2F33-2A48-BD1A-B95EBBBEB321}" type="pres">
      <dgm:prSet presAssocID="{CFB3378A-50C4-46CA-98E7-591D3B2BCC3F}" presName="TwoNodes_1" presStyleLbl="node1" presStyleIdx="0" presStyleCnt="2">
        <dgm:presLayoutVars>
          <dgm:bulletEnabled val="1"/>
        </dgm:presLayoutVars>
      </dgm:prSet>
      <dgm:spPr/>
    </dgm:pt>
    <dgm:pt modelId="{8ABC38DF-05C3-8544-9932-2E6FFCA5FD70}" type="pres">
      <dgm:prSet presAssocID="{CFB3378A-50C4-46CA-98E7-591D3B2BCC3F}" presName="TwoNodes_2" presStyleLbl="node1" presStyleIdx="1" presStyleCnt="2">
        <dgm:presLayoutVars>
          <dgm:bulletEnabled val="1"/>
        </dgm:presLayoutVars>
      </dgm:prSet>
      <dgm:spPr/>
    </dgm:pt>
    <dgm:pt modelId="{F32D44B2-D1D3-BA41-B76A-48CA91BF9F33}" type="pres">
      <dgm:prSet presAssocID="{CFB3378A-50C4-46CA-98E7-591D3B2BCC3F}" presName="TwoConn_1-2" presStyleLbl="fgAccFollowNode1" presStyleIdx="0" presStyleCnt="1">
        <dgm:presLayoutVars>
          <dgm:bulletEnabled val="1"/>
        </dgm:presLayoutVars>
      </dgm:prSet>
      <dgm:spPr/>
    </dgm:pt>
    <dgm:pt modelId="{DDF1459E-8EF0-6A49-934A-0F9C8160C728}" type="pres">
      <dgm:prSet presAssocID="{CFB3378A-50C4-46CA-98E7-591D3B2BCC3F}" presName="TwoNodes_1_text" presStyleLbl="node1" presStyleIdx="1" presStyleCnt="2">
        <dgm:presLayoutVars>
          <dgm:bulletEnabled val="1"/>
        </dgm:presLayoutVars>
      </dgm:prSet>
      <dgm:spPr/>
    </dgm:pt>
    <dgm:pt modelId="{D0D494F3-DD90-0C47-ABAA-2491E3E37935}" type="pres">
      <dgm:prSet presAssocID="{CFB3378A-50C4-46CA-98E7-591D3B2BCC3F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80BE0500-979D-FD49-8B47-0E2699EB05B8}" srcId="{CFB3378A-50C4-46CA-98E7-591D3B2BCC3F}" destId="{54F3B206-CDE5-C64F-82CE-A633DAE41ABE}" srcOrd="1" destOrd="0" parTransId="{B518A1A1-DB82-6049-9E67-CF849132B30E}" sibTransId="{DB285F1F-2086-564D-926A-84AE3B30A826}"/>
    <dgm:cxn modelId="{86094F11-C37E-9842-9FC0-6145EB436536}" type="presOf" srcId="{CFB3378A-50C4-46CA-98E7-591D3B2BCC3F}" destId="{994E6CA3-D180-A74C-8B2F-0E3656A9FD2D}" srcOrd="0" destOrd="0" presId="urn:microsoft.com/office/officeart/2005/8/layout/vProcess5"/>
    <dgm:cxn modelId="{60F9B815-CA88-2149-BF2C-208473E3C2ED}" type="presOf" srcId="{CE29BD10-E81A-4DCC-9866-B208C52D68B1}" destId="{F32D44B2-D1D3-BA41-B76A-48CA91BF9F33}" srcOrd="0" destOrd="0" presId="urn:microsoft.com/office/officeart/2005/8/layout/vProcess5"/>
    <dgm:cxn modelId="{A6676B71-429E-C846-90CF-CC554427ED05}" type="presOf" srcId="{54F3B206-CDE5-C64F-82CE-A633DAE41ABE}" destId="{D0D494F3-DD90-0C47-ABAA-2491E3E37935}" srcOrd="1" destOrd="0" presId="urn:microsoft.com/office/officeart/2005/8/layout/vProcess5"/>
    <dgm:cxn modelId="{5F8775C7-F1C1-2D46-AD18-71A502759AF9}" type="presOf" srcId="{54F3B206-CDE5-C64F-82CE-A633DAE41ABE}" destId="{8ABC38DF-05C3-8544-9932-2E6FFCA5FD70}" srcOrd="0" destOrd="0" presId="urn:microsoft.com/office/officeart/2005/8/layout/vProcess5"/>
    <dgm:cxn modelId="{527C9ECA-63BD-46FC-BB8A-ACCA05181BCF}" srcId="{CFB3378A-50C4-46CA-98E7-591D3B2BCC3F}" destId="{160A4923-72C2-4DF2-B910-8AD3DEF803D1}" srcOrd="0" destOrd="0" parTransId="{C69F6276-808F-48FF-92B7-6BB716AB8C90}" sibTransId="{CE29BD10-E81A-4DCC-9866-B208C52D68B1}"/>
    <dgm:cxn modelId="{0E6D0FCC-7430-F447-86C6-D2C9F9E942CA}" type="presOf" srcId="{160A4923-72C2-4DF2-B910-8AD3DEF803D1}" destId="{AC4FAC3F-2F33-2A48-BD1A-B95EBBBEB321}" srcOrd="0" destOrd="0" presId="urn:microsoft.com/office/officeart/2005/8/layout/vProcess5"/>
    <dgm:cxn modelId="{B25CE0E4-68AF-FF4C-832D-A72E1EF6F30A}" type="presOf" srcId="{160A4923-72C2-4DF2-B910-8AD3DEF803D1}" destId="{DDF1459E-8EF0-6A49-934A-0F9C8160C728}" srcOrd="1" destOrd="0" presId="urn:microsoft.com/office/officeart/2005/8/layout/vProcess5"/>
    <dgm:cxn modelId="{E396999B-5A25-FD4F-B8E6-3BB4F4963707}" type="presParOf" srcId="{994E6CA3-D180-A74C-8B2F-0E3656A9FD2D}" destId="{FE4EAE52-0997-C24E-9DFC-6188DB745D85}" srcOrd="0" destOrd="0" presId="urn:microsoft.com/office/officeart/2005/8/layout/vProcess5"/>
    <dgm:cxn modelId="{0208F848-B833-2C42-B7C8-0119A03E9639}" type="presParOf" srcId="{994E6CA3-D180-A74C-8B2F-0E3656A9FD2D}" destId="{AC4FAC3F-2F33-2A48-BD1A-B95EBBBEB321}" srcOrd="1" destOrd="0" presId="urn:microsoft.com/office/officeart/2005/8/layout/vProcess5"/>
    <dgm:cxn modelId="{3A8421D4-9EE9-B949-8E2E-E168F340E019}" type="presParOf" srcId="{994E6CA3-D180-A74C-8B2F-0E3656A9FD2D}" destId="{8ABC38DF-05C3-8544-9932-2E6FFCA5FD70}" srcOrd="2" destOrd="0" presId="urn:microsoft.com/office/officeart/2005/8/layout/vProcess5"/>
    <dgm:cxn modelId="{DFCDE9B9-0F54-F443-9715-8AC19C9F45D3}" type="presParOf" srcId="{994E6CA3-D180-A74C-8B2F-0E3656A9FD2D}" destId="{F32D44B2-D1D3-BA41-B76A-48CA91BF9F33}" srcOrd="3" destOrd="0" presId="urn:microsoft.com/office/officeart/2005/8/layout/vProcess5"/>
    <dgm:cxn modelId="{6ADC4C47-2868-6F4C-BA7D-7486FB1CAAEC}" type="presParOf" srcId="{994E6CA3-D180-A74C-8B2F-0E3656A9FD2D}" destId="{DDF1459E-8EF0-6A49-934A-0F9C8160C728}" srcOrd="4" destOrd="0" presId="urn:microsoft.com/office/officeart/2005/8/layout/vProcess5"/>
    <dgm:cxn modelId="{3D16F08F-F33A-504D-BF24-22021AD1E290}" type="presParOf" srcId="{994E6CA3-D180-A74C-8B2F-0E3656A9FD2D}" destId="{D0D494F3-DD90-0C47-ABAA-2491E3E3793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4C25CB-DD34-4D4E-893B-48D5E57E9078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A57D751-692A-499E-9BF8-93174E2719B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Analyze performance of CNN, LSTM and LSTM-CNN model after adding feature dust data.</a:t>
          </a:r>
        </a:p>
      </dgm:t>
    </dgm:pt>
    <dgm:pt modelId="{50B7D310-65CA-43E4-9A7A-C11E05B8DC87}" type="parTrans" cxnId="{F5AE905C-C3D1-4A28-B586-D49798A3A72F}">
      <dgm:prSet/>
      <dgm:spPr/>
      <dgm:t>
        <a:bodyPr/>
        <a:lstStyle/>
        <a:p>
          <a:endParaRPr lang="en-US"/>
        </a:p>
      </dgm:t>
    </dgm:pt>
    <dgm:pt modelId="{AE19D8CE-F26F-4C4E-8E77-52BE28F0FCFB}" type="sibTrans" cxnId="{F5AE905C-C3D1-4A28-B586-D49798A3A72F}">
      <dgm:prSet/>
      <dgm:spPr/>
      <dgm:t>
        <a:bodyPr/>
        <a:lstStyle/>
        <a:p>
          <a:endParaRPr lang="en-US"/>
        </a:p>
      </dgm:t>
    </dgm:pt>
    <dgm:pt modelId="{438CEC4B-2DA0-4B96-ABAF-712DC755786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Choose Model which works best for forecasting Sea surface temperature.</a:t>
          </a:r>
        </a:p>
      </dgm:t>
    </dgm:pt>
    <dgm:pt modelId="{840CBF4B-50FB-4CB7-A673-315398BDB521}" type="parTrans" cxnId="{5BA31BB8-83D2-4463-A2DF-3F7C14D5E2B1}">
      <dgm:prSet/>
      <dgm:spPr/>
      <dgm:t>
        <a:bodyPr/>
        <a:lstStyle/>
        <a:p>
          <a:endParaRPr lang="en-US"/>
        </a:p>
      </dgm:t>
    </dgm:pt>
    <dgm:pt modelId="{53D78225-97C1-4BDD-97FF-68B6FDECF9BC}" type="sibTrans" cxnId="{5BA31BB8-83D2-4463-A2DF-3F7C14D5E2B1}">
      <dgm:prSet/>
      <dgm:spPr/>
      <dgm:t>
        <a:bodyPr/>
        <a:lstStyle/>
        <a:p>
          <a:endParaRPr lang="en-US"/>
        </a:p>
      </dgm:t>
    </dgm:pt>
    <dgm:pt modelId="{AB89D1C9-5416-4BFD-800C-EE479457753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Analyze ratio of SST: Dust.</a:t>
          </a:r>
        </a:p>
      </dgm:t>
    </dgm:pt>
    <dgm:pt modelId="{EF4A8823-4658-4EEF-8B90-EC5E122A0DEA}" type="parTrans" cxnId="{4E2557B1-80A8-416B-B502-D191065F03FB}">
      <dgm:prSet/>
      <dgm:spPr/>
      <dgm:t>
        <a:bodyPr/>
        <a:lstStyle/>
        <a:p>
          <a:endParaRPr lang="en-US"/>
        </a:p>
      </dgm:t>
    </dgm:pt>
    <dgm:pt modelId="{B9F55AB5-7951-49D2-B2BE-D312F5199407}" type="sibTrans" cxnId="{4E2557B1-80A8-416B-B502-D191065F03FB}">
      <dgm:prSet/>
      <dgm:spPr/>
      <dgm:t>
        <a:bodyPr/>
        <a:lstStyle/>
        <a:p>
          <a:endParaRPr lang="en-US"/>
        </a:p>
      </dgm:t>
    </dgm:pt>
    <dgm:pt modelId="{4330E12E-26D2-496D-90AB-A05A840FC31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Development of Interface that will portray SST prediction. </a:t>
          </a:r>
        </a:p>
      </dgm:t>
    </dgm:pt>
    <dgm:pt modelId="{07E8FCE4-31B1-45B0-9C7C-80BE5FCB8A53}" type="parTrans" cxnId="{C7858C60-8E81-4894-832D-10B9807D9576}">
      <dgm:prSet/>
      <dgm:spPr/>
      <dgm:t>
        <a:bodyPr/>
        <a:lstStyle/>
        <a:p>
          <a:endParaRPr lang="en-US"/>
        </a:p>
      </dgm:t>
    </dgm:pt>
    <dgm:pt modelId="{B3C9A6F3-9F73-4FAD-A85F-00FD7F645F61}" type="sibTrans" cxnId="{C7858C60-8E81-4894-832D-10B9807D9576}">
      <dgm:prSet/>
      <dgm:spPr/>
      <dgm:t>
        <a:bodyPr/>
        <a:lstStyle/>
        <a:p>
          <a:endParaRPr lang="en-US"/>
        </a:p>
      </dgm:t>
    </dgm:pt>
    <dgm:pt modelId="{9A9C5B03-33AA-F540-BC9E-78B1C400C36F}" type="pres">
      <dgm:prSet presAssocID="{5A4C25CB-DD34-4D4E-893B-48D5E57E9078}" presName="outerComposite" presStyleCnt="0">
        <dgm:presLayoutVars>
          <dgm:chMax val="5"/>
          <dgm:dir/>
          <dgm:resizeHandles val="exact"/>
        </dgm:presLayoutVars>
      </dgm:prSet>
      <dgm:spPr/>
    </dgm:pt>
    <dgm:pt modelId="{5FCF547C-CE1D-024F-B076-E90F7A9B739C}" type="pres">
      <dgm:prSet presAssocID="{5A4C25CB-DD34-4D4E-893B-48D5E57E9078}" presName="dummyMaxCanvas" presStyleCnt="0">
        <dgm:presLayoutVars/>
      </dgm:prSet>
      <dgm:spPr/>
    </dgm:pt>
    <dgm:pt modelId="{92CCFAE4-8B58-B441-A704-09CDC1D9F0F3}" type="pres">
      <dgm:prSet presAssocID="{5A4C25CB-DD34-4D4E-893B-48D5E57E9078}" presName="FourNodes_1" presStyleLbl="node1" presStyleIdx="0" presStyleCnt="4">
        <dgm:presLayoutVars>
          <dgm:bulletEnabled val="1"/>
        </dgm:presLayoutVars>
      </dgm:prSet>
      <dgm:spPr/>
    </dgm:pt>
    <dgm:pt modelId="{E91859E6-918D-9542-B1CC-126A1387A754}" type="pres">
      <dgm:prSet presAssocID="{5A4C25CB-DD34-4D4E-893B-48D5E57E9078}" presName="FourNodes_2" presStyleLbl="node1" presStyleIdx="1" presStyleCnt="4">
        <dgm:presLayoutVars>
          <dgm:bulletEnabled val="1"/>
        </dgm:presLayoutVars>
      </dgm:prSet>
      <dgm:spPr/>
    </dgm:pt>
    <dgm:pt modelId="{DF57D02E-3598-F046-A404-4F8AD29D1F66}" type="pres">
      <dgm:prSet presAssocID="{5A4C25CB-DD34-4D4E-893B-48D5E57E9078}" presName="FourNodes_3" presStyleLbl="node1" presStyleIdx="2" presStyleCnt="4">
        <dgm:presLayoutVars>
          <dgm:bulletEnabled val="1"/>
        </dgm:presLayoutVars>
      </dgm:prSet>
      <dgm:spPr/>
    </dgm:pt>
    <dgm:pt modelId="{56B0E163-9726-BF48-8464-9A7D3059ECB7}" type="pres">
      <dgm:prSet presAssocID="{5A4C25CB-DD34-4D4E-893B-48D5E57E9078}" presName="FourNodes_4" presStyleLbl="node1" presStyleIdx="3" presStyleCnt="4">
        <dgm:presLayoutVars>
          <dgm:bulletEnabled val="1"/>
        </dgm:presLayoutVars>
      </dgm:prSet>
      <dgm:spPr/>
    </dgm:pt>
    <dgm:pt modelId="{CD6913A0-F1A3-4240-A8E8-919A6AA821B6}" type="pres">
      <dgm:prSet presAssocID="{5A4C25CB-DD34-4D4E-893B-48D5E57E9078}" presName="FourConn_1-2" presStyleLbl="fgAccFollowNode1" presStyleIdx="0" presStyleCnt="3">
        <dgm:presLayoutVars>
          <dgm:bulletEnabled val="1"/>
        </dgm:presLayoutVars>
      </dgm:prSet>
      <dgm:spPr/>
    </dgm:pt>
    <dgm:pt modelId="{44200D9B-555A-E440-9013-1614A45CBCD8}" type="pres">
      <dgm:prSet presAssocID="{5A4C25CB-DD34-4D4E-893B-48D5E57E9078}" presName="FourConn_2-3" presStyleLbl="fgAccFollowNode1" presStyleIdx="1" presStyleCnt="3">
        <dgm:presLayoutVars>
          <dgm:bulletEnabled val="1"/>
        </dgm:presLayoutVars>
      </dgm:prSet>
      <dgm:spPr/>
    </dgm:pt>
    <dgm:pt modelId="{A0C974AA-4C7C-D44E-A276-E8BFFCDE0E53}" type="pres">
      <dgm:prSet presAssocID="{5A4C25CB-DD34-4D4E-893B-48D5E57E9078}" presName="FourConn_3-4" presStyleLbl="fgAccFollowNode1" presStyleIdx="2" presStyleCnt="3">
        <dgm:presLayoutVars>
          <dgm:bulletEnabled val="1"/>
        </dgm:presLayoutVars>
      </dgm:prSet>
      <dgm:spPr/>
    </dgm:pt>
    <dgm:pt modelId="{3D29B727-4738-6841-BD59-D9E47B08989A}" type="pres">
      <dgm:prSet presAssocID="{5A4C25CB-DD34-4D4E-893B-48D5E57E9078}" presName="FourNodes_1_text" presStyleLbl="node1" presStyleIdx="3" presStyleCnt="4">
        <dgm:presLayoutVars>
          <dgm:bulletEnabled val="1"/>
        </dgm:presLayoutVars>
      </dgm:prSet>
      <dgm:spPr/>
    </dgm:pt>
    <dgm:pt modelId="{CE2FA343-11EA-0147-AEE5-E513395298FB}" type="pres">
      <dgm:prSet presAssocID="{5A4C25CB-DD34-4D4E-893B-48D5E57E9078}" presName="FourNodes_2_text" presStyleLbl="node1" presStyleIdx="3" presStyleCnt="4">
        <dgm:presLayoutVars>
          <dgm:bulletEnabled val="1"/>
        </dgm:presLayoutVars>
      </dgm:prSet>
      <dgm:spPr/>
    </dgm:pt>
    <dgm:pt modelId="{990FA64A-668D-1948-9957-17B46BA17829}" type="pres">
      <dgm:prSet presAssocID="{5A4C25CB-DD34-4D4E-893B-48D5E57E9078}" presName="FourNodes_3_text" presStyleLbl="node1" presStyleIdx="3" presStyleCnt="4">
        <dgm:presLayoutVars>
          <dgm:bulletEnabled val="1"/>
        </dgm:presLayoutVars>
      </dgm:prSet>
      <dgm:spPr/>
    </dgm:pt>
    <dgm:pt modelId="{790EF162-88C3-9B4D-BE2A-15DA057242CD}" type="pres">
      <dgm:prSet presAssocID="{5A4C25CB-DD34-4D4E-893B-48D5E57E907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E370815-FAF3-CA4D-9D02-801BF5C32999}" type="presOf" srcId="{4330E12E-26D2-496D-90AB-A05A840FC31B}" destId="{790EF162-88C3-9B4D-BE2A-15DA057242CD}" srcOrd="1" destOrd="0" presId="urn:microsoft.com/office/officeart/2005/8/layout/vProcess5"/>
    <dgm:cxn modelId="{065A3C26-1821-5A41-BCD9-0B8B8D19858A}" type="presOf" srcId="{4A57D751-692A-499E-9BF8-93174E2719BA}" destId="{3D29B727-4738-6841-BD59-D9E47B08989A}" srcOrd="1" destOrd="0" presId="urn:microsoft.com/office/officeart/2005/8/layout/vProcess5"/>
    <dgm:cxn modelId="{94B15128-B5EA-554E-9B43-5D7171129C46}" type="presOf" srcId="{AB89D1C9-5416-4BFD-800C-EE4794577539}" destId="{990FA64A-668D-1948-9957-17B46BA17829}" srcOrd="1" destOrd="0" presId="urn:microsoft.com/office/officeart/2005/8/layout/vProcess5"/>
    <dgm:cxn modelId="{F4982A3F-7F1E-A843-8E9E-F4DC28960D83}" type="presOf" srcId="{B9F55AB5-7951-49D2-B2BE-D312F5199407}" destId="{A0C974AA-4C7C-D44E-A276-E8BFFCDE0E53}" srcOrd="0" destOrd="0" presId="urn:microsoft.com/office/officeart/2005/8/layout/vProcess5"/>
    <dgm:cxn modelId="{9C7D734C-E783-9845-AA6E-5A84FB113EED}" type="presOf" srcId="{5A4C25CB-DD34-4D4E-893B-48D5E57E9078}" destId="{9A9C5B03-33AA-F540-BC9E-78B1C400C36F}" srcOrd="0" destOrd="0" presId="urn:microsoft.com/office/officeart/2005/8/layout/vProcess5"/>
    <dgm:cxn modelId="{F5AE905C-C3D1-4A28-B586-D49798A3A72F}" srcId="{5A4C25CB-DD34-4D4E-893B-48D5E57E9078}" destId="{4A57D751-692A-499E-9BF8-93174E2719BA}" srcOrd="0" destOrd="0" parTransId="{50B7D310-65CA-43E4-9A7A-C11E05B8DC87}" sibTransId="{AE19D8CE-F26F-4C4E-8E77-52BE28F0FCFB}"/>
    <dgm:cxn modelId="{C7858C60-8E81-4894-832D-10B9807D9576}" srcId="{5A4C25CB-DD34-4D4E-893B-48D5E57E9078}" destId="{4330E12E-26D2-496D-90AB-A05A840FC31B}" srcOrd="3" destOrd="0" parTransId="{07E8FCE4-31B1-45B0-9C7C-80BE5FCB8A53}" sibTransId="{B3C9A6F3-9F73-4FAD-A85F-00FD7F645F61}"/>
    <dgm:cxn modelId="{BA06D06C-F8DC-1F4F-9F90-3734CAE57F02}" type="presOf" srcId="{438CEC4B-2DA0-4B96-ABAF-712DC755786C}" destId="{CE2FA343-11EA-0147-AEE5-E513395298FB}" srcOrd="1" destOrd="0" presId="urn:microsoft.com/office/officeart/2005/8/layout/vProcess5"/>
    <dgm:cxn modelId="{3ECA0681-21DE-4A42-A703-BD7A4346C708}" type="presOf" srcId="{53D78225-97C1-4BDD-97FF-68B6FDECF9BC}" destId="{44200D9B-555A-E440-9013-1614A45CBCD8}" srcOrd="0" destOrd="0" presId="urn:microsoft.com/office/officeart/2005/8/layout/vProcess5"/>
    <dgm:cxn modelId="{7CDB438F-205B-324A-B3BA-5D645FB2D41C}" type="presOf" srcId="{4330E12E-26D2-496D-90AB-A05A840FC31B}" destId="{56B0E163-9726-BF48-8464-9A7D3059ECB7}" srcOrd="0" destOrd="0" presId="urn:microsoft.com/office/officeart/2005/8/layout/vProcess5"/>
    <dgm:cxn modelId="{422FE3A5-56D0-EE49-83B9-50F4CF1A5317}" type="presOf" srcId="{AB89D1C9-5416-4BFD-800C-EE4794577539}" destId="{DF57D02E-3598-F046-A404-4F8AD29D1F66}" srcOrd="0" destOrd="0" presId="urn:microsoft.com/office/officeart/2005/8/layout/vProcess5"/>
    <dgm:cxn modelId="{260370A7-0830-3C41-9F25-1129D1E3D190}" type="presOf" srcId="{4A57D751-692A-499E-9BF8-93174E2719BA}" destId="{92CCFAE4-8B58-B441-A704-09CDC1D9F0F3}" srcOrd="0" destOrd="0" presId="urn:microsoft.com/office/officeart/2005/8/layout/vProcess5"/>
    <dgm:cxn modelId="{EC5013AA-D779-A343-83D6-B14D3218250F}" type="presOf" srcId="{AE19D8CE-F26F-4C4E-8E77-52BE28F0FCFB}" destId="{CD6913A0-F1A3-4240-A8E8-919A6AA821B6}" srcOrd="0" destOrd="0" presId="urn:microsoft.com/office/officeart/2005/8/layout/vProcess5"/>
    <dgm:cxn modelId="{4E2557B1-80A8-416B-B502-D191065F03FB}" srcId="{5A4C25CB-DD34-4D4E-893B-48D5E57E9078}" destId="{AB89D1C9-5416-4BFD-800C-EE4794577539}" srcOrd="2" destOrd="0" parTransId="{EF4A8823-4658-4EEF-8B90-EC5E122A0DEA}" sibTransId="{B9F55AB5-7951-49D2-B2BE-D312F5199407}"/>
    <dgm:cxn modelId="{24088AB4-58F2-B147-BBDF-CF245D764F45}" type="presOf" srcId="{438CEC4B-2DA0-4B96-ABAF-712DC755786C}" destId="{E91859E6-918D-9542-B1CC-126A1387A754}" srcOrd="0" destOrd="0" presId="urn:microsoft.com/office/officeart/2005/8/layout/vProcess5"/>
    <dgm:cxn modelId="{5BA31BB8-83D2-4463-A2DF-3F7C14D5E2B1}" srcId="{5A4C25CB-DD34-4D4E-893B-48D5E57E9078}" destId="{438CEC4B-2DA0-4B96-ABAF-712DC755786C}" srcOrd="1" destOrd="0" parTransId="{840CBF4B-50FB-4CB7-A673-315398BDB521}" sibTransId="{53D78225-97C1-4BDD-97FF-68B6FDECF9BC}"/>
    <dgm:cxn modelId="{02141870-3AE0-4F4F-A467-B52EBA4FA75C}" type="presParOf" srcId="{9A9C5B03-33AA-F540-BC9E-78B1C400C36F}" destId="{5FCF547C-CE1D-024F-B076-E90F7A9B739C}" srcOrd="0" destOrd="0" presId="urn:microsoft.com/office/officeart/2005/8/layout/vProcess5"/>
    <dgm:cxn modelId="{785A9279-1038-1F4A-BDBD-734566BCDC44}" type="presParOf" srcId="{9A9C5B03-33AA-F540-BC9E-78B1C400C36F}" destId="{92CCFAE4-8B58-B441-A704-09CDC1D9F0F3}" srcOrd="1" destOrd="0" presId="urn:microsoft.com/office/officeart/2005/8/layout/vProcess5"/>
    <dgm:cxn modelId="{F5A05371-9EAA-B049-9E89-0EB85DDFEFE3}" type="presParOf" srcId="{9A9C5B03-33AA-F540-BC9E-78B1C400C36F}" destId="{E91859E6-918D-9542-B1CC-126A1387A754}" srcOrd="2" destOrd="0" presId="urn:microsoft.com/office/officeart/2005/8/layout/vProcess5"/>
    <dgm:cxn modelId="{636935C1-E970-0448-B01A-2AFFFDD18BB2}" type="presParOf" srcId="{9A9C5B03-33AA-F540-BC9E-78B1C400C36F}" destId="{DF57D02E-3598-F046-A404-4F8AD29D1F66}" srcOrd="3" destOrd="0" presId="urn:microsoft.com/office/officeart/2005/8/layout/vProcess5"/>
    <dgm:cxn modelId="{2F249348-8A5C-C643-B3FA-BF0B4FCE3EC7}" type="presParOf" srcId="{9A9C5B03-33AA-F540-BC9E-78B1C400C36F}" destId="{56B0E163-9726-BF48-8464-9A7D3059ECB7}" srcOrd="4" destOrd="0" presId="urn:microsoft.com/office/officeart/2005/8/layout/vProcess5"/>
    <dgm:cxn modelId="{C2E3CF00-F65E-D745-AD89-C8105E0D3AB4}" type="presParOf" srcId="{9A9C5B03-33AA-F540-BC9E-78B1C400C36F}" destId="{CD6913A0-F1A3-4240-A8E8-919A6AA821B6}" srcOrd="5" destOrd="0" presId="urn:microsoft.com/office/officeart/2005/8/layout/vProcess5"/>
    <dgm:cxn modelId="{C86A210B-8C7F-3D42-B376-CA844C44A302}" type="presParOf" srcId="{9A9C5B03-33AA-F540-BC9E-78B1C400C36F}" destId="{44200D9B-555A-E440-9013-1614A45CBCD8}" srcOrd="6" destOrd="0" presId="urn:microsoft.com/office/officeart/2005/8/layout/vProcess5"/>
    <dgm:cxn modelId="{B5E88636-0F99-0B4C-8ED5-164EC725070E}" type="presParOf" srcId="{9A9C5B03-33AA-F540-BC9E-78B1C400C36F}" destId="{A0C974AA-4C7C-D44E-A276-E8BFFCDE0E53}" srcOrd="7" destOrd="0" presId="urn:microsoft.com/office/officeart/2005/8/layout/vProcess5"/>
    <dgm:cxn modelId="{D49B710B-CF0D-B646-8955-258E6BF64B60}" type="presParOf" srcId="{9A9C5B03-33AA-F540-BC9E-78B1C400C36F}" destId="{3D29B727-4738-6841-BD59-D9E47B08989A}" srcOrd="8" destOrd="0" presId="urn:microsoft.com/office/officeart/2005/8/layout/vProcess5"/>
    <dgm:cxn modelId="{05C4F4FC-482D-AF47-A31D-50C77F6FC240}" type="presParOf" srcId="{9A9C5B03-33AA-F540-BC9E-78B1C400C36F}" destId="{CE2FA343-11EA-0147-AEE5-E513395298FB}" srcOrd="9" destOrd="0" presId="urn:microsoft.com/office/officeart/2005/8/layout/vProcess5"/>
    <dgm:cxn modelId="{0315D315-BC91-7640-B7AB-5B8F132B35A4}" type="presParOf" srcId="{9A9C5B03-33AA-F540-BC9E-78B1C400C36F}" destId="{990FA64A-668D-1948-9957-17B46BA17829}" srcOrd="10" destOrd="0" presId="urn:microsoft.com/office/officeart/2005/8/layout/vProcess5"/>
    <dgm:cxn modelId="{653BE309-363E-4E4D-8212-D60C054B61D1}" type="presParOf" srcId="{9A9C5B03-33AA-F540-BC9E-78B1C400C36F}" destId="{790EF162-88C3-9B4D-BE2A-15DA057242C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FAC3F-2F33-2A48-BD1A-B95EBBBEB321}">
      <dsp:nvSpPr>
        <dsp:cNvPr id="0" name=""/>
        <dsp:cNvSpPr/>
      </dsp:nvSpPr>
      <dsp:spPr>
        <a:xfrm>
          <a:off x="0" y="0"/>
          <a:ext cx="7121687" cy="13265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LSTM outperforms CNN and LSTM-CNN models in all metrics by achieving the lowest MAE and MSE and higher R2 scores which indicates excellent predictive accuracy.</a:t>
          </a:r>
        </a:p>
      </dsp:txBody>
      <dsp:txXfrm>
        <a:off x="38853" y="38853"/>
        <a:ext cx="5750600" cy="1248838"/>
      </dsp:txXfrm>
    </dsp:sp>
    <dsp:sp modelId="{8ABC38DF-05C3-8544-9932-2E6FFCA5FD70}">
      <dsp:nvSpPr>
        <dsp:cNvPr id="0" name=""/>
        <dsp:cNvSpPr/>
      </dsp:nvSpPr>
      <dsp:spPr>
        <a:xfrm>
          <a:off x="1256768" y="1621332"/>
          <a:ext cx="7121687" cy="13265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LSTM is the best model for SST prediction, given its ability to effectively capture temporal dependencies. </a:t>
          </a:r>
        </a:p>
      </dsp:txBody>
      <dsp:txXfrm>
        <a:off x="1295621" y="1660185"/>
        <a:ext cx="4924959" cy="1248838"/>
      </dsp:txXfrm>
    </dsp:sp>
    <dsp:sp modelId="{F32D44B2-D1D3-BA41-B76A-48CA91BF9F33}">
      <dsp:nvSpPr>
        <dsp:cNvPr id="0" name=""/>
        <dsp:cNvSpPr/>
      </dsp:nvSpPr>
      <dsp:spPr>
        <a:xfrm>
          <a:off x="6259433" y="1042811"/>
          <a:ext cx="862254" cy="86225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453440" y="1042811"/>
        <a:ext cx="474240" cy="648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CFAE4-8B58-B441-A704-09CDC1D9F0F3}">
      <dsp:nvSpPr>
        <dsp:cNvPr id="0" name=""/>
        <dsp:cNvSpPr/>
      </dsp:nvSpPr>
      <dsp:spPr>
        <a:xfrm>
          <a:off x="0" y="0"/>
          <a:ext cx="6702764" cy="6485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Analyze performance of CNN, LSTM and LSTM-CNN model after adding feature dust data.</a:t>
          </a:r>
        </a:p>
      </dsp:txBody>
      <dsp:txXfrm>
        <a:off x="18995" y="18995"/>
        <a:ext cx="5948145" cy="610542"/>
      </dsp:txXfrm>
    </dsp:sp>
    <dsp:sp modelId="{E91859E6-918D-9542-B1CC-126A1387A754}">
      <dsp:nvSpPr>
        <dsp:cNvPr id="0" name=""/>
        <dsp:cNvSpPr/>
      </dsp:nvSpPr>
      <dsp:spPr>
        <a:xfrm>
          <a:off x="561356" y="766448"/>
          <a:ext cx="6702764" cy="6485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Choose Model which works best for forecasting Sea surface temperature.</a:t>
          </a:r>
        </a:p>
      </dsp:txBody>
      <dsp:txXfrm>
        <a:off x="580351" y="785443"/>
        <a:ext cx="5681871" cy="610542"/>
      </dsp:txXfrm>
    </dsp:sp>
    <dsp:sp modelId="{DF57D02E-3598-F046-A404-4F8AD29D1F66}">
      <dsp:nvSpPr>
        <dsp:cNvPr id="0" name=""/>
        <dsp:cNvSpPr/>
      </dsp:nvSpPr>
      <dsp:spPr>
        <a:xfrm>
          <a:off x="1114334" y="1532896"/>
          <a:ext cx="6702764" cy="6485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Analyze ratio of SST: Dust.</a:t>
          </a:r>
        </a:p>
      </dsp:txBody>
      <dsp:txXfrm>
        <a:off x="1133329" y="1551891"/>
        <a:ext cx="5690250" cy="610542"/>
      </dsp:txXfrm>
    </dsp:sp>
    <dsp:sp modelId="{56B0E163-9726-BF48-8464-9A7D3059ECB7}">
      <dsp:nvSpPr>
        <dsp:cNvPr id="0" name=""/>
        <dsp:cNvSpPr/>
      </dsp:nvSpPr>
      <dsp:spPr>
        <a:xfrm>
          <a:off x="1675691" y="2299344"/>
          <a:ext cx="6702764" cy="6485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Development of Interface that will portray SST prediction. </a:t>
          </a:r>
        </a:p>
      </dsp:txBody>
      <dsp:txXfrm>
        <a:off x="1694686" y="2318339"/>
        <a:ext cx="5681871" cy="610542"/>
      </dsp:txXfrm>
    </dsp:sp>
    <dsp:sp modelId="{CD6913A0-F1A3-4240-A8E8-919A6AA821B6}">
      <dsp:nvSpPr>
        <dsp:cNvPr id="0" name=""/>
        <dsp:cNvSpPr/>
      </dsp:nvSpPr>
      <dsp:spPr>
        <a:xfrm>
          <a:off x="6281218" y="496717"/>
          <a:ext cx="421546" cy="4215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376066" y="496717"/>
        <a:ext cx="231850" cy="317213"/>
      </dsp:txXfrm>
    </dsp:sp>
    <dsp:sp modelId="{44200D9B-555A-E440-9013-1614A45CBCD8}">
      <dsp:nvSpPr>
        <dsp:cNvPr id="0" name=""/>
        <dsp:cNvSpPr/>
      </dsp:nvSpPr>
      <dsp:spPr>
        <a:xfrm>
          <a:off x="6842574" y="1263165"/>
          <a:ext cx="421546" cy="42154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937422" y="1263165"/>
        <a:ext cx="231850" cy="317213"/>
      </dsp:txXfrm>
    </dsp:sp>
    <dsp:sp modelId="{A0C974AA-4C7C-D44E-A276-E8BFFCDE0E53}">
      <dsp:nvSpPr>
        <dsp:cNvPr id="0" name=""/>
        <dsp:cNvSpPr/>
      </dsp:nvSpPr>
      <dsp:spPr>
        <a:xfrm>
          <a:off x="7395553" y="2029613"/>
          <a:ext cx="421546" cy="42154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490401" y="2029613"/>
        <a:ext cx="231850" cy="317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9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4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7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7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5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7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7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7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9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shila1@lsu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olorful cloud in the sky&#10;&#10;Description automatically generated">
            <a:extLst>
              <a:ext uri="{FF2B5EF4-FFF2-40B4-BE49-F238E27FC236}">
                <a16:creationId xmlns:a16="http://schemas.microsoft.com/office/drawing/2014/main" id="{84AF1151-131F-84DC-74ED-30A363D5AA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90" b="1"/>
          <a:stretch/>
        </p:blipFill>
        <p:spPr>
          <a:xfrm>
            <a:off x="21" y="11"/>
            <a:ext cx="12191979" cy="6857989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68000"/>
                </a:schemeClr>
              </a:gs>
              <a:gs pos="100000">
                <a:schemeClr val="accent1">
                  <a:lumMod val="60000"/>
                  <a:lumOff val="40000"/>
                  <a:alpha val="78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8EE73-E7F6-AAF5-261C-0C0392F1F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3283" y="2592984"/>
            <a:ext cx="5429290" cy="2142559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Sea Surface Temperature Forecasting using Deep Learning Models- CNN, LSTM, LSTM-CNN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C6D9B-4F23-B4A9-6787-61697498F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9088" y="5024478"/>
            <a:ext cx="5481920" cy="908807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Saima Sanjida Shila</a:t>
            </a:r>
          </a:p>
          <a:p>
            <a:pPr algn="r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sshila1@lsu.edu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Louisiana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23137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0300B1B-B85E-D514-C6B4-30126EBB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2CC8CFE-31F3-0DA5-6AC8-9A74170BF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8916" y="-105868"/>
            <a:ext cx="12309832" cy="7069736"/>
          </a:xfrm>
          <a:custGeom>
            <a:avLst/>
            <a:gdLst>
              <a:gd name="connsiteX0" fmla="*/ 119689 w 12309832"/>
              <a:gd name="connsiteY0" fmla="*/ 7069736 h 7069736"/>
              <a:gd name="connsiteX1" fmla="*/ 12309832 w 12309832"/>
              <a:gd name="connsiteY1" fmla="*/ 6856956 h 7069736"/>
              <a:gd name="connsiteX2" fmla="*/ 12190143 w 12309832"/>
              <a:gd name="connsiteY2" fmla="*/ 0 h 7069736"/>
              <a:gd name="connsiteX3" fmla="*/ 0 w 12309832"/>
              <a:gd name="connsiteY3" fmla="*/ 212780 h 706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9832" h="7069736">
                <a:moveTo>
                  <a:pt x="119689" y="7069736"/>
                </a:moveTo>
                <a:lnTo>
                  <a:pt x="12309832" y="6856956"/>
                </a:lnTo>
                <a:lnTo>
                  <a:pt x="12190143" y="0"/>
                </a:lnTo>
                <a:lnTo>
                  <a:pt x="0" y="212780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9FB23B6-1F34-5B6A-2697-938FB355B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71" y="734156"/>
            <a:ext cx="10617872" cy="538161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AE5E4-3044-D80D-0AC4-7C12488D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86" y="1370987"/>
            <a:ext cx="7917227" cy="574157"/>
          </a:xfrm>
        </p:spPr>
        <p:txBody>
          <a:bodyPr anchor="t"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DCAE6A-D5D7-729F-2E08-793F65A2C6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141505"/>
              </p:ext>
            </p:extLst>
          </p:nvPr>
        </p:nvGraphicFramePr>
        <p:xfrm>
          <a:off x="1913862" y="2400300"/>
          <a:ext cx="8378456" cy="2947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1168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300B1B-B85E-D514-C6B4-30126EBB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2CC8CFE-31F3-0DA5-6AC8-9A74170BF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8916" y="-105868"/>
            <a:ext cx="12309832" cy="7069736"/>
          </a:xfrm>
          <a:custGeom>
            <a:avLst/>
            <a:gdLst>
              <a:gd name="connsiteX0" fmla="*/ 119689 w 12309832"/>
              <a:gd name="connsiteY0" fmla="*/ 7069736 h 7069736"/>
              <a:gd name="connsiteX1" fmla="*/ 12309832 w 12309832"/>
              <a:gd name="connsiteY1" fmla="*/ 6856956 h 7069736"/>
              <a:gd name="connsiteX2" fmla="*/ 12190143 w 12309832"/>
              <a:gd name="connsiteY2" fmla="*/ 0 h 7069736"/>
              <a:gd name="connsiteX3" fmla="*/ 0 w 12309832"/>
              <a:gd name="connsiteY3" fmla="*/ 212780 h 706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9832" h="7069736">
                <a:moveTo>
                  <a:pt x="119689" y="7069736"/>
                </a:moveTo>
                <a:lnTo>
                  <a:pt x="12309832" y="6856956"/>
                </a:lnTo>
                <a:lnTo>
                  <a:pt x="12190143" y="0"/>
                </a:lnTo>
                <a:lnTo>
                  <a:pt x="0" y="212780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9FB23B6-1F34-5B6A-2697-938FB355B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71" y="734156"/>
            <a:ext cx="10617872" cy="538161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461B5-5E30-0CF5-CB80-8543F77B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86" y="1222744"/>
            <a:ext cx="7917227" cy="574157"/>
          </a:xfrm>
        </p:spPr>
        <p:txBody>
          <a:bodyPr anchor="t"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923A95-11F6-7D2A-E15E-5E419B68B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9669"/>
              </p:ext>
            </p:extLst>
          </p:nvPr>
        </p:nvGraphicFramePr>
        <p:xfrm>
          <a:off x="1913862" y="2400300"/>
          <a:ext cx="8378456" cy="2947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779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367D-5635-A1F1-461A-D788AF5C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18186"/>
            <a:ext cx="5959033" cy="95366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70A7-49FD-BF26-31B2-0F3764B5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12455"/>
            <a:ext cx="6270752" cy="442735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data (2020-2022) (May-August)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(2023) (May-August)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data (2024) (May-August)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(time, latitude, longitude, SST)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each model by Creating sequences of matrix using Latitude, Longitude and SST value for each (Lat, Lon). **Suitable for Temporal and spatial dependencies. **</a:t>
            </a:r>
          </a:p>
        </p:txBody>
      </p:sp>
      <p:pic>
        <p:nvPicPr>
          <p:cNvPr id="6" name="Picture 5" descr="A table with numbers and numbers&#10;&#10;Description automatically generated">
            <a:extLst>
              <a:ext uri="{FF2B5EF4-FFF2-40B4-BE49-F238E27FC236}">
                <a16:creationId xmlns:a16="http://schemas.microsoft.com/office/drawing/2014/main" id="{023C2265-3EA7-A4B9-B5F4-62BD546EB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09" y="0"/>
            <a:ext cx="3462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5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AB6EC1-27B0-7590-247D-52F9E026C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787102"/>
              </p:ext>
            </p:extLst>
          </p:nvPr>
        </p:nvGraphicFramePr>
        <p:xfrm>
          <a:off x="384464" y="1496291"/>
          <a:ext cx="11149440" cy="46282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4791">
                  <a:extLst>
                    <a:ext uri="{9D8B030D-6E8A-4147-A177-3AD203B41FA5}">
                      <a16:colId xmlns:a16="http://schemas.microsoft.com/office/drawing/2014/main" val="2976150892"/>
                    </a:ext>
                  </a:extLst>
                </a:gridCol>
                <a:gridCol w="1059872">
                  <a:extLst>
                    <a:ext uri="{9D8B030D-6E8A-4147-A177-3AD203B41FA5}">
                      <a16:colId xmlns:a16="http://schemas.microsoft.com/office/drawing/2014/main" val="2069777127"/>
                    </a:ext>
                  </a:extLst>
                </a:gridCol>
                <a:gridCol w="1111828">
                  <a:extLst>
                    <a:ext uri="{9D8B030D-6E8A-4147-A177-3AD203B41FA5}">
                      <a16:colId xmlns:a16="http://schemas.microsoft.com/office/drawing/2014/main" val="4097464711"/>
                    </a:ext>
                  </a:extLst>
                </a:gridCol>
                <a:gridCol w="1363285">
                  <a:extLst>
                    <a:ext uri="{9D8B030D-6E8A-4147-A177-3AD203B41FA5}">
                      <a16:colId xmlns:a16="http://schemas.microsoft.com/office/drawing/2014/main" val="3320453858"/>
                    </a:ext>
                  </a:extLst>
                </a:gridCol>
                <a:gridCol w="849978">
                  <a:extLst>
                    <a:ext uri="{9D8B030D-6E8A-4147-A177-3AD203B41FA5}">
                      <a16:colId xmlns:a16="http://schemas.microsoft.com/office/drawing/2014/main" val="2024405480"/>
                    </a:ext>
                  </a:extLst>
                </a:gridCol>
                <a:gridCol w="987137">
                  <a:extLst>
                    <a:ext uri="{9D8B030D-6E8A-4147-A177-3AD203B41FA5}">
                      <a16:colId xmlns:a16="http://schemas.microsoft.com/office/drawing/2014/main" val="2862155568"/>
                    </a:ext>
                  </a:extLst>
                </a:gridCol>
                <a:gridCol w="1507717">
                  <a:extLst>
                    <a:ext uri="{9D8B030D-6E8A-4147-A177-3AD203B41FA5}">
                      <a16:colId xmlns:a16="http://schemas.microsoft.com/office/drawing/2014/main" val="3788135373"/>
                    </a:ext>
                  </a:extLst>
                </a:gridCol>
                <a:gridCol w="923755">
                  <a:extLst>
                    <a:ext uri="{9D8B030D-6E8A-4147-A177-3AD203B41FA5}">
                      <a16:colId xmlns:a16="http://schemas.microsoft.com/office/drawing/2014/main" val="396791969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249645489"/>
                    </a:ext>
                  </a:extLst>
                </a:gridCol>
                <a:gridCol w="1392377">
                  <a:extLst>
                    <a:ext uri="{9D8B030D-6E8A-4147-A177-3AD203B41FA5}">
                      <a16:colId xmlns:a16="http://schemas.microsoft.com/office/drawing/2014/main" val="3354431002"/>
                    </a:ext>
                  </a:extLst>
                </a:gridCol>
              </a:tblGrid>
              <a:tr h="12573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</a:t>
                      </a:r>
                    </a:p>
                    <a:p>
                      <a:pPr algn="ctr"/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</a:t>
                      </a:r>
                      <a:endParaRPr lang="en-US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886813"/>
                  </a:ext>
                </a:extLst>
              </a:tr>
              <a:tr h="10910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CNN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0.367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0.453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0.453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0.405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0.509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0.579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0.930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0.907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0.908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948234"/>
                  </a:ext>
                </a:extLst>
              </a:tr>
              <a:tr h="11357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LSTM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0.168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0.150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0.151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0.145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0.138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0.152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0.975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0.975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0.975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98611"/>
                  </a:ext>
                </a:extLst>
              </a:tr>
              <a:tr h="11441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LSTM-CNN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1.894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2.123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2.095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4.107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5.00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4.946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0.296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0.093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0.2146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716120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D872E400-88E1-9B07-41F2-861AEC88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13" y="289142"/>
            <a:ext cx="8886884" cy="95366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</p:spTree>
    <p:extLst>
      <p:ext uri="{BB962C8B-B14F-4D97-AF65-F5344CB8AC3E}">
        <p14:creationId xmlns:p14="http://schemas.microsoft.com/office/powerpoint/2010/main" val="269593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A8C0-748B-A2CF-8766-17BCCFF7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8545"/>
            <a:ext cx="8886884" cy="95366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(Convolutional Neural Network)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C4A81-9F1B-75C9-4F5C-952DC298A676}"/>
              </a:ext>
            </a:extLst>
          </p:cNvPr>
          <p:cNvSpPr txBox="1"/>
          <p:nvPr/>
        </p:nvSpPr>
        <p:spPr>
          <a:xfrm>
            <a:off x="9393381" y="722882"/>
            <a:ext cx="173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Epoch=30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635237C2-9521-94BE-7C78-A1C9D2487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554" y="1257879"/>
            <a:ext cx="8032130" cy="5461576"/>
          </a:xfrm>
        </p:spPr>
      </p:pic>
    </p:spTree>
    <p:extLst>
      <p:ext uri="{BB962C8B-B14F-4D97-AF65-F5344CB8AC3E}">
        <p14:creationId xmlns:p14="http://schemas.microsoft.com/office/powerpoint/2010/main" val="240842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C353-469E-9BDB-4E09-C8825D10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324" y="-249726"/>
            <a:ext cx="7796875" cy="95366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(Long Short-Term Memory)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75B5E-C3B1-6A21-FCFC-5A8F6B4014FE}"/>
              </a:ext>
            </a:extLst>
          </p:cNvPr>
          <p:cNvSpPr txBox="1"/>
          <p:nvPr/>
        </p:nvSpPr>
        <p:spPr>
          <a:xfrm>
            <a:off x="9324108" y="703943"/>
            <a:ext cx="2646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Epoch=30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Early Stop to avoid overfitting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EDBB0972-74EA-A89E-50AA-928C28AB5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989" y="809856"/>
            <a:ext cx="7479622" cy="3485053"/>
          </a:xfr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7630EDF-47AF-9BCC-7864-5B4DED793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989" y="4294909"/>
            <a:ext cx="7479622" cy="25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8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7959-8C64-E2AB-BFEF-9FEF8B7C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228"/>
            <a:ext cx="8886884" cy="95366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LSTM-CNN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EB066-2016-FA7C-81FE-E2D077085488}"/>
              </a:ext>
            </a:extLst>
          </p:cNvPr>
          <p:cNvSpPr txBox="1"/>
          <p:nvPr/>
        </p:nvSpPr>
        <p:spPr>
          <a:xfrm>
            <a:off x="9407237" y="525062"/>
            <a:ext cx="196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Epoch=30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5D69F57-FF55-7C35-11AE-73297C55C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814" y="1186563"/>
            <a:ext cx="8618870" cy="5362173"/>
          </a:xfrm>
        </p:spPr>
      </p:pic>
    </p:spTree>
    <p:extLst>
      <p:ext uri="{BB962C8B-B14F-4D97-AF65-F5344CB8AC3E}">
        <p14:creationId xmlns:p14="http://schemas.microsoft.com/office/powerpoint/2010/main" val="314069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F994-16D5-6CCF-529C-B44DFFB0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4950"/>
            <a:ext cx="8886884" cy="95366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CNN Model:</a:t>
            </a:r>
          </a:p>
        </p:txBody>
      </p:sp>
      <p:pic>
        <p:nvPicPr>
          <p:cNvPr id="8" name="Content Placeholder 7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AF5FA838-C641-DB4C-497E-38D3F4AB8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32073"/>
            <a:ext cx="6127750" cy="3676650"/>
          </a:xfrm>
        </p:spPr>
      </p:pic>
      <p:pic>
        <p:nvPicPr>
          <p:cNvPr id="10" name="Picture 9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1321CB5C-544C-0FD2-11E7-1DE9DB4B0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236" y="1791969"/>
            <a:ext cx="6594764" cy="395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1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68CB-E366-08B7-2A86-540A1CDE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382" y="590478"/>
            <a:ext cx="8886884" cy="95366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LSTM Model:</a:t>
            </a:r>
          </a:p>
        </p:txBody>
      </p:sp>
      <p:pic>
        <p:nvPicPr>
          <p:cNvPr id="8" name="Content Placeholder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2DF06B0-B113-12C8-6B23-4D730FB7C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67410"/>
            <a:ext cx="6331527" cy="4067637"/>
          </a:xfrm>
        </p:spPr>
      </p:pic>
      <p:pic>
        <p:nvPicPr>
          <p:cNvPr id="10" name="Picture 9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8C9E2786-9A1F-5EB9-FCE9-84789107E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636" y="1544147"/>
            <a:ext cx="6442364" cy="411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0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442A-45F1-3CAF-0918-996AB18E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091" y="439579"/>
            <a:ext cx="8886884" cy="95366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LSTM-CNN Model:</a:t>
            </a:r>
          </a:p>
        </p:txBody>
      </p:sp>
      <p:pic>
        <p:nvPicPr>
          <p:cNvPr id="5" name="Content Placeholder 4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96857B8A-8724-BCFE-7897-30ACAFC12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92316"/>
            <a:ext cx="6127750" cy="3790601"/>
          </a:xfrm>
        </p:spPr>
      </p:pic>
      <p:pic>
        <p:nvPicPr>
          <p:cNvPr id="7" name="Picture 6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12925BF1-4FC5-7ECC-B25F-1C2EAA912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942" y="1592316"/>
            <a:ext cx="6513058" cy="390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47273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278</Words>
  <Application>Microsoft Macintosh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Neue Haas Grotesk Text Pro</vt:lpstr>
      <vt:lpstr>Times New Roman</vt:lpstr>
      <vt:lpstr>Wingdings</vt:lpstr>
      <vt:lpstr>SwellVTI</vt:lpstr>
      <vt:lpstr>Results: Sea Surface Temperature Forecasting using Deep Learning Models- CNN, LSTM, LSTM-CNN</vt:lpstr>
      <vt:lpstr>Data Preprocessing:</vt:lpstr>
      <vt:lpstr>Results:</vt:lpstr>
      <vt:lpstr>CNN (Convolutional Neural Network)</vt:lpstr>
      <vt:lpstr>LSTM (Long Short-Term Memory)</vt:lpstr>
      <vt:lpstr>LSTM-CNN</vt:lpstr>
      <vt:lpstr>Visualization of CNN Model:</vt:lpstr>
      <vt:lpstr>Visualization of LSTM Model:</vt:lpstr>
      <vt:lpstr>Visualization of LSTM-CNN Model:</vt:lpstr>
      <vt:lpstr>Results:</vt:lpstr>
      <vt:lpstr>Future Work: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Saima S Shila</dc:creator>
  <cp:lastModifiedBy>Saima S Shila</cp:lastModifiedBy>
  <cp:revision>4</cp:revision>
  <dcterms:created xsi:type="dcterms:W3CDTF">2024-12-07T17:54:50Z</dcterms:created>
  <dcterms:modified xsi:type="dcterms:W3CDTF">2024-12-25T15:55:27Z</dcterms:modified>
</cp:coreProperties>
</file>