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5" r:id="rId5"/>
    <p:sldId id="268" r:id="rId6"/>
    <p:sldId id="266" r:id="rId7"/>
    <p:sldId id="267"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763C2B-7AFE-4254-B125-F6033B8F84C2}">
          <p14:sldIdLst>
            <p14:sldId id="256"/>
          </p14:sldIdLst>
        </p14:section>
        <p14:section name="Untitled Section" id="{6137AA4D-E19C-4C95-86D3-C58C6619CCDA}">
          <p14:sldIdLst>
            <p14:sldId id="260"/>
            <p14:sldId id="261"/>
            <p14:sldId id="265"/>
            <p14:sldId id="268"/>
            <p14:sldId id="266"/>
            <p14:sldId id="267"/>
            <p14:sldId id="264"/>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14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2349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26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465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500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104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4243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9022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739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2360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8017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15881050"/>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tomoyan.net/python/numpy_scipy_matplotlib" TargetMode="Externa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flair.training/blogs/numpy-applications/"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white and blue room with blue sky&#10;&#10;AI-generated content may be incorrect.">
            <a:extLst>
              <a:ext uri="{FF2B5EF4-FFF2-40B4-BE49-F238E27FC236}">
                <a16:creationId xmlns:a16="http://schemas.microsoft.com/office/drawing/2014/main" id="{A351CE54-9E02-85B7-2E7B-6D1CD4A585DD}"/>
              </a:ext>
            </a:extLst>
          </p:cNvPr>
          <p:cNvPicPr>
            <a:picLocks noChangeAspect="1"/>
          </p:cNvPicPr>
          <p:nvPr/>
        </p:nvPicPr>
        <p:blipFill>
          <a:blip r:embed="rId2">
            <a:alphaModFix amt="40000"/>
          </a:blip>
          <a:srcRect t="24909" b="91"/>
          <a:stretch>
            <a:fillRect/>
          </a:stretch>
        </p:blipFill>
        <p:spPr>
          <a:xfrm>
            <a:off x="-2" y="-4"/>
            <a:ext cx="12192001" cy="6858001"/>
          </a:xfrm>
          <a:prstGeom prst="rect">
            <a:avLst/>
          </a:prstGeom>
        </p:spPr>
      </p:pic>
      <p:sp>
        <p:nvSpPr>
          <p:cNvPr id="2" name="Title 1">
            <a:extLst>
              <a:ext uri="{FF2B5EF4-FFF2-40B4-BE49-F238E27FC236}">
                <a16:creationId xmlns:a16="http://schemas.microsoft.com/office/drawing/2014/main" id="{8FDE78C5-6C56-A433-16BE-6E2B80579682}"/>
              </a:ext>
            </a:extLst>
          </p:cNvPr>
          <p:cNvSpPr>
            <a:spLocks noGrp="1"/>
          </p:cNvSpPr>
          <p:nvPr>
            <p:ph type="ctrTitle"/>
          </p:nvPr>
        </p:nvSpPr>
        <p:spPr>
          <a:xfrm>
            <a:off x="517870" y="978408"/>
            <a:ext cx="5021182" cy="2450592"/>
          </a:xfrm>
        </p:spPr>
        <p:txBody>
          <a:bodyPr anchor="t">
            <a:normAutofit/>
          </a:bodyPr>
          <a:lstStyle/>
          <a:p>
            <a:pPr>
              <a:lnSpc>
                <a:spcPct val="90000"/>
              </a:lnSpc>
            </a:pPr>
            <a:r>
              <a:rPr lang="en-US" sz="3300" b="0">
                <a:solidFill>
                  <a:srgbClr val="FFFFFF"/>
                </a:solidFill>
              </a:rPr>
              <a:t>A Comparative Analysis of Machine Learning and Deep Learning Tools and Frameworks</a:t>
            </a:r>
            <a:br>
              <a:rPr lang="en-US" sz="3300" b="0">
                <a:solidFill>
                  <a:srgbClr val="FFFFFF"/>
                </a:solidFill>
              </a:rPr>
            </a:br>
            <a:endParaRPr lang="en-US" sz="3300">
              <a:solidFill>
                <a:srgbClr val="FFFFFF"/>
              </a:solidFill>
            </a:endParaRPr>
          </a:p>
        </p:txBody>
      </p:sp>
      <p:sp>
        <p:nvSpPr>
          <p:cNvPr id="3" name="Subtitle 2">
            <a:extLst>
              <a:ext uri="{FF2B5EF4-FFF2-40B4-BE49-F238E27FC236}">
                <a16:creationId xmlns:a16="http://schemas.microsoft.com/office/drawing/2014/main" id="{D40F3150-8C67-5DA7-8C79-B17F0C0DDC7B}"/>
              </a:ext>
            </a:extLst>
          </p:cNvPr>
          <p:cNvSpPr>
            <a:spLocks noGrp="1"/>
          </p:cNvSpPr>
          <p:nvPr>
            <p:ph type="subTitle" idx="1"/>
          </p:nvPr>
        </p:nvSpPr>
        <p:spPr>
          <a:xfrm>
            <a:off x="6652366" y="4017818"/>
            <a:ext cx="5040785" cy="1828799"/>
          </a:xfrm>
        </p:spPr>
        <p:txBody>
          <a:bodyPr anchor="b">
            <a:normAutofit/>
          </a:bodyPr>
          <a:lstStyle/>
          <a:p>
            <a:pPr>
              <a:lnSpc>
                <a:spcPct val="100000"/>
              </a:lnSpc>
            </a:pPr>
            <a:r>
              <a:rPr lang="en-US">
                <a:solidFill>
                  <a:srgbClr val="FFFFFF"/>
                </a:solidFill>
              </a:rPr>
              <a:t>Saima Sano</a:t>
            </a:r>
          </a:p>
          <a:p>
            <a:pPr>
              <a:lnSpc>
                <a:spcPct val="100000"/>
              </a:lnSpc>
            </a:pPr>
            <a:r>
              <a:rPr lang="en-US">
                <a:solidFill>
                  <a:srgbClr val="FFFFFF"/>
                </a:solidFill>
              </a:rPr>
              <a:t>ItAI 2376 Deep Learning AI</a:t>
            </a:r>
          </a:p>
          <a:p>
            <a:pPr>
              <a:lnSpc>
                <a:spcPct val="100000"/>
              </a:lnSpc>
            </a:pPr>
            <a:r>
              <a:rPr lang="en-US">
                <a:solidFill>
                  <a:srgbClr val="FFFFFF"/>
                </a:solidFill>
              </a:rPr>
              <a:t>Anna Devarakonda</a:t>
            </a:r>
          </a:p>
          <a:p>
            <a:pPr>
              <a:lnSpc>
                <a:spcPct val="100000"/>
              </a:lnSpc>
            </a:pPr>
            <a:r>
              <a:rPr lang="en-US">
                <a:solidFill>
                  <a:srgbClr val="FFFFFF"/>
                </a:solidFill>
              </a:rPr>
              <a:t>Date June 14</a:t>
            </a:r>
            <a:r>
              <a:rPr lang="en-US" baseline="30000">
                <a:solidFill>
                  <a:srgbClr val="FFFFFF"/>
                </a:solidFill>
              </a:rPr>
              <a:t>th</a:t>
            </a:r>
            <a:r>
              <a:rPr lang="en-US">
                <a:solidFill>
                  <a:srgbClr val="FFFFFF"/>
                </a:solidFill>
              </a:rPr>
              <a:t>, 2025</a:t>
            </a:r>
          </a:p>
        </p:txBody>
      </p:sp>
      <p:sp>
        <p:nvSpPr>
          <p:cNvPr id="20" name="Rectangle 1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2552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75CDCB-60F3-EFA1-C306-5379DF640621}"/>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5002222A-1991-73CD-C149-7C7387081607}"/>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sp>
        <p:nvSpPr>
          <p:cNvPr id="2" name="Title 1">
            <a:extLst>
              <a:ext uri="{FF2B5EF4-FFF2-40B4-BE49-F238E27FC236}">
                <a16:creationId xmlns:a16="http://schemas.microsoft.com/office/drawing/2014/main" id="{F404E953-E7DB-7EBF-0946-1E03E4D476E6}"/>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dirty="0">
                <a:solidFill>
                  <a:srgbClr val="FFFFFF"/>
                </a:solidFill>
              </a:rPr>
              <a:t>Origin of NumPy</a:t>
            </a:r>
            <a:br>
              <a:rPr lang="en-US" sz="3300" b="0" dirty="0">
                <a:solidFill>
                  <a:srgbClr val="FFFFFF"/>
                </a:solidFill>
              </a:rPr>
            </a:br>
            <a:endParaRPr lang="en-US" sz="3300" dirty="0">
              <a:solidFill>
                <a:srgbClr val="FFFFFF"/>
              </a:solidFill>
            </a:endParaRPr>
          </a:p>
        </p:txBody>
      </p:sp>
      <p:pic>
        <p:nvPicPr>
          <p:cNvPr id="6" name="Content Placeholder 5">
            <a:extLst>
              <a:ext uri="{FF2B5EF4-FFF2-40B4-BE49-F238E27FC236}">
                <a16:creationId xmlns:a16="http://schemas.microsoft.com/office/drawing/2014/main" id="{2D8C8B99-FD25-384D-9820-F80ACCFEB2C0}"/>
              </a:ext>
            </a:extLst>
          </p:cNvPr>
          <p:cNvPicPr>
            <a:picLocks noGrp="1" noChangeAspect="1"/>
          </p:cNvPicPr>
          <p:nvPr>
            <p:ph idx="1"/>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096000" y="2120032"/>
            <a:ext cx="5730928" cy="3100311"/>
          </a:xfrm>
        </p:spPr>
      </p:pic>
      <p:sp>
        <p:nvSpPr>
          <p:cNvPr id="8" name="TextBox 7">
            <a:extLst>
              <a:ext uri="{FF2B5EF4-FFF2-40B4-BE49-F238E27FC236}">
                <a16:creationId xmlns:a16="http://schemas.microsoft.com/office/drawing/2014/main" id="{84D60BFE-FEB8-51FA-B51C-EE8D1894BD32}"/>
              </a:ext>
            </a:extLst>
          </p:cNvPr>
          <p:cNvSpPr txBox="1"/>
          <p:nvPr/>
        </p:nvSpPr>
        <p:spPr>
          <a:xfrm>
            <a:off x="855406" y="1828800"/>
            <a:ext cx="4522839" cy="4801314"/>
          </a:xfrm>
          <a:prstGeom prst="rect">
            <a:avLst/>
          </a:prstGeom>
          <a:noFill/>
        </p:spPr>
        <p:txBody>
          <a:bodyPr wrap="square" rtlCol="0">
            <a:spAutoFit/>
          </a:bodyPr>
          <a:lstStyle/>
          <a:p>
            <a:pPr algn="ctr"/>
            <a:r>
              <a:rPr lang="en-US" dirty="0"/>
              <a:t>NumPy is a fundamental open-source Python library that provides powerful support for working with large, multi-dimensional arrays and matrices. It also offers a wide range of high-level mathematical functions</a:t>
            </a:r>
            <a:r>
              <a:rPr lang="en-US" b="1" dirty="0"/>
              <a:t> </a:t>
            </a:r>
            <a:r>
              <a:rPr lang="en-US" dirty="0"/>
              <a:t>designed to efficiently operate on these data structures.</a:t>
            </a:r>
          </a:p>
          <a:p>
            <a:pPr algn="ctr"/>
            <a:r>
              <a:rPr lang="en-US" dirty="0"/>
              <a:t>Originally, NumPy's precursor, Numeric, was developed by Jim Hugunin and other contributors. In 2005, Travis Oliphant significantly enhanced Numeric by integrating features from a rival library called </a:t>
            </a:r>
            <a:r>
              <a:rPr lang="en-US" dirty="0" err="1"/>
              <a:t>Numarray</a:t>
            </a:r>
            <a:r>
              <a:rPr lang="en-US" dirty="0"/>
              <a:t>, leading to the creation of what we now know as NumPy. Numerous contributors continue to maintain and develop this open-source project.</a:t>
            </a:r>
          </a:p>
          <a:p>
            <a:endParaRPr lang="en-US" dirty="0"/>
          </a:p>
        </p:txBody>
      </p:sp>
    </p:spTree>
    <p:extLst>
      <p:ext uri="{BB962C8B-B14F-4D97-AF65-F5344CB8AC3E}">
        <p14:creationId xmlns:p14="http://schemas.microsoft.com/office/powerpoint/2010/main" val="315173784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A557E2-78B5-762F-EB2E-98AE2EA9733D}"/>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1D222CF9-3468-C087-1FB7-C3C94BEFC948}"/>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sp>
        <p:nvSpPr>
          <p:cNvPr id="2" name="Title 1">
            <a:extLst>
              <a:ext uri="{FF2B5EF4-FFF2-40B4-BE49-F238E27FC236}">
                <a16:creationId xmlns:a16="http://schemas.microsoft.com/office/drawing/2014/main" id="{3552B166-F6E2-377F-269E-67506B690103}"/>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Origin of JAX</a:t>
            </a:r>
            <a:br>
              <a:rPr lang="en-US" sz="3300" b="0" dirty="0">
                <a:solidFill>
                  <a:srgbClr val="FFFFFF"/>
                </a:solidFill>
              </a:rPr>
            </a:br>
            <a:endParaRPr lang="en-US" sz="3300" dirty="0">
              <a:solidFill>
                <a:srgbClr val="FFFFFF"/>
              </a:solidFill>
            </a:endParaRPr>
          </a:p>
        </p:txBody>
      </p:sp>
      <p:sp>
        <p:nvSpPr>
          <p:cNvPr id="8" name="TextBox 7">
            <a:extLst>
              <a:ext uri="{FF2B5EF4-FFF2-40B4-BE49-F238E27FC236}">
                <a16:creationId xmlns:a16="http://schemas.microsoft.com/office/drawing/2014/main" id="{7A6ED610-A2BF-0ACB-24F9-EE1EB5DF8CD0}"/>
              </a:ext>
            </a:extLst>
          </p:cNvPr>
          <p:cNvSpPr txBox="1"/>
          <p:nvPr/>
        </p:nvSpPr>
        <p:spPr>
          <a:xfrm>
            <a:off x="648359" y="1720644"/>
            <a:ext cx="4522839" cy="4801314"/>
          </a:xfrm>
          <a:prstGeom prst="rect">
            <a:avLst/>
          </a:prstGeom>
          <a:noFill/>
        </p:spPr>
        <p:txBody>
          <a:bodyPr wrap="square" rtlCol="0">
            <a:spAutoFit/>
          </a:bodyPr>
          <a:lstStyle/>
          <a:p>
            <a:pPr algn="ctr"/>
            <a:r>
              <a:rPr lang="en-US" dirty="0"/>
              <a:t>JAX is a Python library developed by Google in 2018, with contributions from Nvidia and the community, that's built for high-performance numerical computing and large-scale machine learning. It's specifically designed for accelerator-oriented array computation and program transformation, meaning it excels at leveraging specialized hardware like GPUs and TPUs.</a:t>
            </a:r>
          </a:p>
          <a:p>
            <a:pPr algn="ctr"/>
            <a:r>
              <a:rPr lang="en-US" dirty="0"/>
              <a:t>What makes JAX powerful is its combination of a modified version of </a:t>
            </a:r>
            <a:r>
              <a:rPr lang="en-US" dirty="0" err="1"/>
              <a:t>Autograd</a:t>
            </a:r>
            <a:r>
              <a:rPr lang="en-US" dirty="0"/>
              <a:t> (for automatic differentiation, which helps in calculating gradients) and </a:t>
            </a:r>
            <a:r>
              <a:rPr lang="en-US" dirty="0" err="1"/>
              <a:t>OpenXLA's</a:t>
            </a:r>
            <a:r>
              <a:rPr lang="en-US" dirty="0"/>
              <a:t> XLA (Accelerated Linear Algebra).</a:t>
            </a:r>
          </a:p>
          <a:p>
            <a:endParaRPr lang="en-US" dirty="0"/>
          </a:p>
        </p:txBody>
      </p:sp>
      <p:pic>
        <p:nvPicPr>
          <p:cNvPr id="1026" name="Picture 2" descr="medium.com/@nimritakoul0...">
            <a:extLst>
              <a:ext uri="{FF2B5EF4-FFF2-40B4-BE49-F238E27FC236}">
                <a16:creationId xmlns:a16="http://schemas.microsoft.com/office/drawing/2014/main" id="{22AD8243-BE88-EC37-4B4F-C36BAD366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199" y="1934297"/>
            <a:ext cx="7020801" cy="4061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61394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6EA450-2314-8BCF-0CAF-25D32476587C}"/>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195B8AEF-C8C1-1265-0C63-D9AB448DEF2E}"/>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sp>
        <p:nvSpPr>
          <p:cNvPr id="2" name="Title 1">
            <a:extLst>
              <a:ext uri="{FF2B5EF4-FFF2-40B4-BE49-F238E27FC236}">
                <a16:creationId xmlns:a16="http://schemas.microsoft.com/office/drawing/2014/main" id="{C94BF285-3C71-08EC-8FCC-7BD278798982}"/>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Key Features of NumPy</a:t>
            </a:r>
            <a:br>
              <a:rPr lang="en-US" sz="3300" b="0" dirty="0">
                <a:solidFill>
                  <a:srgbClr val="FFFFFF"/>
                </a:solidFill>
              </a:rPr>
            </a:br>
            <a:endParaRPr lang="en-US" sz="3300" dirty="0">
              <a:solidFill>
                <a:srgbClr val="FFFFFF"/>
              </a:solidFill>
            </a:endParaRPr>
          </a:p>
        </p:txBody>
      </p:sp>
      <p:sp>
        <p:nvSpPr>
          <p:cNvPr id="8" name="TextBox 7">
            <a:extLst>
              <a:ext uri="{FF2B5EF4-FFF2-40B4-BE49-F238E27FC236}">
                <a16:creationId xmlns:a16="http://schemas.microsoft.com/office/drawing/2014/main" id="{254EFFA5-D6D7-761A-0B32-50E80009C2C1}"/>
              </a:ext>
            </a:extLst>
          </p:cNvPr>
          <p:cNvSpPr txBox="1"/>
          <p:nvPr/>
        </p:nvSpPr>
        <p:spPr>
          <a:xfrm>
            <a:off x="413279" y="2421652"/>
            <a:ext cx="6007618" cy="2954655"/>
          </a:xfrm>
          <a:prstGeom prst="rect">
            <a:avLst/>
          </a:prstGeom>
          <a:noFill/>
        </p:spPr>
        <p:txBody>
          <a:bodyPr wrap="square" rtlCol="0">
            <a:spAutoFit/>
          </a:bodyPr>
          <a:lstStyle/>
          <a:p>
            <a:r>
              <a:rPr lang="en-US" sz="2800" dirty="0"/>
              <a:t>Rich N-dimensional array operations.</a:t>
            </a:r>
          </a:p>
          <a:p>
            <a:r>
              <a:rPr lang="en-US" sz="2800" dirty="0"/>
              <a:t>Well-integrated in Python scientific stack.</a:t>
            </a:r>
          </a:p>
          <a:p>
            <a:r>
              <a:rPr lang="en-US" sz="2800" dirty="0"/>
              <a:t>Easy-to-use API for mathematical and statistical functions.</a:t>
            </a:r>
          </a:p>
          <a:p>
            <a:r>
              <a:rPr lang="en-US" sz="2800" dirty="0"/>
              <a:t>Extensive community and ecosystem.</a:t>
            </a:r>
          </a:p>
          <a:p>
            <a:endParaRPr lang="en-US" dirty="0"/>
          </a:p>
        </p:txBody>
      </p:sp>
      <p:pic>
        <p:nvPicPr>
          <p:cNvPr id="6146" name="Picture 2" descr="stackoverflow.com/questi...">
            <a:extLst>
              <a:ext uri="{FF2B5EF4-FFF2-40B4-BE49-F238E27FC236}">
                <a16:creationId xmlns:a16="http://schemas.microsoft.com/office/drawing/2014/main" id="{EDAE5301-1316-0B5B-ACA5-C9722EBBE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897" y="1796865"/>
            <a:ext cx="5466303" cy="360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4608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288273-BA86-DAA3-6112-B4D3EFEF2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A7236-35CE-EB35-FFF7-50BA0D4A6CF5}"/>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Key Features of JAX</a:t>
            </a:r>
            <a:br>
              <a:rPr lang="en-US" sz="3300" b="0" dirty="0">
                <a:solidFill>
                  <a:srgbClr val="FFFFFF"/>
                </a:solidFill>
              </a:rPr>
            </a:br>
            <a:endParaRPr lang="en-US" sz="3300" dirty="0">
              <a:solidFill>
                <a:srgbClr val="FFFFFF"/>
              </a:solidFill>
            </a:endParaRPr>
          </a:p>
        </p:txBody>
      </p:sp>
      <p:sp>
        <p:nvSpPr>
          <p:cNvPr id="7" name="Rectangle 4">
            <a:extLst>
              <a:ext uri="{FF2B5EF4-FFF2-40B4-BE49-F238E27FC236}">
                <a16:creationId xmlns:a16="http://schemas.microsoft.com/office/drawing/2014/main" id="{C968C5F9-965C-57F8-D35C-B01648ADA86F}"/>
              </a:ext>
            </a:extLst>
          </p:cNvPr>
          <p:cNvSpPr>
            <a:spLocks noChangeArrowheads="1"/>
          </p:cNvSpPr>
          <p:nvPr/>
        </p:nvSpPr>
        <p:spPr bwMode="auto">
          <a:xfrm>
            <a:off x="435580" y="2375881"/>
            <a:ext cx="566042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NumPy-compatible syntax.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Automatic differentiation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Just-In-Time (JIT) compilation with XLA.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Native GPU/TPU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Pure functional programming: </a:t>
            </a:r>
            <a:r>
              <a:rPr kumimoji="0" lang="en-US" altLang="en-US" sz="2400" b="0" i="0" u="none" strike="noStrike" cap="none" normalizeH="0" baseline="0" dirty="0" err="1">
                <a:ln>
                  <a:noFill/>
                </a:ln>
                <a:solidFill>
                  <a:schemeClr val="tx1"/>
                </a:solidFill>
                <a:effectLst/>
                <a:latin typeface="Arial" panose="020B0604020202020204" pitchFamily="34" charset="0"/>
              </a:rPr>
              <a:t>vMap</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pMap</a:t>
            </a:r>
            <a:r>
              <a:rPr kumimoji="0" lang="en-US" altLang="en-US" sz="2400" b="0" i="0" u="none" strike="noStrike" cap="none" normalizeH="0" baseline="0" dirty="0">
                <a:ln>
                  <a:noFill/>
                </a:ln>
                <a:solidFill>
                  <a:schemeClr val="tx1"/>
                </a:solidFill>
                <a:effectLst/>
                <a:latin typeface="Arial" panose="020B0604020202020204" pitchFamily="34" charset="0"/>
              </a:rPr>
              <a:t>, JIT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white and blue room with blue sky&#10;&#10;AI-generated content may be incorrect.">
            <a:extLst>
              <a:ext uri="{FF2B5EF4-FFF2-40B4-BE49-F238E27FC236}">
                <a16:creationId xmlns:a16="http://schemas.microsoft.com/office/drawing/2014/main" id="{F31D85BE-69B0-D0C1-CCD0-352B8BA388D7}"/>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pic>
        <p:nvPicPr>
          <p:cNvPr id="4106" name="Picture 10" descr="livebook.manning.com/boo...">
            <a:extLst>
              <a:ext uri="{FF2B5EF4-FFF2-40B4-BE49-F238E27FC236}">
                <a16:creationId xmlns:a16="http://schemas.microsoft.com/office/drawing/2014/main" id="{8391BA2E-A1A7-E92E-5927-327C0E41B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163" y="1915258"/>
            <a:ext cx="5172075"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68659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221098-04D0-E6F7-2896-2AE0D25BF84F}"/>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0CFB3C7C-BF9B-AB6C-A147-F00F7143BE6F}"/>
              </a:ext>
            </a:extLst>
          </p:cNvPr>
          <p:cNvPicPr>
            <a:picLocks noChangeAspect="1"/>
          </p:cNvPicPr>
          <p:nvPr/>
        </p:nvPicPr>
        <p:blipFill>
          <a:blip r:embed="rId2">
            <a:alphaModFix amt="40000"/>
          </a:blip>
          <a:srcRect t="24909" b="91"/>
          <a:stretch>
            <a:fillRect/>
          </a:stretch>
        </p:blipFill>
        <p:spPr>
          <a:xfrm>
            <a:off x="7159784" y="1706173"/>
            <a:ext cx="5032217" cy="5151828"/>
          </a:xfrm>
          <a:prstGeom prst="rect">
            <a:avLst/>
          </a:prstGeom>
        </p:spPr>
      </p:pic>
      <p:sp>
        <p:nvSpPr>
          <p:cNvPr id="2" name="Title 1">
            <a:extLst>
              <a:ext uri="{FF2B5EF4-FFF2-40B4-BE49-F238E27FC236}">
                <a16:creationId xmlns:a16="http://schemas.microsoft.com/office/drawing/2014/main" id="{900E884D-37A9-CC69-BF14-8812563F1609}"/>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Real World Application of </a:t>
            </a:r>
            <a:r>
              <a:rPr lang="en-US" sz="4000" b="0" dirty="0" err="1">
                <a:solidFill>
                  <a:srgbClr val="FFFFFF"/>
                </a:solidFill>
              </a:rPr>
              <a:t>Numpy</a:t>
            </a:r>
            <a:br>
              <a:rPr lang="en-US" sz="3300" b="0" dirty="0">
                <a:solidFill>
                  <a:srgbClr val="FFFFFF"/>
                </a:solidFill>
              </a:rPr>
            </a:br>
            <a:endParaRPr lang="en-US" sz="3300" dirty="0">
              <a:solidFill>
                <a:srgbClr val="FFFFFF"/>
              </a:solidFill>
            </a:endParaRPr>
          </a:p>
        </p:txBody>
      </p:sp>
      <p:sp>
        <p:nvSpPr>
          <p:cNvPr id="8" name="TextBox 7">
            <a:extLst>
              <a:ext uri="{FF2B5EF4-FFF2-40B4-BE49-F238E27FC236}">
                <a16:creationId xmlns:a16="http://schemas.microsoft.com/office/drawing/2014/main" id="{15FBC3B1-B218-122F-2E6F-F5F3817C6BBD}"/>
              </a:ext>
            </a:extLst>
          </p:cNvPr>
          <p:cNvSpPr txBox="1"/>
          <p:nvPr/>
        </p:nvSpPr>
        <p:spPr>
          <a:xfrm>
            <a:off x="521208" y="1894956"/>
            <a:ext cx="6572089" cy="4493538"/>
          </a:xfrm>
          <a:prstGeom prst="rect">
            <a:avLst/>
          </a:prstGeom>
          <a:noFill/>
        </p:spPr>
        <p:txBody>
          <a:bodyPr wrap="square" rtlCol="0">
            <a:spAutoFit/>
          </a:bodyPr>
          <a:lstStyle/>
          <a:p>
            <a:r>
              <a:rPr lang="en-US" sz="2200" dirty="0"/>
              <a:t>NumPy serves as a fundamental library in various real-world applications, underpinning the landscape of scientific computing by providing the essential backbone for tools such as </a:t>
            </a:r>
            <a:r>
              <a:rPr lang="en-US" sz="2200" dirty="0">
                <a:solidFill>
                  <a:srgbClr val="FF0000"/>
                </a:solidFill>
              </a:rPr>
              <a:t>SciPy</a:t>
            </a:r>
            <a:r>
              <a:rPr lang="en-US" sz="2200" dirty="0"/>
              <a:t>, </a:t>
            </a:r>
            <a:r>
              <a:rPr lang="en-US" sz="2200" dirty="0">
                <a:solidFill>
                  <a:srgbClr val="FF0000"/>
                </a:solidFill>
              </a:rPr>
              <a:t>Pandas</a:t>
            </a:r>
            <a:r>
              <a:rPr lang="en-US" sz="2200" dirty="0"/>
              <a:t>, and </a:t>
            </a:r>
            <a:r>
              <a:rPr lang="en-US" sz="2200" dirty="0">
                <a:solidFill>
                  <a:srgbClr val="FF0000"/>
                </a:solidFill>
              </a:rPr>
              <a:t>Matplotlib</a:t>
            </a:r>
            <a:r>
              <a:rPr lang="en-US" sz="2200" dirty="0"/>
              <a:t>. Beyond its role in foundational libraries, NumPy is extensively utilized in fields like astronomy and physics, where it powers complex simulations and enables robust data analysis at leading research institutions including </a:t>
            </a:r>
            <a:r>
              <a:rPr lang="en-US" sz="2200" dirty="0">
                <a:solidFill>
                  <a:srgbClr val="FF0000"/>
                </a:solidFill>
              </a:rPr>
              <a:t>NASA</a:t>
            </a:r>
            <a:r>
              <a:rPr lang="en-US" sz="2200" dirty="0"/>
              <a:t> and </a:t>
            </a:r>
            <a:r>
              <a:rPr lang="en-US" sz="2200" dirty="0">
                <a:solidFill>
                  <a:srgbClr val="FF0000"/>
                </a:solidFill>
              </a:rPr>
              <a:t>CERN</a:t>
            </a:r>
            <a:r>
              <a:rPr lang="en-US" sz="2200" dirty="0"/>
              <a:t>. Its capabilities also extend to the finance sector, where it is instrumental in developing sophisticated risk models, performing pricing calculations, and conducting various statistical analyses.</a:t>
            </a:r>
          </a:p>
        </p:txBody>
      </p:sp>
      <p:pic>
        <p:nvPicPr>
          <p:cNvPr id="2050" name="Picture 2">
            <a:extLst>
              <a:ext uri="{FF2B5EF4-FFF2-40B4-BE49-F238E27FC236}">
                <a16:creationId xmlns:a16="http://schemas.microsoft.com/office/drawing/2014/main" id="{FC0CDAE0-F26A-9A24-22B2-F568476CE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3296" y="1926312"/>
            <a:ext cx="4717703" cy="449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48348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68ED49-5F38-2ABF-9EAB-949BED47A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45F4B-5816-FDD5-221F-594072576378}"/>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Real World Application of JAX</a:t>
            </a:r>
            <a:br>
              <a:rPr lang="en-US" sz="3300" b="0" dirty="0">
                <a:solidFill>
                  <a:srgbClr val="FFFFFF"/>
                </a:solidFill>
              </a:rPr>
            </a:br>
            <a:endParaRPr lang="en-US" sz="3300" dirty="0">
              <a:solidFill>
                <a:srgbClr val="FFFFFF"/>
              </a:solidFill>
            </a:endParaRPr>
          </a:p>
        </p:txBody>
      </p:sp>
      <p:sp>
        <p:nvSpPr>
          <p:cNvPr id="8" name="TextBox 7">
            <a:extLst>
              <a:ext uri="{FF2B5EF4-FFF2-40B4-BE49-F238E27FC236}">
                <a16:creationId xmlns:a16="http://schemas.microsoft.com/office/drawing/2014/main" id="{F6934750-E2FA-A674-03FC-F7597D75CE21}"/>
              </a:ext>
            </a:extLst>
          </p:cNvPr>
          <p:cNvSpPr txBox="1"/>
          <p:nvPr/>
        </p:nvSpPr>
        <p:spPr>
          <a:xfrm>
            <a:off x="855406" y="2143432"/>
            <a:ext cx="4600849" cy="2862322"/>
          </a:xfrm>
          <a:prstGeom prst="rect">
            <a:avLst/>
          </a:prstGeom>
          <a:noFill/>
        </p:spPr>
        <p:txBody>
          <a:bodyPr wrap="square" rtlCol="0">
            <a:spAutoFit/>
          </a:bodyPr>
          <a:lstStyle/>
          <a:p>
            <a:r>
              <a:rPr lang="en-US" dirty="0"/>
              <a:t>JAX is widely applied in advanced machine learning and scientific computing. DeepMind uses it for AI agents like AlphaFold and </a:t>
            </a:r>
            <a:r>
              <a:rPr lang="en-US" dirty="0" err="1"/>
              <a:t>AlphaStar</a:t>
            </a:r>
            <a:r>
              <a:rPr lang="en-US" dirty="0"/>
              <a:t>, while Google Research leverages it for rapid ML model prototyping. It's also key in robotics for differentiable physics engines and simulators. Libraries like Flax, </a:t>
            </a:r>
            <a:r>
              <a:rPr lang="en-US" dirty="0" err="1"/>
              <a:t>Optax</a:t>
            </a:r>
            <a:r>
              <a:rPr lang="en-US" dirty="0"/>
              <a:t>, and Haiku are built on JAX, expanding its reach across various fields.</a:t>
            </a:r>
          </a:p>
        </p:txBody>
      </p:sp>
      <p:pic>
        <p:nvPicPr>
          <p:cNvPr id="5" name="Picture 4" descr="A white and blue room with blue sky">
            <a:extLst>
              <a:ext uri="{FF2B5EF4-FFF2-40B4-BE49-F238E27FC236}">
                <a16:creationId xmlns:a16="http://schemas.microsoft.com/office/drawing/2014/main" id="{2CDB3E97-F056-26C7-71B0-EDA201342233}"/>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pic>
        <p:nvPicPr>
          <p:cNvPr id="3076" name="Picture 4">
            <a:extLst>
              <a:ext uri="{FF2B5EF4-FFF2-40B4-BE49-F238E27FC236}">
                <a16:creationId xmlns:a16="http://schemas.microsoft.com/office/drawing/2014/main" id="{C4A4855B-ADE8-8A8F-C08D-0C70AF633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38326"/>
            <a:ext cx="58674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490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05B64E-91B3-E129-D364-7E26E7129B36}"/>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3F5AD5A9-DDC7-866A-67FA-84B6A8859F66}"/>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sp>
        <p:nvSpPr>
          <p:cNvPr id="2" name="Title 1">
            <a:extLst>
              <a:ext uri="{FF2B5EF4-FFF2-40B4-BE49-F238E27FC236}">
                <a16:creationId xmlns:a16="http://schemas.microsoft.com/office/drawing/2014/main" id="{C4B1AF96-E8BB-DDF2-D46B-B9B6E6EE2A2E}"/>
              </a:ext>
            </a:extLst>
          </p:cNvPr>
          <p:cNvSpPr>
            <a:spLocks noGrp="1"/>
          </p:cNvSpPr>
          <p:nvPr>
            <p:ph type="title"/>
          </p:nvPr>
        </p:nvSpPr>
        <p:spPr>
          <a:xfrm>
            <a:off x="515111" y="689650"/>
            <a:ext cx="11155680" cy="742237"/>
          </a:xfrm>
        </p:spPr>
        <p:txBody>
          <a:bodyPr anchor="t">
            <a:normAutofit fontScale="90000"/>
          </a:bodyPr>
          <a:lstStyle/>
          <a:p>
            <a:pPr algn="ctr">
              <a:lnSpc>
                <a:spcPct val="90000"/>
              </a:lnSpc>
            </a:pPr>
            <a:r>
              <a:rPr lang="en-US" sz="4000" b="0" dirty="0">
                <a:solidFill>
                  <a:srgbClr val="FFFFFF"/>
                </a:solidFill>
              </a:rPr>
              <a:t>Comparative Perspective</a:t>
            </a:r>
            <a:br>
              <a:rPr lang="en-US" sz="3300" b="0" dirty="0">
                <a:solidFill>
                  <a:srgbClr val="FFFFFF"/>
                </a:solidFill>
              </a:rPr>
            </a:br>
            <a:endParaRPr lang="en-US" sz="3300" dirty="0">
              <a:solidFill>
                <a:srgbClr val="FFFFFF"/>
              </a:solidFill>
            </a:endParaRPr>
          </a:p>
        </p:txBody>
      </p:sp>
      <p:graphicFrame>
        <p:nvGraphicFramePr>
          <p:cNvPr id="3" name="Table 2">
            <a:extLst>
              <a:ext uri="{FF2B5EF4-FFF2-40B4-BE49-F238E27FC236}">
                <a16:creationId xmlns:a16="http://schemas.microsoft.com/office/drawing/2014/main" id="{D6B06AA8-B6AA-BCD4-2BCF-B5BBA9695F5D}"/>
              </a:ext>
            </a:extLst>
          </p:cNvPr>
          <p:cNvGraphicFramePr>
            <a:graphicFrameLocks noGrp="1"/>
          </p:cNvGraphicFramePr>
          <p:nvPr>
            <p:extLst>
              <p:ext uri="{D42A27DB-BD31-4B8C-83A1-F6EECF244321}">
                <p14:modId xmlns:p14="http://schemas.microsoft.com/office/powerpoint/2010/main" val="2620550416"/>
              </p:ext>
            </p:extLst>
          </p:nvPr>
        </p:nvGraphicFramePr>
        <p:xfrm>
          <a:off x="642566" y="1431887"/>
          <a:ext cx="10900770" cy="5135880"/>
        </p:xfrm>
        <a:graphic>
          <a:graphicData uri="http://schemas.openxmlformats.org/drawingml/2006/table">
            <a:tbl>
              <a:tblPr firstRow="1" bandRow="1">
                <a:tableStyleId>{BDBED569-4797-4DF1-A0F4-6AAB3CD982D8}</a:tableStyleId>
              </a:tblPr>
              <a:tblGrid>
                <a:gridCol w="3633590">
                  <a:extLst>
                    <a:ext uri="{9D8B030D-6E8A-4147-A177-3AD203B41FA5}">
                      <a16:colId xmlns:a16="http://schemas.microsoft.com/office/drawing/2014/main" val="2345583539"/>
                    </a:ext>
                  </a:extLst>
                </a:gridCol>
                <a:gridCol w="3633590">
                  <a:extLst>
                    <a:ext uri="{9D8B030D-6E8A-4147-A177-3AD203B41FA5}">
                      <a16:colId xmlns:a16="http://schemas.microsoft.com/office/drawing/2014/main" val="923328979"/>
                    </a:ext>
                  </a:extLst>
                </a:gridCol>
                <a:gridCol w="3633590">
                  <a:extLst>
                    <a:ext uri="{9D8B030D-6E8A-4147-A177-3AD203B41FA5}">
                      <a16:colId xmlns:a16="http://schemas.microsoft.com/office/drawing/2014/main" val="3596204917"/>
                    </a:ext>
                  </a:extLst>
                </a:gridCol>
              </a:tblGrid>
              <a:tr h="370840">
                <a:tc>
                  <a:txBody>
                    <a:bodyPr/>
                    <a:lstStyle/>
                    <a:p>
                      <a:pPr algn="ctr"/>
                      <a:r>
                        <a:rPr lang="en-US" dirty="0"/>
                        <a:t>Criteria</a:t>
                      </a:r>
                    </a:p>
                  </a:txBody>
                  <a:tcPr anchor="ctr"/>
                </a:tc>
                <a:tc>
                  <a:txBody>
                    <a:bodyPr/>
                    <a:lstStyle/>
                    <a:p>
                      <a:pPr algn="ctr"/>
                      <a:r>
                        <a:rPr lang="en-US" dirty="0"/>
                        <a:t>NumPy</a:t>
                      </a:r>
                    </a:p>
                  </a:txBody>
                  <a:tcPr anchor="ctr"/>
                </a:tc>
                <a:tc>
                  <a:txBody>
                    <a:bodyPr/>
                    <a:lstStyle/>
                    <a:p>
                      <a:pPr algn="ctr"/>
                      <a:r>
                        <a:rPr lang="en-US" dirty="0"/>
                        <a:t>JAX</a:t>
                      </a:r>
                    </a:p>
                  </a:txBody>
                  <a:tcPr anchor="ctr"/>
                </a:tc>
                <a:extLst>
                  <a:ext uri="{0D108BD9-81ED-4DB2-BD59-A6C34878D82A}">
                    <a16:rowId xmlns:a16="http://schemas.microsoft.com/office/drawing/2014/main" val="448108166"/>
                  </a:ext>
                </a:extLst>
              </a:tr>
              <a:tr h="370840">
                <a:tc>
                  <a:txBody>
                    <a:bodyPr/>
                    <a:lstStyle/>
                    <a:p>
                      <a:pPr algn="ctr"/>
                      <a:r>
                        <a:rPr lang="en-US" dirty="0"/>
                        <a:t>Primary Use</a:t>
                      </a:r>
                    </a:p>
                  </a:txBody>
                  <a:tcPr anchor="ctr"/>
                </a:tc>
                <a:tc>
                  <a:txBody>
                    <a:bodyPr/>
                    <a:lstStyle/>
                    <a:p>
                      <a:pPr algn="ctr"/>
                      <a:r>
                        <a:rPr lang="en-US" dirty="0"/>
                        <a:t>General numerical computing, scientific computing, data analysis</a:t>
                      </a:r>
                    </a:p>
                  </a:txBody>
                  <a:tcPr anchor="ctr"/>
                </a:tc>
                <a:tc>
                  <a:txBody>
                    <a:bodyPr/>
                    <a:lstStyle/>
                    <a:p>
                      <a:pPr algn="ctr"/>
                      <a:r>
                        <a:rPr lang="en-US" dirty="0"/>
                        <a:t>High-performance machine learning, deep learning research, differentiable programming</a:t>
                      </a:r>
                    </a:p>
                  </a:txBody>
                  <a:tcPr anchor="ctr"/>
                </a:tc>
                <a:extLst>
                  <a:ext uri="{0D108BD9-81ED-4DB2-BD59-A6C34878D82A}">
                    <a16:rowId xmlns:a16="http://schemas.microsoft.com/office/drawing/2014/main" val="336736143"/>
                  </a:ext>
                </a:extLst>
              </a:tr>
              <a:tr h="370840">
                <a:tc>
                  <a:txBody>
                    <a:bodyPr/>
                    <a:lstStyle/>
                    <a:p>
                      <a:pPr algn="ctr"/>
                      <a:r>
                        <a:rPr lang="en-US" dirty="0"/>
                        <a:t>Usability</a:t>
                      </a:r>
                    </a:p>
                  </a:txBody>
                  <a:tcPr anchor="ctr"/>
                </a:tc>
                <a:tc>
                  <a:txBody>
                    <a:bodyPr/>
                    <a:lstStyle/>
                    <a:p>
                      <a:pPr algn="ctr"/>
                      <a:r>
                        <a:rPr lang="en-US" dirty="0"/>
                        <a:t>Simple, Stable API</a:t>
                      </a:r>
                    </a:p>
                  </a:txBody>
                  <a:tcPr anchor="ctr"/>
                </a:tc>
                <a:tc>
                  <a:txBody>
                    <a:bodyPr/>
                    <a:lstStyle/>
                    <a:p>
                      <a:pPr algn="ctr"/>
                      <a:r>
                        <a:rPr lang="en-US" dirty="0"/>
                        <a:t>Functional, NumPy </a:t>
                      </a:r>
                      <a:r>
                        <a:rPr lang="en-US" dirty="0" err="1"/>
                        <a:t>Comatible</a:t>
                      </a:r>
                      <a:endParaRPr lang="en-US" dirty="0"/>
                    </a:p>
                  </a:txBody>
                  <a:tcPr anchor="ctr"/>
                </a:tc>
                <a:extLst>
                  <a:ext uri="{0D108BD9-81ED-4DB2-BD59-A6C34878D82A}">
                    <a16:rowId xmlns:a16="http://schemas.microsoft.com/office/drawing/2014/main" val="2484482497"/>
                  </a:ext>
                </a:extLst>
              </a:tr>
              <a:tr h="370840">
                <a:tc>
                  <a:txBody>
                    <a:bodyPr/>
                    <a:lstStyle/>
                    <a:p>
                      <a:pPr algn="ctr"/>
                      <a:r>
                        <a:rPr lang="en-US" dirty="0"/>
                        <a:t>Performance</a:t>
                      </a:r>
                    </a:p>
                  </a:txBody>
                  <a:tcPr anchor="ctr"/>
                </a:tc>
                <a:tc>
                  <a:txBody>
                    <a:bodyPr/>
                    <a:lstStyle/>
                    <a:p>
                      <a:pPr algn="ctr"/>
                      <a:r>
                        <a:rPr lang="en-US" dirty="0"/>
                        <a:t>Fast on CPU</a:t>
                      </a:r>
                    </a:p>
                  </a:txBody>
                  <a:tcPr anchor="ctr"/>
                </a:tc>
                <a:tc>
                  <a:txBody>
                    <a:bodyPr/>
                    <a:lstStyle/>
                    <a:p>
                      <a:pPr algn="ctr"/>
                      <a:r>
                        <a:rPr lang="en-US" dirty="0"/>
                        <a:t>Accelerated with GPU/TPU</a:t>
                      </a:r>
                    </a:p>
                  </a:txBody>
                  <a:tcPr anchor="ctr"/>
                </a:tc>
                <a:extLst>
                  <a:ext uri="{0D108BD9-81ED-4DB2-BD59-A6C34878D82A}">
                    <a16:rowId xmlns:a16="http://schemas.microsoft.com/office/drawing/2014/main" val="3021476110"/>
                  </a:ext>
                </a:extLst>
              </a:tr>
              <a:tr h="370840">
                <a:tc>
                  <a:txBody>
                    <a:bodyPr/>
                    <a:lstStyle/>
                    <a:p>
                      <a:pPr algn="ctr"/>
                      <a:r>
                        <a:rPr lang="en-US" dirty="0"/>
                        <a:t>Support</a:t>
                      </a:r>
                    </a:p>
                  </a:txBody>
                  <a:tcPr anchor="ctr"/>
                </a:tc>
                <a:tc>
                  <a:txBody>
                    <a:bodyPr/>
                    <a:lstStyle/>
                    <a:p>
                      <a:pPr algn="ctr"/>
                      <a:r>
                        <a:rPr lang="en-US" dirty="0"/>
                        <a:t>Community-driven, widely contributed to</a:t>
                      </a:r>
                    </a:p>
                  </a:txBody>
                  <a:tcPr anchor="ctr"/>
                </a:tc>
                <a:tc>
                  <a:txBody>
                    <a:bodyPr/>
                    <a:lstStyle/>
                    <a:p>
                      <a:pPr algn="ctr"/>
                      <a:r>
                        <a:rPr lang="en-US" dirty="0"/>
                        <a:t>Backed and Maintained by Google </a:t>
                      </a:r>
                    </a:p>
                  </a:txBody>
                  <a:tcPr anchor="ctr"/>
                </a:tc>
                <a:extLst>
                  <a:ext uri="{0D108BD9-81ED-4DB2-BD59-A6C34878D82A}">
                    <a16:rowId xmlns:a16="http://schemas.microsoft.com/office/drawing/2014/main" val="2401368098"/>
                  </a:ext>
                </a:extLst>
              </a:tr>
              <a:tr h="370840">
                <a:tc>
                  <a:txBody>
                    <a:bodyPr/>
                    <a:lstStyle/>
                    <a:p>
                      <a:pPr algn="ctr"/>
                      <a:r>
                        <a:rPr lang="en-US" dirty="0"/>
                        <a:t>Scalability</a:t>
                      </a:r>
                    </a:p>
                  </a:txBody>
                  <a:tcPr anchor="ctr"/>
                </a:tc>
                <a:tc>
                  <a:txBody>
                    <a:bodyPr/>
                    <a:lstStyle/>
                    <a:p>
                      <a:pPr algn="ctr"/>
                      <a:r>
                        <a:rPr lang="en-US" dirty="0"/>
                        <a:t>Moderate; primarily single-device/CPU focused</a:t>
                      </a:r>
                    </a:p>
                  </a:txBody>
                  <a:tcPr anchor="ctr"/>
                </a:tc>
                <a:tc>
                  <a:txBody>
                    <a:bodyPr/>
                    <a:lstStyle/>
                    <a:p>
                      <a:pPr algn="ctr"/>
                      <a:r>
                        <a:rPr lang="en-US" dirty="0"/>
                        <a:t>Excellent for Machine Learning Workloads</a:t>
                      </a:r>
                    </a:p>
                  </a:txBody>
                  <a:tcPr anchor="ctr"/>
                </a:tc>
                <a:extLst>
                  <a:ext uri="{0D108BD9-81ED-4DB2-BD59-A6C34878D82A}">
                    <a16:rowId xmlns:a16="http://schemas.microsoft.com/office/drawing/2014/main" val="680042897"/>
                  </a:ext>
                </a:extLst>
              </a:tr>
              <a:tr h="370840">
                <a:tc>
                  <a:txBody>
                    <a:bodyPr/>
                    <a:lstStyle/>
                    <a:p>
                      <a:pPr algn="ctr"/>
                      <a:r>
                        <a:rPr lang="en-US" dirty="0"/>
                        <a:t>Differentiation</a:t>
                      </a:r>
                    </a:p>
                  </a:txBody>
                  <a:tcPr anchor="ctr"/>
                </a:tc>
                <a:tc>
                  <a:txBody>
                    <a:bodyPr/>
                    <a:lstStyle/>
                    <a:p>
                      <a:pPr algn="ctr"/>
                      <a:r>
                        <a:rPr lang="en-US" dirty="0"/>
                        <a:t>Foundation for much of the Python scientific stack</a:t>
                      </a:r>
                    </a:p>
                  </a:txBody>
                  <a:tcPr anchor="ctr"/>
                </a:tc>
                <a:tc>
                  <a:txBody>
                    <a:bodyPr/>
                    <a:lstStyle/>
                    <a:p>
                      <a:pPr algn="ctr"/>
                      <a:r>
                        <a:rPr lang="en-US" dirty="0"/>
                        <a:t>Built-in </a:t>
                      </a:r>
                      <a:r>
                        <a:rPr lang="en-US" dirty="0" err="1"/>
                        <a:t>autograd</a:t>
                      </a:r>
                      <a:r>
                        <a:rPr lang="en-US" dirty="0"/>
                        <a:t> and JIT Compilation for performance</a:t>
                      </a:r>
                    </a:p>
                  </a:txBody>
                  <a:tcPr anchor="ctr"/>
                </a:tc>
                <a:extLst>
                  <a:ext uri="{0D108BD9-81ED-4DB2-BD59-A6C34878D82A}">
                    <a16:rowId xmlns:a16="http://schemas.microsoft.com/office/drawing/2014/main" val="3506688805"/>
                  </a:ext>
                </a:extLst>
              </a:tr>
              <a:tr h="370840">
                <a:tc>
                  <a:txBody>
                    <a:bodyPr/>
                    <a:lstStyle/>
                    <a:p>
                      <a:pPr algn="ctr"/>
                      <a:r>
                        <a:rPr lang="en-US" dirty="0"/>
                        <a:t>Learning Curve</a:t>
                      </a:r>
                    </a:p>
                  </a:txBody>
                  <a:tcPr anchor="ctr"/>
                </a:tc>
                <a:tc>
                  <a:txBody>
                    <a:bodyPr/>
                    <a:lstStyle/>
                    <a:p>
                      <a:pPr algn="ctr"/>
                      <a:r>
                        <a:rPr lang="en-US" dirty="0"/>
                        <a:t>Relatively low for basic operations, well-documented</a:t>
                      </a:r>
                    </a:p>
                  </a:txBody>
                  <a:tcPr anchor="ctr"/>
                </a:tc>
                <a:tc>
                  <a:txBody>
                    <a:bodyPr/>
                    <a:lstStyle/>
                    <a:p>
                      <a:pPr algn="ctr"/>
                      <a:r>
                        <a:rPr lang="en-US" dirty="0"/>
                        <a:t>Moderate; requires understanding of functional programming concepts and JAX's transformations</a:t>
                      </a:r>
                    </a:p>
                  </a:txBody>
                  <a:tcPr anchor="ctr"/>
                </a:tc>
                <a:extLst>
                  <a:ext uri="{0D108BD9-81ED-4DB2-BD59-A6C34878D82A}">
                    <a16:rowId xmlns:a16="http://schemas.microsoft.com/office/drawing/2014/main" val="3188502263"/>
                  </a:ext>
                </a:extLst>
              </a:tr>
            </a:tbl>
          </a:graphicData>
        </a:graphic>
      </p:graphicFrame>
    </p:spTree>
    <p:extLst>
      <p:ext uri="{BB962C8B-B14F-4D97-AF65-F5344CB8AC3E}">
        <p14:creationId xmlns:p14="http://schemas.microsoft.com/office/powerpoint/2010/main" val="126707785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51A2E4-67C1-E8D4-7591-A31F6FA4F4F6}"/>
            </a:ext>
          </a:extLst>
        </p:cNvPr>
        <p:cNvGrpSpPr/>
        <p:nvPr/>
      </p:nvGrpSpPr>
      <p:grpSpPr>
        <a:xfrm>
          <a:off x="0" y="0"/>
          <a:ext cx="0" cy="0"/>
          <a:chOff x="0" y="0"/>
          <a:chExt cx="0" cy="0"/>
        </a:xfrm>
      </p:grpSpPr>
      <p:pic>
        <p:nvPicPr>
          <p:cNvPr id="4" name="Picture 3" descr="A white and blue room with blue sky&#10;&#10;AI-generated content may be incorrect.">
            <a:extLst>
              <a:ext uri="{FF2B5EF4-FFF2-40B4-BE49-F238E27FC236}">
                <a16:creationId xmlns:a16="http://schemas.microsoft.com/office/drawing/2014/main" id="{9B161B74-0E53-B139-9390-3CB01A6D3DD0}"/>
              </a:ext>
            </a:extLst>
          </p:cNvPr>
          <p:cNvPicPr>
            <a:picLocks noChangeAspect="1"/>
          </p:cNvPicPr>
          <p:nvPr/>
        </p:nvPicPr>
        <p:blipFill>
          <a:blip r:embed="rId2">
            <a:alphaModFix amt="40000"/>
          </a:blip>
          <a:srcRect t="24909" b="91"/>
          <a:stretch>
            <a:fillRect/>
          </a:stretch>
        </p:blipFill>
        <p:spPr>
          <a:xfrm>
            <a:off x="0" y="0"/>
            <a:ext cx="12192001" cy="6858001"/>
          </a:xfrm>
          <a:prstGeom prst="rect">
            <a:avLst/>
          </a:prstGeom>
        </p:spPr>
      </p:pic>
      <p:sp>
        <p:nvSpPr>
          <p:cNvPr id="2" name="Title 1">
            <a:extLst>
              <a:ext uri="{FF2B5EF4-FFF2-40B4-BE49-F238E27FC236}">
                <a16:creationId xmlns:a16="http://schemas.microsoft.com/office/drawing/2014/main" id="{41523F59-B3B5-EF8C-493F-D87023FFFCF1}"/>
              </a:ext>
            </a:extLst>
          </p:cNvPr>
          <p:cNvSpPr>
            <a:spLocks noGrp="1"/>
          </p:cNvSpPr>
          <p:nvPr>
            <p:ph type="title"/>
          </p:nvPr>
        </p:nvSpPr>
        <p:spPr>
          <a:xfrm>
            <a:off x="521208" y="978407"/>
            <a:ext cx="11155680" cy="742237"/>
          </a:xfrm>
        </p:spPr>
        <p:txBody>
          <a:bodyPr anchor="t">
            <a:normAutofit fontScale="90000"/>
          </a:bodyPr>
          <a:lstStyle/>
          <a:p>
            <a:pPr algn="ctr">
              <a:lnSpc>
                <a:spcPct val="90000"/>
              </a:lnSpc>
            </a:pPr>
            <a:r>
              <a:rPr lang="en-US" sz="4000" b="0" dirty="0">
                <a:solidFill>
                  <a:srgbClr val="FFFFFF"/>
                </a:solidFill>
              </a:rPr>
              <a:t>References</a:t>
            </a:r>
            <a:br>
              <a:rPr lang="en-US" sz="3300" b="0" dirty="0">
                <a:solidFill>
                  <a:srgbClr val="FFFFFF"/>
                </a:solidFill>
              </a:rPr>
            </a:br>
            <a:endParaRPr lang="en-US" sz="3300" dirty="0">
              <a:solidFill>
                <a:srgbClr val="FFFFFF"/>
              </a:solidFill>
            </a:endParaRPr>
          </a:p>
        </p:txBody>
      </p:sp>
      <p:sp>
        <p:nvSpPr>
          <p:cNvPr id="8" name="TextBox 7">
            <a:extLst>
              <a:ext uri="{FF2B5EF4-FFF2-40B4-BE49-F238E27FC236}">
                <a16:creationId xmlns:a16="http://schemas.microsoft.com/office/drawing/2014/main" id="{10F8B341-6886-C072-71F0-6FFD1DD6F043}"/>
              </a:ext>
            </a:extLst>
          </p:cNvPr>
          <p:cNvSpPr txBox="1"/>
          <p:nvPr/>
        </p:nvSpPr>
        <p:spPr>
          <a:xfrm>
            <a:off x="855406" y="1828800"/>
            <a:ext cx="8681884" cy="2308324"/>
          </a:xfrm>
          <a:prstGeom prst="rect">
            <a:avLst/>
          </a:prstGeom>
          <a:noFill/>
        </p:spPr>
        <p:txBody>
          <a:bodyPr wrap="square" rtlCol="0">
            <a:spAutoFit/>
          </a:bodyPr>
          <a:lstStyle/>
          <a:p>
            <a:r>
              <a:rPr lang="en-US" dirty="0"/>
              <a:t>https://numpy.org</a:t>
            </a:r>
          </a:p>
          <a:p>
            <a:r>
              <a:rPr lang="en-US" dirty="0"/>
              <a:t>https://jax.readthedocs.io</a:t>
            </a:r>
          </a:p>
          <a:p>
            <a:r>
              <a:rPr lang="en-US" dirty="0"/>
              <a:t>https://github.com/google/jax</a:t>
            </a:r>
          </a:p>
          <a:p>
            <a:r>
              <a:rPr lang="en-US" dirty="0"/>
              <a:t>https://deepmind.com/research/highlighted-research/alphafold</a:t>
            </a:r>
          </a:p>
          <a:p>
            <a:r>
              <a:rPr lang="en-US" dirty="0"/>
              <a:t>https://ai.googleblog.com/2020/10/jax-fast-and-flexible-ml-library-for.html</a:t>
            </a:r>
          </a:p>
          <a:p>
            <a:r>
              <a:rPr lang="en-US" dirty="0">
                <a:hlinkClick r:id="rId3"/>
              </a:rPr>
              <a:t>https://data-flair.training/blogs/numpy-applications/</a:t>
            </a:r>
            <a:endParaRPr lang="en-US" dirty="0"/>
          </a:p>
          <a:p>
            <a:r>
              <a:rPr lang="en-US" dirty="0"/>
              <a:t>https://deepmind.google/discover/blog/alphastar-mastering-the-real-time-strategy-game-starcraft-ii/</a:t>
            </a:r>
          </a:p>
        </p:txBody>
      </p:sp>
    </p:spTree>
    <p:extLst>
      <p:ext uri="{BB962C8B-B14F-4D97-AF65-F5344CB8AC3E}">
        <p14:creationId xmlns:p14="http://schemas.microsoft.com/office/powerpoint/2010/main" val="25255372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87</TotalTime>
  <Words>630</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Bierstadt</vt:lpstr>
      <vt:lpstr>GestaltVTI</vt:lpstr>
      <vt:lpstr>A Comparative Analysis of Machine Learning and Deep Learning Tools and Frameworks </vt:lpstr>
      <vt:lpstr>Origin of NumPy </vt:lpstr>
      <vt:lpstr>Origin of JAX </vt:lpstr>
      <vt:lpstr>Key Features of NumPy </vt:lpstr>
      <vt:lpstr>Key Features of JAX </vt:lpstr>
      <vt:lpstr>Real World Application of Numpy </vt:lpstr>
      <vt:lpstr>Real World Application of JAX </vt:lpstr>
      <vt:lpstr>Comparative Perspective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romiasa sano</dc:creator>
  <cp:lastModifiedBy>romiasa sano</cp:lastModifiedBy>
  <cp:revision>1</cp:revision>
  <dcterms:created xsi:type="dcterms:W3CDTF">2025-06-15T03:27:52Z</dcterms:created>
  <dcterms:modified xsi:type="dcterms:W3CDTF">2025-06-15T04:55:41Z</dcterms:modified>
</cp:coreProperties>
</file>