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81" r:id="rId5"/>
    <p:sldId id="284" r:id="rId6"/>
    <p:sldId id="280" r:id="rId7"/>
    <p:sldId id="278" r:id="rId8"/>
    <p:sldId id="261" r:id="rId9"/>
    <p:sldId id="293" r:id="rId10"/>
    <p:sldId id="294" r:id="rId11"/>
    <p:sldId id="277" r:id="rId12"/>
    <p:sldId id="266" r:id="rId13"/>
    <p:sldId id="295" r:id="rId14"/>
    <p:sldId id="29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79" autoAdjust="0"/>
  </p:normalViewPr>
  <p:slideViewPr>
    <p:cSldViewPr snapToGrid="0">
      <p:cViewPr varScale="1">
        <p:scale>
          <a:sx n="78" d="100"/>
          <a:sy n="78" d="100"/>
        </p:scale>
        <p:origin x="878" y="72"/>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7/5/2025</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7/5/2025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90371-6E13-9BA6-3274-E7DFC0AA83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5DD689E-823E-FB48-22C9-BEE63C553E8C}"/>
              </a:ext>
            </a:extLst>
          </p:cNvPr>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17294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74E77-8F7F-C091-A6CD-F95913330B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FF8D03-BCD3-2516-5A17-7890FD56F6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43AAD0-5D1A-5384-531C-8A99D3C1553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2E54F1F-92BA-AFB1-9D22-E7208D0FEDEF}"/>
              </a:ext>
            </a:extLst>
          </p:cNvPr>
          <p:cNvSpPr>
            <a:spLocks noGrp="1"/>
          </p:cNvSpPr>
          <p:nvPr>
            <p:ph type="sldNum" sz="quarter" idx="5"/>
          </p:nvPr>
        </p:nvSpPr>
        <p:spPr/>
        <p:txBody>
          <a:bodyPr/>
          <a:lstStyle/>
          <a:p>
            <a:fld id="{55247812-3409-784D-BAE7-ABE53735D59F}" type="slidenum">
              <a:rPr lang="en-US" smtClean="0"/>
              <a:t>11</a:t>
            </a:fld>
            <a:endParaRPr lang="en-US"/>
          </a:p>
        </p:txBody>
      </p:sp>
    </p:spTree>
    <p:extLst>
      <p:ext uri="{BB962C8B-B14F-4D97-AF65-F5344CB8AC3E}">
        <p14:creationId xmlns:p14="http://schemas.microsoft.com/office/powerpoint/2010/main" val="4126273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229501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854501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838339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09C24-D538-ADF4-A08C-4D15A668DB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2CB490-52D1-4DC7-7902-A7A95E5110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6BEC45-7FB1-A7CE-5CEF-94374391ED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2EAC2AB-5033-66CF-994A-3E68902B027B}"/>
              </a:ext>
            </a:extLst>
          </p:cNvPr>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139260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06BB78-773C-61AD-9536-DE2CA40078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D2B3B2-C568-DB8B-829F-173A404139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50835E-204A-AC76-7655-57925E63CD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307A4C-9B5D-4126-8549-F3793437C73C}"/>
              </a:ext>
            </a:extLst>
          </p:cNvPr>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3349868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1718631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9</a:t>
            </a:fld>
            <a:endParaRPr lang="en-US"/>
          </a:p>
        </p:txBody>
      </p:sp>
    </p:spTree>
    <p:extLst>
      <p:ext uri="{BB962C8B-B14F-4D97-AF65-F5344CB8AC3E}">
        <p14:creationId xmlns:p14="http://schemas.microsoft.com/office/powerpoint/2010/main" val="2986387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AACC6-47A9-5E1B-799A-BC28C08542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94D073-2C66-031C-8490-DBF860205A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BF2D80-DEE1-64D8-21F6-34E6856C14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4B88263-42C3-7C9B-9B24-B62229C075DE}"/>
              </a:ext>
            </a:extLst>
          </p:cNvPr>
          <p:cNvSpPr>
            <a:spLocks noGrp="1"/>
          </p:cNvSpPr>
          <p:nvPr>
            <p:ph type="sldNum" sz="quarter" idx="5"/>
          </p:nvPr>
        </p:nvSpPr>
        <p:spPr/>
        <p:txBody>
          <a:bodyPr/>
          <a:lstStyle/>
          <a:p>
            <a:fld id="{55247812-3409-784D-BAE7-ABE53735D59F}" type="slidenum">
              <a:rPr lang="en-US" smtClean="0"/>
              <a:t>10</a:t>
            </a:fld>
            <a:endParaRPr lang="en-US"/>
          </a:p>
        </p:txBody>
      </p:sp>
    </p:spTree>
    <p:extLst>
      <p:ext uri="{BB962C8B-B14F-4D97-AF65-F5344CB8AC3E}">
        <p14:creationId xmlns:p14="http://schemas.microsoft.com/office/powerpoint/2010/main" val="2580537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7/5/2025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7/5/2025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7/5/2025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7/5/2025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7/5/2025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7/5/2025</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1524000" y="2286000"/>
            <a:ext cx="9144000" cy="2286000"/>
          </a:xfrm>
        </p:spPr>
        <p:txBody>
          <a:bodyPr/>
          <a:lstStyle/>
          <a:p>
            <a:r>
              <a:rPr lang="en-US" dirty="0"/>
              <a:t>A05 Analyzing “Arrival” through the lens of </a:t>
            </a:r>
            <a:r>
              <a:rPr lang="en-US" dirty="0" err="1"/>
              <a:t>nlp</a:t>
            </a:r>
            <a:endParaRPr lang="en-US" dirty="0"/>
          </a:p>
        </p:txBody>
      </p:sp>
      <p:sp>
        <p:nvSpPr>
          <p:cNvPr id="2" name="TextBox 1">
            <a:extLst>
              <a:ext uri="{FF2B5EF4-FFF2-40B4-BE49-F238E27FC236}">
                <a16:creationId xmlns:a16="http://schemas.microsoft.com/office/drawing/2014/main" id="{47C3F7F2-7E11-BE51-FA8D-C0C700896555}"/>
              </a:ext>
            </a:extLst>
          </p:cNvPr>
          <p:cNvSpPr txBox="1"/>
          <p:nvPr/>
        </p:nvSpPr>
        <p:spPr>
          <a:xfrm>
            <a:off x="8101263" y="5053264"/>
            <a:ext cx="3922295" cy="1569660"/>
          </a:xfrm>
          <a:prstGeom prst="rect">
            <a:avLst/>
          </a:prstGeom>
          <a:noFill/>
        </p:spPr>
        <p:txBody>
          <a:bodyPr wrap="square" rtlCol="0">
            <a:spAutoFit/>
          </a:bodyPr>
          <a:lstStyle/>
          <a:p>
            <a:r>
              <a:rPr lang="en-US" sz="2400" b="1" dirty="0">
                <a:solidFill>
                  <a:schemeClr val="bg1"/>
                </a:solidFill>
              </a:rPr>
              <a:t>Saima Sano</a:t>
            </a:r>
          </a:p>
          <a:p>
            <a:r>
              <a:rPr lang="en-US" sz="2400" b="1" dirty="0">
                <a:solidFill>
                  <a:schemeClr val="bg1"/>
                </a:solidFill>
              </a:rPr>
              <a:t>ITAI-2376</a:t>
            </a:r>
          </a:p>
          <a:p>
            <a:r>
              <a:rPr lang="en-US" sz="2400" b="1" dirty="0">
                <a:solidFill>
                  <a:schemeClr val="bg1"/>
                </a:solidFill>
              </a:rPr>
              <a:t>Anna Devarakonda</a:t>
            </a:r>
          </a:p>
          <a:p>
            <a:r>
              <a:rPr lang="en-US" sz="2400" b="1" dirty="0">
                <a:solidFill>
                  <a:schemeClr val="bg1"/>
                </a:solidFill>
              </a:rPr>
              <a:t>July 5</a:t>
            </a:r>
            <a:r>
              <a:rPr lang="en-US" sz="2400" b="1" baseline="30000" dirty="0">
                <a:solidFill>
                  <a:schemeClr val="bg1"/>
                </a:solidFill>
              </a:rPr>
              <a:t>th</a:t>
            </a:r>
            <a:r>
              <a:rPr lang="en-US" sz="2400" b="1" dirty="0">
                <a:solidFill>
                  <a:schemeClr val="bg1"/>
                </a:solidFill>
              </a:rPr>
              <a:t>, 2025</a:t>
            </a:r>
          </a:p>
        </p:txBody>
      </p:sp>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1A525-524F-6592-9DBD-CEA0C4DF11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97CB3A-A57F-A27C-C6A6-7049C0A142F9}"/>
              </a:ext>
            </a:extLst>
          </p:cNvPr>
          <p:cNvSpPr>
            <a:spLocks noGrp="1"/>
          </p:cNvSpPr>
          <p:nvPr>
            <p:ph type="title"/>
          </p:nvPr>
        </p:nvSpPr>
        <p:spPr>
          <a:xfrm>
            <a:off x="838200" y="234780"/>
            <a:ext cx="10515600" cy="1001512"/>
          </a:xfrm>
          <a:noFill/>
        </p:spPr>
        <p:txBody>
          <a:bodyPr anchor="ctr"/>
          <a:lstStyle/>
          <a:p>
            <a:r>
              <a:rPr lang="en-US" dirty="0"/>
              <a:t>Conclusion</a:t>
            </a:r>
          </a:p>
        </p:txBody>
      </p:sp>
      <p:sp>
        <p:nvSpPr>
          <p:cNvPr id="3" name="Content Placeholder 2">
            <a:extLst>
              <a:ext uri="{FF2B5EF4-FFF2-40B4-BE49-F238E27FC236}">
                <a16:creationId xmlns:a16="http://schemas.microsoft.com/office/drawing/2014/main" id="{1463192D-802B-2CA4-0FFE-CDF424F1DB8A}"/>
              </a:ext>
            </a:extLst>
          </p:cNvPr>
          <p:cNvSpPr>
            <a:spLocks noGrp="1"/>
          </p:cNvSpPr>
          <p:nvPr>
            <p:ph sz="quarter" idx="15"/>
          </p:nvPr>
        </p:nvSpPr>
        <p:spPr>
          <a:xfrm>
            <a:off x="838200" y="1363579"/>
            <a:ext cx="10808368" cy="4940384"/>
          </a:xfrm>
          <a:noFill/>
        </p:spPr>
        <p:txBody>
          <a:bodyPr vert="horz" lIns="91440" tIns="45720" rIns="91440" bIns="45720" rtlCol="0" anchor="t">
            <a:normAutofit lnSpcReduction="10000"/>
          </a:bodyPr>
          <a:lstStyle/>
          <a:p>
            <a:pPr indent="457200" algn="just"/>
            <a:r>
              <a:rPr lang="en-US" dirty="0">
                <a:latin typeface="Times New Roman" panose="02020603050405020304" pitchFamily="18" charset="0"/>
                <a:cs typeface="Times New Roman" panose="02020603050405020304" pitchFamily="18" charset="0"/>
              </a:rPr>
              <a:t>Arrival isn't merely an enthralling sci-fi picture. It's a cinematically wrought solution to the ultimate classical problems and dreams at the heart of NLP. The film brings home a scenic drama of how significant context, iteration, and deep immersion truly are to linguistic understanding, simulating how AI evolves to comprehend human communication.</a:t>
            </a:r>
          </a:p>
          <a:p>
            <a:pPr indent="457200" algn="just"/>
            <a:r>
              <a:rPr lang="en-US" dirty="0">
                <a:latin typeface="Times New Roman" panose="02020603050405020304" pitchFamily="18" charset="0"/>
                <a:cs typeface="Times New Roman" panose="02020603050405020304" pitchFamily="18" charset="0"/>
              </a:rPr>
              <a:t>The film stands as a stiff metaphor wondering the evolution of NLP from ambiguity and idiomatic expression to tones, multimodality, and the entire cultural and regional language literacies. Every hurdle faced by Louise Banks toward understanding </a:t>
            </a:r>
            <a:r>
              <a:rPr lang="en-US" dirty="0" err="1">
                <a:latin typeface="Times New Roman" panose="02020603050405020304" pitchFamily="18" charset="0"/>
                <a:cs typeface="Times New Roman" panose="02020603050405020304" pitchFamily="18" charset="0"/>
              </a:rPr>
              <a:t>Heptapod</a:t>
            </a:r>
            <a:r>
              <a:rPr lang="en-US" dirty="0">
                <a:latin typeface="Times New Roman" panose="02020603050405020304" pitchFamily="18" charset="0"/>
                <a:cs typeface="Times New Roman" panose="02020603050405020304" pitchFamily="18" charset="0"/>
              </a:rPr>
              <a:t> language stands for tough nuts AI developers have to crack on the brink of their daily existence.</a:t>
            </a:r>
          </a:p>
          <a:p>
            <a:pPr indent="457200" algn="just"/>
            <a:r>
              <a:rPr lang="en-US" dirty="0">
                <a:latin typeface="Times New Roman" panose="02020603050405020304" pitchFamily="18" charset="0"/>
                <a:cs typeface="Times New Roman" panose="02020603050405020304" pitchFamily="18" charset="0"/>
              </a:rPr>
              <a:t>With Arrival, the intelligible alien gives us that universal message: the very word "weapon" forfeited for use in sustaining human existence and prosperity is communication and understanding. This affirms the notion that the future of dawning human interaction and artificial intelligence lies in our endless quest toward mastering speech by erecting bridges of comprehension across one dialogue and one deciphered symbol at a time.</a:t>
            </a:r>
          </a:p>
        </p:txBody>
      </p:sp>
      <p:sp>
        <p:nvSpPr>
          <p:cNvPr id="5" name="Rectangle 4">
            <a:extLst>
              <a:ext uri="{FF2B5EF4-FFF2-40B4-BE49-F238E27FC236}">
                <a16:creationId xmlns:a16="http://schemas.microsoft.com/office/drawing/2014/main" id="{1FCC6CB3-F67B-C3B0-A2FF-FB6B5431E400}"/>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214007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9DA972-BD3A-3DCD-81F1-7AF161F588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60FE33-53A6-E75A-9BA0-8B7B1BFDD51E}"/>
              </a:ext>
            </a:extLst>
          </p:cNvPr>
          <p:cNvSpPr>
            <a:spLocks noGrp="1"/>
          </p:cNvSpPr>
          <p:nvPr>
            <p:ph type="title"/>
          </p:nvPr>
        </p:nvSpPr>
        <p:spPr>
          <a:xfrm>
            <a:off x="838200" y="365125"/>
            <a:ext cx="10515600" cy="1325563"/>
          </a:xfrm>
          <a:noFill/>
        </p:spPr>
        <p:txBody>
          <a:bodyPr anchor="ctr"/>
          <a:lstStyle/>
          <a:p>
            <a:r>
              <a:rPr lang="en-US" dirty="0"/>
              <a:t>References</a:t>
            </a:r>
          </a:p>
        </p:txBody>
      </p:sp>
      <p:sp>
        <p:nvSpPr>
          <p:cNvPr id="6" name="TextBox 5">
            <a:extLst>
              <a:ext uri="{FF2B5EF4-FFF2-40B4-BE49-F238E27FC236}">
                <a16:creationId xmlns:a16="http://schemas.microsoft.com/office/drawing/2014/main" id="{40AB9512-2230-FEAC-F40E-B3FE6780FC8D}"/>
              </a:ext>
            </a:extLst>
          </p:cNvPr>
          <p:cNvSpPr txBox="1"/>
          <p:nvPr/>
        </p:nvSpPr>
        <p:spPr>
          <a:xfrm>
            <a:off x="521110" y="1769805"/>
            <a:ext cx="11277600" cy="1477328"/>
          </a:xfrm>
          <a:prstGeom prst="rect">
            <a:avLst/>
          </a:prstGeom>
          <a:noFill/>
        </p:spPr>
        <p:txBody>
          <a:bodyPr wrap="square">
            <a:spAutoFit/>
          </a:bodyPr>
          <a:lstStyle/>
          <a:p>
            <a:pPr>
              <a:buFont typeface="Arial" panose="020B0604020202020204" pitchFamily="34" charset="0"/>
              <a:buChar char="•"/>
            </a:pPr>
            <a:r>
              <a:rPr lang="en-US" dirty="0"/>
              <a:t>Villeneuve, Denis. </a:t>
            </a:r>
            <a:r>
              <a:rPr lang="en-US" i="1" dirty="0"/>
              <a:t>Arrival</a:t>
            </a:r>
            <a:r>
              <a:rPr lang="en-US" dirty="0"/>
              <a:t>. Paramount Pictures, 2016.</a:t>
            </a:r>
          </a:p>
          <a:p>
            <a:pPr>
              <a:buFont typeface="Arial" panose="020B0604020202020204" pitchFamily="34" charset="0"/>
              <a:buChar char="•"/>
            </a:pPr>
            <a:r>
              <a:rPr lang="en-US" dirty="0"/>
              <a:t>Vaswani et al. "Attention is All You Need." (2017)</a:t>
            </a:r>
          </a:p>
          <a:p>
            <a:pPr>
              <a:buFont typeface="Arial" panose="020B0604020202020204" pitchFamily="34" charset="0"/>
              <a:buChar char="•"/>
            </a:pPr>
            <a:r>
              <a:rPr lang="en-US" dirty="0"/>
              <a:t>Devlin et al. "BERT: Pre-training of Deep Bidirectional Transformers for Language Understanding." (2018)</a:t>
            </a:r>
          </a:p>
          <a:p>
            <a:pPr>
              <a:buFont typeface="Arial" panose="020B0604020202020204" pitchFamily="34" charset="0"/>
              <a:buChar char="•"/>
            </a:pPr>
            <a:r>
              <a:rPr lang="en-US" dirty="0"/>
              <a:t>Brown et al. "Language Models are Few-Shot Learners." (GPT-3 paper, 2020)</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233691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5C36-617B-795C-5A2B-325EA34F1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AD706-11EF-C258-EBD5-C4EEFEAACF16}"/>
              </a:ext>
            </a:extLst>
          </p:cNvPr>
          <p:cNvSpPr>
            <a:spLocks noGrp="1"/>
          </p:cNvSpPr>
          <p:nvPr>
            <p:ph type="title"/>
          </p:nvPr>
        </p:nvSpPr>
        <p:spPr>
          <a:xfrm>
            <a:off x="6562816" y="457200"/>
            <a:ext cx="4837176" cy="1993392"/>
          </a:xfrm>
        </p:spPr>
        <p:txBody>
          <a:bodyPr vert="horz" lIns="91440" tIns="45720" rIns="91440" bIns="45720" rtlCol="0" anchor="b">
            <a:normAutofit/>
          </a:bodyPr>
          <a:lstStyle/>
          <a:p>
            <a:r>
              <a:rPr lang="en-US" kern="1200" cap="all" spc="300" baseline="0">
                <a:latin typeface="+mj-lt"/>
                <a:ea typeface="+mj-ea"/>
                <a:cs typeface="+mj-cs"/>
              </a:rPr>
              <a:t>introduction</a:t>
            </a:r>
          </a:p>
        </p:txBody>
      </p:sp>
      <p:pic>
        <p:nvPicPr>
          <p:cNvPr id="1028" name="Picture 4">
            <a:extLst>
              <a:ext uri="{FF2B5EF4-FFF2-40B4-BE49-F238E27FC236}">
                <a16:creationId xmlns:a16="http://schemas.microsoft.com/office/drawing/2014/main" id="{05CF7C40-1964-EF4B-9E72-2B9E4C3766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0932" r="31617" b="-1"/>
          <a:stretch>
            <a:fillRect/>
          </a:stretch>
        </p:blipFill>
        <p:spPr bwMode="auto">
          <a:xfrm>
            <a:off x="-28882" y="10"/>
            <a:ext cx="6115050" cy="6857990"/>
          </a:xfrm>
          <a:prstGeom prst="parallelogram">
            <a:avLst/>
          </a:prstGeom>
          <a:solidFill>
            <a:srgbClr val="FFFFFF"/>
          </a:solidFill>
          <a:ln>
            <a:no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F3AB3E7-B409-BD78-B9ED-77F18E889435}"/>
              </a:ext>
            </a:extLst>
          </p:cNvPr>
          <p:cNvSpPr txBox="1"/>
          <p:nvPr/>
        </p:nvSpPr>
        <p:spPr>
          <a:xfrm>
            <a:off x="6562818" y="2752344"/>
            <a:ext cx="4837174" cy="3136392"/>
          </a:xfrm>
          <a:prstGeom prst="rect">
            <a:avLst/>
          </a:prstGeom>
        </p:spPr>
        <p:txBody>
          <a:bodyPr vert="horz" lIns="91440" tIns="45720" rIns="91440" bIns="45720" rtlCol="0" anchor="t" anchorCtr="0">
            <a:normAutofit fontScale="92500"/>
          </a:bodyPr>
          <a:lstStyle/>
          <a:p>
            <a:pPr>
              <a:lnSpc>
                <a:spcPct val="140000"/>
              </a:lnSpc>
              <a:spcBef>
                <a:spcPts val="1000"/>
              </a:spcBef>
            </a:pPr>
            <a:r>
              <a:rPr lang="en-US" sz="1400" dirty="0"/>
              <a:t>In Arrival, Louise Banks, a leading linguist, is tasked with breaking the complex, non-linear </a:t>
            </a:r>
            <a:r>
              <a:rPr lang="en-US" sz="1400" dirty="0" err="1"/>
              <a:t>Heptapod</a:t>
            </a:r>
            <a:r>
              <a:rPr lang="en-US" sz="1400" dirty="0"/>
              <a:t> language, and extraterrestrial people. This fundamental concept echoes much of the inherent Natural Language Processing (NLP) issues. Like Banks attempts to figure out the semantic and syntactic structure in the </a:t>
            </a:r>
            <a:r>
              <a:rPr lang="en-US" sz="1400" dirty="0" err="1"/>
              <a:t>Heptapods</a:t>
            </a:r>
            <a:r>
              <a:rPr lang="en-US" sz="1400" dirty="0"/>
              <a:t>' logograms, NLP experts work on creating models that can analyze and generate human language. The film focuses on the difficulties of disambiguation, contextual understanding, and the iterative hypothesis testing and revision process, all standard challenges in developing effective NLP solutions to machine translation, sentiment analysis, and information retrieval.</a:t>
            </a:r>
          </a:p>
        </p:txBody>
      </p:sp>
    </p:spTree>
    <p:extLst>
      <p:ext uri="{BB962C8B-B14F-4D97-AF65-F5344CB8AC3E}">
        <p14:creationId xmlns:p14="http://schemas.microsoft.com/office/powerpoint/2010/main" val="167201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close up of computer code">
            <a:extLst>
              <a:ext uri="{FF2B5EF4-FFF2-40B4-BE49-F238E27FC236}">
                <a16:creationId xmlns:a16="http://schemas.microsoft.com/office/drawing/2014/main" id="{94D43AA7-0244-2FEB-86AC-B5DECE0232D8}"/>
              </a:ext>
            </a:extLst>
          </p:cNvPr>
          <p:cNvPicPr>
            <a:picLocks noGrp="1" noChangeAspect="1"/>
          </p:cNvPicPr>
          <p:nvPr>
            <p:ph type="pic" sz="quarter" idx="10"/>
          </p:nvPr>
        </p:nvPicPr>
        <p:blipFill rotWithShape="1">
          <a:blip r:embed="rId3">
            <a:alphaModFix amt="40000"/>
            <a:extLst>
              <a:ext uri="{BEBA8EAE-BF5A-486C-A8C5-ECC9F3942E4B}">
                <a14:imgProps xmlns:a14="http://schemas.microsoft.com/office/drawing/2010/main">
                  <a14:imgLayer r:embed="rId4">
                    <a14:imgEffect>
                      <a14:saturation sat="0"/>
                    </a14:imgEffect>
                  </a14:imgLayer>
                </a14:imgProps>
              </a:ext>
            </a:extLst>
          </a:blip>
          <a:srcRect t="7813" b="7813"/>
          <a:stretch/>
        </p:blipFill>
        <p:spPr>
          <a:xfrm>
            <a:off x="0" y="0"/>
            <a:ext cx="12192000" cy="6858000"/>
          </a:xfrm>
        </p:spPr>
      </p:pic>
      <p:sp>
        <p:nvSpPr>
          <p:cNvPr id="3" name="Title 2">
            <a:extLst>
              <a:ext uri="{FF2B5EF4-FFF2-40B4-BE49-F238E27FC236}">
                <a16:creationId xmlns:a16="http://schemas.microsoft.com/office/drawing/2014/main" id="{B2F3FA79-DE26-1F2A-0CF7-5671B73C8B6F}"/>
              </a:ext>
            </a:extLst>
          </p:cNvPr>
          <p:cNvSpPr>
            <a:spLocks noGrp="1"/>
          </p:cNvSpPr>
          <p:nvPr>
            <p:ph type="ctrTitle"/>
          </p:nvPr>
        </p:nvSpPr>
        <p:spPr>
          <a:xfrm>
            <a:off x="1524000" y="2286000"/>
            <a:ext cx="9144000" cy="2286000"/>
          </a:xfrm>
        </p:spPr>
        <p:txBody>
          <a:bodyPr/>
          <a:lstStyle/>
          <a:p>
            <a:r>
              <a:rPr lang="en-US" dirty="0"/>
              <a:t>From symbols to sense: decoding meaning beyond language</a:t>
            </a:r>
          </a:p>
        </p:txBody>
      </p:sp>
    </p:spTree>
    <p:extLst>
      <p:ext uri="{BB962C8B-B14F-4D97-AF65-F5344CB8AC3E}">
        <p14:creationId xmlns:p14="http://schemas.microsoft.com/office/powerpoint/2010/main" val="467869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171115" y="237540"/>
            <a:ext cx="5764463" cy="641684"/>
          </a:xfrm>
          <a:noFill/>
        </p:spPr>
        <p:txBody>
          <a:bodyPr>
            <a:noAutofit/>
          </a:bodyPr>
          <a:lstStyle/>
          <a:p>
            <a:r>
              <a:rPr lang="en-US" dirty="0"/>
              <a:t>Ambiguity in language	</a:t>
            </a:r>
          </a:p>
        </p:txBody>
      </p:sp>
      <p:pic>
        <p:nvPicPr>
          <p:cNvPr id="9" name="Picture Placeholder 8" descr="A person in a suit holding a white board&#10;&#10;AI-generated content may be incorrect.">
            <a:extLst>
              <a:ext uri="{FF2B5EF4-FFF2-40B4-BE49-F238E27FC236}">
                <a16:creationId xmlns:a16="http://schemas.microsoft.com/office/drawing/2014/main" id="{EFDA205B-54C4-2288-1009-96A07F89803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31465" r="31465"/>
          <a:stretch>
            <a:fillRect/>
          </a:stretch>
        </p:blipFill>
        <p:spPr/>
      </p:pic>
      <p:sp>
        <p:nvSpPr>
          <p:cNvPr id="10" name="TextBox 9">
            <a:extLst>
              <a:ext uri="{FF2B5EF4-FFF2-40B4-BE49-F238E27FC236}">
                <a16:creationId xmlns:a16="http://schemas.microsoft.com/office/drawing/2014/main" id="{E63D1C3C-95C1-E586-4AD1-F35E23E7F846}"/>
              </a:ext>
            </a:extLst>
          </p:cNvPr>
          <p:cNvSpPr txBox="1"/>
          <p:nvPr/>
        </p:nvSpPr>
        <p:spPr>
          <a:xfrm>
            <a:off x="304800" y="879224"/>
            <a:ext cx="6080760" cy="6186309"/>
          </a:xfrm>
          <a:prstGeom prst="rect">
            <a:avLst/>
          </a:prstGeom>
          <a:noFill/>
        </p:spPr>
        <p:txBody>
          <a:bodyPr wrap="square" rtlCol="0">
            <a:spAutoFit/>
          </a:bodyPr>
          <a:lstStyle/>
          <a:p>
            <a:r>
              <a:rPr lang="en-US" b="1" dirty="0">
                <a:solidFill>
                  <a:srgbClr val="002060"/>
                </a:solidFill>
              </a:rPr>
              <a:t>Teaching “Human” to </a:t>
            </a:r>
            <a:r>
              <a:rPr lang="en-US" b="1" dirty="0" err="1">
                <a:solidFill>
                  <a:srgbClr val="002060"/>
                </a:solidFill>
              </a:rPr>
              <a:t>Heptapods</a:t>
            </a:r>
            <a:r>
              <a:rPr lang="en-US" b="1" dirty="0">
                <a:solidFill>
                  <a:srgbClr val="002060"/>
                </a:solidFill>
              </a:rPr>
              <a:t>:</a:t>
            </a:r>
          </a:p>
          <a:p>
            <a:r>
              <a:rPr lang="en-US" dirty="0"/>
              <a:t>	In </a:t>
            </a:r>
            <a:r>
              <a:rPr lang="en-US" i="1" dirty="0"/>
              <a:t>Arrival</a:t>
            </a:r>
            <a:r>
              <a:rPr lang="en-US" dirty="0"/>
              <a:t>, Louise Banks faces a core linguistic challenge: teaching fundamental human words like "human" or "Ian" to the </a:t>
            </a:r>
            <a:r>
              <a:rPr lang="en-US" dirty="0" err="1"/>
              <a:t>Heptapods</a:t>
            </a:r>
            <a:r>
              <a:rPr lang="en-US" dirty="0"/>
              <a:t>. Their non-linear, context-dependent language makes even simple concepts profoundly ambiguous without shared understanding.</a:t>
            </a:r>
          </a:p>
          <a:p>
            <a:endParaRPr lang="en-US" dirty="0"/>
          </a:p>
          <a:p>
            <a:r>
              <a:rPr lang="en-US" b="1" dirty="0">
                <a:solidFill>
                  <a:srgbClr val="002060"/>
                </a:solidFill>
              </a:rPr>
              <a:t>The Polysemy Problem in NLP:</a:t>
            </a:r>
          </a:p>
          <a:p>
            <a:r>
              <a:rPr lang="en-US" dirty="0"/>
              <a:t>	This mirrors a critical hurdle in Natural Language Processing (NLP): </a:t>
            </a:r>
            <a:r>
              <a:rPr lang="en-US" b="1" dirty="0"/>
              <a:t>Polysemy</a:t>
            </a:r>
            <a:r>
              <a:rPr lang="en-US" dirty="0"/>
              <a:t>, where a single word possesses multiple meanings. For example: Is “bat” a flying mammal, or a piece of sporting equipment? For AI, this is not immediately obvious, it need context to understand in what sense the word bat is being used.</a:t>
            </a:r>
          </a:p>
          <a:p>
            <a:br>
              <a:rPr lang="en-US" dirty="0"/>
            </a:br>
            <a:r>
              <a:rPr lang="en-US" b="1" dirty="0">
                <a:solidFill>
                  <a:srgbClr val="002060"/>
                </a:solidFill>
              </a:rPr>
              <a:t>Word Sense Disambiguation:</a:t>
            </a:r>
          </a:p>
          <a:p>
            <a:r>
              <a:rPr lang="en-US" dirty="0"/>
              <a:t>	NLP tackles this ambiguity using </a:t>
            </a:r>
            <a:r>
              <a:rPr lang="en-US" b="1" dirty="0"/>
              <a:t>Word Sense Disambiguation (WSD)</a:t>
            </a:r>
            <a:r>
              <a:rPr lang="en-US" dirty="0"/>
              <a:t>. This technique analyzes the surrounding words, grammatical structure, and broader context to infer the correct meaning of a word, just as humans instinctively do.</a:t>
            </a:r>
          </a:p>
          <a:p>
            <a:endParaRPr lang="en-US" dirty="0"/>
          </a:p>
        </p:txBody>
      </p:sp>
    </p:spTree>
    <p:extLst>
      <p:ext uri="{BB962C8B-B14F-4D97-AF65-F5344CB8AC3E}">
        <p14:creationId xmlns:p14="http://schemas.microsoft.com/office/powerpoint/2010/main" val="393043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0"/>
            <a:ext cx="10515600" cy="1325563"/>
          </a:xfrm>
        </p:spPr>
        <p:txBody>
          <a:bodyPr vert="horz" lIns="91440" tIns="45720" rIns="91440" bIns="45720" rtlCol="0" anchor="ctr" anchorCtr="0">
            <a:normAutofit/>
          </a:bodyPr>
          <a:lstStyle/>
          <a:p>
            <a:r>
              <a:rPr lang="en-US" kern="1200" cap="all" spc="300" baseline="0" dirty="0">
                <a:latin typeface="+mj-lt"/>
                <a:ea typeface="+mj-ea"/>
                <a:cs typeface="+mj-cs"/>
              </a:rPr>
              <a:t>When Words don’t mean what they say: idioms &amp; </a:t>
            </a:r>
            <a:r>
              <a:rPr lang="en-US" kern="1200" cap="all" spc="300" baseline="0" dirty="0" err="1">
                <a:latin typeface="+mj-lt"/>
                <a:ea typeface="+mj-ea"/>
                <a:cs typeface="+mj-cs"/>
              </a:rPr>
              <a:t>nlp</a:t>
            </a:r>
            <a:endParaRPr lang="en-US" kern="1200" cap="all" spc="300" baseline="0" dirty="0">
              <a:latin typeface="+mj-lt"/>
              <a:ea typeface="+mj-ea"/>
              <a:cs typeface="+mj-cs"/>
            </a:endParaRPr>
          </a:p>
        </p:txBody>
      </p:sp>
      <p:sp>
        <p:nvSpPr>
          <p:cNvPr id="6" name="TextBox 5">
            <a:extLst>
              <a:ext uri="{FF2B5EF4-FFF2-40B4-BE49-F238E27FC236}">
                <a16:creationId xmlns:a16="http://schemas.microsoft.com/office/drawing/2014/main" id="{FEF2F82A-2311-FFB0-48D8-AE4FEAF81273}"/>
              </a:ext>
            </a:extLst>
          </p:cNvPr>
          <p:cNvSpPr txBox="1"/>
          <p:nvPr/>
        </p:nvSpPr>
        <p:spPr>
          <a:xfrm>
            <a:off x="0" y="1325563"/>
            <a:ext cx="6336632" cy="4577820"/>
          </a:xfrm>
          <a:prstGeom prst="rect">
            <a:avLst/>
          </a:prstGeom>
        </p:spPr>
        <p:txBody>
          <a:bodyPr vert="horz" lIns="91440" tIns="45720" rIns="91440" bIns="45720" rtlCol="0">
            <a:noAutofit/>
          </a:bodyPr>
          <a:lstStyle/>
          <a:p>
            <a:pPr>
              <a:lnSpc>
                <a:spcPct val="90000"/>
              </a:lnSpc>
              <a:spcBef>
                <a:spcPts val="1000"/>
              </a:spcBef>
              <a:buClr>
                <a:schemeClr val="accent2"/>
              </a:buClr>
              <a:buFont typeface="Wingdings" panose="05000000000000000000" pitchFamily="2" charset="2"/>
            </a:pPr>
            <a:r>
              <a:rPr lang="en-US" sz="1400" b="1" dirty="0">
                <a:solidFill>
                  <a:srgbClr val="002060"/>
                </a:solidFill>
              </a:rPr>
              <a:t>Beyond Literal Purpose:</a:t>
            </a:r>
          </a:p>
          <a:p>
            <a:pPr>
              <a:lnSpc>
                <a:spcPct val="90000"/>
              </a:lnSpc>
              <a:spcBef>
                <a:spcPts val="1000"/>
              </a:spcBef>
              <a:buClr>
                <a:schemeClr val="accent2"/>
              </a:buClr>
              <a:buFont typeface="Wingdings" panose="05000000000000000000" pitchFamily="2" charset="2"/>
            </a:pPr>
            <a:r>
              <a:rPr lang="en-US" sz="1400" dirty="0"/>
              <a:t>	In </a:t>
            </a:r>
            <a:r>
              <a:rPr lang="en-US" sz="1400" i="1" dirty="0"/>
              <a:t>Arrival</a:t>
            </a:r>
            <a:r>
              <a:rPr lang="en-US" sz="1400" dirty="0"/>
              <a:t>, Louise Banks' explanation of the nuanced question "What is your purpose on Earth?" to the </a:t>
            </a:r>
            <a:r>
              <a:rPr lang="en-US" sz="1400" dirty="0" err="1"/>
              <a:t>Heptapods</a:t>
            </a:r>
            <a:r>
              <a:rPr lang="en-US" sz="1400" dirty="0"/>
              <a:t> highlights how human communication often transcends literal translation. The aliens struggle with the </a:t>
            </a:r>
            <a:r>
              <a:rPr lang="en-US" sz="1400" i="1" dirty="0"/>
              <a:t>implied intent</a:t>
            </a:r>
            <a:r>
              <a:rPr lang="en-US" sz="1400" dirty="0"/>
              <a:t> and cultural context behind the query, much like understanding an idiom.</a:t>
            </a:r>
          </a:p>
          <a:p>
            <a:pPr>
              <a:lnSpc>
                <a:spcPct val="90000"/>
              </a:lnSpc>
              <a:spcBef>
                <a:spcPts val="1000"/>
              </a:spcBef>
              <a:buClr>
                <a:schemeClr val="accent2"/>
              </a:buClr>
              <a:buFont typeface="Wingdings" panose="05000000000000000000" pitchFamily="2" charset="2"/>
            </a:pPr>
            <a:r>
              <a:rPr lang="en-US" sz="1400" b="1" dirty="0">
                <a:solidFill>
                  <a:srgbClr val="002060"/>
                </a:solidFill>
              </a:rPr>
              <a:t>Defying Dictionary Meanings:</a:t>
            </a:r>
          </a:p>
          <a:p>
            <a:pPr>
              <a:lnSpc>
                <a:spcPct val="90000"/>
              </a:lnSpc>
              <a:spcBef>
                <a:spcPts val="1000"/>
              </a:spcBef>
              <a:buClr>
                <a:schemeClr val="accent2"/>
              </a:buClr>
              <a:buFont typeface="Wingdings" panose="05000000000000000000" pitchFamily="2" charset="2"/>
            </a:pPr>
            <a:r>
              <a:rPr lang="en-US" sz="1400" dirty="0"/>
              <a:t>	This mirrors a significant challenge in Natural Language Processing (NLP): </a:t>
            </a:r>
            <a:r>
              <a:rPr lang="en-US" sz="1400" b="1" dirty="0"/>
              <a:t>Idiomatic Expressions</a:t>
            </a:r>
            <a:r>
              <a:rPr lang="en-US" sz="1400" dirty="0"/>
              <a:t>. These are phrases where the meaning cannot be deduced from the literal meanings of their individual words (e.g., "kick the bucket" doesn't mean to literally kick a pail). They are culturally embedded and defy simple word-for-word interpretation.</a:t>
            </a:r>
          </a:p>
          <a:p>
            <a:pPr>
              <a:lnSpc>
                <a:spcPct val="90000"/>
              </a:lnSpc>
              <a:spcBef>
                <a:spcPts val="1000"/>
              </a:spcBef>
              <a:buClr>
                <a:schemeClr val="accent2"/>
              </a:buClr>
              <a:buFont typeface="Wingdings" panose="05000000000000000000" pitchFamily="2" charset="2"/>
            </a:pPr>
            <a:br>
              <a:rPr lang="en-US" sz="1400" dirty="0"/>
            </a:br>
            <a:r>
              <a:rPr lang="en-US" sz="1400" b="1" dirty="0">
                <a:solidFill>
                  <a:srgbClr val="002060"/>
                </a:solidFill>
              </a:rPr>
              <a:t>Deep Learning's Contextual Grasp:</a:t>
            </a:r>
          </a:p>
          <a:p>
            <a:pPr>
              <a:lnSpc>
                <a:spcPct val="90000"/>
              </a:lnSpc>
              <a:spcBef>
                <a:spcPts val="1000"/>
              </a:spcBef>
              <a:buClr>
                <a:schemeClr val="accent2"/>
              </a:buClr>
              <a:buFont typeface="Wingdings" panose="05000000000000000000" pitchFamily="2" charset="2"/>
            </a:pPr>
            <a:r>
              <a:rPr lang="en-US" sz="1400" dirty="0"/>
              <a:t>	Traditional NLP struggled with idioms. Modern NLP leverages </a:t>
            </a:r>
            <a:r>
              <a:rPr lang="en-US" sz="1400" b="1" dirty="0"/>
              <a:t>Deep Learning models</a:t>
            </a:r>
            <a:r>
              <a:rPr lang="en-US" sz="1400" dirty="0"/>
              <a:t>, trained on vast text corpora, to learn the complex, non-literal patterns where idioms occur. These models infer the </a:t>
            </a:r>
            <a:r>
              <a:rPr lang="en-US" sz="1400" i="1" dirty="0"/>
              <a:t>intended meaning</a:t>
            </a:r>
            <a:r>
              <a:rPr lang="en-US" sz="1400" dirty="0"/>
              <a:t> by understanding the context in which the idiom is used, rather than relying on direct definitions. Groundbreaking models like Google's </a:t>
            </a:r>
            <a:r>
              <a:rPr lang="en-US" sz="1400" b="1" dirty="0"/>
              <a:t>BERT</a:t>
            </a:r>
            <a:r>
              <a:rPr lang="en-US" sz="1400" dirty="0"/>
              <a:t> (Bidirectional Encoder Representations from Transformers) and OpenAI's </a:t>
            </a:r>
            <a:r>
              <a:rPr lang="en-US" sz="1400" b="1" dirty="0"/>
              <a:t>GPT</a:t>
            </a:r>
            <a:r>
              <a:rPr lang="en-US" sz="1400" dirty="0"/>
              <a:t> series (Generative Pre-trained Transformers) are particularly adept at capturing these nuanced meanings due to their advanced contextual understanding and pre-training on massive amounts of human language.</a:t>
            </a:r>
          </a:p>
        </p:txBody>
      </p:sp>
      <p:pic>
        <p:nvPicPr>
          <p:cNvPr id="10" name="Picture Placeholder 9" descr="A person writing on a whiteboard&#10;&#10;AI-generated content may be incorrect.">
            <a:extLst>
              <a:ext uri="{FF2B5EF4-FFF2-40B4-BE49-F238E27FC236}">
                <a16:creationId xmlns:a16="http://schemas.microsoft.com/office/drawing/2014/main" id="{D69E9FA5-52A3-11CA-FE4B-B8E12E0F3741}"/>
              </a:ext>
            </a:extLst>
          </p:cNvPr>
          <p:cNvPicPr>
            <a:picLocks noGrp="1" noChangeAspect="1"/>
          </p:cNvPicPr>
          <p:nvPr>
            <p:ph sz="quarter" idx="16"/>
          </p:nvPr>
        </p:nvPicPr>
        <p:blipFill>
          <a:blip r:embed="rId3">
            <a:extLst>
              <a:ext uri="{28A0092B-C50C-407E-A947-70E740481C1C}">
                <a14:useLocalDpi xmlns:a14="http://schemas.microsoft.com/office/drawing/2010/main" val="0"/>
              </a:ext>
            </a:extLst>
          </a:blip>
          <a:srcRect l="23786" r="23784" b="-2"/>
          <a:stretch>
            <a:fillRect/>
          </a:stretch>
        </p:blipFill>
        <p:spPr>
          <a:xfrm>
            <a:off x="6219464" y="1790329"/>
            <a:ext cx="5134335" cy="4113054"/>
          </a:xfrm>
          <a:noFill/>
        </p:spPr>
      </p:pic>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04305-ED70-8D77-6979-4340BC4E98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FDBAA9-13ED-5086-FA0F-DE2DF39FD84A}"/>
              </a:ext>
            </a:extLst>
          </p:cNvPr>
          <p:cNvSpPr>
            <a:spLocks noGrp="1"/>
          </p:cNvSpPr>
          <p:nvPr>
            <p:ph type="title"/>
          </p:nvPr>
        </p:nvSpPr>
        <p:spPr>
          <a:xfrm>
            <a:off x="838200" y="365760"/>
            <a:ext cx="10515600" cy="1325880"/>
          </a:xfrm>
        </p:spPr>
        <p:txBody>
          <a:bodyPr vert="horz" lIns="91440" tIns="45720" rIns="91440" bIns="45720" rtlCol="0" anchor="ctr" anchorCtr="0">
            <a:normAutofit/>
          </a:bodyPr>
          <a:lstStyle/>
          <a:p>
            <a:r>
              <a:rPr lang="en-US" dirty="0"/>
              <a:t>The Nuance of Intent: Tone, Sarcasm &amp; AI</a:t>
            </a:r>
            <a:r>
              <a:rPr lang="en-US" kern="1200" cap="all" spc="300" baseline="0" dirty="0">
                <a:latin typeface="+mj-lt"/>
                <a:ea typeface="+mj-ea"/>
                <a:cs typeface="+mj-cs"/>
              </a:rPr>
              <a:t>	</a:t>
            </a:r>
          </a:p>
        </p:txBody>
      </p:sp>
      <p:pic>
        <p:nvPicPr>
          <p:cNvPr id="6" name="Picture Placeholder 5" descr="A circular object in the smoke&#10;&#10;AI-generated content may be incorrect.">
            <a:extLst>
              <a:ext uri="{FF2B5EF4-FFF2-40B4-BE49-F238E27FC236}">
                <a16:creationId xmlns:a16="http://schemas.microsoft.com/office/drawing/2014/main" id="{1236DA13-F01A-C8AB-47C4-6AC13107FA52}"/>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rcRect l="12114" r="25840"/>
          <a:stretch>
            <a:fillRect/>
          </a:stretch>
        </p:blipFill>
        <p:spPr>
          <a:xfrm>
            <a:off x="838200" y="1691641"/>
            <a:ext cx="4657830" cy="4470330"/>
          </a:xfrm>
          <a:noFill/>
        </p:spPr>
      </p:pic>
      <p:sp>
        <p:nvSpPr>
          <p:cNvPr id="10" name="TextBox 9">
            <a:extLst>
              <a:ext uri="{FF2B5EF4-FFF2-40B4-BE49-F238E27FC236}">
                <a16:creationId xmlns:a16="http://schemas.microsoft.com/office/drawing/2014/main" id="{1AA74409-71D8-0723-C94C-BB9645BDAAA2}"/>
              </a:ext>
            </a:extLst>
          </p:cNvPr>
          <p:cNvSpPr txBox="1"/>
          <p:nvPr/>
        </p:nvSpPr>
        <p:spPr>
          <a:xfrm>
            <a:off x="5496030" y="1451008"/>
            <a:ext cx="6695970" cy="4470329"/>
          </a:xfrm>
          <a:prstGeom prst="rect">
            <a:avLst/>
          </a:prstGeom>
        </p:spPr>
        <p:txBody>
          <a:bodyPr vert="horz" lIns="91440" tIns="45720" rIns="91440" bIns="45720" rtlCol="0">
            <a:noAutofit/>
          </a:bodyPr>
          <a:lstStyle/>
          <a:p>
            <a:pPr>
              <a:lnSpc>
                <a:spcPct val="90000"/>
              </a:lnSpc>
              <a:spcBef>
                <a:spcPts val="1000"/>
              </a:spcBef>
              <a:buClr>
                <a:schemeClr val="accent2"/>
              </a:buClr>
              <a:buFont typeface="Wingdings" panose="05000000000000000000" pitchFamily="2" charset="2"/>
            </a:pPr>
            <a:r>
              <a:rPr lang="en-US" sz="1400" b="1" dirty="0"/>
              <a:t>A Fatal Misinterpretation:</a:t>
            </a:r>
          </a:p>
          <a:p>
            <a:pPr>
              <a:lnSpc>
                <a:spcPct val="90000"/>
              </a:lnSpc>
              <a:spcBef>
                <a:spcPts val="1000"/>
              </a:spcBef>
              <a:buClr>
                <a:schemeClr val="accent2"/>
              </a:buClr>
              <a:buFont typeface="Wingdings" panose="05000000000000000000" pitchFamily="2" charset="2"/>
            </a:pPr>
            <a:r>
              <a:rPr lang="en-US" sz="1400" dirty="0"/>
              <a:t>	In </a:t>
            </a:r>
            <a:r>
              <a:rPr lang="en-US" sz="1400" i="1" dirty="0"/>
              <a:t>Arrival</a:t>
            </a:r>
            <a:r>
              <a:rPr lang="en-US" sz="1400" dirty="0"/>
              <a:t>, a pivotal scene sees the </a:t>
            </a:r>
            <a:r>
              <a:rPr lang="en-US" sz="1400" dirty="0" err="1"/>
              <a:t>Heptapods</a:t>
            </a:r>
            <a:r>
              <a:rPr lang="en-US" sz="1400" dirty="0"/>
              <a:t>' phrase, understood as "offer weapon," tragically misinterpreted by human forces as a direct threat. This highlights how critically important </a:t>
            </a:r>
            <a:r>
              <a:rPr lang="en-US" sz="1400" b="1" dirty="0"/>
              <a:t>tone and true intent</a:t>
            </a:r>
            <a:r>
              <a:rPr lang="en-US" sz="1400" dirty="0"/>
              <a:t> are in communication, often overriding literal word meanings.</a:t>
            </a:r>
          </a:p>
          <a:p>
            <a:pPr>
              <a:lnSpc>
                <a:spcPct val="90000"/>
              </a:lnSpc>
              <a:spcBef>
                <a:spcPts val="1000"/>
              </a:spcBef>
              <a:buClr>
                <a:schemeClr val="accent2"/>
              </a:buClr>
              <a:buFont typeface="Wingdings" panose="05000000000000000000" pitchFamily="2" charset="2"/>
            </a:pPr>
            <a:endParaRPr lang="en-US" sz="1400" dirty="0"/>
          </a:p>
          <a:p>
            <a:pPr>
              <a:lnSpc>
                <a:spcPct val="90000"/>
              </a:lnSpc>
              <a:spcBef>
                <a:spcPts val="1000"/>
              </a:spcBef>
              <a:buClr>
                <a:schemeClr val="accent2"/>
              </a:buClr>
              <a:buFont typeface="Wingdings" panose="05000000000000000000" pitchFamily="2" charset="2"/>
            </a:pPr>
            <a:r>
              <a:rPr lang="en-US" sz="1400" b="1" dirty="0"/>
              <a:t>Decoding True Sentiment:</a:t>
            </a:r>
          </a:p>
          <a:p>
            <a:pPr>
              <a:lnSpc>
                <a:spcPct val="90000"/>
              </a:lnSpc>
              <a:spcBef>
                <a:spcPts val="1000"/>
              </a:spcBef>
              <a:buClr>
                <a:schemeClr val="accent2"/>
              </a:buClr>
              <a:buFont typeface="Wingdings" panose="05000000000000000000" pitchFamily="2" charset="2"/>
            </a:pPr>
            <a:r>
              <a:rPr lang="en-US" sz="1400" dirty="0"/>
              <a:t>	For Natural Language Processing (NLP), detecting </a:t>
            </a:r>
            <a:r>
              <a:rPr lang="en-US" sz="1400" b="1" dirty="0"/>
              <a:t>sarcasm, irony, or the underlying tone</a:t>
            </a:r>
            <a:r>
              <a:rPr lang="en-US" sz="1400" dirty="0"/>
              <a:t> of a statement is immensely difficult. Sarcasm, for instance, often uses positive words to convey a negative or mocking sentiment ("Oh, that's just </a:t>
            </a:r>
            <a:r>
              <a:rPr lang="en-US" sz="1400" i="1" dirty="0"/>
              <a:t>brilliant</a:t>
            </a:r>
            <a:r>
              <a:rPr lang="en-US" sz="1400" dirty="0"/>
              <a:t>!"). Machines struggle to identify this inverted meaning.</a:t>
            </a:r>
          </a:p>
          <a:p>
            <a:pPr>
              <a:lnSpc>
                <a:spcPct val="90000"/>
              </a:lnSpc>
              <a:spcBef>
                <a:spcPts val="1000"/>
              </a:spcBef>
              <a:buClr>
                <a:schemeClr val="accent2"/>
              </a:buClr>
              <a:buFont typeface="Wingdings" panose="05000000000000000000" pitchFamily="2" charset="2"/>
            </a:pPr>
            <a:br>
              <a:rPr lang="en-US" sz="1400" dirty="0"/>
            </a:br>
            <a:r>
              <a:rPr lang="en-US" sz="1400" b="1" dirty="0"/>
              <a:t>Contextual &amp; Sentiment Modeling:</a:t>
            </a:r>
          </a:p>
          <a:p>
            <a:pPr>
              <a:lnSpc>
                <a:spcPct val="90000"/>
              </a:lnSpc>
              <a:spcBef>
                <a:spcPts val="1000"/>
              </a:spcBef>
              <a:buClr>
                <a:schemeClr val="accent2"/>
              </a:buClr>
              <a:buFont typeface="Wingdings" panose="05000000000000000000" pitchFamily="2" charset="2"/>
            </a:pPr>
            <a:r>
              <a:rPr lang="en-US" sz="1400" dirty="0"/>
              <a:t>	NLP tackles this through advanced </a:t>
            </a:r>
            <a:r>
              <a:rPr lang="en-US" sz="1400" b="1" dirty="0"/>
              <a:t>Sentiment Analysis</a:t>
            </a:r>
            <a:r>
              <a:rPr lang="en-US" sz="1400" dirty="0"/>
              <a:t> and sophisticated </a:t>
            </a:r>
            <a:r>
              <a:rPr lang="en-US" sz="1400" b="1" dirty="0"/>
              <a:t>Contextual Modeling</a:t>
            </a:r>
            <a:r>
              <a:rPr lang="en-US" sz="1400" dirty="0"/>
              <a:t>. Rather than merely assigning positive or negative labels to words, models analyze the entire sentence, surrounding dialogue, and even common linguistic patterns to infer the speaker's true emotional state and intent. Cutting-edge </a:t>
            </a:r>
            <a:r>
              <a:rPr lang="en-US" sz="1400" b="1" dirty="0"/>
              <a:t>Transformer-based models</a:t>
            </a:r>
            <a:r>
              <a:rPr lang="en-US" sz="1400" dirty="0"/>
              <a:t>, such as </a:t>
            </a:r>
            <a:r>
              <a:rPr lang="en-US" sz="1400" b="1" dirty="0" err="1"/>
              <a:t>RoBERTa</a:t>
            </a:r>
            <a:r>
              <a:rPr lang="en-US" sz="1400" dirty="0"/>
              <a:t> (A Robustly Optimized BERT Pretraining Approach), are particularly effective. Their deep understanding of word relationships within a broader context allows them to capture subtle cues, negative polarity, and the often-inverted meaning of sarcasm.</a:t>
            </a:r>
          </a:p>
        </p:txBody>
      </p:sp>
    </p:spTree>
    <p:extLst>
      <p:ext uri="{BB962C8B-B14F-4D97-AF65-F5344CB8AC3E}">
        <p14:creationId xmlns:p14="http://schemas.microsoft.com/office/powerpoint/2010/main" val="330248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21BEE-39DB-FE75-72CC-846CED9309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71AEF6-BD6F-1707-549C-9CC84867F0E4}"/>
              </a:ext>
            </a:extLst>
          </p:cNvPr>
          <p:cNvSpPr>
            <a:spLocks noGrp="1"/>
          </p:cNvSpPr>
          <p:nvPr>
            <p:ph type="title"/>
          </p:nvPr>
        </p:nvSpPr>
        <p:spPr>
          <a:xfrm>
            <a:off x="838200" y="365760"/>
            <a:ext cx="10515600" cy="1325880"/>
          </a:xfrm>
        </p:spPr>
        <p:txBody>
          <a:bodyPr vert="horz" lIns="91440" tIns="45720" rIns="91440" bIns="45720" rtlCol="0" anchor="ctr" anchorCtr="0">
            <a:normAutofit/>
          </a:bodyPr>
          <a:lstStyle/>
          <a:p>
            <a:r>
              <a:rPr lang="en-US" kern="1200" cap="all" spc="300" baseline="0">
                <a:latin typeface="+mj-lt"/>
                <a:ea typeface="+mj-ea"/>
                <a:cs typeface="+mj-cs"/>
              </a:rPr>
              <a:t>Beyond Borders: Navigating Cultural Language Variations</a:t>
            </a:r>
            <a:endParaRPr lang="en-US" kern="1200" cap="all" spc="300" baseline="0" dirty="0">
              <a:latin typeface="+mj-lt"/>
              <a:ea typeface="+mj-ea"/>
              <a:cs typeface="+mj-cs"/>
            </a:endParaRPr>
          </a:p>
        </p:txBody>
      </p:sp>
      <p:sp>
        <p:nvSpPr>
          <p:cNvPr id="10" name="TextBox 9">
            <a:extLst>
              <a:ext uri="{FF2B5EF4-FFF2-40B4-BE49-F238E27FC236}">
                <a16:creationId xmlns:a16="http://schemas.microsoft.com/office/drawing/2014/main" id="{86B20E04-C6B3-39D5-9976-58DE86AAD765}"/>
              </a:ext>
            </a:extLst>
          </p:cNvPr>
          <p:cNvSpPr txBox="1"/>
          <p:nvPr/>
        </p:nvSpPr>
        <p:spPr>
          <a:xfrm>
            <a:off x="383459" y="2024781"/>
            <a:ext cx="5830528" cy="4137189"/>
          </a:xfrm>
          <a:prstGeom prst="rect">
            <a:avLst/>
          </a:prstGeom>
        </p:spPr>
        <p:txBody>
          <a:bodyPr vert="horz" lIns="91440" tIns="45720" rIns="91440" bIns="45720" rtlCol="0">
            <a:noAutofit/>
          </a:bodyPr>
          <a:lstStyle/>
          <a:p>
            <a:pPr>
              <a:lnSpc>
                <a:spcPct val="90000"/>
              </a:lnSpc>
              <a:spcBef>
                <a:spcPts val="600"/>
              </a:spcBef>
              <a:buClr>
                <a:schemeClr val="accent2"/>
              </a:buClr>
              <a:buFont typeface="Wingdings" panose="05000000000000000000" pitchFamily="2" charset="2"/>
            </a:pPr>
            <a:r>
              <a:rPr lang="en-US" sz="1200" dirty="0"/>
              <a:t>Divergent Global Interpretations:</a:t>
            </a:r>
          </a:p>
          <a:p>
            <a:pPr>
              <a:lnSpc>
                <a:spcPct val="90000"/>
              </a:lnSpc>
              <a:spcBef>
                <a:spcPts val="600"/>
              </a:spcBef>
              <a:buClr>
                <a:schemeClr val="accent2"/>
              </a:buClr>
              <a:buFont typeface="Wingdings" panose="05000000000000000000" pitchFamily="2" charset="2"/>
            </a:pPr>
            <a:r>
              <a:rPr lang="en-US" sz="1200" dirty="0"/>
              <a:t>	In </a:t>
            </a:r>
            <a:r>
              <a:rPr lang="en-US" sz="1200" i="1" dirty="0"/>
              <a:t>Arrival</a:t>
            </a:r>
            <a:r>
              <a:rPr lang="en-US" sz="1200" dirty="0"/>
              <a:t>, a crucial plot point revolves around how different nations interpret the </a:t>
            </a:r>
            <a:r>
              <a:rPr lang="en-US" sz="1200" dirty="0" err="1"/>
              <a:t>Heptapods</a:t>
            </a:r>
            <a:r>
              <a:rPr lang="en-US" sz="1200" dirty="0"/>
              <a:t>' messages uniquely. Despite receiving the same alien communication, their distinct cultural backgrounds, political agendas, and linguistic frameworks lead to vastly different conclusions, showcasing the profound impact of human cultural variation on understanding.</a:t>
            </a:r>
          </a:p>
          <a:p>
            <a:pPr>
              <a:lnSpc>
                <a:spcPct val="90000"/>
              </a:lnSpc>
              <a:spcBef>
                <a:spcPts val="600"/>
              </a:spcBef>
              <a:buClr>
                <a:schemeClr val="accent2"/>
              </a:buClr>
              <a:buFont typeface="Wingdings" panose="05000000000000000000" pitchFamily="2" charset="2"/>
            </a:pPr>
            <a:r>
              <a:rPr lang="en-US" sz="1200" dirty="0"/>
              <a:t>The Dialect &amp; Context Divide</a:t>
            </a:r>
          </a:p>
          <a:p>
            <a:pPr>
              <a:lnSpc>
                <a:spcPct val="90000"/>
              </a:lnSpc>
              <a:spcBef>
                <a:spcPts val="600"/>
              </a:spcBef>
              <a:buClr>
                <a:schemeClr val="accent2"/>
              </a:buClr>
              <a:buFont typeface="Wingdings" panose="05000000000000000000" pitchFamily="2" charset="2"/>
            </a:pPr>
            <a:r>
              <a:rPr lang="en-US" sz="1200" dirty="0"/>
              <a:t>	This mirrors a significant challenge in Natural Language Processing (NLP): </a:t>
            </a:r>
            <a:r>
              <a:rPr lang="en-US" sz="1200" b="1" dirty="0"/>
              <a:t>Cultural and Regional Language Variations</a:t>
            </a:r>
            <a:r>
              <a:rPr lang="en-US" sz="1200" dirty="0"/>
              <a:t>. Even within the same human language (e.g., English, Spanish), meanings of words, idiomatic expressions, slang, and conversational norms can vary drastically by region, demographic, or cultural group. A model trained for one region might fail for another.</a:t>
            </a:r>
          </a:p>
          <a:p>
            <a:pPr>
              <a:lnSpc>
                <a:spcPct val="90000"/>
              </a:lnSpc>
              <a:spcBef>
                <a:spcPts val="600"/>
              </a:spcBef>
              <a:buClr>
                <a:schemeClr val="accent2"/>
              </a:buClr>
              <a:buFont typeface="Wingdings" panose="05000000000000000000" pitchFamily="2" charset="2"/>
            </a:pPr>
            <a:br>
              <a:rPr lang="en-US" sz="1200" dirty="0"/>
            </a:br>
            <a:r>
              <a:rPr lang="en-US" sz="1200" dirty="0"/>
              <a:t>Building Multilingual Models:</a:t>
            </a:r>
            <a:endParaRPr lang="en-US" sz="1200" b="1" dirty="0"/>
          </a:p>
          <a:p>
            <a:pPr>
              <a:lnSpc>
                <a:spcPct val="90000"/>
              </a:lnSpc>
              <a:spcBef>
                <a:spcPts val="600"/>
              </a:spcBef>
              <a:buClr>
                <a:schemeClr val="accent2"/>
              </a:buClr>
              <a:buFont typeface="Wingdings" panose="05000000000000000000" pitchFamily="2" charset="2"/>
            </a:pPr>
            <a:r>
              <a:rPr lang="en-US" sz="1200" dirty="0"/>
              <a:t>	To overcome this linguistic fragmentation, NLP develops </a:t>
            </a:r>
            <a:r>
              <a:rPr lang="en-US" sz="1200" b="1" dirty="0"/>
              <a:t>Multilingual Models</a:t>
            </a:r>
            <a:r>
              <a:rPr lang="en-US" sz="1200" dirty="0"/>
              <a:t>. These models are not merely separate language translators; they are trained simultaneously across numerous languages and dialects. This approach allows them to learn shared linguistic structures while also recognizing and adapting to culture- or region-specific nuances. Leading examples include </a:t>
            </a:r>
            <a:r>
              <a:rPr lang="en-US" sz="1200" b="1" dirty="0" err="1"/>
              <a:t>mBERT</a:t>
            </a:r>
            <a:r>
              <a:rPr lang="en-US" sz="1200" dirty="0"/>
              <a:t> (Multilingual BERT) and </a:t>
            </a:r>
            <a:r>
              <a:rPr lang="en-US" sz="1200" b="1" dirty="0"/>
              <a:t>XLM-R</a:t>
            </a:r>
            <a:r>
              <a:rPr lang="en-US" sz="1200" dirty="0"/>
              <a:t> (Cross-lingual Language Model - </a:t>
            </a:r>
            <a:r>
              <a:rPr lang="en-US" sz="1200" dirty="0" err="1"/>
              <a:t>RoBERTa</a:t>
            </a:r>
            <a:r>
              <a:rPr lang="en-US" sz="1200" dirty="0"/>
              <a:t>). These powerful Transformer-based models are pre-trained on text from hundreds of languages and dialects, enabling them to transfer knowledge across linguistic boundaries and adapt effectively to regional specificities, making them invaluable for global NLP applications.</a:t>
            </a:r>
          </a:p>
        </p:txBody>
      </p:sp>
      <p:pic>
        <p:nvPicPr>
          <p:cNvPr id="15" name="Content Placeholder 14" descr="A map of the world with a play button&#10;&#10;AI-generated content may be incorrect.">
            <a:extLst>
              <a:ext uri="{FF2B5EF4-FFF2-40B4-BE49-F238E27FC236}">
                <a16:creationId xmlns:a16="http://schemas.microsoft.com/office/drawing/2014/main" id="{AA3F248C-54E5-069C-A7DF-D13CBEF59136}"/>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6459795" y="3041163"/>
            <a:ext cx="4894006" cy="2104423"/>
          </a:xfrm>
          <a:noFill/>
        </p:spPr>
      </p:pic>
    </p:spTree>
    <p:extLst>
      <p:ext uri="{BB962C8B-B14F-4D97-AF65-F5344CB8AC3E}">
        <p14:creationId xmlns:p14="http://schemas.microsoft.com/office/powerpoint/2010/main" val="107610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38200" y="365760"/>
            <a:ext cx="10515600" cy="1325880"/>
          </a:xfrm>
        </p:spPr>
        <p:txBody>
          <a:bodyPr vert="horz" lIns="91440" tIns="45720" rIns="91440" bIns="45720" rtlCol="0" anchor="ctr" anchorCtr="0">
            <a:normAutofit/>
          </a:bodyPr>
          <a:lstStyle/>
          <a:p>
            <a:r>
              <a:rPr lang="en-US" kern="1200" cap="all" spc="300" baseline="0">
                <a:latin typeface="+mj-lt"/>
                <a:ea typeface="+mj-ea"/>
                <a:cs typeface="+mj-cs"/>
              </a:rPr>
              <a:t>The Power of Multimodal NLP</a:t>
            </a:r>
          </a:p>
        </p:txBody>
      </p:sp>
      <p:sp>
        <p:nvSpPr>
          <p:cNvPr id="4" name="TextBox 3">
            <a:extLst>
              <a:ext uri="{FF2B5EF4-FFF2-40B4-BE49-F238E27FC236}">
                <a16:creationId xmlns:a16="http://schemas.microsoft.com/office/drawing/2014/main" id="{4F9DDC72-C3B0-6965-EEDA-112B8DAFB071}"/>
              </a:ext>
            </a:extLst>
          </p:cNvPr>
          <p:cNvSpPr txBox="1"/>
          <p:nvPr/>
        </p:nvSpPr>
        <p:spPr>
          <a:xfrm>
            <a:off x="838199" y="2024781"/>
            <a:ext cx="5212079" cy="4137189"/>
          </a:xfrm>
          <a:prstGeom prst="rect">
            <a:avLst/>
          </a:prstGeom>
        </p:spPr>
        <p:txBody>
          <a:bodyPr vert="horz" lIns="91440" tIns="45720" rIns="91440" bIns="45720" rtlCol="0">
            <a:normAutofit/>
          </a:bodyPr>
          <a:lstStyle/>
          <a:p>
            <a:pPr>
              <a:lnSpc>
                <a:spcPct val="90000"/>
              </a:lnSpc>
              <a:spcBef>
                <a:spcPts val="1000"/>
              </a:spcBef>
              <a:buClr>
                <a:schemeClr val="accent2"/>
              </a:buClr>
              <a:buFont typeface="Wingdings" panose="05000000000000000000" pitchFamily="2" charset="2"/>
            </a:pPr>
            <a:r>
              <a:rPr lang="en-US" sz="1100" b="1"/>
              <a:t>Decoding Visual Language:</a:t>
            </a:r>
          </a:p>
          <a:p>
            <a:pPr>
              <a:lnSpc>
                <a:spcPct val="90000"/>
              </a:lnSpc>
              <a:spcBef>
                <a:spcPts val="1000"/>
              </a:spcBef>
              <a:buClr>
                <a:schemeClr val="accent2"/>
              </a:buClr>
              <a:buFont typeface="Wingdings" panose="05000000000000000000" pitchFamily="2" charset="2"/>
            </a:pPr>
            <a:r>
              <a:rPr lang="en-US" sz="1100"/>
              <a:t>	In </a:t>
            </a:r>
            <a:r>
              <a:rPr lang="en-US" sz="1100" i="1"/>
              <a:t>Arrival</a:t>
            </a:r>
            <a:r>
              <a:rPr lang="en-US" sz="1100"/>
              <a:t>, the Heptapods communicate through intricate, circular </a:t>
            </a:r>
            <a:r>
              <a:rPr lang="en-US" sz="1100" b="1"/>
              <a:t>logograms</a:t>
            </a:r>
            <a:r>
              <a:rPr lang="en-US" sz="1100"/>
              <a:t> – a language that is inherently visual. Louise Banks' journey involves interpreting these complex images that convey entire concepts, demonstrating how deeply intertwined visual and linguistic meaning can be in profound communication.</a:t>
            </a:r>
          </a:p>
          <a:p>
            <a:pPr>
              <a:lnSpc>
                <a:spcPct val="90000"/>
              </a:lnSpc>
              <a:spcBef>
                <a:spcPts val="1000"/>
              </a:spcBef>
              <a:buClr>
                <a:schemeClr val="accent2"/>
              </a:buClr>
              <a:buFont typeface="Wingdings" panose="05000000000000000000" pitchFamily="2" charset="2"/>
            </a:pPr>
            <a:r>
              <a:rPr lang="en-US" sz="1100" b="1"/>
              <a:t>Bridging Image and Text:</a:t>
            </a:r>
          </a:p>
          <a:p>
            <a:pPr>
              <a:lnSpc>
                <a:spcPct val="90000"/>
              </a:lnSpc>
              <a:spcBef>
                <a:spcPts val="1000"/>
              </a:spcBef>
              <a:buClr>
                <a:schemeClr val="accent2"/>
              </a:buClr>
              <a:buFont typeface="Wingdings" panose="05000000000000000000" pitchFamily="2" charset="2"/>
            </a:pPr>
            <a:r>
              <a:rPr lang="en-US" sz="1100"/>
              <a:t>	This mirrors a core challenge in modern NLP: deriving comprehensive meaning from </a:t>
            </a:r>
            <a:r>
              <a:rPr lang="en-US" sz="1100" b="1"/>
              <a:t>both images and text simultaneously</a:t>
            </a:r>
            <a:r>
              <a:rPr lang="en-US" sz="1100"/>
              <a:t>. Traditionally, NLP focuses on text while Computer Vision handles images. However, true human understanding often integrates both, making it complex for AI to align concepts across these disparate data types..</a:t>
            </a:r>
          </a:p>
          <a:p>
            <a:pPr>
              <a:lnSpc>
                <a:spcPct val="90000"/>
              </a:lnSpc>
              <a:spcBef>
                <a:spcPts val="1000"/>
              </a:spcBef>
              <a:buClr>
                <a:schemeClr val="accent2"/>
              </a:buClr>
              <a:buFont typeface="Wingdings" panose="05000000000000000000" pitchFamily="2" charset="2"/>
            </a:pPr>
            <a:r>
              <a:rPr lang="en-US" sz="1100" b="1"/>
              <a:t>Integrated Multimodal NLP:</a:t>
            </a:r>
          </a:p>
          <a:p>
            <a:pPr>
              <a:lnSpc>
                <a:spcPct val="90000"/>
              </a:lnSpc>
              <a:spcBef>
                <a:spcPts val="1000"/>
              </a:spcBef>
              <a:buClr>
                <a:schemeClr val="accent2"/>
              </a:buClr>
              <a:buFont typeface="Wingdings" panose="05000000000000000000" pitchFamily="2" charset="2"/>
            </a:pPr>
            <a:r>
              <a:rPr lang="en-US" sz="1100"/>
              <a:t>	The field of </a:t>
            </a:r>
            <a:r>
              <a:rPr lang="en-US" sz="1100" b="1"/>
              <a:t>Multimodal NLP</a:t>
            </a:r>
            <a:r>
              <a:rPr lang="en-US" sz="1100"/>
              <a:t> aims to bridge this gap. It develops models that can learn </a:t>
            </a:r>
            <a:r>
              <a:rPr lang="en-US" sz="1100" b="1"/>
              <a:t>joint representations</a:t>
            </a:r>
            <a:r>
              <a:rPr lang="en-US" sz="1100"/>
              <a:t> of information from multiple modalities (e.g., text, images, video). These models don't treat data in silos; they learn how visual cues inform textual meaning, and vice-versa, building a more holistic, human-like comprehension. Pioneering models in this space include OpenAI's </a:t>
            </a:r>
            <a:r>
              <a:rPr lang="en-US" sz="1100" b="1"/>
              <a:t>CLIP</a:t>
            </a:r>
            <a:r>
              <a:rPr lang="en-US" sz="1100"/>
              <a:t> (Contrastive Language-Image Pre-training), which learns strong connections between images and text descriptions, and DeepMind's </a:t>
            </a:r>
            <a:r>
              <a:rPr lang="en-US" sz="1100" b="1"/>
              <a:t>Flamingo</a:t>
            </a:r>
            <a:r>
              <a:rPr lang="en-US" sz="1100"/>
              <a:t>, which can process interleaved sequences of images and text for rich conversational understanding. These tools are revolutionizing applications like image captioning and visual question answering.</a:t>
            </a:r>
          </a:p>
        </p:txBody>
      </p:sp>
      <p:pic>
        <p:nvPicPr>
          <p:cNvPr id="8" name="Picture Placeholder 7" descr="A screen shot of a computer&#10;&#10;AI-generated content may be incorrect.">
            <a:extLst>
              <a:ext uri="{FF2B5EF4-FFF2-40B4-BE49-F238E27FC236}">
                <a16:creationId xmlns:a16="http://schemas.microsoft.com/office/drawing/2014/main" id="{B76ECAB1-9342-7E3E-87C9-59D877BB4A4D}"/>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6459795" y="2869873"/>
            <a:ext cx="4894006" cy="2447003"/>
          </a:xfrm>
          <a:noFill/>
        </p:spPr>
      </p:pic>
    </p:spTree>
    <p:extLst>
      <p:ext uri="{BB962C8B-B14F-4D97-AF65-F5344CB8AC3E}">
        <p14:creationId xmlns:p14="http://schemas.microsoft.com/office/powerpoint/2010/main" val="1649597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838200" y="365760"/>
            <a:ext cx="10515600" cy="1325563"/>
          </a:xfrm>
          <a:noFill/>
        </p:spPr>
        <p:txBody>
          <a:bodyPr anchor="ctr"/>
          <a:lstStyle/>
          <a:p>
            <a:r>
              <a:rPr lang="en-US" dirty="0"/>
              <a:t>Tools/Technologies Analogy</a:t>
            </a:r>
          </a:p>
        </p:txBody>
      </p:sp>
      <p:graphicFrame>
        <p:nvGraphicFramePr>
          <p:cNvPr id="8" name="Content Placeholder 7">
            <a:extLst>
              <a:ext uri="{FF2B5EF4-FFF2-40B4-BE49-F238E27FC236}">
                <a16:creationId xmlns:a16="http://schemas.microsoft.com/office/drawing/2014/main" id="{240115A2-036B-7046-BE1D-2EB9EE35B495}"/>
              </a:ext>
            </a:extLst>
          </p:cNvPr>
          <p:cNvGraphicFramePr>
            <a:graphicFrameLocks noGrp="1"/>
          </p:cNvGraphicFramePr>
          <p:nvPr>
            <p:ph sz="quarter" idx="15"/>
            <p:extLst>
              <p:ext uri="{D42A27DB-BD31-4B8C-83A1-F6EECF244321}">
                <p14:modId xmlns:p14="http://schemas.microsoft.com/office/powerpoint/2010/main" val="4019208999"/>
              </p:ext>
            </p:extLst>
          </p:nvPr>
        </p:nvGraphicFramePr>
        <p:xfrm>
          <a:off x="838199" y="1790700"/>
          <a:ext cx="10359190" cy="4032582"/>
        </p:xfrm>
        <a:graphic>
          <a:graphicData uri="http://schemas.openxmlformats.org/drawingml/2006/table">
            <a:tbl>
              <a:tblPr firstRow="1" bandRow="1">
                <a:tableStyleId>{073A0DAA-6AF3-43AB-8588-CEC1D06C72B9}</a:tableStyleId>
              </a:tblPr>
              <a:tblGrid>
                <a:gridCol w="5179595">
                  <a:extLst>
                    <a:ext uri="{9D8B030D-6E8A-4147-A177-3AD203B41FA5}">
                      <a16:colId xmlns:a16="http://schemas.microsoft.com/office/drawing/2014/main" val="3543444252"/>
                    </a:ext>
                  </a:extLst>
                </a:gridCol>
                <a:gridCol w="5179595">
                  <a:extLst>
                    <a:ext uri="{9D8B030D-6E8A-4147-A177-3AD203B41FA5}">
                      <a16:colId xmlns:a16="http://schemas.microsoft.com/office/drawing/2014/main" val="139873185"/>
                    </a:ext>
                  </a:extLst>
                </a:gridCol>
              </a:tblGrid>
              <a:tr h="672097">
                <a:tc>
                  <a:txBody>
                    <a:bodyPr/>
                    <a:lstStyle/>
                    <a:p>
                      <a:pPr algn="ctr"/>
                      <a:r>
                        <a:rPr lang="en-US" dirty="0"/>
                        <a:t>Movie Element</a:t>
                      </a:r>
                    </a:p>
                  </a:txBody>
                  <a:tcPr anchor="ctr"/>
                </a:tc>
                <a:tc>
                  <a:txBody>
                    <a:bodyPr/>
                    <a:lstStyle/>
                    <a:p>
                      <a:pPr algn="ctr"/>
                      <a:r>
                        <a:rPr lang="en-US" dirty="0"/>
                        <a:t>NLP Tool/Concept</a:t>
                      </a:r>
                    </a:p>
                  </a:txBody>
                  <a:tcPr anchor="ctr"/>
                </a:tc>
                <a:extLst>
                  <a:ext uri="{0D108BD9-81ED-4DB2-BD59-A6C34878D82A}">
                    <a16:rowId xmlns:a16="http://schemas.microsoft.com/office/drawing/2014/main" val="1719056883"/>
                  </a:ext>
                </a:extLst>
              </a:tr>
              <a:tr h="672097">
                <a:tc>
                  <a:txBody>
                    <a:bodyPr/>
                    <a:lstStyle/>
                    <a:p>
                      <a:pPr algn="ctr"/>
                      <a:r>
                        <a:rPr lang="en-US" dirty="0"/>
                        <a:t>Rule-based translation</a:t>
                      </a:r>
                    </a:p>
                  </a:txBody>
                  <a:tcPr anchor="ctr"/>
                </a:tc>
                <a:tc>
                  <a:txBody>
                    <a:bodyPr/>
                    <a:lstStyle/>
                    <a:p>
                      <a:pPr algn="ctr"/>
                      <a:r>
                        <a:rPr lang="en-US" dirty="0"/>
                        <a:t>Rule-Based NLP</a:t>
                      </a:r>
                    </a:p>
                  </a:txBody>
                  <a:tcPr anchor="ctr"/>
                </a:tc>
                <a:extLst>
                  <a:ext uri="{0D108BD9-81ED-4DB2-BD59-A6C34878D82A}">
                    <a16:rowId xmlns:a16="http://schemas.microsoft.com/office/drawing/2014/main" val="2201583500"/>
                  </a:ext>
                </a:extLst>
              </a:tr>
              <a:tr h="672097">
                <a:tc>
                  <a:txBody>
                    <a:bodyPr/>
                    <a:lstStyle/>
                    <a:p>
                      <a:pPr algn="ctr"/>
                      <a:r>
                        <a:rPr lang="en-US" dirty="0"/>
                        <a:t>Symbol frequency &amp; repetition</a:t>
                      </a:r>
                    </a:p>
                  </a:txBody>
                  <a:tcPr anchor="ctr"/>
                </a:tc>
                <a:tc>
                  <a:txBody>
                    <a:bodyPr/>
                    <a:lstStyle/>
                    <a:p>
                      <a:pPr algn="ctr"/>
                      <a:r>
                        <a:rPr lang="en-US" dirty="0"/>
                        <a:t>Statistical NLP</a:t>
                      </a:r>
                    </a:p>
                  </a:txBody>
                  <a:tcPr anchor="ctr"/>
                </a:tc>
                <a:extLst>
                  <a:ext uri="{0D108BD9-81ED-4DB2-BD59-A6C34878D82A}">
                    <a16:rowId xmlns:a16="http://schemas.microsoft.com/office/drawing/2014/main" val="2904452568"/>
                  </a:ext>
                </a:extLst>
              </a:tr>
              <a:tr h="672097">
                <a:tc>
                  <a:txBody>
                    <a:bodyPr/>
                    <a:lstStyle/>
                    <a:p>
                      <a:pPr algn="ctr"/>
                      <a:r>
                        <a:rPr lang="en-US" dirty="0"/>
                        <a:t>Learning through immersion</a:t>
                      </a:r>
                    </a:p>
                  </a:txBody>
                  <a:tcPr anchor="ctr"/>
                </a:tc>
                <a:tc>
                  <a:txBody>
                    <a:bodyPr/>
                    <a:lstStyle/>
                    <a:p>
                      <a:pPr algn="ctr"/>
                      <a:r>
                        <a:rPr lang="en-US" dirty="0"/>
                        <a:t>Deep NLP and transfer learning</a:t>
                      </a:r>
                    </a:p>
                  </a:txBody>
                  <a:tcPr anchor="ctr"/>
                </a:tc>
                <a:extLst>
                  <a:ext uri="{0D108BD9-81ED-4DB2-BD59-A6C34878D82A}">
                    <a16:rowId xmlns:a16="http://schemas.microsoft.com/office/drawing/2014/main" val="1745049954"/>
                  </a:ext>
                </a:extLst>
              </a:tr>
              <a:tr h="672097">
                <a:tc>
                  <a:txBody>
                    <a:bodyPr/>
                    <a:lstStyle/>
                    <a:p>
                      <a:pPr algn="ctr"/>
                      <a:r>
                        <a:rPr lang="en-US" dirty="0"/>
                        <a:t>Decoding Circular Symbols / Circular Language Structure</a:t>
                      </a:r>
                    </a:p>
                  </a:txBody>
                  <a:tcPr anchor="ctr"/>
                </a:tc>
                <a:tc>
                  <a:txBody>
                    <a:bodyPr/>
                    <a:lstStyle/>
                    <a:p>
                      <a:pPr algn="ctr"/>
                      <a:r>
                        <a:rPr lang="en-US" dirty="0"/>
                        <a:t>Sequence modeling (Transformers-based models),</a:t>
                      </a:r>
                    </a:p>
                    <a:p>
                      <a:pPr algn="ctr"/>
                      <a:r>
                        <a:rPr lang="en-US" dirty="0"/>
                        <a:t>Contextual Embeddings</a:t>
                      </a:r>
                    </a:p>
                  </a:txBody>
                  <a:tcPr anchor="ctr"/>
                </a:tc>
                <a:extLst>
                  <a:ext uri="{0D108BD9-81ED-4DB2-BD59-A6C34878D82A}">
                    <a16:rowId xmlns:a16="http://schemas.microsoft.com/office/drawing/2014/main" val="1027532275"/>
                  </a:ext>
                </a:extLst>
              </a:tr>
              <a:tr h="672097">
                <a:tc>
                  <a:txBody>
                    <a:bodyPr/>
                    <a:lstStyle/>
                    <a:p>
                      <a:pPr algn="ctr"/>
                      <a:r>
                        <a:rPr lang="en-US" dirty="0"/>
                        <a:t>Visual Symbols</a:t>
                      </a:r>
                    </a:p>
                  </a:txBody>
                  <a:tcPr anchor="ctr"/>
                </a:tc>
                <a:tc>
                  <a:txBody>
                    <a:bodyPr/>
                    <a:lstStyle/>
                    <a:p>
                      <a:pPr algn="ctr"/>
                      <a:r>
                        <a:rPr lang="en-US" dirty="0"/>
                        <a:t>Multimodal NLP</a:t>
                      </a:r>
                    </a:p>
                  </a:txBody>
                  <a:tcPr anchor="ctr"/>
                </a:tc>
                <a:extLst>
                  <a:ext uri="{0D108BD9-81ED-4DB2-BD59-A6C34878D82A}">
                    <a16:rowId xmlns:a16="http://schemas.microsoft.com/office/drawing/2014/main" val="2327018993"/>
                  </a:ext>
                </a:extLst>
              </a:tr>
            </a:tbl>
          </a:graphicData>
        </a:graphic>
      </p:graphicFrame>
      <p:sp>
        <p:nvSpPr>
          <p:cNvPr id="5" name="Rectangle 4">
            <a:extLst>
              <a:ext uri="{FF2B5EF4-FFF2-40B4-BE49-F238E27FC236}">
                <a16:creationId xmlns:a16="http://schemas.microsoft.com/office/drawing/2014/main" id="{3EE39F69-A1C6-AF25-B91E-7EEE8ED9E9D8}"/>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643777997"/>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2.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{830C5889-970F-4024-A086-318071E24B5D}TFb73f27a7-0404-48d9-96f8-0ca8d35477ec68e4afe9_win32-7b62b493978d</Template>
  <TotalTime>612</TotalTime>
  <Words>1566</Words>
  <Application>Microsoft Office PowerPoint</Application>
  <PresentationFormat>Widescreen</PresentationFormat>
  <Paragraphs>78</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Arial</vt:lpstr>
      <vt:lpstr>Calibri</vt:lpstr>
      <vt:lpstr>Calibri Light</vt:lpstr>
      <vt:lpstr>Times New Roman</vt:lpstr>
      <vt:lpstr>Wingdings</vt:lpstr>
      <vt:lpstr>Custom</vt:lpstr>
      <vt:lpstr>A05 Analyzing “Arrival” through the lens of nlp</vt:lpstr>
      <vt:lpstr>introduction</vt:lpstr>
      <vt:lpstr>From symbols to sense: decoding meaning beyond language</vt:lpstr>
      <vt:lpstr>Ambiguity in language </vt:lpstr>
      <vt:lpstr>When Words don’t mean what they say: idioms &amp; nlp</vt:lpstr>
      <vt:lpstr>The Nuance of Intent: Tone, Sarcasm &amp; AI </vt:lpstr>
      <vt:lpstr>Beyond Borders: Navigating Cultural Language Variations</vt:lpstr>
      <vt:lpstr>The Power of Multimodal NLP</vt:lpstr>
      <vt:lpstr>Tools/Technologies Analogy</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saima.sano-W216790818</dc:creator>
  <cp:lastModifiedBy>saima.sano-W216790818</cp:lastModifiedBy>
  <cp:revision>1</cp:revision>
  <dcterms:created xsi:type="dcterms:W3CDTF">2025-07-05T18:02:58Z</dcterms:created>
  <dcterms:modified xsi:type="dcterms:W3CDTF">2025-07-06T04:15:44Z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