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1" r:id="rId7"/>
    <p:sldId id="259" r:id="rId8"/>
    <p:sldId id="260"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2A9A0D-C431-419D-91BB-D933221A56D2}" v="37" dt="2024-10-11T03:19:18.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60"/>
  </p:normalViewPr>
  <p:slideViewPr>
    <p:cSldViewPr snapToGrid="0">
      <p:cViewPr varScale="1">
        <p:scale>
          <a:sx n="64" d="100"/>
          <a:sy n="64" d="100"/>
        </p:scale>
        <p:origin x="2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8774-06A7-AE7E-37A6-C1C2A06BA3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F6455C-CF08-B9A3-0FF1-6659B4E8D7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008ADB-CEEB-A979-5053-C71F52A5ED1F}"/>
              </a:ext>
            </a:extLst>
          </p:cNvPr>
          <p:cNvSpPr>
            <a:spLocks noGrp="1"/>
          </p:cNvSpPr>
          <p:nvPr>
            <p:ph type="dt" sz="half" idx="10"/>
          </p:nvPr>
        </p:nvSpPr>
        <p:spPr/>
        <p:txBody>
          <a:bodyPr/>
          <a:lstStyle/>
          <a:p>
            <a:fld id="{1EC90B37-1E10-434F-840D-5705407F8BBE}" type="datetimeFigureOut">
              <a:rPr lang="en-US" smtClean="0"/>
              <a:t>10/10/2024</a:t>
            </a:fld>
            <a:endParaRPr lang="en-US"/>
          </a:p>
        </p:txBody>
      </p:sp>
      <p:sp>
        <p:nvSpPr>
          <p:cNvPr id="5" name="Footer Placeholder 4">
            <a:extLst>
              <a:ext uri="{FF2B5EF4-FFF2-40B4-BE49-F238E27FC236}">
                <a16:creationId xmlns:a16="http://schemas.microsoft.com/office/drawing/2014/main" id="{805678B1-3282-B0D4-DD24-24E16D73B8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42A327-CABA-C1FF-35D8-A13B9C1DF68C}"/>
              </a:ext>
            </a:extLst>
          </p:cNvPr>
          <p:cNvSpPr>
            <a:spLocks noGrp="1"/>
          </p:cNvSpPr>
          <p:nvPr>
            <p:ph type="sldNum" sz="quarter" idx="12"/>
          </p:nvPr>
        </p:nvSpPr>
        <p:spPr/>
        <p:txBody>
          <a:bodyPr/>
          <a:lstStyle/>
          <a:p>
            <a:fld id="{5CF1A943-2B24-4C5A-AFC9-04B2732CD8E7}" type="slidenum">
              <a:rPr lang="en-US" smtClean="0"/>
              <a:t>‹#›</a:t>
            </a:fld>
            <a:endParaRPr lang="en-US"/>
          </a:p>
        </p:txBody>
      </p:sp>
    </p:spTree>
    <p:extLst>
      <p:ext uri="{BB962C8B-B14F-4D97-AF65-F5344CB8AC3E}">
        <p14:creationId xmlns:p14="http://schemas.microsoft.com/office/powerpoint/2010/main" val="426697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9936C-627B-6087-CEA6-96BC059F2E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DABFAE-5AE0-4187-D8F9-916C2F6535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BFF7E8-A60E-0664-28BD-05FDC82745C0}"/>
              </a:ext>
            </a:extLst>
          </p:cNvPr>
          <p:cNvSpPr>
            <a:spLocks noGrp="1"/>
          </p:cNvSpPr>
          <p:nvPr>
            <p:ph type="dt" sz="half" idx="10"/>
          </p:nvPr>
        </p:nvSpPr>
        <p:spPr/>
        <p:txBody>
          <a:bodyPr/>
          <a:lstStyle/>
          <a:p>
            <a:fld id="{1EC90B37-1E10-434F-840D-5705407F8BBE}" type="datetimeFigureOut">
              <a:rPr lang="en-US" smtClean="0"/>
              <a:t>10/10/2024</a:t>
            </a:fld>
            <a:endParaRPr lang="en-US"/>
          </a:p>
        </p:txBody>
      </p:sp>
      <p:sp>
        <p:nvSpPr>
          <p:cNvPr id="5" name="Footer Placeholder 4">
            <a:extLst>
              <a:ext uri="{FF2B5EF4-FFF2-40B4-BE49-F238E27FC236}">
                <a16:creationId xmlns:a16="http://schemas.microsoft.com/office/drawing/2014/main" id="{BD3FA97B-5516-538B-BA5D-8E96F483E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D9A881-A8F4-14FC-1B08-612F85229299}"/>
              </a:ext>
            </a:extLst>
          </p:cNvPr>
          <p:cNvSpPr>
            <a:spLocks noGrp="1"/>
          </p:cNvSpPr>
          <p:nvPr>
            <p:ph type="sldNum" sz="quarter" idx="12"/>
          </p:nvPr>
        </p:nvSpPr>
        <p:spPr/>
        <p:txBody>
          <a:bodyPr/>
          <a:lstStyle/>
          <a:p>
            <a:fld id="{5CF1A943-2B24-4C5A-AFC9-04B2732CD8E7}" type="slidenum">
              <a:rPr lang="en-US" smtClean="0"/>
              <a:t>‹#›</a:t>
            </a:fld>
            <a:endParaRPr lang="en-US"/>
          </a:p>
        </p:txBody>
      </p:sp>
    </p:spTree>
    <p:extLst>
      <p:ext uri="{BB962C8B-B14F-4D97-AF65-F5344CB8AC3E}">
        <p14:creationId xmlns:p14="http://schemas.microsoft.com/office/powerpoint/2010/main" val="1239731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9CAF26-E3EC-06C4-BA42-C6D84421F7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B40B42-395D-24D4-F5A0-8B918B2E93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D3853F-5924-9E25-6DF0-79034A2BF648}"/>
              </a:ext>
            </a:extLst>
          </p:cNvPr>
          <p:cNvSpPr>
            <a:spLocks noGrp="1"/>
          </p:cNvSpPr>
          <p:nvPr>
            <p:ph type="dt" sz="half" idx="10"/>
          </p:nvPr>
        </p:nvSpPr>
        <p:spPr/>
        <p:txBody>
          <a:bodyPr/>
          <a:lstStyle/>
          <a:p>
            <a:fld id="{1EC90B37-1E10-434F-840D-5705407F8BBE}" type="datetimeFigureOut">
              <a:rPr lang="en-US" smtClean="0"/>
              <a:t>10/10/2024</a:t>
            </a:fld>
            <a:endParaRPr lang="en-US"/>
          </a:p>
        </p:txBody>
      </p:sp>
      <p:sp>
        <p:nvSpPr>
          <p:cNvPr id="5" name="Footer Placeholder 4">
            <a:extLst>
              <a:ext uri="{FF2B5EF4-FFF2-40B4-BE49-F238E27FC236}">
                <a16:creationId xmlns:a16="http://schemas.microsoft.com/office/drawing/2014/main" id="{E8D1828D-EC24-144F-7959-86A427C249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0039B-0616-69BC-2B0D-1277AF998C30}"/>
              </a:ext>
            </a:extLst>
          </p:cNvPr>
          <p:cNvSpPr>
            <a:spLocks noGrp="1"/>
          </p:cNvSpPr>
          <p:nvPr>
            <p:ph type="sldNum" sz="quarter" idx="12"/>
          </p:nvPr>
        </p:nvSpPr>
        <p:spPr/>
        <p:txBody>
          <a:bodyPr/>
          <a:lstStyle/>
          <a:p>
            <a:fld id="{5CF1A943-2B24-4C5A-AFC9-04B2732CD8E7}" type="slidenum">
              <a:rPr lang="en-US" smtClean="0"/>
              <a:t>‹#›</a:t>
            </a:fld>
            <a:endParaRPr lang="en-US"/>
          </a:p>
        </p:txBody>
      </p:sp>
    </p:spTree>
    <p:extLst>
      <p:ext uri="{BB962C8B-B14F-4D97-AF65-F5344CB8AC3E}">
        <p14:creationId xmlns:p14="http://schemas.microsoft.com/office/powerpoint/2010/main" val="435404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B4BC1-1893-B52D-FC83-9FF87C3BD1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07BD7A-1240-79CD-C8AF-BE48691B15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7780B6-F51A-D36D-1E8B-5CCD1E033399}"/>
              </a:ext>
            </a:extLst>
          </p:cNvPr>
          <p:cNvSpPr>
            <a:spLocks noGrp="1"/>
          </p:cNvSpPr>
          <p:nvPr>
            <p:ph type="dt" sz="half" idx="10"/>
          </p:nvPr>
        </p:nvSpPr>
        <p:spPr/>
        <p:txBody>
          <a:bodyPr/>
          <a:lstStyle/>
          <a:p>
            <a:fld id="{1EC90B37-1E10-434F-840D-5705407F8BBE}" type="datetimeFigureOut">
              <a:rPr lang="en-US" smtClean="0"/>
              <a:t>10/10/2024</a:t>
            </a:fld>
            <a:endParaRPr lang="en-US"/>
          </a:p>
        </p:txBody>
      </p:sp>
      <p:sp>
        <p:nvSpPr>
          <p:cNvPr id="5" name="Footer Placeholder 4">
            <a:extLst>
              <a:ext uri="{FF2B5EF4-FFF2-40B4-BE49-F238E27FC236}">
                <a16:creationId xmlns:a16="http://schemas.microsoft.com/office/drawing/2014/main" id="{82A49C6D-271D-0AB5-D4E5-4DC16958F5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6C430-9C66-4DF5-98F3-65190B1FA472}"/>
              </a:ext>
            </a:extLst>
          </p:cNvPr>
          <p:cNvSpPr>
            <a:spLocks noGrp="1"/>
          </p:cNvSpPr>
          <p:nvPr>
            <p:ph type="sldNum" sz="quarter" idx="12"/>
          </p:nvPr>
        </p:nvSpPr>
        <p:spPr/>
        <p:txBody>
          <a:bodyPr/>
          <a:lstStyle/>
          <a:p>
            <a:fld id="{5CF1A943-2B24-4C5A-AFC9-04B2732CD8E7}" type="slidenum">
              <a:rPr lang="en-US" smtClean="0"/>
              <a:t>‹#›</a:t>
            </a:fld>
            <a:endParaRPr lang="en-US"/>
          </a:p>
        </p:txBody>
      </p:sp>
    </p:spTree>
    <p:extLst>
      <p:ext uri="{BB962C8B-B14F-4D97-AF65-F5344CB8AC3E}">
        <p14:creationId xmlns:p14="http://schemas.microsoft.com/office/powerpoint/2010/main" val="2437982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22D91-AB0A-DA58-3332-0464C75067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58BB74-D47E-32FF-1998-DE1EB66186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38CB19-68F9-16AB-153E-0AD7CA149960}"/>
              </a:ext>
            </a:extLst>
          </p:cNvPr>
          <p:cNvSpPr>
            <a:spLocks noGrp="1"/>
          </p:cNvSpPr>
          <p:nvPr>
            <p:ph type="dt" sz="half" idx="10"/>
          </p:nvPr>
        </p:nvSpPr>
        <p:spPr/>
        <p:txBody>
          <a:bodyPr/>
          <a:lstStyle/>
          <a:p>
            <a:fld id="{1EC90B37-1E10-434F-840D-5705407F8BBE}" type="datetimeFigureOut">
              <a:rPr lang="en-US" smtClean="0"/>
              <a:t>10/10/2024</a:t>
            </a:fld>
            <a:endParaRPr lang="en-US"/>
          </a:p>
        </p:txBody>
      </p:sp>
      <p:sp>
        <p:nvSpPr>
          <p:cNvPr id="5" name="Footer Placeholder 4">
            <a:extLst>
              <a:ext uri="{FF2B5EF4-FFF2-40B4-BE49-F238E27FC236}">
                <a16:creationId xmlns:a16="http://schemas.microsoft.com/office/drawing/2014/main" id="{3133555A-F5F9-66C2-8090-990A530631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FBEB5B-69DF-3603-10EA-5ABBC0A1CE7D}"/>
              </a:ext>
            </a:extLst>
          </p:cNvPr>
          <p:cNvSpPr>
            <a:spLocks noGrp="1"/>
          </p:cNvSpPr>
          <p:nvPr>
            <p:ph type="sldNum" sz="quarter" idx="12"/>
          </p:nvPr>
        </p:nvSpPr>
        <p:spPr/>
        <p:txBody>
          <a:bodyPr/>
          <a:lstStyle/>
          <a:p>
            <a:fld id="{5CF1A943-2B24-4C5A-AFC9-04B2732CD8E7}" type="slidenum">
              <a:rPr lang="en-US" smtClean="0"/>
              <a:t>‹#›</a:t>
            </a:fld>
            <a:endParaRPr lang="en-US"/>
          </a:p>
        </p:txBody>
      </p:sp>
    </p:spTree>
    <p:extLst>
      <p:ext uri="{BB962C8B-B14F-4D97-AF65-F5344CB8AC3E}">
        <p14:creationId xmlns:p14="http://schemas.microsoft.com/office/powerpoint/2010/main" val="4072947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9FC9-E72C-3283-D694-E98FD1727E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050FEB-8791-5101-276A-9E3F1B5A62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9BF1EC-7635-9B91-6064-3137991E2C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47CEFC-52F6-8476-3BAA-30DBDA7F3FFA}"/>
              </a:ext>
            </a:extLst>
          </p:cNvPr>
          <p:cNvSpPr>
            <a:spLocks noGrp="1"/>
          </p:cNvSpPr>
          <p:nvPr>
            <p:ph type="dt" sz="half" idx="10"/>
          </p:nvPr>
        </p:nvSpPr>
        <p:spPr/>
        <p:txBody>
          <a:bodyPr/>
          <a:lstStyle/>
          <a:p>
            <a:fld id="{1EC90B37-1E10-434F-840D-5705407F8BBE}" type="datetimeFigureOut">
              <a:rPr lang="en-US" smtClean="0"/>
              <a:t>10/10/2024</a:t>
            </a:fld>
            <a:endParaRPr lang="en-US"/>
          </a:p>
        </p:txBody>
      </p:sp>
      <p:sp>
        <p:nvSpPr>
          <p:cNvPr id="6" name="Footer Placeholder 5">
            <a:extLst>
              <a:ext uri="{FF2B5EF4-FFF2-40B4-BE49-F238E27FC236}">
                <a16:creationId xmlns:a16="http://schemas.microsoft.com/office/drawing/2014/main" id="{A70ABFEF-EDF6-B3D1-A7FB-DA202C60D1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26981E-623B-B517-C876-762F484DEE9D}"/>
              </a:ext>
            </a:extLst>
          </p:cNvPr>
          <p:cNvSpPr>
            <a:spLocks noGrp="1"/>
          </p:cNvSpPr>
          <p:nvPr>
            <p:ph type="sldNum" sz="quarter" idx="12"/>
          </p:nvPr>
        </p:nvSpPr>
        <p:spPr/>
        <p:txBody>
          <a:bodyPr/>
          <a:lstStyle/>
          <a:p>
            <a:fld id="{5CF1A943-2B24-4C5A-AFC9-04B2732CD8E7}" type="slidenum">
              <a:rPr lang="en-US" smtClean="0"/>
              <a:t>‹#›</a:t>
            </a:fld>
            <a:endParaRPr lang="en-US"/>
          </a:p>
        </p:txBody>
      </p:sp>
    </p:spTree>
    <p:extLst>
      <p:ext uri="{BB962C8B-B14F-4D97-AF65-F5344CB8AC3E}">
        <p14:creationId xmlns:p14="http://schemas.microsoft.com/office/powerpoint/2010/main" val="261214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60D6-64F7-8979-B685-370533F776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ED257D-10F6-5875-2022-43AEC4EA11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E6C355-4054-4ECD-71EB-D636353D49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B1936-C618-46D4-4CA9-8B09E2E2F5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D8D146-2B11-B390-4C1F-6C5AD2390F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149AD3-9332-954B-9E95-C7B765EC99AC}"/>
              </a:ext>
            </a:extLst>
          </p:cNvPr>
          <p:cNvSpPr>
            <a:spLocks noGrp="1"/>
          </p:cNvSpPr>
          <p:nvPr>
            <p:ph type="dt" sz="half" idx="10"/>
          </p:nvPr>
        </p:nvSpPr>
        <p:spPr/>
        <p:txBody>
          <a:bodyPr/>
          <a:lstStyle/>
          <a:p>
            <a:fld id="{1EC90B37-1E10-434F-840D-5705407F8BBE}" type="datetimeFigureOut">
              <a:rPr lang="en-US" smtClean="0"/>
              <a:t>10/10/2024</a:t>
            </a:fld>
            <a:endParaRPr lang="en-US"/>
          </a:p>
        </p:txBody>
      </p:sp>
      <p:sp>
        <p:nvSpPr>
          <p:cNvPr id="8" name="Footer Placeholder 7">
            <a:extLst>
              <a:ext uri="{FF2B5EF4-FFF2-40B4-BE49-F238E27FC236}">
                <a16:creationId xmlns:a16="http://schemas.microsoft.com/office/drawing/2014/main" id="{BDCE9BF2-60A3-638A-5C00-46447B368B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A87227-B874-18A5-E73F-99CCF7C41753}"/>
              </a:ext>
            </a:extLst>
          </p:cNvPr>
          <p:cNvSpPr>
            <a:spLocks noGrp="1"/>
          </p:cNvSpPr>
          <p:nvPr>
            <p:ph type="sldNum" sz="quarter" idx="12"/>
          </p:nvPr>
        </p:nvSpPr>
        <p:spPr/>
        <p:txBody>
          <a:bodyPr/>
          <a:lstStyle/>
          <a:p>
            <a:fld id="{5CF1A943-2B24-4C5A-AFC9-04B2732CD8E7}" type="slidenum">
              <a:rPr lang="en-US" smtClean="0"/>
              <a:t>‹#›</a:t>
            </a:fld>
            <a:endParaRPr lang="en-US"/>
          </a:p>
        </p:txBody>
      </p:sp>
    </p:spTree>
    <p:extLst>
      <p:ext uri="{BB962C8B-B14F-4D97-AF65-F5344CB8AC3E}">
        <p14:creationId xmlns:p14="http://schemas.microsoft.com/office/powerpoint/2010/main" val="1802113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81BB6-F23B-6063-2097-902D1D784A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772097-AD6E-FC8B-B1BA-E365F482355D}"/>
              </a:ext>
            </a:extLst>
          </p:cNvPr>
          <p:cNvSpPr>
            <a:spLocks noGrp="1"/>
          </p:cNvSpPr>
          <p:nvPr>
            <p:ph type="dt" sz="half" idx="10"/>
          </p:nvPr>
        </p:nvSpPr>
        <p:spPr/>
        <p:txBody>
          <a:bodyPr/>
          <a:lstStyle/>
          <a:p>
            <a:fld id="{1EC90B37-1E10-434F-840D-5705407F8BBE}" type="datetimeFigureOut">
              <a:rPr lang="en-US" smtClean="0"/>
              <a:t>10/10/2024</a:t>
            </a:fld>
            <a:endParaRPr lang="en-US"/>
          </a:p>
        </p:txBody>
      </p:sp>
      <p:sp>
        <p:nvSpPr>
          <p:cNvPr id="4" name="Footer Placeholder 3">
            <a:extLst>
              <a:ext uri="{FF2B5EF4-FFF2-40B4-BE49-F238E27FC236}">
                <a16:creationId xmlns:a16="http://schemas.microsoft.com/office/drawing/2014/main" id="{C987C684-D7D9-2296-4F8B-614F2F1C33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140A06-4602-0BEF-40A4-B65F99A40258}"/>
              </a:ext>
            </a:extLst>
          </p:cNvPr>
          <p:cNvSpPr>
            <a:spLocks noGrp="1"/>
          </p:cNvSpPr>
          <p:nvPr>
            <p:ph type="sldNum" sz="quarter" idx="12"/>
          </p:nvPr>
        </p:nvSpPr>
        <p:spPr/>
        <p:txBody>
          <a:bodyPr/>
          <a:lstStyle/>
          <a:p>
            <a:fld id="{5CF1A943-2B24-4C5A-AFC9-04B2732CD8E7}" type="slidenum">
              <a:rPr lang="en-US" smtClean="0"/>
              <a:t>‹#›</a:t>
            </a:fld>
            <a:endParaRPr lang="en-US"/>
          </a:p>
        </p:txBody>
      </p:sp>
    </p:spTree>
    <p:extLst>
      <p:ext uri="{BB962C8B-B14F-4D97-AF65-F5344CB8AC3E}">
        <p14:creationId xmlns:p14="http://schemas.microsoft.com/office/powerpoint/2010/main" val="2328000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695EE9-70D0-90B8-B41B-193D233BE541}"/>
              </a:ext>
            </a:extLst>
          </p:cNvPr>
          <p:cNvSpPr>
            <a:spLocks noGrp="1"/>
          </p:cNvSpPr>
          <p:nvPr>
            <p:ph type="dt" sz="half" idx="10"/>
          </p:nvPr>
        </p:nvSpPr>
        <p:spPr/>
        <p:txBody>
          <a:bodyPr/>
          <a:lstStyle/>
          <a:p>
            <a:fld id="{1EC90B37-1E10-434F-840D-5705407F8BBE}" type="datetimeFigureOut">
              <a:rPr lang="en-US" smtClean="0"/>
              <a:t>10/10/2024</a:t>
            </a:fld>
            <a:endParaRPr lang="en-US"/>
          </a:p>
        </p:txBody>
      </p:sp>
      <p:sp>
        <p:nvSpPr>
          <p:cNvPr id="3" name="Footer Placeholder 2">
            <a:extLst>
              <a:ext uri="{FF2B5EF4-FFF2-40B4-BE49-F238E27FC236}">
                <a16:creationId xmlns:a16="http://schemas.microsoft.com/office/drawing/2014/main" id="{239CB5C1-7F72-45E7-EC19-7933AA5B82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0308AE-49AF-0E48-2BC5-F7226EE209E1}"/>
              </a:ext>
            </a:extLst>
          </p:cNvPr>
          <p:cNvSpPr>
            <a:spLocks noGrp="1"/>
          </p:cNvSpPr>
          <p:nvPr>
            <p:ph type="sldNum" sz="quarter" idx="12"/>
          </p:nvPr>
        </p:nvSpPr>
        <p:spPr/>
        <p:txBody>
          <a:bodyPr/>
          <a:lstStyle/>
          <a:p>
            <a:fld id="{5CF1A943-2B24-4C5A-AFC9-04B2732CD8E7}" type="slidenum">
              <a:rPr lang="en-US" smtClean="0"/>
              <a:t>‹#›</a:t>
            </a:fld>
            <a:endParaRPr lang="en-US"/>
          </a:p>
        </p:txBody>
      </p:sp>
    </p:spTree>
    <p:extLst>
      <p:ext uri="{BB962C8B-B14F-4D97-AF65-F5344CB8AC3E}">
        <p14:creationId xmlns:p14="http://schemas.microsoft.com/office/powerpoint/2010/main" val="753989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9746A-4C81-CB9A-9926-7D6CC166F6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6B81FE-9A64-D8F9-67DC-090B0C2F8E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E2BABE-1D1C-F449-E53F-73A5D4ABBE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99AA60-9CB1-87A1-1D75-6CA56E6C4A29}"/>
              </a:ext>
            </a:extLst>
          </p:cNvPr>
          <p:cNvSpPr>
            <a:spLocks noGrp="1"/>
          </p:cNvSpPr>
          <p:nvPr>
            <p:ph type="dt" sz="half" idx="10"/>
          </p:nvPr>
        </p:nvSpPr>
        <p:spPr/>
        <p:txBody>
          <a:bodyPr/>
          <a:lstStyle/>
          <a:p>
            <a:fld id="{1EC90B37-1E10-434F-840D-5705407F8BBE}" type="datetimeFigureOut">
              <a:rPr lang="en-US" smtClean="0"/>
              <a:t>10/10/2024</a:t>
            </a:fld>
            <a:endParaRPr lang="en-US"/>
          </a:p>
        </p:txBody>
      </p:sp>
      <p:sp>
        <p:nvSpPr>
          <p:cNvPr id="6" name="Footer Placeholder 5">
            <a:extLst>
              <a:ext uri="{FF2B5EF4-FFF2-40B4-BE49-F238E27FC236}">
                <a16:creationId xmlns:a16="http://schemas.microsoft.com/office/drawing/2014/main" id="{9D5C4CF5-5793-72B8-22F2-478CF1CF1F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5C9460-667B-55BC-DF79-9A96C8D071B7}"/>
              </a:ext>
            </a:extLst>
          </p:cNvPr>
          <p:cNvSpPr>
            <a:spLocks noGrp="1"/>
          </p:cNvSpPr>
          <p:nvPr>
            <p:ph type="sldNum" sz="quarter" idx="12"/>
          </p:nvPr>
        </p:nvSpPr>
        <p:spPr/>
        <p:txBody>
          <a:bodyPr/>
          <a:lstStyle/>
          <a:p>
            <a:fld id="{5CF1A943-2B24-4C5A-AFC9-04B2732CD8E7}" type="slidenum">
              <a:rPr lang="en-US" smtClean="0"/>
              <a:t>‹#›</a:t>
            </a:fld>
            <a:endParaRPr lang="en-US"/>
          </a:p>
        </p:txBody>
      </p:sp>
    </p:spTree>
    <p:extLst>
      <p:ext uri="{BB962C8B-B14F-4D97-AF65-F5344CB8AC3E}">
        <p14:creationId xmlns:p14="http://schemas.microsoft.com/office/powerpoint/2010/main" val="763123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EAA42-3714-B4AD-D127-47AFC6C0F9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01A7DF-0765-63B2-9089-55F2722706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0CE14B-E72A-93FA-BD18-44F7B7A5E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1E3FC-0E45-E7C8-CB82-04EECCA34DEE}"/>
              </a:ext>
            </a:extLst>
          </p:cNvPr>
          <p:cNvSpPr>
            <a:spLocks noGrp="1"/>
          </p:cNvSpPr>
          <p:nvPr>
            <p:ph type="dt" sz="half" idx="10"/>
          </p:nvPr>
        </p:nvSpPr>
        <p:spPr/>
        <p:txBody>
          <a:bodyPr/>
          <a:lstStyle/>
          <a:p>
            <a:fld id="{1EC90B37-1E10-434F-840D-5705407F8BBE}" type="datetimeFigureOut">
              <a:rPr lang="en-US" smtClean="0"/>
              <a:t>10/10/2024</a:t>
            </a:fld>
            <a:endParaRPr lang="en-US"/>
          </a:p>
        </p:txBody>
      </p:sp>
      <p:sp>
        <p:nvSpPr>
          <p:cNvPr id="6" name="Footer Placeholder 5">
            <a:extLst>
              <a:ext uri="{FF2B5EF4-FFF2-40B4-BE49-F238E27FC236}">
                <a16:creationId xmlns:a16="http://schemas.microsoft.com/office/drawing/2014/main" id="{99C79662-516D-8DE3-DD53-61A03FDCBB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1DFC7-6519-9C05-0EBB-94FEC6CAC14D}"/>
              </a:ext>
            </a:extLst>
          </p:cNvPr>
          <p:cNvSpPr>
            <a:spLocks noGrp="1"/>
          </p:cNvSpPr>
          <p:nvPr>
            <p:ph type="sldNum" sz="quarter" idx="12"/>
          </p:nvPr>
        </p:nvSpPr>
        <p:spPr/>
        <p:txBody>
          <a:bodyPr/>
          <a:lstStyle/>
          <a:p>
            <a:fld id="{5CF1A943-2B24-4C5A-AFC9-04B2732CD8E7}" type="slidenum">
              <a:rPr lang="en-US" smtClean="0"/>
              <a:t>‹#›</a:t>
            </a:fld>
            <a:endParaRPr lang="en-US"/>
          </a:p>
        </p:txBody>
      </p:sp>
    </p:spTree>
    <p:extLst>
      <p:ext uri="{BB962C8B-B14F-4D97-AF65-F5344CB8AC3E}">
        <p14:creationId xmlns:p14="http://schemas.microsoft.com/office/powerpoint/2010/main" val="2004770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2613FE-72EE-1906-820C-0213593D4E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7B6D88-D877-9582-9E67-6A493AF8AC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D4FDA9-7496-27E7-F0C9-1A5F7ADA5A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C90B37-1E10-434F-840D-5705407F8BBE}" type="datetimeFigureOut">
              <a:rPr lang="en-US" smtClean="0"/>
              <a:t>10/10/2024</a:t>
            </a:fld>
            <a:endParaRPr lang="en-US"/>
          </a:p>
        </p:txBody>
      </p:sp>
      <p:sp>
        <p:nvSpPr>
          <p:cNvPr id="5" name="Footer Placeholder 4">
            <a:extLst>
              <a:ext uri="{FF2B5EF4-FFF2-40B4-BE49-F238E27FC236}">
                <a16:creationId xmlns:a16="http://schemas.microsoft.com/office/drawing/2014/main" id="{0EF332B3-BFCC-E560-3C91-30E3CE06F9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93E6015-84A1-5F88-BA10-1A042C45AD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CF1A943-2B24-4C5A-AFC9-04B2732CD8E7}" type="slidenum">
              <a:rPr lang="en-US" smtClean="0"/>
              <a:t>‹#›</a:t>
            </a:fld>
            <a:endParaRPr lang="en-US"/>
          </a:p>
        </p:txBody>
      </p:sp>
    </p:spTree>
    <p:extLst>
      <p:ext uri="{BB962C8B-B14F-4D97-AF65-F5344CB8AC3E}">
        <p14:creationId xmlns:p14="http://schemas.microsoft.com/office/powerpoint/2010/main" val="2903037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sarathpanat.medium.com/all-about-convolutional-neural-network-cnn-6ccce6738958" TargetMode="External"/><Relationship Id="rId2" Type="http://schemas.openxmlformats.org/officeDocument/2006/relationships/hyperlink" Target="https://www.youtube.com/watch?v=RgIa3_BjGyk" TargetMode="External"/><Relationship Id="rId1" Type="http://schemas.openxmlformats.org/officeDocument/2006/relationships/slideLayout" Target="../slideLayouts/slideLayout6.xml"/><Relationship Id="rId4" Type="http://schemas.openxmlformats.org/officeDocument/2006/relationships/hyperlink" Target="https://www.youtube.com/watch?v=Y1qxI-Df4L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0A01858-290B-6945-A86C-E528B3C134B3}"/>
              </a:ext>
            </a:extLst>
          </p:cNvPr>
          <p:cNvSpPr>
            <a:spLocks noGrp="1"/>
          </p:cNvSpPr>
          <p:nvPr>
            <p:ph type="subTitle" idx="1"/>
          </p:nvPr>
        </p:nvSpPr>
        <p:spPr>
          <a:xfrm>
            <a:off x="6096001" y="1336329"/>
            <a:ext cx="5260848" cy="4382588"/>
          </a:xfrm>
        </p:spPr>
        <p:txBody>
          <a:bodyPr vert="horz" lIns="91440" tIns="45720" rIns="91440" bIns="45720" rtlCol="0" anchor="ctr">
            <a:normAutofit/>
          </a:bodyPr>
          <a:lstStyle/>
          <a:p>
            <a:pPr indent="-228600" algn="l">
              <a:buFont typeface="Arial" panose="020B0604020202020204" pitchFamily="34" charset="0"/>
              <a:buChar char="•"/>
            </a:pPr>
            <a:r>
              <a:rPr lang="en-US" sz="2000"/>
              <a:t>Group 7</a:t>
            </a:r>
          </a:p>
          <a:p>
            <a:pPr indent="-228600" algn="l">
              <a:buFont typeface="Arial" panose="020B0604020202020204" pitchFamily="34" charset="0"/>
              <a:buChar char="•"/>
            </a:pPr>
            <a:r>
              <a:rPr lang="en-US" sz="2000"/>
              <a:t>Alisha Rush, Muhammad Abdullah Farooq, Saima Sano, Zaid Tahir</a:t>
            </a:r>
          </a:p>
          <a:p>
            <a:pPr indent="-228600" algn="l">
              <a:buFont typeface="Arial" panose="020B0604020202020204" pitchFamily="34" charset="0"/>
              <a:buChar char="•"/>
            </a:pPr>
            <a:r>
              <a:rPr lang="en-US" sz="2000"/>
              <a:t>Patricia Mcmanas</a:t>
            </a:r>
          </a:p>
          <a:p>
            <a:pPr indent="-228600" algn="l">
              <a:buFont typeface="Arial" panose="020B0604020202020204" pitchFamily="34" charset="0"/>
              <a:buChar char="•"/>
            </a:pPr>
            <a:r>
              <a:rPr lang="en-US" sz="2000"/>
              <a:t>ITAI-1378</a:t>
            </a:r>
          </a:p>
        </p:txBody>
      </p:sp>
      <p:sp>
        <p:nvSpPr>
          <p:cNvPr id="4" name="Rectangle 3">
            <a:extLst>
              <a:ext uri="{FF2B5EF4-FFF2-40B4-BE49-F238E27FC236}">
                <a16:creationId xmlns:a16="http://schemas.microsoft.com/office/drawing/2014/main" id="{34D0B283-89B6-FCBF-9D69-4570A0EB2277}"/>
              </a:ext>
            </a:extLst>
          </p:cNvPr>
          <p:cNvSpPr/>
          <p:nvPr/>
        </p:nvSpPr>
        <p:spPr>
          <a:xfrm>
            <a:off x="899659" y="3065958"/>
            <a:ext cx="4419800" cy="923330"/>
          </a:xfrm>
          <a:prstGeom prst="rect">
            <a:avLst/>
          </a:prstGeom>
          <a:noFill/>
        </p:spPr>
        <p:txBody>
          <a:bodyPr wrap="none" lIns="91440" tIns="45720" rIns="91440" bIns="45720">
            <a:spAutoFit/>
          </a:bodyPr>
          <a:lstStyle/>
          <a:p>
            <a:pPr algn="ctr"/>
            <a:r>
              <a:rPr lang="en-US" sz="5400" b="1" kern="1200"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ea typeface="+mj-ea"/>
                <a:cs typeface="+mj-cs"/>
              </a:rPr>
              <a:t>MANUAL CNN</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113079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6CECDC7-2EBC-7521-243B-BA43E93C56FA}"/>
              </a:ext>
            </a:extLst>
          </p:cNvPr>
          <p:cNvSpPr/>
          <p:nvPr/>
        </p:nvSpPr>
        <p:spPr>
          <a:xfrm>
            <a:off x="968203" y="2464652"/>
            <a:ext cx="4036334" cy="23876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400" b="1" kern="1200" cap="none" spc="0"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lt"/>
                <a:ea typeface="+mj-ea"/>
                <a:cs typeface="+mj-cs"/>
              </a:rPr>
              <a:t>Original Image</a:t>
            </a: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722A8F54-6023-25ED-8488-4CA75D265E3D}"/>
              </a:ext>
            </a:extLst>
          </p:cNvPr>
          <p:cNvGraphicFramePr>
            <a:graphicFrameLocks noGrp="1"/>
          </p:cNvGraphicFramePr>
          <p:nvPr>
            <p:extLst>
              <p:ext uri="{D42A27DB-BD31-4B8C-83A1-F6EECF244321}">
                <p14:modId xmlns:p14="http://schemas.microsoft.com/office/powerpoint/2010/main" val="2786155153"/>
              </p:ext>
            </p:extLst>
          </p:nvPr>
        </p:nvGraphicFramePr>
        <p:xfrm>
          <a:off x="5922492" y="1439668"/>
          <a:ext cx="5536008" cy="3919912"/>
        </p:xfrm>
        <a:graphic>
          <a:graphicData uri="http://schemas.openxmlformats.org/drawingml/2006/table">
            <a:tbl>
              <a:tblPr firstRow="1" firstCol="1" bandRow="1"/>
              <a:tblGrid>
                <a:gridCol w="692001">
                  <a:extLst>
                    <a:ext uri="{9D8B030D-6E8A-4147-A177-3AD203B41FA5}">
                      <a16:colId xmlns:a16="http://schemas.microsoft.com/office/drawing/2014/main" val="3106512368"/>
                    </a:ext>
                  </a:extLst>
                </a:gridCol>
                <a:gridCol w="692001">
                  <a:extLst>
                    <a:ext uri="{9D8B030D-6E8A-4147-A177-3AD203B41FA5}">
                      <a16:colId xmlns:a16="http://schemas.microsoft.com/office/drawing/2014/main" val="727831807"/>
                    </a:ext>
                  </a:extLst>
                </a:gridCol>
                <a:gridCol w="692001">
                  <a:extLst>
                    <a:ext uri="{9D8B030D-6E8A-4147-A177-3AD203B41FA5}">
                      <a16:colId xmlns:a16="http://schemas.microsoft.com/office/drawing/2014/main" val="254923906"/>
                    </a:ext>
                  </a:extLst>
                </a:gridCol>
                <a:gridCol w="692001">
                  <a:extLst>
                    <a:ext uri="{9D8B030D-6E8A-4147-A177-3AD203B41FA5}">
                      <a16:colId xmlns:a16="http://schemas.microsoft.com/office/drawing/2014/main" val="3435173728"/>
                    </a:ext>
                  </a:extLst>
                </a:gridCol>
                <a:gridCol w="692001">
                  <a:extLst>
                    <a:ext uri="{9D8B030D-6E8A-4147-A177-3AD203B41FA5}">
                      <a16:colId xmlns:a16="http://schemas.microsoft.com/office/drawing/2014/main" val="1897482930"/>
                    </a:ext>
                  </a:extLst>
                </a:gridCol>
                <a:gridCol w="692001">
                  <a:extLst>
                    <a:ext uri="{9D8B030D-6E8A-4147-A177-3AD203B41FA5}">
                      <a16:colId xmlns:a16="http://schemas.microsoft.com/office/drawing/2014/main" val="2795814987"/>
                    </a:ext>
                  </a:extLst>
                </a:gridCol>
                <a:gridCol w="692001">
                  <a:extLst>
                    <a:ext uri="{9D8B030D-6E8A-4147-A177-3AD203B41FA5}">
                      <a16:colId xmlns:a16="http://schemas.microsoft.com/office/drawing/2014/main" val="2241290192"/>
                    </a:ext>
                  </a:extLst>
                </a:gridCol>
                <a:gridCol w="692001">
                  <a:extLst>
                    <a:ext uri="{9D8B030D-6E8A-4147-A177-3AD203B41FA5}">
                      <a16:colId xmlns:a16="http://schemas.microsoft.com/office/drawing/2014/main" val="757373296"/>
                    </a:ext>
                  </a:extLst>
                </a:gridCol>
              </a:tblGrid>
              <a:tr h="489989">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1</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1</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9096551"/>
                  </a:ext>
                </a:extLst>
              </a:tr>
              <a:tr h="489989">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1</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1</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58612189"/>
                  </a:ext>
                </a:extLst>
              </a:tr>
              <a:tr h="489989">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1</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1</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86088828"/>
                  </a:ext>
                </a:extLst>
              </a:tr>
              <a:tr h="489989">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1</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1</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1</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1</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1</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1</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1</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1</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234297"/>
                  </a:ext>
                </a:extLst>
              </a:tr>
              <a:tr h="489989">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1</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1</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1</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1</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1</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1</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1</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1</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83831178"/>
                  </a:ext>
                </a:extLst>
              </a:tr>
              <a:tr h="489989">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1</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1</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93132105"/>
                  </a:ext>
                </a:extLst>
              </a:tr>
              <a:tr h="489989">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1</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1</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8069232"/>
                  </a:ext>
                </a:extLst>
              </a:tr>
              <a:tr h="489989">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1</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1</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pPr>
                      <a:r>
                        <a:rPr lang="en-US" sz="2400" b="0" i="0" u="none" strike="noStrike" kern="100" dirty="0">
                          <a:effectLst/>
                          <a:latin typeface="Aptos" panose="020B0004020202020204" pitchFamily="34" charset="0"/>
                          <a:ea typeface="Aptos" panose="020B0004020202020204" pitchFamily="34" charset="0"/>
                          <a:cs typeface="Arial" panose="020B0604020202020204" pitchFamily="34" charset="0"/>
                        </a:rPr>
                        <a:t>0</a:t>
                      </a:r>
                      <a:endParaRPr lang="en-US" sz="3900" b="0" i="0" u="none" strike="noStrike" dirty="0">
                        <a:effectLst/>
                        <a:latin typeface="Arial" panose="020B0604020202020204" pitchFamily="34" charset="0"/>
                      </a:endParaRPr>
                    </a:p>
                  </a:txBody>
                  <a:tcPr marL="149025" marR="149025" marT="206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94238660"/>
                  </a:ext>
                </a:extLst>
              </a:tr>
            </a:tbl>
          </a:graphicData>
        </a:graphic>
      </p:graphicFrame>
    </p:spTree>
    <p:extLst>
      <p:ext uri="{BB962C8B-B14F-4D97-AF65-F5344CB8AC3E}">
        <p14:creationId xmlns:p14="http://schemas.microsoft.com/office/powerpoint/2010/main" val="717992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88F75CB-DCC8-A09D-37F1-A963F402CFC7}"/>
              </a:ext>
            </a:extLst>
          </p:cNvPr>
          <p:cNvSpPr/>
          <p:nvPr/>
        </p:nvSpPr>
        <p:spPr>
          <a:xfrm>
            <a:off x="1076960" y="5259847"/>
            <a:ext cx="3807197"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3 X 3 Kernel</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 name="Rectangle 7">
            <a:extLst>
              <a:ext uri="{FF2B5EF4-FFF2-40B4-BE49-F238E27FC236}">
                <a16:creationId xmlns:a16="http://schemas.microsoft.com/office/drawing/2014/main" id="{9C4F1E84-1086-DFBD-A648-6322EFDD492C}"/>
              </a:ext>
            </a:extLst>
          </p:cNvPr>
          <p:cNvSpPr/>
          <p:nvPr/>
        </p:nvSpPr>
        <p:spPr>
          <a:xfrm>
            <a:off x="6346589" y="5170399"/>
            <a:ext cx="4472250"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Output Image</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graphicFrame>
        <p:nvGraphicFramePr>
          <p:cNvPr id="4" name="Table 3">
            <a:extLst>
              <a:ext uri="{FF2B5EF4-FFF2-40B4-BE49-F238E27FC236}">
                <a16:creationId xmlns:a16="http://schemas.microsoft.com/office/drawing/2014/main" id="{20604334-2336-5821-8067-95CB724E2856}"/>
              </a:ext>
            </a:extLst>
          </p:cNvPr>
          <p:cNvGraphicFramePr>
            <a:graphicFrameLocks noGrp="1"/>
          </p:cNvGraphicFramePr>
          <p:nvPr>
            <p:extLst>
              <p:ext uri="{D42A27DB-BD31-4B8C-83A1-F6EECF244321}">
                <p14:modId xmlns:p14="http://schemas.microsoft.com/office/powerpoint/2010/main" val="3052169965"/>
              </p:ext>
            </p:extLst>
          </p:nvPr>
        </p:nvGraphicFramePr>
        <p:xfrm>
          <a:off x="2113649" y="2742882"/>
          <a:ext cx="1371600" cy="1371600"/>
        </p:xfrm>
        <a:graphic>
          <a:graphicData uri="http://schemas.openxmlformats.org/drawingml/2006/table">
            <a:tbl>
              <a:tblPr firstRow="1" firstCol="1" bandRow="1">
                <a:tableStyleId>{5940675A-B579-460E-94D1-54222C63F5DA}</a:tableStyleId>
              </a:tblPr>
              <a:tblGrid>
                <a:gridCol w="457200">
                  <a:extLst>
                    <a:ext uri="{9D8B030D-6E8A-4147-A177-3AD203B41FA5}">
                      <a16:colId xmlns:a16="http://schemas.microsoft.com/office/drawing/2014/main" val="3375915144"/>
                    </a:ext>
                  </a:extLst>
                </a:gridCol>
                <a:gridCol w="457200">
                  <a:extLst>
                    <a:ext uri="{9D8B030D-6E8A-4147-A177-3AD203B41FA5}">
                      <a16:colId xmlns:a16="http://schemas.microsoft.com/office/drawing/2014/main" val="2424684824"/>
                    </a:ext>
                  </a:extLst>
                </a:gridCol>
                <a:gridCol w="457200">
                  <a:extLst>
                    <a:ext uri="{9D8B030D-6E8A-4147-A177-3AD203B41FA5}">
                      <a16:colId xmlns:a16="http://schemas.microsoft.com/office/drawing/2014/main" val="4235256607"/>
                    </a:ext>
                  </a:extLst>
                </a:gridCol>
              </a:tblGrid>
              <a:tr h="457200">
                <a:tc>
                  <a:txBody>
                    <a:bodyPr/>
                    <a:lstStyle/>
                    <a:p>
                      <a:pPr marL="0" marR="0">
                        <a:lnSpc>
                          <a:spcPct val="107000"/>
                        </a:lnSpc>
                        <a:spcBef>
                          <a:spcPts val="0"/>
                        </a:spcBef>
                        <a:spcAft>
                          <a:spcPts val="0"/>
                        </a:spcAft>
                      </a:pPr>
                      <a:r>
                        <a:rPr lang="en-US" sz="1100" kern="100">
                          <a:effectLst/>
                        </a:rPr>
                        <a:t>-1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dirty="0">
                          <a:effectLst/>
                        </a:rPr>
                        <a:t>0</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1</a:t>
                      </a:r>
                    </a:p>
                    <a:p>
                      <a:pPr marL="0" marR="0" indent="457200">
                        <a:lnSpc>
                          <a:spcPct val="107000"/>
                        </a:lnSpc>
                        <a:spcBef>
                          <a:spcPts val="0"/>
                        </a:spcBef>
                        <a:spcAft>
                          <a:spcPts val="0"/>
                        </a:spcAft>
                      </a:pPr>
                      <a:r>
                        <a:rPr lang="en-US" sz="1100" kern="100">
                          <a:effectLst/>
                        </a:rPr>
                        <a:t> </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231875436"/>
                  </a:ext>
                </a:extLst>
              </a:tr>
              <a:tr h="457200">
                <a:tc>
                  <a:txBody>
                    <a:bodyPr/>
                    <a:lstStyle/>
                    <a:p>
                      <a:pPr marL="0" marR="0">
                        <a:lnSpc>
                          <a:spcPct val="107000"/>
                        </a:lnSpc>
                        <a:spcBef>
                          <a:spcPts val="0"/>
                        </a:spcBef>
                        <a:spcAft>
                          <a:spcPts val="0"/>
                        </a:spcAft>
                      </a:pPr>
                      <a:r>
                        <a:rPr lang="en-US" sz="1100" kern="100">
                          <a:effectLst/>
                        </a:rPr>
                        <a:t>-1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dirty="0">
                          <a:effectLst/>
                        </a:rPr>
                        <a:t>1</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798309483"/>
                  </a:ext>
                </a:extLst>
              </a:tr>
              <a:tr h="457200">
                <a:tc>
                  <a:txBody>
                    <a:bodyPr/>
                    <a:lstStyle/>
                    <a:p>
                      <a:pPr marL="0" marR="0">
                        <a:lnSpc>
                          <a:spcPct val="107000"/>
                        </a:lnSpc>
                        <a:spcBef>
                          <a:spcPts val="0"/>
                        </a:spcBef>
                        <a:spcAft>
                          <a:spcPts val="0"/>
                        </a:spcAft>
                      </a:pPr>
                      <a:r>
                        <a:rPr lang="en-US" sz="1100" kern="100" dirty="0">
                          <a:effectLst/>
                        </a:rPr>
                        <a:t>-1</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dirty="0">
                          <a:effectLst/>
                        </a:rPr>
                        <a:t>1</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815205277"/>
                  </a:ext>
                </a:extLst>
              </a:tr>
            </a:tbl>
          </a:graphicData>
        </a:graphic>
      </p:graphicFrame>
      <p:graphicFrame>
        <p:nvGraphicFramePr>
          <p:cNvPr id="10" name="Table 9">
            <a:extLst>
              <a:ext uri="{FF2B5EF4-FFF2-40B4-BE49-F238E27FC236}">
                <a16:creationId xmlns:a16="http://schemas.microsoft.com/office/drawing/2014/main" id="{6CEC3D9B-BBC2-8682-A4EB-18EEC8A8FDE1}"/>
              </a:ext>
            </a:extLst>
          </p:cNvPr>
          <p:cNvGraphicFramePr>
            <a:graphicFrameLocks noGrp="1"/>
          </p:cNvGraphicFramePr>
          <p:nvPr>
            <p:extLst>
              <p:ext uri="{D42A27DB-BD31-4B8C-83A1-F6EECF244321}">
                <p14:modId xmlns:p14="http://schemas.microsoft.com/office/powerpoint/2010/main" val="2287582595"/>
              </p:ext>
            </p:extLst>
          </p:nvPr>
        </p:nvGraphicFramePr>
        <p:xfrm>
          <a:off x="6447741" y="2099604"/>
          <a:ext cx="4485504" cy="2755560"/>
        </p:xfrm>
        <a:graphic>
          <a:graphicData uri="http://schemas.openxmlformats.org/drawingml/2006/table">
            <a:tbl>
              <a:tblPr firstRow="1" firstCol="1" bandRow="1">
                <a:tableStyleId>{5940675A-B579-460E-94D1-54222C63F5DA}</a:tableStyleId>
              </a:tblPr>
              <a:tblGrid>
                <a:gridCol w="747584">
                  <a:extLst>
                    <a:ext uri="{9D8B030D-6E8A-4147-A177-3AD203B41FA5}">
                      <a16:colId xmlns:a16="http://schemas.microsoft.com/office/drawing/2014/main" val="1272459589"/>
                    </a:ext>
                  </a:extLst>
                </a:gridCol>
                <a:gridCol w="747584">
                  <a:extLst>
                    <a:ext uri="{9D8B030D-6E8A-4147-A177-3AD203B41FA5}">
                      <a16:colId xmlns:a16="http://schemas.microsoft.com/office/drawing/2014/main" val="1600946255"/>
                    </a:ext>
                  </a:extLst>
                </a:gridCol>
                <a:gridCol w="747584">
                  <a:extLst>
                    <a:ext uri="{9D8B030D-6E8A-4147-A177-3AD203B41FA5}">
                      <a16:colId xmlns:a16="http://schemas.microsoft.com/office/drawing/2014/main" val="3628420258"/>
                    </a:ext>
                  </a:extLst>
                </a:gridCol>
                <a:gridCol w="747584">
                  <a:extLst>
                    <a:ext uri="{9D8B030D-6E8A-4147-A177-3AD203B41FA5}">
                      <a16:colId xmlns:a16="http://schemas.microsoft.com/office/drawing/2014/main" val="4068558130"/>
                    </a:ext>
                  </a:extLst>
                </a:gridCol>
                <a:gridCol w="747584">
                  <a:extLst>
                    <a:ext uri="{9D8B030D-6E8A-4147-A177-3AD203B41FA5}">
                      <a16:colId xmlns:a16="http://schemas.microsoft.com/office/drawing/2014/main" val="3330094504"/>
                    </a:ext>
                  </a:extLst>
                </a:gridCol>
                <a:gridCol w="747584">
                  <a:extLst>
                    <a:ext uri="{9D8B030D-6E8A-4147-A177-3AD203B41FA5}">
                      <a16:colId xmlns:a16="http://schemas.microsoft.com/office/drawing/2014/main" val="1802346052"/>
                    </a:ext>
                  </a:extLst>
                </a:gridCol>
              </a:tblGrid>
              <a:tr h="459260">
                <a:tc>
                  <a:txBody>
                    <a:bodyPr/>
                    <a:lstStyle/>
                    <a:p>
                      <a:pPr marL="0" marR="0">
                        <a:lnSpc>
                          <a:spcPct val="1070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kern="100">
                          <a:effectLst/>
                        </a:rPr>
                        <a:t>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kern="100">
                          <a:effectLst/>
                        </a:rPr>
                        <a:t>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kern="100">
                          <a:effectLst/>
                        </a:rPr>
                        <a:t>-3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kern="100">
                          <a:effectLst/>
                        </a:rPr>
                        <a:t>-3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9618598"/>
                  </a:ext>
                </a:extLst>
              </a:tr>
              <a:tr h="459260">
                <a:tc>
                  <a:txBody>
                    <a:bodyPr/>
                    <a:lstStyle/>
                    <a:p>
                      <a:pPr marL="0" marR="0">
                        <a:lnSpc>
                          <a:spcPct val="1070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kern="100">
                          <a:effectLst/>
                        </a:rPr>
                        <a:t>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kern="100">
                          <a:effectLst/>
                        </a:rPr>
                        <a:t>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kern="100">
                          <a:effectLst/>
                        </a:rPr>
                        <a:t>-2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kern="100">
                          <a:effectLst/>
                        </a:rPr>
                        <a:t>-2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2150746"/>
                  </a:ext>
                </a:extLst>
              </a:tr>
              <a:tr h="459260">
                <a:tc>
                  <a:txBody>
                    <a:bodyPr/>
                    <a:lstStyle/>
                    <a:p>
                      <a:pPr marL="0" marR="0">
                        <a:lnSpc>
                          <a:spcPct val="1070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kern="100">
                          <a:effectLst/>
                        </a:rPr>
                        <a:t>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kern="100">
                          <a:effectLst/>
                        </a:rPr>
                        <a:t>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kern="100">
                          <a:effectLst/>
                        </a:rPr>
                        <a:t>-1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kern="100">
                          <a:effectLst/>
                        </a:rPr>
                        <a:t>-1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6502273"/>
                  </a:ext>
                </a:extLst>
              </a:tr>
              <a:tr h="459260">
                <a:tc>
                  <a:txBody>
                    <a:bodyPr/>
                    <a:lstStyle/>
                    <a:p>
                      <a:pPr marL="0" marR="0">
                        <a:lnSpc>
                          <a:spcPct val="1070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kern="100">
                          <a:effectLst/>
                        </a:rPr>
                        <a:t>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kern="100">
                          <a:effectLst/>
                        </a:rPr>
                        <a:t>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kern="100">
                          <a:effectLst/>
                        </a:rPr>
                        <a:t>-1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kern="100">
                          <a:effectLst/>
                        </a:rPr>
                        <a:t>-1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1053332"/>
                  </a:ext>
                </a:extLst>
              </a:tr>
              <a:tr h="459260">
                <a:tc>
                  <a:txBody>
                    <a:bodyPr/>
                    <a:lstStyle/>
                    <a:p>
                      <a:pPr marL="0" marR="0">
                        <a:lnSpc>
                          <a:spcPct val="1070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kern="100">
                          <a:effectLst/>
                        </a:rPr>
                        <a:t>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kern="100">
                          <a:effectLst/>
                        </a:rPr>
                        <a:t>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kern="100" dirty="0">
                          <a:effectLst/>
                        </a:rPr>
                        <a:t>-2</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kern="100">
                          <a:effectLst/>
                        </a:rPr>
                        <a:t>-2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8794427"/>
                  </a:ext>
                </a:extLst>
              </a:tr>
              <a:tr h="459260">
                <a:tc>
                  <a:txBody>
                    <a:bodyPr/>
                    <a:lstStyle/>
                    <a:p>
                      <a:pPr marL="0" marR="0">
                        <a:lnSpc>
                          <a:spcPct val="107000"/>
                        </a:lnSpc>
                        <a:spcBef>
                          <a:spcPts val="0"/>
                        </a:spcBef>
                        <a:spcAft>
                          <a:spcPts val="0"/>
                        </a:spcAft>
                      </a:pPr>
                      <a:r>
                        <a:rPr lang="en-US" sz="1100" kern="100" dirty="0">
                          <a:effectLst/>
                        </a:rPr>
                        <a:t>0</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kern="100">
                          <a:effectLst/>
                        </a:rPr>
                        <a:t>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kern="100">
                          <a:effectLst/>
                        </a:rPr>
                        <a:t>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kern="100">
                          <a:effectLst/>
                        </a:rPr>
                        <a:t>-3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kern="100">
                          <a:effectLst/>
                        </a:rPr>
                        <a:t>-3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100" kern="100" dirty="0">
                          <a:effectLst/>
                        </a:rPr>
                        <a:t>0</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91615568"/>
                  </a:ext>
                </a:extLst>
              </a:tr>
            </a:tbl>
          </a:graphicData>
        </a:graphic>
      </p:graphicFrame>
      <p:sp>
        <p:nvSpPr>
          <p:cNvPr id="15" name="Rectangle 14">
            <a:extLst>
              <a:ext uri="{FF2B5EF4-FFF2-40B4-BE49-F238E27FC236}">
                <a16:creationId xmlns:a16="http://schemas.microsoft.com/office/drawing/2014/main" id="{B91E4F54-E800-F782-F77D-FE8A0F72E2F7}"/>
              </a:ext>
            </a:extLst>
          </p:cNvPr>
          <p:cNvSpPr/>
          <p:nvPr/>
        </p:nvSpPr>
        <p:spPr>
          <a:xfrm>
            <a:off x="2567324" y="487554"/>
            <a:ext cx="7030066" cy="1039368"/>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400" b="1" kern="1200" cap="none" spc="0"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lt"/>
                <a:ea typeface="+mj-ea"/>
                <a:cs typeface="+mj-cs"/>
              </a:rPr>
              <a:t>Vertical Edge Filter</a:t>
            </a:r>
          </a:p>
        </p:txBody>
      </p:sp>
    </p:spTree>
    <p:extLst>
      <p:ext uri="{BB962C8B-B14F-4D97-AF65-F5344CB8AC3E}">
        <p14:creationId xmlns:p14="http://schemas.microsoft.com/office/powerpoint/2010/main" val="3090512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7BB3AD62-734F-89EA-DA7B-9883B2F89D11}"/>
              </a:ext>
            </a:extLst>
          </p:cNvPr>
          <p:cNvGraphicFramePr>
            <a:graphicFrameLocks noGrp="1"/>
          </p:cNvGraphicFramePr>
          <p:nvPr>
            <p:extLst>
              <p:ext uri="{D42A27DB-BD31-4B8C-83A1-F6EECF244321}">
                <p14:modId xmlns:p14="http://schemas.microsoft.com/office/powerpoint/2010/main" val="3355189649"/>
              </p:ext>
            </p:extLst>
          </p:nvPr>
        </p:nvGraphicFramePr>
        <p:xfrm>
          <a:off x="6346589" y="2002200"/>
          <a:ext cx="4533762" cy="2852964"/>
        </p:xfrm>
        <a:graphic>
          <a:graphicData uri="http://schemas.openxmlformats.org/drawingml/2006/table">
            <a:tbl>
              <a:tblPr firstRow="1" firstCol="1" bandRow="1">
                <a:tableStyleId>{5940675A-B579-460E-94D1-54222C63F5DA}</a:tableStyleId>
              </a:tblPr>
              <a:tblGrid>
                <a:gridCol w="755627">
                  <a:extLst>
                    <a:ext uri="{9D8B030D-6E8A-4147-A177-3AD203B41FA5}">
                      <a16:colId xmlns:a16="http://schemas.microsoft.com/office/drawing/2014/main" val="1814020208"/>
                    </a:ext>
                  </a:extLst>
                </a:gridCol>
                <a:gridCol w="755627">
                  <a:extLst>
                    <a:ext uri="{9D8B030D-6E8A-4147-A177-3AD203B41FA5}">
                      <a16:colId xmlns:a16="http://schemas.microsoft.com/office/drawing/2014/main" val="1014721721"/>
                    </a:ext>
                  </a:extLst>
                </a:gridCol>
                <a:gridCol w="755627">
                  <a:extLst>
                    <a:ext uri="{9D8B030D-6E8A-4147-A177-3AD203B41FA5}">
                      <a16:colId xmlns:a16="http://schemas.microsoft.com/office/drawing/2014/main" val="3858052855"/>
                    </a:ext>
                  </a:extLst>
                </a:gridCol>
                <a:gridCol w="755627">
                  <a:extLst>
                    <a:ext uri="{9D8B030D-6E8A-4147-A177-3AD203B41FA5}">
                      <a16:colId xmlns:a16="http://schemas.microsoft.com/office/drawing/2014/main" val="3874907629"/>
                    </a:ext>
                  </a:extLst>
                </a:gridCol>
                <a:gridCol w="755627">
                  <a:extLst>
                    <a:ext uri="{9D8B030D-6E8A-4147-A177-3AD203B41FA5}">
                      <a16:colId xmlns:a16="http://schemas.microsoft.com/office/drawing/2014/main" val="3385564025"/>
                    </a:ext>
                  </a:extLst>
                </a:gridCol>
                <a:gridCol w="755627">
                  <a:extLst>
                    <a:ext uri="{9D8B030D-6E8A-4147-A177-3AD203B41FA5}">
                      <a16:colId xmlns:a16="http://schemas.microsoft.com/office/drawing/2014/main" val="561878822"/>
                    </a:ext>
                  </a:extLst>
                </a:gridCol>
              </a:tblGrid>
              <a:tr h="475494">
                <a:tc>
                  <a:txBody>
                    <a:bodyPr/>
                    <a:lstStyle/>
                    <a:p>
                      <a:pPr marL="0" marR="0">
                        <a:lnSpc>
                          <a:spcPct val="1070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432692674"/>
                  </a:ext>
                </a:extLst>
              </a:tr>
              <a:tr h="475494">
                <a:tc>
                  <a:txBody>
                    <a:bodyPr/>
                    <a:lstStyle/>
                    <a:p>
                      <a:pPr marL="0" marR="0">
                        <a:lnSpc>
                          <a:spcPct val="107000"/>
                        </a:lnSpc>
                        <a:spcBef>
                          <a:spcPts val="0"/>
                        </a:spcBef>
                        <a:spcAft>
                          <a:spcPts val="0"/>
                        </a:spcAft>
                      </a:pPr>
                      <a:r>
                        <a:rPr lang="en-US" sz="1100" kern="100">
                          <a:effectLst/>
                        </a:rPr>
                        <a:t>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dirty="0">
                          <a:effectLst/>
                        </a:rPr>
                        <a:t>2</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596112338"/>
                  </a:ext>
                </a:extLst>
              </a:tr>
              <a:tr h="475494">
                <a:tc>
                  <a:txBody>
                    <a:bodyPr/>
                    <a:lstStyle/>
                    <a:p>
                      <a:pPr marL="0" marR="0">
                        <a:lnSpc>
                          <a:spcPct val="107000"/>
                        </a:lnSpc>
                        <a:spcBef>
                          <a:spcPts val="0"/>
                        </a:spcBef>
                        <a:spcAft>
                          <a:spcPts val="0"/>
                        </a:spcAft>
                      </a:pPr>
                      <a:r>
                        <a:rPr lang="en-US" sz="1100" kern="100">
                          <a:effectLst/>
                        </a:rPr>
                        <a:t>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1420159"/>
                  </a:ext>
                </a:extLst>
              </a:tr>
              <a:tr h="475494">
                <a:tc>
                  <a:txBody>
                    <a:bodyPr/>
                    <a:lstStyle/>
                    <a:p>
                      <a:pPr marL="0" marR="0">
                        <a:lnSpc>
                          <a:spcPct val="107000"/>
                        </a:lnSpc>
                        <a:spcBef>
                          <a:spcPts val="0"/>
                        </a:spcBef>
                        <a:spcAft>
                          <a:spcPts val="0"/>
                        </a:spcAft>
                      </a:pPr>
                      <a:r>
                        <a:rPr lang="en-US" sz="1100" kern="100">
                          <a:effectLst/>
                        </a:rPr>
                        <a:t>-3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010787382"/>
                  </a:ext>
                </a:extLst>
              </a:tr>
              <a:tr h="475494">
                <a:tc>
                  <a:txBody>
                    <a:bodyPr/>
                    <a:lstStyle/>
                    <a:p>
                      <a:pPr marL="0" marR="0">
                        <a:lnSpc>
                          <a:spcPct val="107000"/>
                        </a:lnSpc>
                        <a:spcBef>
                          <a:spcPts val="0"/>
                        </a:spcBef>
                        <a:spcAft>
                          <a:spcPts val="0"/>
                        </a:spcAft>
                      </a:pPr>
                      <a:r>
                        <a:rPr lang="en-US" sz="1100" kern="100">
                          <a:effectLst/>
                        </a:rPr>
                        <a:t>-3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760306833"/>
                  </a:ext>
                </a:extLst>
              </a:tr>
              <a:tr h="475494">
                <a:tc>
                  <a:txBody>
                    <a:bodyPr/>
                    <a:lstStyle/>
                    <a:p>
                      <a:pPr marL="0" marR="0">
                        <a:lnSpc>
                          <a:spcPct val="1070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dirty="0">
                          <a:effectLst/>
                        </a:rPr>
                        <a:t>0</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183850534"/>
                  </a:ext>
                </a:extLst>
              </a:tr>
            </a:tbl>
          </a:graphicData>
        </a:graphic>
      </p:graphicFrame>
      <p:sp>
        <p:nvSpPr>
          <p:cNvPr id="3" name="Rectangle 2">
            <a:extLst>
              <a:ext uri="{FF2B5EF4-FFF2-40B4-BE49-F238E27FC236}">
                <a16:creationId xmlns:a16="http://schemas.microsoft.com/office/drawing/2014/main" id="{084E0319-35ED-687E-E4F8-93E37D28FD7B}"/>
              </a:ext>
            </a:extLst>
          </p:cNvPr>
          <p:cNvSpPr/>
          <p:nvPr/>
        </p:nvSpPr>
        <p:spPr>
          <a:xfrm>
            <a:off x="2113649" y="435552"/>
            <a:ext cx="7030066" cy="1039368"/>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400" b="1" kern="1200" cap="none" spc="0"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lt"/>
                <a:ea typeface="+mj-ea"/>
                <a:cs typeface="+mj-cs"/>
              </a:rPr>
              <a:t>Horizontal Edge Filter</a:t>
            </a:r>
          </a:p>
        </p:txBody>
      </p:sp>
      <p:graphicFrame>
        <p:nvGraphicFramePr>
          <p:cNvPr id="6" name="Table 5">
            <a:extLst>
              <a:ext uri="{FF2B5EF4-FFF2-40B4-BE49-F238E27FC236}">
                <a16:creationId xmlns:a16="http://schemas.microsoft.com/office/drawing/2014/main" id="{5C4102C1-2305-C50B-C6D5-A48DDF325205}"/>
              </a:ext>
            </a:extLst>
          </p:cNvPr>
          <p:cNvGraphicFramePr>
            <a:graphicFrameLocks noGrp="1"/>
          </p:cNvGraphicFramePr>
          <p:nvPr>
            <p:extLst>
              <p:ext uri="{D42A27DB-BD31-4B8C-83A1-F6EECF244321}">
                <p14:modId xmlns:p14="http://schemas.microsoft.com/office/powerpoint/2010/main" val="3370266440"/>
              </p:ext>
            </p:extLst>
          </p:nvPr>
        </p:nvGraphicFramePr>
        <p:xfrm>
          <a:off x="2113649" y="2771907"/>
          <a:ext cx="1371600" cy="1371600"/>
        </p:xfrm>
        <a:graphic>
          <a:graphicData uri="http://schemas.openxmlformats.org/drawingml/2006/table">
            <a:tbl>
              <a:tblPr firstRow="1" firstCol="1" bandRow="1">
                <a:tableStyleId>{5940675A-B579-460E-94D1-54222C63F5DA}</a:tableStyleId>
              </a:tblPr>
              <a:tblGrid>
                <a:gridCol w="457200">
                  <a:extLst>
                    <a:ext uri="{9D8B030D-6E8A-4147-A177-3AD203B41FA5}">
                      <a16:colId xmlns:a16="http://schemas.microsoft.com/office/drawing/2014/main" val="453913271"/>
                    </a:ext>
                  </a:extLst>
                </a:gridCol>
                <a:gridCol w="457200">
                  <a:extLst>
                    <a:ext uri="{9D8B030D-6E8A-4147-A177-3AD203B41FA5}">
                      <a16:colId xmlns:a16="http://schemas.microsoft.com/office/drawing/2014/main" val="4061521301"/>
                    </a:ext>
                  </a:extLst>
                </a:gridCol>
                <a:gridCol w="457200">
                  <a:extLst>
                    <a:ext uri="{9D8B030D-6E8A-4147-A177-3AD203B41FA5}">
                      <a16:colId xmlns:a16="http://schemas.microsoft.com/office/drawing/2014/main" val="2758350579"/>
                    </a:ext>
                  </a:extLst>
                </a:gridCol>
              </a:tblGrid>
              <a:tr h="457200">
                <a:tc>
                  <a:txBody>
                    <a:bodyPr/>
                    <a:lstStyle/>
                    <a:p>
                      <a:pPr marL="0" marR="0">
                        <a:lnSpc>
                          <a:spcPct val="107000"/>
                        </a:lnSpc>
                        <a:spcBef>
                          <a:spcPts val="0"/>
                        </a:spcBef>
                        <a:spcAft>
                          <a:spcPts val="0"/>
                        </a:spcAft>
                      </a:pPr>
                      <a:r>
                        <a:rPr lang="en-US" sz="1100" kern="100">
                          <a:effectLst/>
                        </a:rPr>
                        <a:t>-1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-1</a:t>
                      </a:r>
                    </a:p>
                    <a:p>
                      <a:pPr marL="0" marR="0" indent="457200">
                        <a:lnSpc>
                          <a:spcPct val="107000"/>
                        </a:lnSpc>
                        <a:spcBef>
                          <a:spcPts val="0"/>
                        </a:spcBef>
                        <a:spcAft>
                          <a:spcPts val="0"/>
                        </a:spcAft>
                      </a:pPr>
                      <a:r>
                        <a:rPr lang="en-US" sz="1100" kern="100">
                          <a:effectLst/>
                        </a:rPr>
                        <a:t> </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4211105396"/>
                  </a:ext>
                </a:extLst>
              </a:tr>
              <a:tr h="457200">
                <a:tc>
                  <a:txBody>
                    <a:bodyPr/>
                    <a:lstStyle/>
                    <a:p>
                      <a:pPr marL="0" marR="0">
                        <a:lnSpc>
                          <a:spcPct val="1070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0</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628894747"/>
                  </a:ext>
                </a:extLst>
              </a:tr>
              <a:tr h="457200">
                <a:tc>
                  <a:txBody>
                    <a:bodyPr/>
                    <a:lstStyle/>
                    <a:p>
                      <a:pPr marL="0" marR="0">
                        <a:lnSpc>
                          <a:spcPct val="107000"/>
                        </a:lnSpc>
                        <a:spcBef>
                          <a:spcPts val="0"/>
                        </a:spcBef>
                        <a:spcAft>
                          <a:spcPts val="0"/>
                        </a:spcAft>
                      </a:pPr>
                      <a:r>
                        <a:rPr lang="en-US" sz="1100" kern="100">
                          <a:effectLst/>
                        </a:rPr>
                        <a:t>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a:effectLst/>
                        </a:rPr>
                        <a:t>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kern="100" dirty="0">
                          <a:effectLst/>
                        </a:rPr>
                        <a:t>1</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347515405"/>
                  </a:ext>
                </a:extLst>
              </a:tr>
            </a:tbl>
          </a:graphicData>
        </a:graphic>
      </p:graphicFrame>
      <p:sp>
        <p:nvSpPr>
          <p:cNvPr id="7" name="Rectangle 6">
            <a:extLst>
              <a:ext uri="{FF2B5EF4-FFF2-40B4-BE49-F238E27FC236}">
                <a16:creationId xmlns:a16="http://schemas.microsoft.com/office/drawing/2014/main" id="{C88F75CB-DCC8-A09D-37F1-A963F402CFC7}"/>
              </a:ext>
            </a:extLst>
          </p:cNvPr>
          <p:cNvSpPr/>
          <p:nvPr/>
        </p:nvSpPr>
        <p:spPr>
          <a:xfrm>
            <a:off x="1076960" y="5259847"/>
            <a:ext cx="3807197"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3 X 3 Kernel</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 name="Rectangle 7">
            <a:extLst>
              <a:ext uri="{FF2B5EF4-FFF2-40B4-BE49-F238E27FC236}">
                <a16:creationId xmlns:a16="http://schemas.microsoft.com/office/drawing/2014/main" id="{9C4F1E84-1086-DFBD-A648-6322EFDD492C}"/>
              </a:ext>
            </a:extLst>
          </p:cNvPr>
          <p:cNvSpPr/>
          <p:nvPr/>
        </p:nvSpPr>
        <p:spPr>
          <a:xfrm>
            <a:off x="6346589" y="5170399"/>
            <a:ext cx="4472250"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Output Image</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579972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E2CC403-21CD-41DF-BAC4-329D7FF03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B13AA5FE-3FFC-4725-9ADD-E428544EC6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0" name="Rectangle 9">
              <a:extLst>
                <a:ext uri="{FF2B5EF4-FFF2-40B4-BE49-F238E27FC236}">
                  <a16:creationId xmlns:a16="http://schemas.microsoft.com/office/drawing/2014/main" id="{4FA70700-3F72-44D4-8175-FEB2B9B23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093C0F6-5741-4C9D-90FF-A25824BFC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B2E1B-E962-432C-ADA1-2934CE3C5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7653717E-6F8C-43E0-9893-C03AE87D1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5BB14B4-EC3F-47C7-9AF3-B0E017B75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66160" y="391886"/>
            <a:ext cx="402901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709AD06-79BE-3667-9AB6-E157FD910027}"/>
              </a:ext>
            </a:extLst>
          </p:cNvPr>
          <p:cNvSpPr/>
          <p:nvPr/>
        </p:nvSpPr>
        <p:spPr>
          <a:xfrm>
            <a:off x="3436753" y="318442"/>
            <a:ext cx="4478053" cy="1039368"/>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400" b="1" kern="1200" cap="none" spc="0"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lt"/>
                <a:ea typeface="+mj-ea"/>
                <a:cs typeface="+mj-cs"/>
              </a:rPr>
              <a:t>Interpretation</a:t>
            </a:r>
          </a:p>
        </p:txBody>
      </p:sp>
      <p:sp>
        <p:nvSpPr>
          <p:cNvPr id="18" name="TextBox 17">
            <a:extLst>
              <a:ext uri="{FF2B5EF4-FFF2-40B4-BE49-F238E27FC236}">
                <a16:creationId xmlns:a16="http://schemas.microsoft.com/office/drawing/2014/main" id="{30170B40-28DC-F844-B7C7-BCAFE5560FB0}"/>
              </a:ext>
            </a:extLst>
          </p:cNvPr>
          <p:cNvSpPr txBox="1"/>
          <p:nvPr/>
        </p:nvSpPr>
        <p:spPr>
          <a:xfrm>
            <a:off x="1249164" y="1431254"/>
            <a:ext cx="8604585" cy="5054461"/>
          </a:xfrm>
          <a:prstGeom prst="rect">
            <a:avLst/>
          </a:prstGeom>
          <a:noFill/>
        </p:spPr>
        <p:txBody>
          <a:bodyPr wrap="square">
            <a:spAutoFit/>
          </a:bodyPr>
          <a:lstStyle/>
          <a:p>
            <a:pPr>
              <a:lnSpc>
                <a:spcPct val="107000"/>
              </a:lnSpc>
              <a:spcAft>
                <a:spcPts val="800"/>
              </a:spcAft>
            </a:pPr>
            <a:r>
              <a:rPr lang="en-US" sz="1400" kern="100" dirty="0">
                <a:effectLst/>
                <a:ea typeface="Aptos" panose="020B0004020202020204" pitchFamily="34" charset="0"/>
                <a:cs typeface="Times New Roman" panose="02020603050405020304" pitchFamily="18" charset="0"/>
              </a:rPr>
              <a:t>When we apply the filters to the image through convolution, we slide the filter over each part of the image and calculate a weighted sum of the pixels in the region covered by the filter. The result tells us how much of the feature (vertical or horizontal edges) is present in that part of the image. </a:t>
            </a:r>
          </a:p>
          <a:p>
            <a:pPr>
              <a:lnSpc>
                <a:spcPct val="107000"/>
              </a:lnSpc>
              <a:spcAft>
                <a:spcPts val="800"/>
              </a:spcAft>
            </a:pPr>
            <a:r>
              <a:rPr lang="en-US" sz="1400" b="1" kern="100" dirty="0">
                <a:effectLst/>
                <a:ea typeface="Aptos" panose="020B0004020202020204" pitchFamily="34" charset="0"/>
                <a:cs typeface="Times New Roman" panose="02020603050405020304" pitchFamily="18" charset="0"/>
              </a:rPr>
              <a:t>Rows of zero interpretation:</a:t>
            </a:r>
            <a:endParaRPr lang="en-US" sz="1400" kern="100" dirty="0">
              <a:ea typeface="Aptos" panose="020B0004020202020204" pitchFamily="34" charset="0"/>
              <a:cs typeface="Times New Roman" panose="02020603050405020304" pitchFamily="18" charset="0"/>
            </a:endParaRPr>
          </a:p>
          <a:p>
            <a:pPr>
              <a:lnSpc>
                <a:spcPct val="107000"/>
              </a:lnSpc>
              <a:spcAft>
                <a:spcPts val="800"/>
              </a:spcAft>
            </a:pPr>
            <a:r>
              <a:rPr lang="en-US" sz="1400" kern="100" dirty="0">
                <a:effectLst/>
                <a:ea typeface="Aptos" panose="020B0004020202020204" pitchFamily="34" charset="0"/>
                <a:cs typeface="Times New Roman" panose="02020603050405020304" pitchFamily="18" charset="0"/>
              </a:rPr>
              <a:t>The rows with 0 0 0 0 0 0 in both vertical and horizontal edge filter output image indicate regions where there is no significant change in pixel intensity along the vertical axis or horizontal axis. These are areas of uniform intensity.</a:t>
            </a:r>
          </a:p>
          <a:p>
            <a:pPr marL="0" marR="0">
              <a:lnSpc>
                <a:spcPct val="107000"/>
              </a:lnSpc>
              <a:spcBef>
                <a:spcPts val="0"/>
              </a:spcBef>
              <a:spcAft>
                <a:spcPts val="800"/>
              </a:spcAft>
            </a:pPr>
            <a:r>
              <a:rPr lang="en-US" sz="1400" b="1" kern="100" dirty="0">
                <a:effectLst/>
                <a:ea typeface="Aptos" panose="020B0004020202020204" pitchFamily="34" charset="0"/>
                <a:cs typeface="Times New Roman" panose="02020603050405020304" pitchFamily="18" charset="0"/>
              </a:rPr>
              <a:t>Vertical Edge Filter Interpretation:</a:t>
            </a:r>
          </a:p>
          <a:p>
            <a:pPr marL="0" marR="0">
              <a:lnSpc>
                <a:spcPct val="107000"/>
              </a:lnSpc>
              <a:spcBef>
                <a:spcPts val="0"/>
              </a:spcBef>
              <a:spcAft>
                <a:spcPts val="800"/>
              </a:spcAft>
            </a:pPr>
            <a:r>
              <a:rPr lang="en-US" sz="1400" kern="100" dirty="0">
                <a:effectLst/>
                <a:ea typeface="Aptos" panose="020B0004020202020204" pitchFamily="34" charset="0"/>
                <a:cs typeface="Times New Roman" panose="02020603050405020304" pitchFamily="18" charset="0"/>
              </a:rPr>
              <a:t> High Positive Values (3, 2, etc.): These indicate a strong vertical transition from dark (0) to light (1). This means the filter detects a vertical edge where there is a change from a black pixel to a white pixel.</a:t>
            </a:r>
          </a:p>
          <a:p>
            <a:pPr marL="0" marR="0">
              <a:lnSpc>
                <a:spcPct val="107000"/>
              </a:lnSpc>
              <a:spcBef>
                <a:spcPts val="0"/>
              </a:spcBef>
              <a:spcAft>
                <a:spcPts val="800"/>
              </a:spcAft>
            </a:pPr>
            <a:r>
              <a:rPr lang="en-US" sz="1400" kern="100" dirty="0">
                <a:effectLst/>
                <a:ea typeface="Aptos" panose="020B0004020202020204" pitchFamily="34" charset="0"/>
                <a:cs typeface="Times New Roman" panose="02020603050405020304" pitchFamily="18" charset="0"/>
              </a:rPr>
              <a:t>In the Cross image, the highest positive values will be found at the vertical edges of the cross, where the transition from black to white happens along the vertical lines.</a:t>
            </a:r>
          </a:p>
          <a:p>
            <a:pPr marL="0" marR="0">
              <a:lnSpc>
                <a:spcPct val="107000"/>
              </a:lnSpc>
              <a:spcBef>
                <a:spcPts val="0"/>
              </a:spcBef>
              <a:spcAft>
                <a:spcPts val="800"/>
              </a:spcAft>
            </a:pPr>
            <a:r>
              <a:rPr lang="en-US" sz="1400" b="1" kern="100" dirty="0">
                <a:effectLst/>
                <a:ea typeface="Aptos" panose="020B0004020202020204" pitchFamily="34" charset="0"/>
                <a:cs typeface="Times New Roman" panose="02020603050405020304" pitchFamily="18" charset="0"/>
              </a:rPr>
              <a:t>Horizontal Edge Filter Interpretation:</a:t>
            </a:r>
          </a:p>
          <a:p>
            <a:pPr marL="0" marR="0">
              <a:lnSpc>
                <a:spcPct val="107000"/>
              </a:lnSpc>
              <a:spcBef>
                <a:spcPts val="0"/>
              </a:spcBef>
              <a:spcAft>
                <a:spcPts val="800"/>
              </a:spcAft>
            </a:pPr>
            <a:r>
              <a:rPr lang="en-US" sz="1400" kern="100" dirty="0">
                <a:effectLst/>
                <a:ea typeface="Aptos" panose="020B0004020202020204" pitchFamily="34" charset="0"/>
                <a:cs typeface="Times New Roman" panose="02020603050405020304" pitchFamily="18" charset="0"/>
              </a:rPr>
              <a:t>High Positive Values (3, 2, etc.): These indicate a strong horizontal transition from dark (0) to light (1), meaning the filter detects a horizontal edge where there is a transition from black to white along the horizontal lines of the cross.</a:t>
            </a:r>
          </a:p>
          <a:p>
            <a:pPr marL="0" marR="0">
              <a:lnSpc>
                <a:spcPct val="107000"/>
              </a:lnSpc>
              <a:spcBef>
                <a:spcPts val="0"/>
              </a:spcBef>
              <a:spcAft>
                <a:spcPts val="800"/>
              </a:spcAft>
            </a:pPr>
            <a:r>
              <a:rPr lang="en-US" sz="1400" kern="100" dirty="0">
                <a:effectLst/>
                <a:ea typeface="Aptos" panose="020B0004020202020204" pitchFamily="34" charset="0"/>
                <a:cs typeface="Times New Roman" panose="02020603050405020304" pitchFamily="18" charset="0"/>
              </a:rPr>
              <a:t>Low or Negative Values: Negative values (-3, -2, etc.) indicate a transition from light (1) to dark (0), i.e., a reverse transition. This shows where the edge moves from a white pixel to a black pixel in the vertical direction.</a:t>
            </a:r>
          </a:p>
        </p:txBody>
      </p:sp>
    </p:spTree>
    <p:extLst>
      <p:ext uri="{BB962C8B-B14F-4D97-AF65-F5344CB8AC3E}">
        <p14:creationId xmlns:p14="http://schemas.microsoft.com/office/powerpoint/2010/main" val="3631009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E2CC403-21CD-41DF-BAC4-329D7FF03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D09497-5938-AFE6-8A53-704B13552138}"/>
              </a:ext>
            </a:extLst>
          </p:cNvPr>
          <p:cNvSpPr>
            <a:spLocks noGrp="1"/>
          </p:cNvSpPr>
          <p:nvPr>
            <p:ph type="title"/>
          </p:nvPr>
        </p:nvSpPr>
        <p:spPr>
          <a:xfrm>
            <a:off x="1045689" y="1582468"/>
            <a:ext cx="6038470" cy="4713316"/>
          </a:xfrm>
        </p:spPr>
        <p:txBody>
          <a:bodyPr vert="horz" lIns="91440" tIns="45720" rIns="91440" bIns="45720" rtlCol="0" anchor="ctr">
            <a:noAutofit/>
          </a:bodyPr>
          <a:lstStyle/>
          <a:p>
            <a:pPr>
              <a:lnSpc>
                <a:spcPct val="107000"/>
              </a:lnSpc>
              <a:spcBef>
                <a:spcPts val="1405"/>
              </a:spcBef>
              <a:spcAft>
                <a:spcPts val="1405"/>
              </a:spcAft>
            </a:pPr>
            <a:r>
              <a:rPr lang="en-US" sz="2000" b="1" kern="100" dirty="0">
                <a:latin typeface="+mn-lt"/>
                <a:cs typeface="Times New Roman" panose="02020603050405020304" pitchFamily="18" charset="0"/>
              </a:rPr>
              <a:t>Combining the Filters:</a:t>
            </a:r>
            <a:br>
              <a:rPr lang="en-US" sz="2000" b="1" kern="100" dirty="0">
                <a:solidFill>
                  <a:srgbClr val="0F4761"/>
                </a:solidFill>
                <a:effectLst/>
                <a:latin typeface="+mn-lt"/>
                <a:ea typeface="Yu Gothic Light" panose="020B0300000000000000" pitchFamily="34" charset="-128"/>
                <a:cs typeface="Times New Roman" panose="02020603050405020304" pitchFamily="18" charset="0"/>
              </a:rPr>
            </a:br>
            <a:r>
              <a:rPr lang="en-US" sz="2000" kern="100" dirty="0">
                <a:effectLst/>
                <a:latin typeface="+mn-lt"/>
                <a:ea typeface="Aptos" panose="020B0004020202020204" pitchFamily="34" charset="0"/>
                <a:cs typeface="Aptos" panose="020B0004020202020204" pitchFamily="34" charset="0"/>
              </a:rPr>
              <a:t>The </a:t>
            </a:r>
            <a:r>
              <a:rPr lang="en-US" sz="2000" b="1" kern="100" dirty="0">
                <a:effectLst/>
                <a:latin typeface="+mn-lt"/>
                <a:ea typeface="Aptos" panose="020B0004020202020204" pitchFamily="34" charset="0"/>
                <a:cs typeface="Aptos" panose="020B0004020202020204" pitchFamily="34" charset="0"/>
              </a:rPr>
              <a:t>vertical filter</a:t>
            </a:r>
            <a:r>
              <a:rPr lang="en-US" sz="2000" kern="100" dirty="0">
                <a:effectLst/>
                <a:latin typeface="+mn-lt"/>
                <a:ea typeface="Aptos" panose="020B0004020202020204" pitchFamily="34" charset="0"/>
                <a:cs typeface="Aptos" panose="020B0004020202020204" pitchFamily="34" charset="0"/>
              </a:rPr>
              <a:t> emphasizes the </a:t>
            </a:r>
            <a:r>
              <a:rPr lang="en-US" sz="2000" b="1" kern="100" dirty="0">
                <a:effectLst/>
                <a:latin typeface="+mn-lt"/>
                <a:ea typeface="Aptos" panose="020B0004020202020204" pitchFamily="34" charset="0"/>
                <a:cs typeface="Aptos" panose="020B0004020202020204" pitchFamily="34" charset="0"/>
              </a:rPr>
              <a:t>vertical shaft of the cross</a:t>
            </a:r>
            <a:r>
              <a:rPr lang="en-US" sz="2000" kern="100" dirty="0">
                <a:effectLst/>
                <a:latin typeface="+mn-lt"/>
                <a:ea typeface="Aptos" panose="020B0004020202020204" pitchFamily="34" charset="0"/>
                <a:cs typeface="Aptos" panose="020B0004020202020204" pitchFamily="34" charset="0"/>
              </a:rPr>
              <a:t>, detecting its left and right boundaries.</a:t>
            </a:r>
            <a:br>
              <a:rPr lang="en-US" sz="2000" kern="100" dirty="0">
                <a:effectLst/>
                <a:latin typeface="+mn-lt"/>
                <a:ea typeface="Aptos" panose="020B0004020202020204" pitchFamily="34" charset="0"/>
                <a:cs typeface="Arial" panose="020B0604020202020204" pitchFamily="34" charset="0"/>
              </a:rPr>
            </a:br>
            <a:r>
              <a:rPr lang="en-US" sz="2000" kern="100" dirty="0">
                <a:effectLst/>
                <a:latin typeface="+mn-lt"/>
                <a:ea typeface="Aptos" panose="020B0004020202020204" pitchFamily="34" charset="0"/>
                <a:cs typeface="Aptos" panose="020B0004020202020204" pitchFamily="34" charset="0"/>
              </a:rPr>
              <a:t>The </a:t>
            </a:r>
            <a:r>
              <a:rPr lang="en-US" sz="2000" b="1" kern="100" dirty="0">
                <a:effectLst/>
                <a:latin typeface="+mn-lt"/>
                <a:ea typeface="Aptos" panose="020B0004020202020204" pitchFamily="34" charset="0"/>
                <a:cs typeface="Aptos" panose="020B0004020202020204" pitchFamily="34" charset="0"/>
              </a:rPr>
              <a:t>horizontal filter</a:t>
            </a:r>
            <a:r>
              <a:rPr lang="en-US" sz="2000" kern="100" dirty="0">
                <a:effectLst/>
                <a:latin typeface="+mn-lt"/>
                <a:ea typeface="Aptos" panose="020B0004020202020204" pitchFamily="34" charset="0"/>
                <a:cs typeface="Aptos" panose="020B0004020202020204" pitchFamily="34" charset="0"/>
              </a:rPr>
              <a:t> captures the </a:t>
            </a:r>
            <a:r>
              <a:rPr lang="en-US" sz="2000" b="1" kern="100" dirty="0">
                <a:effectLst/>
                <a:latin typeface="+mn-lt"/>
                <a:ea typeface="Aptos" panose="020B0004020202020204" pitchFamily="34" charset="0"/>
                <a:cs typeface="Aptos" panose="020B0004020202020204" pitchFamily="34" charset="0"/>
              </a:rPr>
              <a:t>horizontal beam</a:t>
            </a:r>
            <a:r>
              <a:rPr lang="en-US" sz="2000" kern="100" dirty="0">
                <a:effectLst/>
                <a:latin typeface="+mn-lt"/>
                <a:ea typeface="Aptos" panose="020B0004020202020204" pitchFamily="34" charset="0"/>
                <a:cs typeface="Aptos" panose="020B0004020202020204" pitchFamily="34" charset="0"/>
              </a:rPr>
              <a:t>, identifying the top and bottom edges. Together, these filters reveal that the cross has prominent edges along both its vertical shaft and horizontal beam, with the most intense edges detected where the cross intersects the background (i.e., where the edges of the beams meet open space).</a:t>
            </a:r>
            <a:r>
              <a:rPr lang="en-US" sz="2000" kern="100" dirty="0">
                <a:latin typeface="+mn-lt"/>
                <a:ea typeface="Aptos" panose="020B0004020202020204" pitchFamily="34" charset="0"/>
                <a:cs typeface="Arial" panose="020B0604020202020204" pitchFamily="34" charset="0"/>
              </a:rPr>
              <a:t> Corners of the cross are detected by combining both vertical and horizontal edge detection or using a corner detection algorithm. </a:t>
            </a:r>
            <a:r>
              <a:rPr lang="en-US" sz="2000" kern="100" dirty="0">
                <a:latin typeface="+mn-lt"/>
                <a:cs typeface="Arial" panose="020B0604020202020204" pitchFamily="34" charset="0"/>
              </a:rPr>
              <a:t>In real-world applications, these filters help identify objects, shapes, and patterns.</a:t>
            </a:r>
            <a:br>
              <a:rPr lang="en-US" sz="2000" kern="100" dirty="0">
                <a:latin typeface="+mn-lt"/>
                <a:cs typeface="Arial" panose="020B0604020202020204" pitchFamily="34" charset="0"/>
              </a:rPr>
            </a:br>
            <a:endParaRPr lang="en-US" sz="2000" kern="100" dirty="0">
              <a:latin typeface="+mn-lt"/>
              <a:cs typeface="Arial" panose="020B0604020202020204" pitchFamily="34" charset="0"/>
            </a:endParaRPr>
          </a:p>
        </p:txBody>
      </p:sp>
      <p:grpSp>
        <p:nvGrpSpPr>
          <p:cNvPr id="9" name="Group 8">
            <a:extLst>
              <a:ext uri="{FF2B5EF4-FFF2-40B4-BE49-F238E27FC236}">
                <a16:creationId xmlns:a16="http://schemas.microsoft.com/office/drawing/2014/main" id="{B13AA5FE-3FFC-4725-9ADD-E428544EC6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0" name="Rectangle 9">
              <a:extLst>
                <a:ext uri="{FF2B5EF4-FFF2-40B4-BE49-F238E27FC236}">
                  <a16:creationId xmlns:a16="http://schemas.microsoft.com/office/drawing/2014/main" id="{4FA70700-3F72-44D4-8175-FEB2B9B23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093C0F6-5741-4C9D-90FF-A25824BFC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B2E1B-E962-432C-ADA1-2934CE3C5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7653717E-6F8C-43E0-9893-C03AE87D1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5BB14B4-EC3F-47C7-9AF3-B0E017B75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66160" y="391886"/>
            <a:ext cx="402901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1D44B3E-2BE9-F24B-4D30-42259AB9B4A1}"/>
              </a:ext>
            </a:extLst>
          </p:cNvPr>
          <p:cNvSpPr/>
          <p:nvPr/>
        </p:nvSpPr>
        <p:spPr>
          <a:xfrm>
            <a:off x="2393950" y="562215"/>
            <a:ext cx="6038470" cy="1019617"/>
          </a:xfrm>
          <a:prstGeom prst="rect">
            <a:avLst/>
          </a:prstGeom>
        </p:spPr>
        <p:txBody>
          <a:bodyPr vert="horz" lIns="91440" tIns="45720" rIns="91440" bIns="45720" rtlCol="0" anchor="t">
            <a:normAutofit fontScale="85000" lnSpcReduction="10000"/>
          </a:bodyPr>
          <a:lstStyle/>
          <a:p>
            <a:pPr>
              <a:lnSpc>
                <a:spcPct val="90000"/>
              </a:lnSpc>
              <a:spcBef>
                <a:spcPct val="0"/>
              </a:spcBef>
              <a:spcAft>
                <a:spcPts val="600"/>
              </a:spcAft>
            </a:pPr>
            <a:r>
              <a:rPr lang="en-US" sz="5400" b="1" kern="1200" cap="none" spc="0"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lt"/>
                <a:ea typeface="+mj-ea"/>
                <a:cs typeface="+mj-cs"/>
              </a:rPr>
              <a:t>Combining both filters</a:t>
            </a:r>
          </a:p>
        </p:txBody>
      </p:sp>
      <p:pic>
        <p:nvPicPr>
          <p:cNvPr id="4098" name="Picture 2" descr="All About Convolutional Neural Network (CNN) | by Sarath Panat | Medium">
            <a:extLst>
              <a:ext uri="{FF2B5EF4-FFF2-40B4-BE49-F238E27FC236}">
                <a16:creationId xmlns:a16="http://schemas.microsoft.com/office/drawing/2014/main" id="{176C5F9B-4639-BB6A-CCCD-20ABCD4A75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991"/>
          <a:stretch/>
        </p:blipFill>
        <p:spPr bwMode="auto">
          <a:xfrm>
            <a:off x="7627319" y="1582468"/>
            <a:ext cx="4029016" cy="338212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930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2B72AF2-A267-C6F6-B826-09F770B99A6C}"/>
              </a:ext>
            </a:extLst>
          </p:cNvPr>
          <p:cNvSpPr/>
          <p:nvPr/>
        </p:nvSpPr>
        <p:spPr>
          <a:xfrm>
            <a:off x="645065" y="1463040"/>
            <a:ext cx="3796306" cy="2690949"/>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b="1" kern="1200" cap="none" spc="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lt"/>
                <a:ea typeface="+mj-ea"/>
                <a:cs typeface="+mj-cs"/>
              </a:rPr>
              <a:t>References</a:t>
            </a:r>
          </a:p>
        </p:txBody>
      </p:sp>
      <p:grpSp>
        <p:nvGrpSpPr>
          <p:cNvPr id="36" name="Group 35">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37" name="Rectangle 3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50" name="Rectangle 4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CFD67567-B0DF-BA96-840F-C402922F6FA9}"/>
              </a:ext>
            </a:extLst>
          </p:cNvPr>
          <p:cNvSpPr>
            <a:spLocks noChangeArrowheads="1"/>
          </p:cNvSpPr>
          <p:nvPr/>
        </p:nvSpPr>
        <p:spPr bwMode="auto">
          <a:xfrm>
            <a:off x="5615162" y="1244615"/>
            <a:ext cx="5542387" cy="436813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fontScale="77500" lnSpcReduction="20000"/>
          </a:bodyPr>
          <a:lstStyle/>
          <a:p>
            <a:pPr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800" b="0" i="0" u="none" strike="noStrike" cap="none" normalizeH="0" baseline="0" dirty="0">
                <a:ln>
                  <a:noFill/>
                </a:ln>
                <a:effectLst/>
              </a:rPr>
              <a:t>Thomas DELTEIL. (2018, April 5). </a:t>
            </a:r>
            <a:r>
              <a:rPr kumimoji="0" lang="en-US" altLang="en-US" sz="2800" b="0" i="1" u="none" strike="noStrike" cap="none" normalizeH="0" baseline="0" dirty="0">
                <a:ln>
                  <a:noFill/>
                </a:ln>
                <a:effectLst/>
              </a:rPr>
              <a:t>[part 1] Convolutional Neural Networks and NLP: Convolutions</a:t>
            </a:r>
            <a:r>
              <a:rPr kumimoji="0" lang="en-US" altLang="en-US" sz="2800" b="0" i="0" u="none" strike="noStrike" cap="none" normalizeH="0" baseline="0" dirty="0">
                <a:ln>
                  <a:noFill/>
                </a:ln>
                <a:effectLst/>
              </a:rPr>
              <a:t> [Video]. YouTube. </a:t>
            </a:r>
            <a:r>
              <a:rPr kumimoji="0" lang="en-US" altLang="en-US" sz="2800" b="0" i="0" u="none" strike="noStrike" cap="none" normalizeH="0" baseline="0" dirty="0">
                <a:ln>
                  <a:noFill/>
                </a:ln>
                <a:effectLst/>
                <a:hlinkClick r:id="rId2"/>
              </a:rPr>
              <a:t>https://www.youtube.com/watch?v=RgIa3_BjGyk</a:t>
            </a:r>
            <a:endParaRPr kumimoji="0" lang="en-US" altLang="en-US" sz="2800" b="0" i="0" u="none" strike="noStrike" cap="none" normalizeH="0" baseline="0" dirty="0">
              <a:ln>
                <a:noFill/>
              </a:ln>
              <a:effectLst/>
            </a:endParaRPr>
          </a:p>
          <a:p>
            <a:pPr indent="-228600" fontAlgn="base">
              <a:lnSpc>
                <a:spcPct val="90000"/>
              </a:lnSpc>
              <a:spcBef>
                <a:spcPct val="0"/>
              </a:spcBef>
              <a:spcAft>
                <a:spcPts val="600"/>
              </a:spcAft>
              <a:buFont typeface="Arial" panose="020B0604020202020204" pitchFamily="34" charset="0"/>
              <a:buChar char="•"/>
            </a:pP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Panat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 (2022, January 6). All about Convolutional Neural Network (CNN) -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Sarath</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Panat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Medium. </a:t>
            </a:r>
            <a:r>
              <a:rPr kumimoji="0" lang="en-US" altLang="en-US" sz="2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Medium</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https://sarathpanat.medium.com/all-about-convolutional-neural-network-cnn-6ccce6738958</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indent="-228600" fontAlgn="base">
              <a:lnSpc>
                <a:spcPct val="90000"/>
              </a:lnSpc>
              <a:spcBef>
                <a:spcPct val="0"/>
              </a:spcBef>
              <a:spcAft>
                <a:spcPts val="60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Binod Suman Academy. (2020, June 26). </a:t>
            </a:r>
            <a:r>
              <a:rPr kumimoji="0" lang="en-US" altLang="en-US" sz="2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Convolutional Neural Networks | CNN | Kernel | Stride | Padding | Pooling | Flatten | Formula</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[Video]. YouTube.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a:rPr>
              <a:t>https://www.youtube.com/watch?v=Y1qxI-Df4Lk</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2055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1013A655BD1340A836995C66B93E70" ma:contentTypeVersion="6" ma:contentTypeDescription="Create a new document." ma:contentTypeScope="" ma:versionID="27e84af5c29af99e4dfee5c03aed13ec">
  <xsd:schema xmlns:xsd="http://www.w3.org/2001/XMLSchema" xmlns:xs="http://www.w3.org/2001/XMLSchema" xmlns:p="http://schemas.microsoft.com/office/2006/metadata/properties" xmlns:ns3="570f2bbd-cd45-4b85-bdb5-528c1e9c0070" targetNamespace="http://schemas.microsoft.com/office/2006/metadata/properties" ma:root="true" ma:fieldsID="ff9ed46ac38e6ea43070965929eb2221" ns3:_="">
    <xsd:import namespace="570f2bbd-cd45-4b85-bdb5-528c1e9c0070"/>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0f2bbd-cd45-4b85-bdb5-528c1e9c0070"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570f2bbd-cd45-4b85-bdb5-528c1e9c0070" xsi:nil="true"/>
  </documentManagement>
</p:properties>
</file>

<file path=customXml/itemProps1.xml><?xml version="1.0" encoding="utf-8"?>
<ds:datastoreItem xmlns:ds="http://schemas.openxmlformats.org/officeDocument/2006/customXml" ds:itemID="{8663E31B-1C58-45F3-8B4C-294AD05150EB}">
  <ds:schemaRefs>
    <ds:schemaRef ds:uri="http://schemas.microsoft.com/sharepoint/v3/contenttype/forms"/>
  </ds:schemaRefs>
</ds:datastoreItem>
</file>

<file path=customXml/itemProps2.xml><?xml version="1.0" encoding="utf-8"?>
<ds:datastoreItem xmlns:ds="http://schemas.openxmlformats.org/officeDocument/2006/customXml" ds:itemID="{31AB8675-8840-4616-B8FD-420201A4E9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0f2bbd-cd45-4b85-bdb5-528c1e9c00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E82D53-33DF-4605-BF88-55390F4B142F}">
  <ds:schemaRefs>
    <ds:schemaRef ds:uri="http://schemas.openxmlformats.org/package/2006/metadata/core-properties"/>
    <ds:schemaRef ds:uri="http://purl.org/dc/terms/"/>
    <ds:schemaRef ds:uri="http://purl.org/dc/dcmitype/"/>
    <ds:schemaRef ds:uri="http://purl.org/dc/elements/1.1/"/>
    <ds:schemaRef ds:uri="http://www.w3.org/XML/1998/namespace"/>
    <ds:schemaRef ds:uri="http://schemas.microsoft.com/office/2006/documentManagement/types"/>
    <ds:schemaRef ds:uri="http://schemas.microsoft.com/office/infopath/2007/PartnerControls"/>
    <ds:schemaRef ds:uri="570f2bbd-cd45-4b85-bdb5-528c1e9c0070"/>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41</TotalTime>
  <Words>780</Words>
  <Application>Microsoft Office PowerPoint</Application>
  <PresentationFormat>Widescreen</PresentationFormat>
  <Paragraphs>184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Combining the Filters: The vertical filter emphasizes the vertical shaft of the cross, detecting its left and right boundaries. The horizontal filter captures the horizontal beam, identifying the top and bottom edges. Together, these filters reveal that the cross has prominent edges along both its vertical shaft and horizontal beam, with the most intense edges detected where the cross intersects the background (i.e., where the edges of the beams meet open space). Corners of the cross are detected by combining both vertical and horizontal edge detection or using a corner detection algorithm. In real-world applications, these filters help identify objects, shapes, and patterns.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saima.sano-W216790818</dc:creator>
  <cp:lastModifiedBy>saima.sano-W216790818</cp:lastModifiedBy>
  <cp:revision>2</cp:revision>
  <dcterms:created xsi:type="dcterms:W3CDTF">2024-10-11T02:01:22Z</dcterms:created>
  <dcterms:modified xsi:type="dcterms:W3CDTF">2024-10-11T03:20:18Z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0x010100BD1013A655BD1340A836995C66B93E70</vt:lpwstr>
  </property>
</Properties>
</file>