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8" r:id="rId3"/>
    <p:sldId id="262" r:id="rId4"/>
    <p:sldId id="263" r:id="rId5"/>
    <p:sldId id="264" r:id="rId6"/>
    <p:sldId id="273" r:id="rId7"/>
    <p:sldId id="274" r:id="rId8"/>
    <p:sldId id="266" r:id="rId9"/>
    <p:sldId id="267" r:id="rId10"/>
    <p:sldId id="275" r:id="rId11"/>
    <p:sldId id="268" r:id="rId12"/>
    <p:sldId id="276" r:id="rId13"/>
    <p:sldId id="271" r:id="rId14"/>
    <p:sldId id="277" r:id="rId15"/>
    <p:sldId id="269" r:id="rId16"/>
    <p:sldId id="270"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A8FA1-C52E-4BFE-8CC8-0D469407BB71}"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6F37F-07FD-4C2B-B903-2394132E7232}" type="slidenum">
              <a:rPr lang="en-IN" smtClean="0"/>
              <a:t>‹#›</a:t>
            </a:fld>
            <a:endParaRPr lang="en-IN"/>
          </a:p>
        </p:txBody>
      </p:sp>
    </p:spTree>
    <p:extLst>
      <p:ext uri="{BB962C8B-B14F-4D97-AF65-F5344CB8AC3E}">
        <p14:creationId xmlns:p14="http://schemas.microsoft.com/office/powerpoint/2010/main" val="162700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76251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4F401-AAC2-4FBD-ADC4-01C034DAFE3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14666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26253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47008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200475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4015272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57330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010831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269883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258008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4F401-AAC2-4FBD-ADC4-01C034DAFE3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30737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24F401-AAC2-4FBD-ADC4-01C034DAFE3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34698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24F401-AAC2-4FBD-ADC4-01C034DAFE31}"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261686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24F401-AAC2-4FBD-ADC4-01C034DAFE31}"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338899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4F401-AAC2-4FBD-ADC4-01C034DAFE31}"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57551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4F401-AAC2-4FBD-ADC4-01C034DAFE3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30858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4F401-AAC2-4FBD-ADC4-01C034DAFE3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CD8B3-9FF8-4456-A954-1F2E6A8107C8}" type="slidenum">
              <a:rPr lang="en-IN" smtClean="0"/>
              <a:t>‹#›</a:t>
            </a:fld>
            <a:endParaRPr lang="en-IN"/>
          </a:p>
        </p:txBody>
      </p:sp>
    </p:spTree>
    <p:extLst>
      <p:ext uri="{BB962C8B-B14F-4D97-AF65-F5344CB8AC3E}">
        <p14:creationId xmlns:p14="http://schemas.microsoft.com/office/powerpoint/2010/main" val="196855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24F401-AAC2-4FBD-ADC4-01C034DAFE31}" type="datetimeFigureOut">
              <a:rPr lang="en-IN" smtClean="0"/>
              <a:t>13-04-2024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CD8B3-9FF8-4456-A954-1F2E6A8107C8}" type="slidenum">
              <a:rPr lang="en-IN" smtClean="0"/>
              <a:t>‹#›</a:t>
            </a:fld>
            <a:endParaRPr lang="en-IN"/>
          </a:p>
        </p:txBody>
      </p:sp>
    </p:spTree>
    <p:extLst>
      <p:ext uri="{BB962C8B-B14F-4D97-AF65-F5344CB8AC3E}">
        <p14:creationId xmlns:p14="http://schemas.microsoft.com/office/powerpoint/2010/main" val="25428112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igital%20Lock%20System.mp4"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WhatsApp%20Video%202024-04-13%20at%2011.01.10.mp4"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WhatsApp%20Video%202024-04-13%20at%2011.14.15.mp4" TargetMode="Externa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841F-F46C-7F1F-34CE-1B4C9AF5668F}"/>
              </a:ext>
            </a:extLst>
          </p:cNvPr>
          <p:cNvSpPr>
            <a:spLocks noGrp="1"/>
          </p:cNvSpPr>
          <p:nvPr>
            <p:ph type="ctrTitle"/>
          </p:nvPr>
        </p:nvSpPr>
        <p:spPr>
          <a:xfrm>
            <a:off x="2976464" y="718457"/>
            <a:ext cx="7696133" cy="1511559"/>
          </a:xfrm>
        </p:spPr>
        <p:txBody>
          <a:bodyPr>
            <a:normAutofit fontScale="90000"/>
          </a:bodyPr>
          <a:lstStyle/>
          <a:p>
            <a:pPr algn="ct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2400" b="1" dirty="0">
                <a:latin typeface="Aptos Display" panose="020B0004020202020204" pitchFamily="34" charset="0"/>
                <a:cs typeface="Courier New" panose="02070309020205020404" pitchFamily="49" charset="0"/>
              </a:rPr>
            </a:br>
            <a:br>
              <a:rPr lang="en-IN" sz="4900" b="1" dirty="0">
                <a:latin typeface="Aptos Display" panose="020B0004020202020204" pitchFamily="34" charset="0"/>
                <a:cs typeface="Courier New" panose="02070309020205020404" pitchFamily="49" charset="0"/>
              </a:rPr>
            </a:br>
            <a:r>
              <a:rPr lang="en-IN" sz="4900" b="1" dirty="0">
                <a:latin typeface="Aptos Display" panose="020B0004020202020204" pitchFamily="34" charset="0"/>
                <a:cs typeface="Courier New" panose="02070309020205020404" pitchFamily="49" charset="0"/>
              </a:rPr>
              <a:t>MINI PROJECT EC 281</a:t>
            </a:r>
            <a:br>
              <a:rPr lang="en-IN" sz="2400" b="1" dirty="0">
                <a:latin typeface="Aptos Display" panose="020B0004020202020204" pitchFamily="34" charset="0"/>
                <a:cs typeface="Courier New" panose="02070309020205020404" pitchFamily="49" charset="0"/>
              </a:rPr>
            </a:br>
            <a:r>
              <a:rPr lang="en-IN" sz="2400" b="1" dirty="0">
                <a:latin typeface="Aptos Display" panose="020B0004020202020204" pitchFamily="34" charset="0"/>
                <a:cs typeface="Courier New" panose="02070309020205020404" pitchFamily="49" charset="0"/>
              </a:rPr>
              <a:t>DEVELOPMENT OF DIGITAL CAR WITH ENHANCED SECURITY AND AUTOMATION FEATURES</a:t>
            </a:r>
          </a:p>
        </p:txBody>
      </p:sp>
      <p:sp>
        <p:nvSpPr>
          <p:cNvPr id="3" name="Subtitle 2">
            <a:extLst>
              <a:ext uri="{FF2B5EF4-FFF2-40B4-BE49-F238E27FC236}">
                <a16:creationId xmlns:a16="http://schemas.microsoft.com/office/drawing/2014/main" id="{F0F69C8C-7754-2956-A33B-2DD4BAFB8282}"/>
              </a:ext>
            </a:extLst>
          </p:cNvPr>
          <p:cNvSpPr>
            <a:spLocks noGrp="1"/>
          </p:cNvSpPr>
          <p:nvPr>
            <p:ph type="subTitle" idx="1"/>
          </p:nvPr>
        </p:nvSpPr>
        <p:spPr>
          <a:xfrm>
            <a:off x="3536303" y="5411755"/>
            <a:ext cx="7966720" cy="1147665"/>
          </a:xfrm>
        </p:spPr>
        <p:txBody>
          <a:bodyPr>
            <a:normAutofit fontScale="92500" lnSpcReduction="20000"/>
          </a:bodyPr>
          <a:lstStyle/>
          <a:p>
            <a:pPr algn="ctr"/>
            <a:r>
              <a:rPr lang="en-IN" b="1" dirty="0">
                <a:latin typeface="Courier New" panose="02070309020205020404" pitchFamily="49" charset="0"/>
                <a:cs typeface="Courier New" panose="02070309020205020404" pitchFamily="49" charset="0"/>
              </a:rPr>
              <a:t>UNDER THE GUIDANCE OF DR. SHIKHA BAGHEL </a:t>
            </a:r>
          </a:p>
          <a:p>
            <a:pPr algn="ctr"/>
            <a:r>
              <a:rPr lang="en-IN" b="1" dirty="0">
                <a:latin typeface="Courier New" panose="02070309020205020404" pitchFamily="49" charset="0"/>
                <a:cs typeface="Courier New" panose="02070309020205020404" pitchFamily="49" charset="0"/>
              </a:rPr>
              <a:t>SAIRAM  WANI 221EC245</a:t>
            </a:r>
          </a:p>
          <a:p>
            <a:pPr algn="ctr"/>
            <a:r>
              <a:rPr lang="en-IN" b="1" dirty="0">
                <a:latin typeface="Courier New" panose="02070309020205020404" pitchFamily="49" charset="0"/>
                <a:cs typeface="Courier New" panose="02070309020205020404" pitchFamily="49" charset="0"/>
              </a:rPr>
              <a:t>PALLAVI PARAGE 221EC234</a:t>
            </a:r>
          </a:p>
        </p:txBody>
      </p:sp>
      <p:pic>
        <p:nvPicPr>
          <p:cNvPr id="5" name="Picture 4">
            <a:extLst>
              <a:ext uri="{FF2B5EF4-FFF2-40B4-BE49-F238E27FC236}">
                <a16:creationId xmlns:a16="http://schemas.microsoft.com/office/drawing/2014/main" id="{C3DD5895-7827-0E91-C049-510FEE5AA3B8}"/>
              </a:ext>
            </a:extLst>
          </p:cNvPr>
          <p:cNvPicPr>
            <a:picLocks noChangeAspect="1"/>
          </p:cNvPicPr>
          <p:nvPr/>
        </p:nvPicPr>
        <p:blipFill>
          <a:blip r:embed="rId2"/>
          <a:stretch>
            <a:fillRect/>
          </a:stretch>
        </p:blipFill>
        <p:spPr>
          <a:xfrm>
            <a:off x="5713445" y="2329033"/>
            <a:ext cx="2553478" cy="2569539"/>
          </a:xfrm>
          <a:prstGeom prst="rect">
            <a:avLst/>
          </a:prstGeom>
        </p:spPr>
      </p:pic>
      <p:sp>
        <p:nvSpPr>
          <p:cNvPr id="7" name="TextBox 6">
            <a:extLst>
              <a:ext uri="{FF2B5EF4-FFF2-40B4-BE49-F238E27FC236}">
                <a16:creationId xmlns:a16="http://schemas.microsoft.com/office/drawing/2014/main" id="{3C57B532-10DD-3E5C-8C0D-109E01B99FE2}"/>
              </a:ext>
            </a:extLst>
          </p:cNvPr>
          <p:cNvSpPr txBox="1"/>
          <p:nvPr/>
        </p:nvSpPr>
        <p:spPr>
          <a:xfrm>
            <a:off x="728530" y="2835902"/>
            <a:ext cx="6096000" cy="369332"/>
          </a:xfrm>
          <a:prstGeom prst="rect">
            <a:avLst/>
          </a:prstGeom>
          <a:noFill/>
        </p:spPr>
        <p:txBody>
          <a:bodyPr wrap="square">
            <a:spAutoFit/>
          </a:bodyPr>
          <a:lstStyle/>
          <a:p>
            <a:r>
              <a:rPr lang="en-US" sz="1800" b="0" i="0" u="none" strike="noStrike" baseline="0" dirty="0">
                <a:solidFill>
                  <a:srgbClr val="000000"/>
                </a:solidFill>
                <a:latin typeface="Liberation Serif"/>
              </a:rPr>
              <a:t>. </a:t>
            </a:r>
            <a:endParaRPr lang="en-IN" dirty="0"/>
          </a:p>
        </p:txBody>
      </p:sp>
    </p:spTree>
    <p:extLst>
      <p:ext uri="{BB962C8B-B14F-4D97-AF65-F5344CB8AC3E}">
        <p14:creationId xmlns:p14="http://schemas.microsoft.com/office/powerpoint/2010/main" val="306020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20F4E-2437-8C80-2142-EE880303E996}"/>
              </a:ext>
            </a:extLst>
          </p:cNvPr>
          <p:cNvSpPr txBox="1"/>
          <p:nvPr/>
        </p:nvSpPr>
        <p:spPr>
          <a:xfrm>
            <a:off x="3508311" y="139959"/>
            <a:ext cx="5747657" cy="861774"/>
          </a:xfrm>
          <a:prstGeom prst="rect">
            <a:avLst/>
          </a:prstGeom>
          <a:noFill/>
        </p:spPr>
        <p:txBody>
          <a:bodyPr wrap="square" rtlCol="0">
            <a:spAutoFit/>
          </a:bodyPr>
          <a:lstStyle/>
          <a:p>
            <a:r>
              <a:rPr lang="en-IN" sz="3200" dirty="0"/>
              <a:t>HARDWARE IMPLEMENTATION</a:t>
            </a:r>
            <a:br>
              <a:rPr lang="en-IN" dirty="0"/>
            </a:br>
            <a:endParaRPr lang="en-IN" dirty="0"/>
          </a:p>
        </p:txBody>
      </p:sp>
      <p:pic>
        <p:nvPicPr>
          <p:cNvPr id="5" name="Picture 4">
            <a:extLst>
              <a:ext uri="{FF2B5EF4-FFF2-40B4-BE49-F238E27FC236}">
                <a16:creationId xmlns:a16="http://schemas.microsoft.com/office/drawing/2014/main" id="{5CABF180-0F2F-9608-D8F1-94592E0B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34" y="1001733"/>
            <a:ext cx="4181800" cy="5215812"/>
          </a:xfrm>
          <a:prstGeom prst="rect">
            <a:avLst/>
          </a:prstGeom>
        </p:spPr>
      </p:pic>
      <p:sp>
        <p:nvSpPr>
          <p:cNvPr id="8" name="TextBox 7">
            <a:extLst>
              <a:ext uri="{FF2B5EF4-FFF2-40B4-BE49-F238E27FC236}">
                <a16:creationId xmlns:a16="http://schemas.microsoft.com/office/drawing/2014/main" id="{209AC4E1-2CC7-C719-6D10-948BD5F887D6}"/>
              </a:ext>
            </a:extLst>
          </p:cNvPr>
          <p:cNvSpPr txBox="1"/>
          <p:nvPr/>
        </p:nvSpPr>
        <p:spPr>
          <a:xfrm>
            <a:off x="6096000" y="1200787"/>
            <a:ext cx="5141168" cy="5016758"/>
          </a:xfrm>
          <a:prstGeom prst="rect">
            <a:avLst/>
          </a:prstGeom>
          <a:noFill/>
        </p:spPr>
        <p:txBody>
          <a:bodyPr wrap="square" rtlCol="0">
            <a:spAutoFit/>
          </a:bodyPr>
          <a:lstStyle/>
          <a:p>
            <a:r>
              <a:rPr lang="en-IN" sz="3200" b="1" dirty="0"/>
              <a:t>Implementation of this circuit on a trainer kit:</a:t>
            </a:r>
          </a:p>
          <a:p>
            <a:endParaRPr lang="en-IN" sz="3200" b="1" dirty="0"/>
          </a:p>
          <a:p>
            <a:r>
              <a:rPr lang="en-US" sz="2800" b="0" i="0" u="none" strike="noStrike" baseline="0" dirty="0">
                <a:latin typeface="Canva Sans"/>
              </a:rPr>
              <a:t>Following software simulation, we moved to circuit implementation of the designed software simulation on a trainers’ kit , translating virtual design into physical circuit</a:t>
            </a:r>
          </a:p>
          <a:p>
            <a:r>
              <a:rPr lang="en-US" sz="2800" b="0" i="0" u="none" strike="noStrike" baseline="0" dirty="0">
                <a:latin typeface="Canva Sans"/>
                <a:hlinkClick r:id="rId3" action="ppaction://hlinkfile"/>
              </a:rPr>
              <a:t>Digital%20Lock%20System.mp4</a:t>
            </a:r>
            <a:br>
              <a:rPr lang="en-IN" sz="2800" dirty="0"/>
            </a:br>
            <a:endParaRPr lang="en-IN" sz="2800" dirty="0"/>
          </a:p>
        </p:txBody>
      </p:sp>
    </p:spTree>
    <p:extLst>
      <p:ext uri="{BB962C8B-B14F-4D97-AF65-F5344CB8AC3E}">
        <p14:creationId xmlns:p14="http://schemas.microsoft.com/office/powerpoint/2010/main" val="349030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a:extLst>
              <a:ext uri="{FF2B5EF4-FFF2-40B4-BE49-F238E27FC236}">
                <a16:creationId xmlns:a16="http://schemas.microsoft.com/office/drawing/2014/main" id="{519DBDE2-084D-32A6-1838-779F59FFA822}"/>
              </a:ext>
            </a:extLst>
          </p:cNvPr>
          <p:cNvSpPr>
            <a:spLocks noChangeAspect="1" noChangeArrowheads="1"/>
          </p:cNvSpPr>
          <p:nvPr/>
        </p:nvSpPr>
        <p:spPr bwMode="auto">
          <a:xfrm>
            <a:off x="5943600" y="3276600"/>
            <a:ext cx="2590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04BA20D-CC44-891B-9000-FA1B4D331D56}"/>
              </a:ext>
            </a:extLst>
          </p:cNvPr>
          <p:cNvSpPr txBox="1"/>
          <p:nvPr/>
        </p:nvSpPr>
        <p:spPr>
          <a:xfrm>
            <a:off x="6338596" y="374022"/>
            <a:ext cx="5511282" cy="2708434"/>
          </a:xfrm>
          <a:prstGeom prst="rect">
            <a:avLst/>
          </a:prstGeom>
          <a:noFill/>
        </p:spPr>
        <p:txBody>
          <a:bodyPr wrap="square" rtlCol="0">
            <a:spAutoFit/>
          </a:bodyPr>
          <a:lstStyle/>
          <a:p>
            <a:r>
              <a:rPr lang="en-IN" sz="4000" dirty="0"/>
              <a:t> AUTOMATIC GEAR SYSTEM</a:t>
            </a:r>
          </a:p>
          <a:p>
            <a:endParaRPr lang="en-IN" dirty="0"/>
          </a:p>
          <a:p>
            <a:r>
              <a:rPr lang="en-IN" sz="2400" dirty="0">
                <a:latin typeface="Calisto MT" panose="02040603050505030304" pitchFamily="18" charset="0"/>
              </a:rPr>
              <a:t>Counter that detects the increment/decrement of speed by 10km/hr</a:t>
            </a:r>
            <a:r>
              <a:rPr lang="en-IN" dirty="0"/>
              <a:t>.</a:t>
            </a:r>
          </a:p>
        </p:txBody>
      </p:sp>
      <p:pic>
        <p:nvPicPr>
          <p:cNvPr id="9" name="Picture 8">
            <a:extLst>
              <a:ext uri="{FF2B5EF4-FFF2-40B4-BE49-F238E27FC236}">
                <a16:creationId xmlns:a16="http://schemas.microsoft.com/office/drawing/2014/main" id="{433EB43C-9085-8A83-B7E7-B195EB062D3D}"/>
              </a:ext>
            </a:extLst>
          </p:cNvPr>
          <p:cNvPicPr>
            <a:picLocks noChangeAspect="1"/>
          </p:cNvPicPr>
          <p:nvPr/>
        </p:nvPicPr>
        <p:blipFill>
          <a:blip r:embed="rId2"/>
          <a:stretch>
            <a:fillRect/>
          </a:stretch>
        </p:blipFill>
        <p:spPr>
          <a:xfrm>
            <a:off x="665018" y="179879"/>
            <a:ext cx="5089236" cy="3096721"/>
          </a:xfrm>
          <a:prstGeom prst="rect">
            <a:avLst/>
          </a:prstGeom>
        </p:spPr>
      </p:pic>
      <p:pic>
        <p:nvPicPr>
          <p:cNvPr id="11" name="Picture 10">
            <a:extLst>
              <a:ext uri="{FF2B5EF4-FFF2-40B4-BE49-F238E27FC236}">
                <a16:creationId xmlns:a16="http://schemas.microsoft.com/office/drawing/2014/main" id="{17E9059B-965A-CCCA-F0CE-D9B6E4E8B62F}"/>
              </a:ext>
            </a:extLst>
          </p:cNvPr>
          <p:cNvPicPr>
            <a:picLocks noChangeAspect="1"/>
          </p:cNvPicPr>
          <p:nvPr/>
        </p:nvPicPr>
        <p:blipFill>
          <a:blip r:embed="rId3"/>
          <a:stretch>
            <a:fillRect/>
          </a:stretch>
        </p:blipFill>
        <p:spPr>
          <a:xfrm>
            <a:off x="1317423" y="3581400"/>
            <a:ext cx="3322608" cy="3101609"/>
          </a:xfrm>
          <a:prstGeom prst="rect">
            <a:avLst/>
          </a:prstGeom>
        </p:spPr>
      </p:pic>
      <p:sp>
        <p:nvSpPr>
          <p:cNvPr id="12" name="TextBox 11">
            <a:extLst>
              <a:ext uri="{FF2B5EF4-FFF2-40B4-BE49-F238E27FC236}">
                <a16:creationId xmlns:a16="http://schemas.microsoft.com/office/drawing/2014/main" id="{1BF48205-1363-D196-A7BF-3A82FF4EB842}"/>
              </a:ext>
            </a:extLst>
          </p:cNvPr>
          <p:cNvSpPr txBox="1"/>
          <p:nvPr/>
        </p:nvSpPr>
        <p:spPr>
          <a:xfrm>
            <a:off x="6908801" y="3731491"/>
            <a:ext cx="4073236" cy="2308324"/>
          </a:xfrm>
          <a:prstGeom prst="rect">
            <a:avLst/>
          </a:prstGeom>
          <a:noFill/>
        </p:spPr>
        <p:txBody>
          <a:bodyPr wrap="square" rtlCol="0">
            <a:spAutoFit/>
          </a:bodyPr>
          <a:lstStyle/>
          <a:p>
            <a:r>
              <a:rPr lang="en-IN" sz="2400" dirty="0">
                <a:latin typeface="Calisto MT" panose="02040603050505030304" pitchFamily="18" charset="0"/>
              </a:rPr>
              <a:t>Gear system that shows the current gear.</a:t>
            </a:r>
          </a:p>
          <a:p>
            <a:r>
              <a:rPr lang="en-IN" sz="2400" dirty="0">
                <a:latin typeface="Calisto MT" panose="02040603050505030304" pitchFamily="18" charset="0"/>
              </a:rPr>
              <a:t>0-30-GEAR 1</a:t>
            </a:r>
          </a:p>
          <a:p>
            <a:r>
              <a:rPr lang="en-IN" sz="2400" dirty="0">
                <a:latin typeface="Calisto MT" panose="02040603050505030304" pitchFamily="18" charset="0"/>
              </a:rPr>
              <a:t>40-70-GEAR 2</a:t>
            </a:r>
          </a:p>
          <a:p>
            <a:r>
              <a:rPr lang="en-IN" sz="2400" dirty="0">
                <a:latin typeface="Calisto MT" panose="02040603050505030304" pitchFamily="18" charset="0"/>
              </a:rPr>
              <a:t>80-110-GEAR 3</a:t>
            </a:r>
          </a:p>
          <a:p>
            <a:r>
              <a:rPr lang="en-IN" sz="2400" dirty="0">
                <a:latin typeface="Calisto MT" panose="02040603050505030304" pitchFamily="18" charset="0"/>
              </a:rPr>
              <a:t>120-150-GEAR 4</a:t>
            </a:r>
          </a:p>
        </p:txBody>
      </p:sp>
    </p:spTree>
    <p:extLst>
      <p:ext uri="{BB962C8B-B14F-4D97-AF65-F5344CB8AC3E}">
        <p14:creationId xmlns:p14="http://schemas.microsoft.com/office/powerpoint/2010/main" val="34827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B53CF-03BE-154E-2572-4EB7F5119E04}"/>
              </a:ext>
            </a:extLst>
          </p:cNvPr>
          <p:cNvSpPr txBox="1"/>
          <p:nvPr/>
        </p:nvSpPr>
        <p:spPr>
          <a:xfrm>
            <a:off x="3480318" y="401216"/>
            <a:ext cx="5990253" cy="584775"/>
          </a:xfrm>
          <a:prstGeom prst="rect">
            <a:avLst/>
          </a:prstGeom>
          <a:noFill/>
        </p:spPr>
        <p:txBody>
          <a:bodyPr wrap="square" rtlCol="0">
            <a:spAutoFit/>
          </a:bodyPr>
          <a:lstStyle/>
          <a:p>
            <a:pPr algn="ctr"/>
            <a:r>
              <a:rPr lang="en-IN" sz="3200" dirty="0"/>
              <a:t>HARDWARE IMPLEMENTATION</a:t>
            </a:r>
          </a:p>
        </p:txBody>
      </p:sp>
      <p:pic>
        <p:nvPicPr>
          <p:cNvPr id="4" name="Picture 3">
            <a:extLst>
              <a:ext uri="{FF2B5EF4-FFF2-40B4-BE49-F238E27FC236}">
                <a16:creationId xmlns:a16="http://schemas.microsoft.com/office/drawing/2014/main" id="{F69B37C4-D2A7-D2CC-1482-1485A2ED9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44" y="1195563"/>
            <a:ext cx="9283960" cy="4561425"/>
          </a:xfrm>
          <a:prstGeom prst="rect">
            <a:avLst/>
          </a:prstGeom>
        </p:spPr>
      </p:pic>
      <p:sp>
        <p:nvSpPr>
          <p:cNvPr id="6" name="TextBox 5">
            <a:extLst>
              <a:ext uri="{FF2B5EF4-FFF2-40B4-BE49-F238E27FC236}">
                <a16:creationId xmlns:a16="http://schemas.microsoft.com/office/drawing/2014/main" id="{25C3D693-BFD3-50EB-7238-C4342E4CB78A}"/>
              </a:ext>
            </a:extLst>
          </p:cNvPr>
          <p:cNvSpPr txBox="1"/>
          <p:nvPr/>
        </p:nvSpPr>
        <p:spPr>
          <a:xfrm>
            <a:off x="3750906" y="6176865"/>
            <a:ext cx="4842588" cy="369332"/>
          </a:xfrm>
          <a:prstGeom prst="rect">
            <a:avLst/>
          </a:prstGeom>
          <a:noFill/>
        </p:spPr>
        <p:txBody>
          <a:bodyPr wrap="square" rtlCol="0">
            <a:spAutoFit/>
          </a:bodyPr>
          <a:lstStyle/>
          <a:p>
            <a:r>
              <a:rPr lang="en-IN" dirty="0">
                <a:hlinkClick r:id="rId3" action="ppaction://hlinkfile"/>
              </a:rPr>
              <a:t>Automatic gear system</a:t>
            </a:r>
            <a:endParaRPr lang="en-IN" dirty="0"/>
          </a:p>
        </p:txBody>
      </p:sp>
    </p:spTree>
    <p:extLst>
      <p:ext uri="{BB962C8B-B14F-4D97-AF65-F5344CB8AC3E}">
        <p14:creationId xmlns:p14="http://schemas.microsoft.com/office/powerpoint/2010/main" val="286126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CB50BB-E3DC-3187-1F69-9DE7A46CAD8C}"/>
              </a:ext>
            </a:extLst>
          </p:cNvPr>
          <p:cNvSpPr txBox="1"/>
          <p:nvPr/>
        </p:nvSpPr>
        <p:spPr>
          <a:xfrm>
            <a:off x="7130473" y="1734741"/>
            <a:ext cx="4064000" cy="2031325"/>
          </a:xfrm>
          <a:prstGeom prst="rect">
            <a:avLst/>
          </a:prstGeom>
          <a:noFill/>
        </p:spPr>
        <p:txBody>
          <a:bodyPr wrap="square" rtlCol="0">
            <a:spAutoFit/>
          </a:bodyPr>
          <a:lstStyle/>
          <a:p>
            <a:r>
              <a:rPr lang="en-IN" sz="2000" dirty="0"/>
              <a:t>           </a:t>
            </a:r>
            <a:r>
              <a:rPr lang="en-IN" sz="3200" b="1" dirty="0"/>
              <a:t>LIGHT SENSOR</a:t>
            </a:r>
          </a:p>
          <a:p>
            <a:endParaRPr lang="en-IN" sz="2000" dirty="0"/>
          </a:p>
          <a:p>
            <a:endParaRPr lang="en-IN" sz="2000" dirty="0"/>
          </a:p>
          <a:p>
            <a:r>
              <a:rPr lang="en-IN" dirty="0"/>
              <a:t>Light sensor detector which turns on the headlight of the car during night time automatically</a:t>
            </a:r>
          </a:p>
        </p:txBody>
      </p:sp>
      <p:sp>
        <p:nvSpPr>
          <p:cNvPr id="3" name="AutoShape 2">
            <a:extLst>
              <a:ext uri="{FF2B5EF4-FFF2-40B4-BE49-F238E27FC236}">
                <a16:creationId xmlns:a16="http://schemas.microsoft.com/office/drawing/2014/main" id="{2D6469F7-1695-3F54-17A2-8563F616B4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2FB264B0-836F-7E8D-411D-8F7230E04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06" y="1246909"/>
            <a:ext cx="4791894" cy="4193309"/>
          </a:xfrm>
          <a:prstGeom prst="rect">
            <a:avLst/>
          </a:prstGeom>
        </p:spPr>
      </p:pic>
    </p:spTree>
    <p:extLst>
      <p:ext uri="{BB962C8B-B14F-4D97-AF65-F5344CB8AC3E}">
        <p14:creationId xmlns:p14="http://schemas.microsoft.com/office/powerpoint/2010/main" val="299426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9A18D-68ED-B37C-56D1-98C3F895B7E0}"/>
              </a:ext>
            </a:extLst>
          </p:cNvPr>
          <p:cNvSpPr txBox="1"/>
          <p:nvPr/>
        </p:nvSpPr>
        <p:spPr>
          <a:xfrm>
            <a:off x="3405674" y="475862"/>
            <a:ext cx="6550090" cy="646331"/>
          </a:xfrm>
          <a:prstGeom prst="rect">
            <a:avLst/>
          </a:prstGeom>
          <a:noFill/>
        </p:spPr>
        <p:txBody>
          <a:bodyPr wrap="square" rtlCol="0">
            <a:spAutoFit/>
          </a:bodyPr>
          <a:lstStyle/>
          <a:p>
            <a:r>
              <a:rPr lang="en-IN" sz="3600" dirty="0"/>
              <a:t>HARDWARE IMPLEMENTATION </a:t>
            </a:r>
          </a:p>
        </p:txBody>
      </p:sp>
      <p:pic>
        <p:nvPicPr>
          <p:cNvPr id="4" name="Picture 3">
            <a:extLst>
              <a:ext uri="{FF2B5EF4-FFF2-40B4-BE49-F238E27FC236}">
                <a16:creationId xmlns:a16="http://schemas.microsoft.com/office/drawing/2014/main" id="{CF4FF4F6-0E9C-96EB-34C0-60B27C7F8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69" y="1632858"/>
            <a:ext cx="3220209" cy="4562669"/>
          </a:xfrm>
          <a:prstGeom prst="rect">
            <a:avLst/>
          </a:prstGeom>
        </p:spPr>
      </p:pic>
      <p:sp>
        <p:nvSpPr>
          <p:cNvPr id="6" name="TextBox 5">
            <a:extLst>
              <a:ext uri="{FF2B5EF4-FFF2-40B4-BE49-F238E27FC236}">
                <a16:creationId xmlns:a16="http://schemas.microsoft.com/office/drawing/2014/main" id="{EF2C3C3F-A6D1-F507-DF2C-F89280292388}"/>
              </a:ext>
            </a:extLst>
          </p:cNvPr>
          <p:cNvSpPr txBox="1"/>
          <p:nvPr/>
        </p:nvSpPr>
        <p:spPr>
          <a:xfrm>
            <a:off x="6960637" y="1632858"/>
            <a:ext cx="3220209" cy="646331"/>
          </a:xfrm>
          <a:prstGeom prst="rect">
            <a:avLst/>
          </a:prstGeom>
          <a:noFill/>
        </p:spPr>
        <p:txBody>
          <a:bodyPr wrap="square" rtlCol="0">
            <a:spAutoFit/>
          </a:bodyPr>
          <a:lstStyle/>
          <a:p>
            <a:r>
              <a:rPr lang="en-IN" sz="3600" dirty="0">
                <a:hlinkClick r:id="rId3" action="ppaction://hlinkfile"/>
              </a:rPr>
              <a:t>Light sensor </a:t>
            </a:r>
            <a:endParaRPr lang="en-IN" sz="3600" dirty="0"/>
          </a:p>
        </p:txBody>
      </p:sp>
    </p:spTree>
    <p:extLst>
      <p:ext uri="{BB962C8B-B14F-4D97-AF65-F5344CB8AC3E}">
        <p14:creationId xmlns:p14="http://schemas.microsoft.com/office/powerpoint/2010/main" val="308984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4C4F8-34EB-F181-B5DD-876760C1C39C}"/>
              </a:ext>
            </a:extLst>
          </p:cNvPr>
          <p:cNvSpPr txBox="1"/>
          <p:nvPr/>
        </p:nvSpPr>
        <p:spPr>
          <a:xfrm>
            <a:off x="1976582" y="794327"/>
            <a:ext cx="9199418" cy="4955203"/>
          </a:xfrm>
          <a:prstGeom prst="rect">
            <a:avLst/>
          </a:prstGeom>
          <a:noFill/>
        </p:spPr>
        <p:txBody>
          <a:bodyPr wrap="square" rtlCol="0">
            <a:spAutoFit/>
          </a:bodyPr>
          <a:lstStyle/>
          <a:p>
            <a:pPr algn="ctr"/>
            <a:r>
              <a:rPr lang="en-US" dirty="0"/>
              <a:t> </a:t>
            </a:r>
            <a:r>
              <a:rPr lang="en-US" sz="4400" dirty="0"/>
              <a:t>CONCLUSION</a:t>
            </a:r>
          </a:p>
          <a:p>
            <a:pPr algn="ctr"/>
            <a:endParaRPr lang="en-US" sz="4400" dirty="0"/>
          </a:p>
          <a:p>
            <a:pPr algn="ctr"/>
            <a:r>
              <a:rPr lang="en-US" sz="4000" dirty="0"/>
              <a:t>A Digital Car Ushering in a New Era of Security and Automation</a:t>
            </a:r>
          </a:p>
          <a:p>
            <a:pPr algn="ctr"/>
            <a:endParaRPr lang="en-US" sz="2800" dirty="0"/>
          </a:p>
          <a:p>
            <a:r>
              <a:rPr lang="en-US" sz="2000" dirty="0"/>
              <a:t>It outlines the intended features of the car, including a digital lock system, automatic gear system, and light sensor.</a:t>
            </a:r>
          </a:p>
          <a:p>
            <a:endParaRPr lang="en-US" sz="2000" dirty="0"/>
          </a:p>
          <a:p>
            <a:r>
              <a:rPr lang="en-US" sz="2000" dirty="0"/>
              <a:t>The development of a digital car with enhanced security and automation features represents a significant step towards a future of safer, more convenient, and technologically advanced transportation. </a:t>
            </a:r>
          </a:p>
        </p:txBody>
      </p:sp>
    </p:spTree>
    <p:extLst>
      <p:ext uri="{BB962C8B-B14F-4D97-AF65-F5344CB8AC3E}">
        <p14:creationId xmlns:p14="http://schemas.microsoft.com/office/powerpoint/2010/main" val="208341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6E218-FDE0-68FB-EB58-C9A9AE8B5D12}"/>
              </a:ext>
            </a:extLst>
          </p:cNvPr>
          <p:cNvSpPr txBox="1"/>
          <p:nvPr/>
        </p:nvSpPr>
        <p:spPr>
          <a:xfrm>
            <a:off x="3897746" y="1283855"/>
            <a:ext cx="4590473" cy="769441"/>
          </a:xfrm>
          <a:prstGeom prst="rect">
            <a:avLst/>
          </a:prstGeom>
          <a:noFill/>
        </p:spPr>
        <p:txBody>
          <a:bodyPr wrap="square" rtlCol="0">
            <a:spAutoFit/>
          </a:bodyPr>
          <a:lstStyle/>
          <a:p>
            <a:r>
              <a:rPr lang="en-IN" sz="4400" dirty="0"/>
              <a:t>REFERENCES</a:t>
            </a:r>
          </a:p>
        </p:txBody>
      </p:sp>
      <p:sp>
        <p:nvSpPr>
          <p:cNvPr id="3" name="TextBox 2">
            <a:extLst>
              <a:ext uri="{FF2B5EF4-FFF2-40B4-BE49-F238E27FC236}">
                <a16:creationId xmlns:a16="http://schemas.microsoft.com/office/drawing/2014/main" id="{86326436-0AFE-6D54-40A6-9671CC73B1A5}"/>
              </a:ext>
            </a:extLst>
          </p:cNvPr>
          <p:cNvSpPr txBox="1"/>
          <p:nvPr/>
        </p:nvSpPr>
        <p:spPr>
          <a:xfrm>
            <a:off x="2004291" y="2481759"/>
            <a:ext cx="85898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Gyanendra K Verma and Pawan Tripathi, “A digital security system </a:t>
            </a:r>
          </a:p>
          <a:p>
            <a:endParaRPr lang="en-IN" dirty="0"/>
          </a:p>
          <a:p>
            <a:pPr marL="285750" indent="-285750">
              <a:buFont typeface="Arial" panose="020B0604020202020204" pitchFamily="34" charset="0"/>
              <a:buChar char="•"/>
            </a:pPr>
            <a:r>
              <a:rPr lang="en-IN" dirty="0"/>
              <a:t>Door lock system using RFID technology”, International Journal of Computer </a:t>
            </a:r>
            <a:r>
              <a:rPr lang="en-IN" dirty="0" err="1"/>
              <a:t>Application,Volume</a:t>
            </a:r>
            <a:r>
              <a:rPr lang="en-IN" dirty="0"/>
              <a:t> 5–No.11, pp. 6-8, August 2010</a:t>
            </a:r>
          </a:p>
          <a:p>
            <a:endParaRPr lang="en-IN" dirty="0"/>
          </a:p>
          <a:p>
            <a:pPr marL="285750" indent="-285750">
              <a:buFont typeface="Arial" panose="020B0604020202020204" pitchFamily="34" charset="0"/>
              <a:buChar char="•"/>
            </a:pPr>
            <a:r>
              <a:rPr lang="en-IN" dirty="0"/>
              <a:t>Digital System Design and Computer Architecture by David Money Harris and Sarah L. Harris</a:t>
            </a:r>
          </a:p>
        </p:txBody>
      </p:sp>
    </p:spTree>
    <p:extLst>
      <p:ext uri="{BB962C8B-B14F-4D97-AF65-F5344CB8AC3E}">
        <p14:creationId xmlns:p14="http://schemas.microsoft.com/office/powerpoint/2010/main" val="53725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FBCE52-4E59-78F4-E613-2DBD461C1E1E}"/>
              </a:ext>
            </a:extLst>
          </p:cNvPr>
          <p:cNvSpPr txBox="1"/>
          <p:nvPr/>
        </p:nvSpPr>
        <p:spPr>
          <a:xfrm>
            <a:off x="2836507" y="2407298"/>
            <a:ext cx="5701004" cy="1200329"/>
          </a:xfrm>
          <a:prstGeom prst="rect">
            <a:avLst/>
          </a:prstGeom>
          <a:noFill/>
        </p:spPr>
        <p:txBody>
          <a:bodyPr wrap="square" rtlCol="0">
            <a:spAutoFit/>
          </a:bodyPr>
          <a:lstStyle/>
          <a:p>
            <a:r>
              <a:rPr lang="en-IN" sz="7200" dirty="0"/>
              <a:t>  THANK YOU</a:t>
            </a:r>
          </a:p>
        </p:txBody>
      </p:sp>
    </p:spTree>
    <p:extLst>
      <p:ext uri="{BB962C8B-B14F-4D97-AF65-F5344CB8AC3E}">
        <p14:creationId xmlns:p14="http://schemas.microsoft.com/office/powerpoint/2010/main" val="9354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8EB4-6988-BB0C-E9CC-5AD0E8CEE2D7}"/>
              </a:ext>
            </a:extLst>
          </p:cNvPr>
          <p:cNvSpPr>
            <a:spLocks noGrp="1"/>
          </p:cNvSpPr>
          <p:nvPr>
            <p:ph type="title"/>
          </p:nvPr>
        </p:nvSpPr>
        <p:spPr>
          <a:xfrm>
            <a:off x="1446989" y="237931"/>
            <a:ext cx="10018713" cy="1752599"/>
          </a:xfrm>
        </p:spPr>
        <p:txBody>
          <a:bodyPr/>
          <a:lstStyle/>
          <a:p>
            <a:r>
              <a:rPr lang="en-IN" dirty="0"/>
              <a:t>INTRODUCTION TO PROBLEM STATEMENT</a:t>
            </a:r>
          </a:p>
        </p:txBody>
      </p:sp>
      <p:sp>
        <p:nvSpPr>
          <p:cNvPr id="3" name="Content Placeholder 2">
            <a:extLst>
              <a:ext uri="{FF2B5EF4-FFF2-40B4-BE49-F238E27FC236}">
                <a16:creationId xmlns:a16="http://schemas.microsoft.com/office/drawing/2014/main" id="{BF381495-9620-E0E8-2783-2171F7A70AA3}"/>
              </a:ext>
            </a:extLst>
          </p:cNvPr>
          <p:cNvSpPr>
            <a:spLocks noGrp="1"/>
          </p:cNvSpPr>
          <p:nvPr>
            <p:ph idx="1"/>
          </p:nvPr>
        </p:nvSpPr>
        <p:spPr>
          <a:xfrm>
            <a:off x="1345765" y="2311400"/>
            <a:ext cx="10018713" cy="3860800"/>
          </a:xfrm>
        </p:spPr>
        <p:txBody>
          <a:bodyPr>
            <a:normAutofit fontScale="77500" lnSpcReduction="20000"/>
          </a:bodyPr>
          <a:lstStyle/>
          <a:p>
            <a:r>
              <a:rPr lang="en-US" dirty="0">
                <a:latin typeface="Calisto MT" panose="02040603050505030304" pitchFamily="18" charset="0"/>
              </a:rPr>
              <a:t>Hacking: Malicious actors could gain unauthorized access to the car by exploiting vulnerabilities in the software or hardware.</a:t>
            </a:r>
          </a:p>
          <a:p>
            <a:r>
              <a:rPr lang="en-US" dirty="0">
                <a:latin typeface="Calisto MT" panose="02040603050505030304" pitchFamily="18" charset="0"/>
              </a:rPr>
              <a:t>Signal Jamming: Jamming the unlocking signal could prevent authorized users from accessing the car.</a:t>
            </a:r>
          </a:p>
          <a:p>
            <a:r>
              <a:rPr lang="en-US" dirty="0">
                <a:latin typeface="Calisto MT" panose="02040603050505030304" pitchFamily="18" charset="0"/>
              </a:rPr>
              <a:t>Hardware failure: Faulty components could prevent the system from functioning properly.</a:t>
            </a:r>
          </a:p>
          <a:p>
            <a:r>
              <a:rPr lang="en-US" dirty="0">
                <a:latin typeface="Calisto MT" panose="02040603050505030304" pitchFamily="18" charset="0"/>
              </a:rPr>
              <a:t>Software glitches: Bugs in the software could lead to unintended behavior, such as accidental locking or unlocking.</a:t>
            </a:r>
          </a:p>
          <a:p>
            <a:r>
              <a:rPr lang="en-US" sz="2600" b="0" i="0" u="none" strike="noStrike" baseline="0" dirty="0">
                <a:solidFill>
                  <a:srgbClr val="000000"/>
                </a:solidFill>
                <a:latin typeface="Calisto MT" panose="02040603050505030304" pitchFamily="18" charset="0"/>
              </a:rPr>
              <a:t>Manual gear transmission systems have become outdated now, as automatic transmission is excessively used and the first choice for first time car drivers. In modern gearboxes, the transmission module controls the pressure and the switching times based on a number of sensors (of the motor and transmission). The full process of opening the clutch, switching to a new gear, and closing the clutch is electronically controlled</a:t>
            </a:r>
            <a:r>
              <a:rPr lang="en-US" sz="1800" b="0" i="0" u="none" strike="noStrike" baseline="0" dirty="0">
                <a:solidFill>
                  <a:srgbClr val="000000"/>
                </a:solidFill>
                <a:latin typeface="Liberation Serif"/>
              </a:rPr>
              <a:t>. </a:t>
            </a:r>
            <a:endParaRPr lang="en-US" dirty="0"/>
          </a:p>
          <a:p>
            <a:endParaRPr lang="en-IN" dirty="0"/>
          </a:p>
        </p:txBody>
      </p:sp>
    </p:spTree>
    <p:extLst>
      <p:ext uri="{BB962C8B-B14F-4D97-AF65-F5344CB8AC3E}">
        <p14:creationId xmlns:p14="http://schemas.microsoft.com/office/powerpoint/2010/main" val="11971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BC029-64DF-D13F-BECF-9BDD8069E55A}"/>
              </a:ext>
            </a:extLst>
          </p:cNvPr>
          <p:cNvSpPr txBox="1"/>
          <p:nvPr/>
        </p:nvSpPr>
        <p:spPr>
          <a:xfrm>
            <a:off x="952099" y="-305852"/>
            <a:ext cx="6326155" cy="6247864"/>
          </a:xfrm>
          <a:prstGeom prst="rect">
            <a:avLst/>
          </a:prstGeom>
          <a:noFill/>
        </p:spPr>
        <p:txBody>
          <a:bodyPr wrap="square">
            <a:spAutoFit/>
          </a:bodyPr>
          <a:lstStyle/>
          <a:p>
            <a:pPr marL="0" indent="0">
              <a:buNone/>
            </a:pPr>
            <a:endParaRPr lang="en-US" sz="1800" u="sng"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ctr"/>
            <a:r>
              <a:rPr lang="en-US" sz="32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MOTIVATION</a:t>
            </a:r>
          </a:p>
          <a:p>
            <a:endParaRPr lang="en-US" dirty="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n-US" sz="1800" dirty="0">
                <a:latin typeface="Calisto MT" panose="02040603050505030304" pitchFamily="18" charset="0"/>
                <a:cs typeface="Arial" panose="020B0604020202020204" pitchFamily="34" charset="0"/>
              </a:rPr>
              <a:t>Automatic gear systems can help minimize the risk of driver error associated with gear shifting, potentially leading to fewer accidents.</a:t>
            </a:r>
          </a:p>
          <a:p>
            <a:endParaRPr lang="en-US" sz="1800" dirty="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n-US" sz="1800" dirty="0">
                <a:latin typeface="Calisto MT" panose="02040603050505030304" pitchFamily="18" charset="0"/>
                <a:cs typeface="Arial" panose="020B0604020202020204" pitchFamily="34" charset="0"/>
              </a:rPr>
              <a:t> Automatic headlights activated by light sensors can ensure optimal visibility during low-light conditions, reducing the risk of nighttime accidents.</a:t>
            </a:r>
            <a:endParaRPr lang="en-US" dirty="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endParaRPr lang="en-US" sz="1800" dirty="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n-US" sz="1800" dirty="0">
                <a:latin typeface="Calisto MT" panose="02040603050505030304" pitchFamily="18" charset="0"/>
                <a:cs typeface="Arial" panose="020B0604020202020204" pitchFamily="34" charset="0"/>
              </a:rPr>
              <a:t>Light sensors eliminate the need for drivers to manually turn headlights on/off, enhancing convenience and safety.</a:t>
            </a:r>
          </a:p>
          <a:p>
            <a:endParaRPr lang="en-US" sz="1800" dirty="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n-US" sz="1800" dirty="0">
                <a:latin typeface="Calisto MT" panose="02040603050505030304" pitchFamily="18" charset="0"/>
                <a:cs typeface="Arial" panose="020B0604020202020204" pitchFamily="34" charset="0"/>
              </a:rPr>
              <a:t>Digital lock systems provide a convenient and secure way to enter and exit the vehicle without needing a physical key.</a:t>
            </a:r>
          </a:p>
          <a:p>
            <a:endParaRPr lang="en-IN" sz="1800" dirty="0"/>
          </a:p>
        </p:txBody>
      </p:sp>
      <p:pic>
        <p:nvPicPr>
          <p:cNvPr id="6" name="Picture 5">
            <a:extLst>
              <a:ext uri="{FF2B5EF4-FFF2-40B4-BE49-F238E27FC236}">
                <a16:creationId xmlns:a16="http://schemas.microsoft.com/office/drawing/2014/main" id="{011A23A0-3BF8-3B7D-D615-F6238D0B8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4" y="1996751"/>
            <a:ext cx="4823551" cy="2864497"/>
          </a:xfrm>
          <a:prstGeom prst="rect">
            <a:avLst/>
          </a:prstGeom>
        </p:spPr>
      </p:pic>
    </p:spTree>
    <p:extLst>
      <p:ext uri="{BB962C8B-B14F-4D97-AF65-F5344CB8AC3E}">
        <p14:creationId xmlns:p14="http://schemas.microsoft.com/office/powerpoint/2010/main" val="10619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CD0389-F3C6-8744-F452-2A6CC670A818}"/>
              </a:ext>
            </a:extLst>
          </p:cNvPr>
          <p:cNvSpPr txBox="1"/>
          <p:nvPr/>
        </p:nvSpPr>
        <p:spPr>
          <a:xfrm>
            <a:off x="1330790" y="1222868"/>
            <a:ext cx="9679709"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Calisto MT" panose="02040603050505030304" pitchFamily="18" charset="0"/>
              </a:rPr>
              <a:t>Security and Hacking: Studies by [Liu et al., 2021] and [Rad et al., 2020] highlight the increasing concerns over hacking vulnerabilities in digital lock systems. They explore common methods like relay attacks and emphasize the need for robust security measures like multi-factor authentication and encryption.</a:t>
            </a:r>
          </a:p>
          <a:p>
            <a:pPr marL="285750" indent="-285750">
              <a:buFont typeface="Arial" panose="020B0604020202020204" pitchFamily="34" charset="0"/>
              <a:buChar char="•"/>
            </a:pPr>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 The study by [</a:t>
            </a:r>
            <a:r>
              <a:rPr lang="en-US" dirty="0" err="1">
                <a:latin typeface="Calisto MT" panose="02040603050505030304" pitchFamily="18" charset="0"/>
              </a:rPr>
              <a:t>Sivaramanet</a:t>
            </a:r>
            <a:r>
              <a:rPr lang="en-US" dirty="0">
                <a:latin typeface="Calisto MT" panose="02040603050505030304" pitchFamily="18" charset="0"/>
              </a:rPr>
              <a:t> al., 2017] examines the use of smartphone apps as digital keys. They highlight the benefits of convenience and remote access control while acknowledging potential security concerns and the need for secure communication protocols.</a:t>
            </a:r>
          </a:p>
          <a:p>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[Wang et al., 2019] investigates the impact of environmental factors like dust and moisture on light sensor performance. They propose self-cleaning mechanisms and improved sensor housing designs to mitigate these issues.</a:t>
            </a:r>
          </a:p>
          <a:p>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The research by [</a:t>
            </a:r>
            <a:r>
              <a:rPr lang="en-US" dirty="0" err="1">
                <a:latin typeface="Calisto MT" panose="02040603050505030304" pitchFamily="18" charset="0"/>
              </a:rPr>
              <a:t>Ibrahimy</a:t>
            </a:r>
            <a:r>
              <a:rPr lang="en-US" dirty="0">
                <a:latin typeface="Calisto MT" panose="02040603050505030304" pitchFamily="18" charset="0"/>
              </a:rPr>
              <a:t> et al., 2020] examines existing and evolving regulations regarding car safety features and the potential legal considerations of implementing advanced digital technologies. Staying updated on these regulations is crucial for ensuring car manufacturers comply with legal requirements</a:t>
            </a:r>
            <a:r>
              <a:rPr lang="en-US" dirty="0"/>
              <a:t>.</a:t>
            </a:r>
          </a:p>
        </p:txBody>
      </p:sp>
      <p:sp>
        <p:nvSpPr>
          <p:cNvPr id="10" name="TextBox 9">
            <a:extLst>
              <a:ext uri="{FF2B5EF4-FFF2-40B4-BE49-F238E27FC236}">
                <a16:creationId xmlns:a16="http://schemas.microsoft.com/office/drawing/2014/main" id="{D38F8178-1F3E-7EBC-A643-058F0B89E495}"/>
              </a:ext>
            </a:extLst>
          </p:cNvPr>
          <p:cNvSpPr txBox="1"/>
          <p:nvPr/>
        </p:nvSpPr>
        <p:spPr>
          <a:xfrm>
            <a:off x="2256123" y="320634"/>
            <a:ext cx="7361382" cy="707886"/>
          </a:xfrm>
          <a:prstGeom prst="rect">
            <a:avLst/>
          </a:prstGeom>
          <a:noFill/>
        </p:spPr>
        <p:txBody>
          <a:bodyPr wrap="square" rtlCol="0">
            <a:spAutoFit/>
          </a:bodyPr>
          <a:lstStyle/>
          <a:p>
            <a:pPr algn="ctr"/>
            <a:r>
              <a:rPr lang="en-IN" sz="4000" dirty="0"/>
              <a:t>LITERATURE REVIEW</a:t>
            </a:r>
          </a:p>
        </p:txBody>
      </p:sp>
    </p:spTree>
    <p:extLst>
      <p:ext uri="{BB962C8B-B14F-4D97-AF65-F5344CB8AC3E}">
        <p14:creationId xmlns:p14="http://schemas.microsoft.com/office/powerpoint/2010/main" val="395917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9906E-9DE5-CF2F-C620-120B79476226}"/>
              </a:ext>
            </a:extLst>
          </p:cNvPr>
          <p:cNvSpPr txBox="1"/>
          <p:nvPr/>
        </p:nvSpPr>
        <p:spPr>
          <a:xfrm>
            <a:off x="1431824" y="1107430"/>
            <a:ext cx="10344727"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Calisto MT" panose="02040603050505030304" pitchFamily="18" charset="0"/>
              </a:rPr>
              <a:t>Industry reports by [McKinsey &amp; Company, 2023] and [Deloitte, 2022] discuss the future of digital cars, highlighting trends like autonomous driving, vehicle connectivity, and the potential impact on car design and functionality. Understanding these trends can inform the development and implementation of future digital features in cars.</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D6EFB50E-852D-0DC0-78AE-81A36BBDFA28}"/>
              </a:ext>
            </a:extLst>
          </p:cNvPr>
          <p:cNvSpPr txBox="1"/>
          <p:nvPr/>
        </p:nvSpPr>
        <p:spPr>
          <a:xfrm>
            <a:off x="1508732" y="2862057"/>
            <a:ext cx="10409382"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Calisto MT" panose="02040603050505030304" pitchFamily="18" charset="0"/>
              </a:rPr>
              <a:t>Research by [Ma et al., 2018] investigates the use of fingerprint recognition for car access, finding it to be a secure and convenient alternative to traditional keys. Similarly, [</a:t>
            </a:r>
            <a:r>
              <a:rPr lang="en-US" dirty="0" err="1">
                <a:latin typeface="Calisto MT" panose="02040603050505030304" pitchFamily="18" charset="0"/>
              </a:rPr>
              <a:t>Akkaya</a:t>
            </a:r>
            <a:r>
              <a:rPr lang="en-US" dirty="0">
                <a:latin typeface="Calisto MT" panose="02040603050505030304" pitchFamily="18" charset="0"/>
              </a:rPr>
              <a:t> et al., 2019] explores facial recognition for car unlocking, emphasizing the importance of user privacy and data security considerations.</a:t>
            </a:r>
          </a:p>
          <a:p>
            <a:pPr marL="285750" indent="-285750">
              <a:buFont typeface="Arial" panose="020B0604020202020204" pitchFamily="34" charset="0"/>
              <a:buChar char="•"/>
            </a:pPr>
            <a:endParaRPr lang="en-US" dirty="0">
              <a:latin typeface="Calisto MT" panose="02040603050505030304" pitchFamily="18" charset="0"/>
            </a:endParaRPr>
          </a:p>
          <a:p>
            <a:endParaRPr lang="en-US" dirty="0"/>
          </a:p>
          <a:p>
            <a:pPr marL="285750" indent="-285750">
              <a:buFont typeface="Arial" panose="020B0604020202020204" pitchFamily="34" charset="0"/>
              <a:buChar char="•"/>
            </a:pPr>
            <a:r>
              <a:rPr lang="en-US" dirty="0">
                <a:latin typeface="Calisto MT" panose="02040603050505030304" pitchFamily="18" charset="0"/>
              </a:rPr>
              <a:t> [Hu et al., 2019] discusses how data from light sensors can be integrated with ADAS features like automatic high beams and lane departure warnings. This integration can create a more comprehensive safety system by adjusting vehicle behavior in response to real-time lighting conditions.</a:t>
            </a:r>
            <a:endParaRPr lang="en-IN" dirty="0">
              <a:latin typeface="Calisto MT" panose="02040603050505030304" pitchFamily="18" charset="0"/>
            </a:endParaRPr>
          </a:p>
        </p:txBody>
      </p:sp>
    </p:spTree>
    <p:extLst>
      <p:ext uri="{BB962C8B-B14F-4D97-AF65-F5344CB8AC3E}">
        <p14:creationId xmlns:p14="http://schemas.microsoft.com/office/powerpoint/2010/main" val="216547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9CF50-AC17-DD01-2990-7E2DAE534E85}"/>
              </a:ext>
            </a:extLst>
          </p:cNvPr>
          <p:cNvSpPr txBox="1"/>
          <p:nvPr/>
        </p:nvSpPr>
        <p:spPr>
          <a:xfrm>
            <a:off x="3620276" y="373225"/>
            <a:ext cx="6419461" cy="707886"/>
          </a:xfrm>
          <a:prstGeom prst="rect">
            <a:avLst/>
          </a:prstGeom>
          <a:noFill/>
        </p:spPr>
        <p:txBody>
          <a:bodyPr wrap="square" rtlCol="0">
            <a:spAutoFit/>
          </a:bodyPr>
          <a:lstStyle/>
          <a:p>
            <a:r>
              <a:rPr lang="en-IN" sz="4000" b="1" dirty="0"/>
              <a:t>PROPOSED OBJECTIVES</a:t>
            </a:r>
          </a:p>
        </p:txBody>
      </p:sp>
      <p:sp>
        <p:nvSpPr>
          <p:cNvPr id="3" name="TextBox 2">
            <a:extLst>
              <a:ext uri="{FF2B5EF4-FFF2-40B4-BE49-F238E27FC236}">
                <a16:creationId xmlns:a16="http://schemas.microsoft.com/office/drawing/2014/main" id="{02B97E82-951B-7979-6308-20CB28FEAA13}"/>
              </a:ext>
            </a:extLst>
          </p:cNvPr>
          <p:cNvSpPr txBox="1"/>
          <p:nvPr/>
        </p:nvSpPr>
        <p:spPr>
          <a:xfrm>
            <a:off x="1446240" y="1864661"/>
            <a:ext cx="2985798" cy="2831544"/>
          </a:xfrm>
          <a:prstGeom prst="rect">
            <a:avLst/>
          </a:prstGeom>
          <a:noFill/>
        </p:spPr>
        <p:txBody>
          <a:bodyPr wrap="square" rtlCol="0">
            <a:spAutoFit/>
          </a:bodyPr>
          <a:lstStyle/>
          <a:p>
            <a:r>
              <a:rPr lang="en-IN" sz="4000" dirty="0">
                <a:latin typeface="Calisto MT" panose="02040603050505030304" pitchFamily="18" charset="0"/>
              </a:rPr>
              <a:t>Objective 1</a:t>
            </a:r>
            <a:r>
              <a:rPr lang="en-IN" sz="4000" dirty="0">
                <a:latin typeface="Arial Rounded MT Bold" panose="020F0704030504030204" pitchFamily="34" charset="0"/>
              </a:rPr>
              <a:t>:</a:t>
            </a:r>
          </a:p>
          <a:p>
            <a:r>
              <a:rPr lang="en-IN" sz="2400" b="1" dirty="0"/>
              <a:t>DIGITAL LOCK SYSTEM</a:t>
            </a:r>
          </a:p>
          <a:p>
            <a:br>
              <a:rPr lang="en-IN" dirty="0">
                <a:latin typeface="Arial Rounded MT Bold" panose="020F0704030504030204" pitchFamily="34" charset="0"/>
              </a:rPr>
            </a:br>
            <a:r>
              <a:rPr lang="en-US" dirty="0">
                <a:latin typeface="Calisto MT" panose="02040603050505030304" pitchFamily="18" charset="0"/>
              </a:rPr>
              <a:t>Design and implement a robust digital lock system to replace conventional key-based entry mechanisms. </a:t>
            </a:r>
            <a:endParaRPr lang="en-IN" dirty="0">
              <a:latin typeface="Calisto MT" panose="02040603050505030304" pitchFamily="18" charset="0"/>
            </a:endParaRPr>
          </a:p>
        </p:txBody>
      </p:sp>
      <p:sp>
        <p:nvSpPr>
          <p:cNvPr id="4" name="TextBox 3">
            <a:extLst>
              <a:ext uri="{FF2B5EF4-FFF2-40B4-BE49-F238E27FC236}">
                <a16:creationId xmlns:a16="http://schemas.microsoft.com/office/drawing/2014/main" id="{1670993E-54A7-B145-40A7-A1919EF4E2A4}"/>
              </a:ext>
            </a:extLst>
          </p:cNvPr>
          <p:cNvSpPr txBox="1"/>
          <p:nvPr/>
        </p:nvSpPr>
        <p:spPr>
          <a:xfrm>
            <a:off x="5019867" y="1864661"/>
            <a:ext cx="2985798" cy="3200876"/>
          </a:xfrm>
          <a:prstGeom prst="rect">
            <a:avLst/>
          </a:prstGeom>
          <a:noFill/>
        </p:spPr>
        <p:txBody>
          <a:bodyPr wrap="square" rtlCol="0">
            <a:spAutoFit/>
          </a:bodyPr>
          <a:lstStyle/>
          <a:p>
            <a:r>
              <a:rPr lang="en-IN" sz="4000" dirty="0">
                <a:latin typeface="Calisto MT" panose="02040603050505030304" pitchFamily="18" charset="0"/>
              </a:rPr>
              <a:t>Objective 2</a:t>
            </a:r>
            <a:r>
              <a:rPr lang="en-IN" sz="4000" dirty="0">
                <a:latin typeface="Arial Rounded MT Bold" panose="020F0704030504030204" pitchFamily="34" charset="0"/>
              </a:rPr>
              <a:t>:</a:t>
            </a:r>
          </a:p>
          <a:p>
            <a:r>
              <a:rPr lang="en-IN" sz="2400" b="1" dirty="0"/>
              <a:t>SPEED LIMIT ALARM FOR GEAR SYSTEM</a:t>
            </a:r>
          </a:p>
          <a:p>
            <a:endParaRPr lang="en-IN" sz="2400" b="1" dirty="0"/>
          </a:p>
          <a:p>
            <a:r>
              <a:rPr lang="en-US" dirty="0">
                <a:latin typeface="Calisto MT" panose="02040603050505030304" pitchFamily="18" charset="0"/>
              </a:rPr>
              <a:t>Develop a speed-limit alarm integrated into the car's gear system to alert the driver when the vehicle exceeds a predefined speed threshold..</a:t>
            </a:r>
            <a:endParaRPr lang="en-IN" dirty="0">
              <a:latin typeface="Calisto MT" panose="02040603050505030304" pitchFamily="18" charset="0"/>
            </a:endParaRPr>
          </a:p>
        </p:txBody>
      </p:sp>
      <p:sp>
        <p:nvSpPr>
          <p:cNvPr id="5" name="TextBox 4">
            <a:extLst>
              <a:ext uri="{FF2B5EF4-FFF2-40B4-BE49-F238E27FC236}">
                <a16:creationId xmlns:a16="http://schemas.microsoft.com/office/drawing/2014/main" id="{B5703996-53CD-D198-AF45-AD9DC1ACE380}"/>
              </a:ext>
            </a:extLst>
          </p:cNvPr>
          <p:cNvSpPr txBox="1"/>
          <p:nvPr/>
        </p:nvSpPr>
        <p:spPr>
          <a:xfrm>
            <a:off x="8593494" y="1910827"/>
            <a:ext cx="3393232" cy="3108543"/>
          </a:xfrm>
          <a:prstGeom prst="rect">
            <a:avLst/>
          </a:prstGeom>
          <a:noFill/>
        </p:spPr>
        <p:txBody>
          <a:bodyPr wrap="square" rtlCol="0">
            <a:spAutoFit/>
          </a:bodyPr>
          <a:lstStyle/>
          <a:p>
            <a:r>
              <a:rPr lang="en-IN" sz="4000" dirty="0">
                <a:latin typeface="Calisto MT" panose="02040603050505030304" pitchFamily="18" charset="0"/>
              </a:rPr>
              <a:t>Objective 3</a:t>
            </a:r>
            <a:r>
              <a:rPr lang="en-IN" sz="4000" dirty="0">
                <a:latin typeface="Arial Rounded MT Bold" panose="020F0704030504030204" pitchFamily="34" charset="0"/>
              </a:rPr>
              <a:t>:</a:t>
            </a:r>
          </a:p>
          <a:p>
            <a:r>
              <a:rPr lang="en-US" sz="2400" b="1" dirty="0"/>
              <a:t>HEADLIGHTS WITH LIGHT SENSOR </a:t>
            </a:r>
          </a:p>
          <a:p>
            <a:endParaRPr lang="en-US" dirty="0"/>
          </a:p>
          <a:p>
            <a:r>
              <a:rPr lang="en-US" dirty="0">
                <a:latin typeface="Calisto MT" panose="02040603050505030304" pitchFamily="18" charset="0"/>
              </a:rPr>
              <a:t>Engineer a lighting system for the car's headlights that automatically adjusts brightness in response to ambient light levels sensed by a light sensor..</a:t>
            </a:r>
            <a:endParaRPr lang="en-IN" sz="1800" dirty="0">
              <a:latin typeface="Calisto MT" panose="02040603050505030304" pitchFamily="18" charset="0"/>
            </a:endParaRPr>
          </a:p>
        </p:txBody>
      </p:sp>
    </p:spTree>
    <p:extLst>
      <p:ext uri="{BB962C8B-B14F-4D97-AF65-F5344CB8AC3E}">
        <p14:creationId xmlns:p14="http://schemas.microsoft.com/office/powerpoint/2010/main" val="15341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58B64-50DF-6051-04C0-655AF5030466}"/>
              </a:ext>
            </a:extLst>
          </p:cNvPr>
          <p:cNvSpPr txBox="1"/>
          <p:nvPr/>
        </p:nvSpPr>
        <p:spPr>
          <a:xfrm>
            <a:off x="1184988" y="2640563"/>
            <a:ext cx="3200400" cy="1323439"/>
          </a:xfrm>
          <a:prstGeom prst="rect">
            <a:avLst/>
          </a:prstGeom>
          <a:noFill/>
        </p:spPr>
        <p:txBody>
          <a:bodyPr wrap="square" rtlCol="0">
            <a:spAutoFit/>
          </a:bodyPr>
          <a:lstStyle/>
          <a:p>
            <a:r>
              <a:rPr lang="en-IN" sz="4000" b="1" dirty="0"/>
              <a:t>PROJECT TIMELINE</a:t>
            </a:r>
          </a:p>
        </p:txBody>
      </p:sp>
      <p:sp>
        <p:nvSpPr>
          <p:cNvPr id="3" name="TextBox 2">
            <a:extLst>
              <a:ext uri="{FF2B5EF4-FFF2-40B4-BE49-F238E27FC236}">
                <a16:creationId xmlns:a16="http://schemas.microsoft.com/office/drawing/2014/main" id="{7E0CBE7D-18CB-CD9D-35C2-BBD392968753}"/>
              </a:ext>
            </a:extLst>
          </p:cNvPr>
          <p:cNvSpPr txBox="1"/>
          <p:nvPr/>
        </p:nvSpPr>
        <p:spPr>
          <a:xfrm>
            <a:off x="4301412" y="545516"/>
            <a:ext cx="7408506" cy="6001643"/>
          </a:xfrm>
          <a:prstGeom prst="rect">
            <a:avLst/>
          </a:prstGeom>
          <a:noFill/>
        </p:spPr>
        <p:txBody>
          <a:bodyPr wrap="square" rtlCol="0">
            <a:spAutoFit/>
          </a:bodyPr>
          <a:lstStyle/>
          <a:p>
            <a:r>
              <a:rPr lang="en-US" sz="2800" b="1" i="0" u="none" strike="noStrike" baseline="0" dirty="0">
                <a:solidFill>
                  <a:srgbClr val="000000"/>
                </a:solidFill>
                <a:latin typeface="Calisto MT" panose="02040603050505030304" pitchFamily="18" charset="0"/>
              </a:rPr>
              <a:t>Last Week of JAN 2024</a:t>
            </a:r>
          </a:p>
          <a:p>
            <a:pPr marL="285750" indent="-285750">
              <a:buFont typeface="Arial" panose="020B0604020202020204" pitchFamily="34" charset="0"/>
              <a:buChar char="•"/>
            </a:pPr>
            <a:r>
              <a:rPr lang="en-US" sz="1800" b="0" i="0" u="none" strike="noStrike" baseline="0" dirty="0">
                <a:solidFill>
                  <a:srgbClr val="000000"/>
                </a:solidFill>
                <a:latin typeface="Calisto MT" panose="02040603050505030304" pitchFamily="18" charset="0"/>
              </a:rPr>
              <a:t>Confirmation of Project and zeroth presentation</a:t>
            </a:r>
          </a:p>
          <a:p>
            <a:pPr marL="285750" indent="-285750">
              <a:buFont typeface="Arial" panose="020B0604020202020204" pitchFamily="34" charset="0"/>
              <a:buChar char="•"/>
            </a:pPr>
            <a:endParaRPr lang="en-US" sz="1800" b="0" i="0" u="none" strike="noStrike" baseline="0" dirty="0">
              <a:solidFill>
                <a:srgbClr val="000000"/>
              </a:solidFill>
              <a:latin typeface="Calisto MT" panose="02040603050505030304" pitchFamily="18" charset="0"/>
            </a:endParaRPr>
          </a:p>
          <a:p>
            <a:r>
              <a:rPr lang="en-US" sz="2800" b="1" i="0" u="none" strike="noStrike" baseline="0" dirty="0">
                <a:solidFill>
                  <a:srgbClr val="000000"/>
                </a:solidFill>
                <a:latin typeface="Calisto MT" panose="02040603050505030304" pitchFamily="18" charset="0"/>
              </a:rPr>
              <a:t>Last Week of FEB 2024</a:t>
            </a:r>
          </a:p>
          <a:p>
            <a:pPr marL="285750" indent="-285750">
              <a:buFont typeface="Arial" panose="020B0604020202020204" pitchFamily="34" charset="0"/>
              <a:buChar char="•"/>
            </a:pPr>
            <a:r>
              <a:rPr lang="en-US" dirty="0">
                <a:solidFill>
                  <a:srgbClr val="000000"/>
                </a:solidFill>
                <a:latin typeface="Calisto MT" panose="02040603050505030304" pitchFamily="18" charset="0"/>
              </a:rPr>
              <a:t>Design a circuit </a:t>
            </a:r>
            <a:endParaRPr lang="en-US" b="0" i="0" u="none" strike="noStrike" baseline="0" dirty="0">
              <a:solidFill>
                <a:srgbClr val="000000"/>
              </a:solidFill>
              <a:latin typeface="Calisto MT" panose="0204060305050503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Calisto MT" panose="02040603050505030304" pitchFamily="18" charset="0"/>
              </a:rPr>
              <a:t>Implement the circuit simulation on Logisim</a:t>
            </a:r>
          </a:p>
          <a:p>
            <a:pPr marL="285750" indent="-285750">
              <a:buFont typeface="Arial" panose="020B0604020202020204" pitchFamily="34" charset="0"/>
              <a:buChar char="•"/>
            </a:pPr>
            <a:endParaRPr lang="en-US" sz="1800" b="0" i="0" u="none" strike="noStrike" baseline="0" dirty="0">
              <a:solidFill>
                <a:srgbClr val="000000"/>
              </a:solidFill>
              <a:latin typeface="Calisto MT" panose="02040603050505030304" pitchFamily="18" charset="0"/>
            </a:endParaRPr>
          </a:p>
          <a:p>
            <a:r>
              <a:rPr lang="en-US" sz="2800" b="1" i="0" u="none" strike="noStrike" baseline="0" dirty="0">
                <a:solidFill>
                  <a:srgbClr val="000000"/>
                </a:solidFill>
                <a:latin typeface="Calisto MT" panose="02040603050505030304" pitchFamily="18" charset="0"/>
              </a:rPr>
              <a:t>First Week of  MARCH 2024</a:t>
            </a:r>
          </a:p>
          <a:p>
            <a:pPr marL="285750" indent="-285750">
              <a:buFont typeface="Arial" panose="020B0604020202020204" pitchFamily="34" charset="0"/>
              <a:buChar char="•"/>
            </a:pPr>
            <a:r>
              <a:rPr lang="en-US" sz="1800" b="0" i="0" u="none" strike="noStrike" baseline="0" dirty="0" err="1">
                <a:solidFill>
                  <a:srgbClr val="000000"/>
                </a:solidFill>
                <a:latin typeface="Calisto MT" panose="02040603050505030304" pitchFamily="18" charset="0"/>
              </a:rPr>
              <a:t>Midsem</a:t>
            </a:r>
            <a:r>
              <a:rPr lang="en-US" sz="1800" b="0" i="0" u="none" strike="noStrike" baseline="0" dirty="0">
                <a:solidFill>
                  <a:srgbClr val="000000"/>
                </a:solidFill>
                <a:latin typeface="Calisto MT" panose="02040603050505030304" pitchFamily="18" charset="0"/>
              </a:rPr>
              <a:t> evaluation and progress seminar</a:t>
            </a:r>
          </a:p>
          <a:p>
            <a:r>
              <a:rPr lang="en-US" sz="1800" b="0" i="0" u="none" strike="noStrike" baseline="0" dirty="0">
                <a:solidFill>
                  <a:srgbClr val="000000"/>
                </a:solidFill>
                <a:latin typeface="Calisto MT" panose="02040603050505030304" pitchFamily="18" charset="0"/>
              </a:rPr>
              <a:t> </a:t>
            </a:r>
          </a:p>
          <a:p>
            <a:r>
              <a:rPr lang="en-US" sz="2800" b="1" dirty="0">
                <a:solidFill>
                  <a:srgbClr val="000000"/>
                </a:solidFill>
                <a:latin typeface="Calisto MT" panose="02040603050505030304" pitchFamily="18" charset="0"/>
              </a:rPr>
              <a:t>Second</a:t>
            </a:r>
            <a:r>
              <a:rPr lang="en-US" sz="2800" b="1" i="0" u="none" strike="noStrike" baseline="0" dirty="0">
                <a:solidFill>
                  <a:srgbClr val="000000"/>
                </a:solidFill>
                <a:latin typeface="Calisto MT" panose="02040603050505030304" pitchFamily="18" charset="0"/>
              </a:rPr>
              <a:t> Week of  MARCH 2024</a:t>
            </a:r>
          </a:p>
          <a:p>
            <a:pPr marL="285750" indent="-285750">
              <a:buFont typeface="Arial" panose="020B0604020202020204" pitchFamily="34" charset="0"/>
              <a:buChar char="•"/>
            </a:pPr>
            <a:r>
              <a:rPr lang="en-US" sz="1800" b="0" i="0" u="none" strike="noStrike" baseline="0" dirty="0">
                <a:solidFill>
                  <a:srgbClr val="000000"/>
                </a:solidFill>
                <a:latin typeface="Open Sauce One Light"/>
              </a:rPr>
              <a:t>Begin with the hardware implementation</a:t>
            </a:r>
          </a:p>
          <a:p>
            <a:pPr marL="285750" indent="-285750">
              <a:buFont typeface="Arial" panose="020B0604020202020204" pitchFamily="34" charset="0"/>
              <a:buChar char="•"/>
            </a:pPr>
            <a:endParaRPr lang="en-US" sz="1800" b="0" i="0" u="none" strike="noStrike" baseline="0" dirty="0">
              <a:solidFill>
                <a:srgbClr val="000000"/>
              </a:solidFill>
              <a:latin typeface="Open Sauce One Light"/>
            </a:endParaRPr>
          </a:p>
          <a:p>
            <a:r>
              <a:rPr lang="en-US" sz="2800" b="1" dirty="0">
                <a:solidFill>
                  <a:srgbClr val="000000"/>
                </a:solidFill>
                <a:latin typeface="Calisto MT" panose="02040603050505030304" pitchFamily="18" charset="0"/>
              </a:rPr>
              <a:t>Final Week of March/Second Week of April 2024</a:t>
            </a:r>
          </a:p>
          <a:p>
            <a:pPr marL="285750" indent="-285750">
              <a:buFont typeface="Arial" panose="020B0604020202020204" pitchFamily="34" charset="0"/>
              <a:buChar char="•"/>
            </a:pPr>
            <a:r>
              <a:rPr lang="en-US" sz="1800" b="0" i="0" u="none" strike="noStrike" baseline="0" dirty="0">
                <a:solidFill>
                  <a:srgbClr val="000000"/>
                </a:solidFill>
                <a:latin typeface="Open Sauce One Light"/>
              </a:rPr>
              <a:t>Finish hardware implementation and come up with a working prototype.</a:t>
            </a:r>
          </a:p>
          <a:p>
            <a:pPr marL="285750" indent="-285750">
              <a:buFont typeface="Arial" panose="020B0604020202020204" pitchFamily="34" charset="0"/>
              <a:buChar char="•"/>
            </a:pPr>
            <a:r>
              <a:rPr lang="en-US" dirty="0">
                <a:solidFill>
                  <a:srgbClr val="000000"/>
                </a:solidFill>
                <a:latin typeface="Open Sauce One Light"/>
              </a:rPr>
              <a:t>Mini project report submission </a:t>
            </a:r>
          </a:p>
          <a:p>
            <a:pPr marL="285750" indent="-285750">
              <a:buFont typeface="Arial" panose="020B0604020202020204" pitchFamily="34" charset="0"/>
              <a:buChar char="•"/>
            </a:pPr>
            <a:r>
              <a:rPr lang="en-US" sz="1800" b="0" i="0" u="none" strike="noStrike" baseline="0" dirty="0" err="1">
                <a:solidFill>
                  <a:srgbClr val="000000"/>
                </a:solidFill>
                <a:latin typeface="Open Sauce One Light"/>
              </a:rPr>
              <a:t>Endsem</a:t>
            </a:r>
            <a:r>
              <a:rPr lang="en-US" sz="1800" b="0" i="0" u="none" strike="noStrike" baseline="0" dirty="0">
                <a:solidFill>
                  <a:srgbClr val="000000"/>
                </a:solidFill>
                <a:latin typeface="Open Sauce One Light"/>
              </a:rPr>
              <a:t> evaluation and progress seminar </a:t>
            </a:r>
          </a:p>
        </p:txBody>
      </p:sp>
    </p:spTree>
    <p:extLst>
      <p:ext uri="{BB962C8B-B14F-4D97-AF65-F5344CB8AC3E}">
        <p14:creationId xmlns:p14="http://schemas.microsoft.com/office/powerpoint/2010/main" val="292998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D0B1-BA68-45AD-F769-C6B4F13479C0}"/>
              </a:ext>
            </a:extLst>
          </p:cNvPr>
          <p:cNvSpPr>
            <a:spLocks noGrp="1"/>
          </p:cNvSpPr>
          <p:nvPr>
            <p:ph type="title"/>
          </p:nvPr>
        </p:nvSpPr>
        <p:spPr>
          <a:xfrm>
            <a:off x="1614940" y="443204"/>
            <a:ext cx="10018713" cy="1059873"/>
          </a:xfrm>
        </p:spPr>
        <p:txBody>
          <a:bodyPr>
            <a:normAutofit/>
          </a:bodyPr>
          <a:lstStyle/>
          <a:p>
            <a:r>
              <a:rPr lang="en-IN" dirty="0"/>
              <a:t>WORKDONE AND PROGRESS MADE</a:t>
            </a:r>
          </a:p>
        </p:txBody>
      </p:sp>
      <p:sp>
        <p:nvSpPr>
          <p:cNvPr id="3" name="TextBox 2">
            <a:extLst>
              <a:ext uri="{FF2B5EF4-FFF2-40B4-BE49-F238E27FC236}">
                <a16:creationId xmlns:a16="http://schemas.microsoft.com/office/drawing/2014/main" id="{43D8E37E-88F6-7076-CA3D-68DB09F2E6D1}"/>
              </a:ext>
            </a:extLst>
          </p:cNvPr>
          <p:cNvSpPr txBox="1"/>
          <p:nvPr/>
        </p:nvSpPr>
        <p:spPr>
          <a:xfrm>
            <a:off x="1313292" y="1503077"/>
            <a:ext cx="10622007" cy="5909310"/>
          </a:xfrm>
          <a:prstGeom prst="rect">
            <a:avLst/>
          </a:prstGeom>
          <a:noFill/>
        </p:spPr>
        <p:txBody>
          <a:bodyPr wrap="square" rtlCol="0">
            <a:spAutoFit/>
          </a:bodyPr>
          <a:lstStyle/>
          <a:p>
            <a:r>
              <a:rPr lang="en-IN" sz="2800" dirty="0">
                <a:latin typeface="Calisto MT" panose="02040603050505030304" pitchFamily="18" charset="0"/>
              </a:rPr>
              <a:t>Our car system has 3 features</a:t>
            </a:r>
          </a:p>
          <a:p>
            <a:r>
              <a:rPr lang="en-US" sz="2000" dirty="0">
                <a:solidFill>
                  <a:srgbClr val="000000"/>
                </a:solidFill>
                <a:latin typeface="Calisto MT" panose="02040603050505030304" pitchFamily="18" charset="0"/>
              </a:rPr>
              <a:t>1.</a:t>
            </a:r>
            <a:r>
              <a:rPr lang="en-US" sz="2400" b="0" i="0" u="none" strike="noStrike" baseline="0" dirty="0">
                <a:solidFill>
                  <a:srgbClr val="000000"/>
                </a:solidFill>
                <a:latin typeface="Calisto MT" panose="02040603050505030304" pitchFamily="18" charset="0"/>
              </a:rPr>
              <a:t>To simulate a physical 4 digit number lock with the ability to- </a:t>
            </a:r>
          </a:p>
          <a:p>
            <a:r>
              <a:rPr lang="en-IN" sz="2000" b="0" i="0" u="none" strike="noStrike" baseline="0" dirty="0">
                <a:solidFill>
                  <a:srgbClr val="000000"/>
                </a:solidFill>
                <a:latin typeface="Calisto MT" panose="02040603050505030304" pitchFamily="18" charset="0"/>
              </a:rPr>
              <a:t>     Clear the number entered. </a:t>
            </a:r>
          </a:p>
          <a:p>
            <a:r>
              <a:rPr lang="en-IN" sz="2000" dirty="0">
                <a:solidFill>
                  <a:srgbClr val="000000"/>
                </a:solidFill>
                <a:latin typeface="Calisto MT" panose="02040603050505030304" pitchFamily="18" charset="0"/>
              </a:rPr>
              <a:t>     </a:t>
            </a:r>
            <a:r>
              <a:rPr lang="en-US" sz="2000" b="0" i="0" u="none" strike="noStrike" baseline="0" dirty="0">
                <a:solidFill>
                  <a:srgbClr val="000000"/>
                </a:solidFill>
                <a:latin typeface="Calisto MT" panose="02040603050505030304" pitchFamily="18" charset="0"/>
              </a:rPr>
              <a:t>Display whether the lock is locked or unlocked.</a:t>
            </a:r>
          </a:p>
          <a:p>
            <a:r>
              <a:rPr lang="en-US" sz="2000" dirty="0">
                <a:solidFill>
                  <a:srgbClr val="000000"/>
                </a:solidFill>
                <a:latin typeface="Calisto MT" panose="02040603050505030304" pitchFamily="18" charset="0"/>
              </a:rPr>
              <a:t>     </a:t>
            </a:r>
            <a:r>
              <a:rPr lang="en-US" sz="2000" b="0" i="0" u="none" strike="noStrike" baseline="0" dirty="0">
                <a:solidFill>
                  <a:srgbClr val="000000"/>
                </a:solidFill>
                <a:latin typeface="Calisto MT" panose="02040603050505030304" pitchFamily="18" charset="0"/>
              </a:rPr>
              <a:t>A counter to count the n</a:t>
            </a:r>
            <a:r>
              <a:rPr lang="en-US" sz="2000" dirty="0">
                <a:solidFill>
                  <a:srgbClr val="000000"/>
                </a:solidFill>
                <a:latin typeface="Calisto MT" panose="02040603050505030304" pitchFamily="18" charset="0"/>
              </a:rPr>
              <a:t>umber of attempts to enter the password and which lights a       </a:t>
            </a:r>
          </a:p>
          <a:p>
            <a:r>
              <a:rPr lang="en-US" sz="2000" dirty="0">
                <a:solidFill>
                  <a:srgbClr val="000000"/>
                </a:solidFill>
                <a:latin typeface="Calisto MT" panose="02040603050505030304" pitchFamily="18" charset="0"/>
              </a:rPr>
              <a:t>     LED once the number of 3 failed attempts.</a:t>
            </a:r>
          </a:p>
          <a:p>
            <a:endParaRPr lang="en-US" sz="2000" dirty="0">
              <a:solidFill>
                <a:srgbClr val="000000"/>
              </a:solidFill>
              <a:latin typeface="Calisto MT" panose="02040603050505030304" pitchFamily="18" charset="0"/>
            </a:endParaRPr>
          </a:p>
          <a:p>
            <a:r>
              <a:rPr lang="en-US" sz="2400" dirty="0">
                <a:solidFill>
                  <a:srgbClr val="000000"/>
                </a:solidFill>
                <a:latin typeface="Calisto MT" panose="02040603050505030304" pitchFamily="18" charset="0"/>
              </a:rPr>
              <a:t>2.</a:t>
            </a:r>
            <a:r>
              <a:rPr lang="en-US" sz="2400" b="0" i="0" u="none" strike="noStrike" baseline="0" dirty="0">
                <a:solidFill>
                  <a:srgbClr val="000000"/>
                </a:solidFill>
                <a:latin typeface="Calisto MT" panose="02040603050505030304" pitchFamily="18" charset="0"/>
              </a:rPr>
              <a:t> A automatic light sensor which switches ON the headlights of the car at night.</a:t>
            </a:r>
          </a:p>
          <a:p>
            <a:endParaRPr lang="en-US" sz="2400" b="0" i="0" u="none" strike="noStrike" baseline="0" dirty="0">
              <a:solidFill>
                <a:srgbClr val="000000"/>
              </a:solidFill>
              <a:latin typeface="Calisto MT" panose="02040603050505030304" pitchFamily="18" charset="0"/>
            </a:endParaRPr>
          </a:p>
          <a:p>
            <a:r>
              <a:rPr lang="en-US" sz="2000" dirty="0">
                <a:solidFill>
                  <a:srgbClr val="000000"/>
                </a:solidFill>
                <a:latin typeface="Calisto MT" panose="02040603050505030304" pitchFamily="18" charset="0"/>
              </a:rPr>
              <a:t>3. </a:t>
            </a:r>
            <a:r>
              <a:rPr lang="en-US" sz="2400" dirty="0">
                <a:solidFill>
                  <a:srgbClr val="000000"/>
                </a:solidFill>
                <a:latin typeface="Calisto MT" panose="02040603050505030304" pitchFamily="18" charset="0"/>
              </a:rPr>
              <a:t>A automatic gear system-</a:t>
            </a:r>
          </a:p>
          <a:p>
            <a:r>
              <a:rPr lang="en-US" sz="2000" dirty="0">
                <a:solidFill>
                  <a:srgbClr val="000000"/>
                </a:solidFill>
                <a:latin typeface="Calisto MT" panose="02040603050505030304" pitchFamily="18" charset="0"/>
              </a:rPr>
              <a:t>    </a:t>
            </a:r>
            <a:r>
              <a:rPr lang="en-US" sz="2000" b="0" i="0" u="none" strike="noStrike" baseline="0" dirty="0">
                <a:solidFill>
                  <a:srgbClr val="000000"/>
                </a:solidFill>
                <a:latin typeface="Calisto MT" panose="02040603050505030304" pitchFamily="18" charset="0"/>
              </a:rPr>
              <a:t>Ignition = 0, Car will be in OFF position. Thus, SPEED = 0</a:t>
            </a:r>
          </a:p>
          <a:p>
            <a:r>
              <a:rPr lang="en-US" sz="2000" b="0" i="0" u="none" strike="noStrike" baseline="0" dirty="0">
                <a:solidFill>
                  <a:srgbClr val="000000"/>
                </a:solidFill>
                <a:latin typeface="Calisto MT" panose="02040603050505030304" pitchFamily="18" charset="0"/>
              </a:rPr>
              <a:t>    When A = 1, B = 0: On application of each clock pulse, the SPEED will get incremented by </a:t>
            </a:r>
            <a:r>
              <a:rPr lang="en-US" sz="2000" dirty="0">
                <a:solidFill>
                  <a:srgbClr val="000000"/>
                </a:solidFill>
                <a:latin typeface="Calisto MT" panose="02040603050505030304" pitchFamily="18" charset="0"/>
              </a:rPr>
              <a:t>     </a:t>
            </a:r>
            <a:r>
              <a:rPr lang="en-US" sz="2000" b="0" i="0" u="none" strike="noStrike" baseline="0" dirty="0">
                <a:solidFill>
                  <a:srgbClr val="000000"/>
                </a:solidFill>
                <a:latin typeface="Calisto MT" panose="02040603050505030304" pitchFamily="18" charset="0"/>
              </a:rPr>
              <a:t>10 kmph till a maximum limit of 150 kmph.</a:t>
            </a:r>
          </a:p>
          <a:p>
            <a:r>
              <a:rPr lang="en-US" sz="2000" b="0" i="0" u="none" strike="noStrike" baseline="0" dirty="0">
                <a:solidFill>
                  <a:srgbClr val="000000"/>
                </a:solidFill>
                <a:latin typeface="Calisto MT" panose="02040603050505030304" pitchFamily="18" charset="0"/>
              </a:rPr>
              <a:t>    When A = 0, B = 1: Every clock pulse will decrement the SPEED by </a:t>
            </a:r>
            <a:r>
              <a:rPr lang="en-US" sz="2000" dirty="0">
                <a:solidFill>
                  <a:srgbClr val="000000"/>
                </a:solidFill>
                <a:latin typeface="Calisto MT" panose="02040603050505030304" pitchFamily="18" charset="0"/>
              </a:rPr>
              <a:t>10 </a:t>
            </a:r>
            <a:r>
              <a:rPr lang="en-US" sz="2000" b="0" i="0" u="none" strike="noStrike" baseline="0" dirty="0">
                <a:solidFill>
                  <a:srgbClr val="000000"/>
                </a:solidFill>
                <a:latin typeface="Calisto MT" panose="02040603050505030304" pitchFamily="18" charset="0"/>
              </a:rPr>
              <a:t>kmph</a:t>
            </a:r>
          </a:p>
          <a:p>
            <a:pPr marL="342900" indent="-342900">
              <a:buFont typeface="+mj-lt"/>
              <a:buAutoNum type="arabicPeriod"/>
            </a:pPr>
            <a:endParaRPr lang="en-IN" sz="2000" b="0" i="0" u="none" strike="noStrike" baseline="0" dirty="0">
              <a:solidFill>
                <a:srgbClr val="000000"/>
              </a:solidFill>
              <a:latin typeface="Calisto MT" panose="02040603050505030304" pitchFamily="18" charset="0"/>
            </a:endParaRPr>
          </a:p>
          <a:p>
            <a:pPr marL="342900" indent="-342900">
              <a:buFont typeface="+mj-lt"/>
              <a:buAutoNum type="arabicPeriod"/>
            </a:pPr>
            <a:endParaRPr lang="en-IN" sz="1800" b="0" i="0" u="none" strike="noStrike" baseline="0" dirty="0">
              <a:solidFill>
                <a:srgbClr val="000000"/>
              </a:solidFill>
              <a:latin typeface="Calisto MT" panose="02040603050505030304" pitchFamily="18" charset="0"/>
            </a:endParaRPr>
          </a:p>
          <a:p>
            <a:endParaRPr lang="en-IN" dirty="0"/>
          </a:p>
          <a:p>
            <a:endParaRPr lang="en-IN" dirty="0"/>
          </a:p>
        </p:txBody>
      </p:sp>
    </p:spTree>
    <p:extLst>
      <p:ext uri="{BB962C8B-B14F-4D97-AF65-F5344CB8AC3E}">
        <p14:creationId xmlns:p14="http://schemas.microsoft.com/office/powerpoint/2010/main" val="339648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69942-B0B2-07F0-0B9E-7C417A6475FB}"/>
              </a:ext>
            </a:extLst>
          </p:cNvPr>
          <p:cNvSpPr txBox="1"/>
          <p:nvPr/>
        </p:nvSpPr>
        <p:spPr>
          <a:xfrm>
            <a:off x="6687129" y="289679"/>
            <a:ext cx="5504871" cy="3354765"/>
          </a:xfrm>
          <a:prstGeom prst="rect">
            <a:avLst/>
          </a:prstGeom>
          <a:noFill/>
        </p:spPr>
        <p:txBody>
          <a:bodyPr wrap="square" rtlCol="0">
            <a:spAutoFit/>
          </a:bodyPr>
          <a:lstStyle/>
          <a:p>
            <a:pPr algn="ctr"/>
            <a:r>
              <a:rPr lang="en-IN" b="1" dirty="0"/>
              <a:t>  </a:t>
            </a:r>
            <a:r>
              <a:rPr lang="en-IN" sz="3200" b="1" dirty="0"/>
              <a:t>DIGITAL LOCK SYSTEM </a:t>
            </a:r>
          </a:p>
          <a:p>
            <a:endParaRPr lang="en-IN" dirty="0"/>
          </a:p>
          <a:p>
            <a:r>
              <a:rPr lang="en-IN" dirty="0">
                <a:latin typeface="Calisto MT" panose="02040603050505030304" pitchFamily="18" charset="0"/>
              </a:rPr>
              <a:t>Keypad which has a clear option along with the input pins.</a:t>
            </a:r>
          </a:p>
          <a:p>
            <a:r>
              <a:rPr lang="en-US" sz="1800" b="0" i="0" u="none" strike="noStrike" baseline="0" dirty="0">
                <a:solidFill>
                  <a:srgbClr val="000000"/>
                </a:solidFill>
                <a:latin typeface="Calisto MT" panose="02040603050505030304" pitchFamily="18" charset="0"/>
              </a:rPr>
              <a:t>When the button in pressed 1 is the input to the circuit. When the button is released 0 is the input to the circuit. </a:t>
            </a:r>
            <a:endParaRPr lang="en-IN" sz="1800" b="0" i="0" u="none" strike="noStrike" baseline="0" dirty="0">
              <a:solidFill>
                <a:srgbClr val="000000"/>
              </a:solidFill>
              <a:latin typeface="Calisto MT" panose="02040603050505030304" pitchFamily="18" charset="0"/>
            </a:endParaRPr>
          </a:p>
          <a:p>
            <a:r>
              <a:rPr lang="en-US" dirty="0">
                <a:solidFill>
                  <a:srgbClr val="000000"/>
                </a:solidFill>
                <a:latin typeface="Calisto MT" panose="02040603050505030304" pitchFamily="18" charset="0"/>
              </a:rPr>
              <a:t>T</a:t>
            </a:r>
            <a:r>
              <a:rPr lang="en-US" sz="1800" b="0" i="0" u="none" strike="noStrike" baseline="0" dirty="0">
                <a:solidFill>
                  <a:srgbClr val="000000"/>
                </a:solidFill>
                <a:latin typeface="Calisto MT" panose="02040603050505030304" pitchFamily="18" charset="0"/>
              </a:rPr>
              <a:t>he clock for all sequential circuits are taken from the input of the keypad as we press one key at a time. </a:t>
            </a:r>
          </a:p>
          <a:p>
            <a:r>
              <a:rPr lang="en-US" dirty="0">
                <a:solidFill>
                  <a:srgbClr val="000000"/>
                </a:solidFill>
                <a:latin typeface="Calisto MT" panose="02040603050505030304" pitchFamily="18" charset="0"/>
              </a:rPr>
              <a:t>A</a:t>
            </a:r>
            <a:r>
              <a:rPr lang="en-US" sz="1800" b="0" i="0" u="none" strike="noStrike" baseline="0" dirty="0">
                <a:solidFill>
                  <a:srgbClr val="000000"/>
                </a:solidFill>
                <a:latin typeface="Calisto MT" panose="02040603050505030304" pitchFamily="18" charset="0"/>
              </a:rPr>
              <a:t> memory element to store the current input and the correct pin. </a:t>
            </a:r>
            <a:endParaRPr lang="en-IN" dirty="0">
              <a:latin typeface="Calisto MT" panose="02040603050505030304" pitchFamily="18" charset="0"/>
            </a:endParaRPr>
          </a:p>
        </p:txBody>
      </p:sp>
      <p:pic>
        <p:nvPicPr>
          <p:cNvPr id="4" name="Picture 3">
            <a:extLst>
              <a:ext uri="{FF2B5EF4-FFF2-40B4-BE49-F238E27FC236}">
                <a16:creationId xmlns:a16="http://schemas.microsoft.com/office/drawing/2014/main" id="{61055B1C-4D50-15D6-FBB2-D09FEDEB5EFF}"/>
              </a:ext>
            </a:extLst>
          </p:cNvPr>
          <p:cNvPicPr>
            <a:picLocks noChangeAspect="1"/>
          </p:cNvPicPr>
          <p:nvPr/>
        </p:nvPicPr>
        <p:blipFill>
          <a:blip r:embed="rId2"/>
          <a:stretch>
            <a:fillRect/>
          </a:stretch>
        </p:blipFill>
        <p:spPr>
          <a:xfrm>
            <a:off x="794329" y="267640"/>
            <a:ext cx="5504871" cy="2918905"/>
          </a:xfrm>
          <a:prstGeom prst="rect">
            <a:avLst/>
          </a:prstGeom>
        </p:spPr>
      </p:pic>
      <p:pic>
        <p:nvPicPr>
          <p:cNvPr id="6" name="Picture 5">
            <a:extLst>
              <a:ext uri="{FF2B5EF4-FFF2-40B4-BE49-F238E27FC236}">
                <a16:creationId xmlns:a16="http://schemas.microsoft.com/office/drawing/2014/main" id="{BD8D4CE2-3C85-70DC-B96F-44A204CAE2FC}"/>
              </a:ext>
            </a:extLst>
          </p:cNvPr>
          <p:cNvPicPr>
            <a:picLocks noChangeAspect="1"/>
          </p:cNvPicPr>
          <p:nvPr/>
        </p:nvPicPr>
        <p:blipFill>
          <a:blip r:embed="rId3"/>
          <a:stretch>
            <a:fillRect/>
          </a:stretch>
        </p:blipFill>
        <p:spPr>
          <a:xfrm>
            <a:off x="803565" y="3330595"/>
            <a:ext cx="5714852" cy="1356478"/>
          </a:xfrm>
          <a:prstGeom prst="rect">
            <a:avLst/>
          </a:prstGeom>
        </p:spPr>
      </p:pic>
      <p:sp>
        <p:nvSpPr>
          <p:cNvPr id="7" name="TextBox 6">
            <a:extLst>
              <a:ext uri="{FF2B5EF4-FFF2-40B4-BE49-F238E27FC236}">
                <a16:creationId xmlns:a16="http://schemas.microsoft.com/office/drawing/2014/main" id="{787AA4A9-3F76-BC30-585D-2C338423187E}"/>
              </a:ext>
            </a:extLst>
          </p:cNvPr>
          <p:cNvSpPr txBox="1"/>
          <p:nvPr/>
        </p:nvSpPr>
        <p:spPr>
          <a:xfrm>
            <a:off x="6868558" y="3638142"/>
            <a:ext cx="3833090" cy="1200329"/>
          </a:xfrm>
          <a:prstGeom prst="rect">
            <a:avLst/>
          </a:prstGeom>
          <a:noFill/>
        </p:spPr>
        <p:txBody>
          <a:bodyPr wrap="square" rtlCol="0">
            <a:spAutoFit/>
          </a:bodyPr>
          <a:lstStyle/>
          <a:p>
            <a:r>
              <a:rPr lang="en-IN" dirty="0">
                <a:latin typeface="Calisto MT" panose="02040603050505030304" pitchFamily="18" charset="0"/>
              </a:rPr>
              <a:t>This circuit checks if the entered password is correct.</a:t>
            </a:r>
          </a:p>
          <a:p>
            <a:r>
              <a:rPr lang="en-IN" dirty="0">
                <a:latin typeface="Calisto MT" panose="02040603050505030304" pitchFamily="18" charset="0"/>
              </a:rPr>
              <a:t>The LED glows if the password entered is correct </a:t>
            </a:r>
          </a:p>
        </p:txBody>
      </p:sp>
      <p:pic>
        <p:nvPicPr>
          <p:cNvPr id="9" name="Picture 8">
            <a:extLst>
              <a:ext uri="{FF2B5EF4-FFF2-40B4-BE49-F238E27FC236}">
                <a16:creationId xmlns:a16="http://schemas.microsoft.com/office/drawing/2014/main" id="{B2501DC7-1BF8-A234-143B-AF12A66346E6}"/>
              </a:ext>
            </a:extLst>
          </p:cNvPr>
          <p:cNvPicPr>
            <a:picLocks noChangeAspect="1"/>
          </p:cNvPicPr>
          <p:nvPr/>
        </p:nvPicPr>
        <p:blipFill>
          <a:blip r:embed="rId4"/>
          <a:stretch>
            <a:fillRect/>
          </a:stretch>
        </p:blipFill>
        <p:spPr>
          <a:xfrm>
            <a:off x="803564" y="4992639"/>
            <a:ext cx="5714853" cy="1767993"/>
          </a:xfrm>
          <a:prstGeom prst="rect">
            <a:avLst/>
          </a:prstGeom>
        </p:spPr>
      </p:pic>
      <p:sp>
        <p:nvSpPr>
          <p:cNvPr id="11" name="TextBox 10">
            <a:extLst>
              <a:ext uri="{FF2B5EF4-FFF2-40B4-BE49-F238E27FC236}">
                <a16:creationId xmlns:a16="http://schemas.microsoft.com/office/drawing/2014/main" id="{E0DC377B-75A5-68F0-5CE8-3EFAFA697693}"/>
              </a:ext>
            </a:extLst>
          </p:cNvPr>
          <p:cNvSpPr txBox="1"/>
          <p:nvPr/>
        </p:nvSpPr>
        <p:spPr>
          <a:xfrm>
            <a:off x="6868558" y="5069628"/>
            <a:ext cx="5018643" cy="1200329"/>
          </a:xfrm>
          <a:prstGeom prst="rect">
            <a:avLst/>
          </a:prstGeom>
          <a:noFill/>
        </p:spPr>
        <p:txBody>
          <a:bodyPr wrap="square" rtlCol="0">
            <a:spAutoFit/>
          </a:bodyPr>
          <a:lstStyle/>
          <a:p>
            <a:r>
              <a:rPr lang="en-IN" dirty="0">
                <a:latin typeface="Calisto MT" panose="02040603050505030304" pitchFamily="18" charset="0"/>
              </a:rPr>
              <a:t>The counter counts the number of attempts.</a:t>
            </a:r>
          </a:p>
          <a:p>
            <a:r>
              <a:rPr lang="en-IN" dirty="0">
                <a:latin typeface="Calisto MT" panose="02040603050505030304" pitchFamily="18" charset="0"/>
              </a:rPr>
              <a:t>LED glows if there are 3 failed attempts.</a:t>
            </a:r>
          </a:p>
          <a:p>
            <a:r>
              <a:rPr lang="en-IN" dirty="0">
                <a:latin typeface="Calisto MT" panose="02040603050505030304" pitchFamily="18" charset="0"/>
              </a:rPr>
              <a:t>Count is reset to zero after correct password is entered </a:t>
            </a:r>
          </a:p>
        </p:txBody>
      </p:sp>
    </p:spTree>
    <p:extLst>
      <p:ext uri="{BB962C8B-B14F-4D97-AF65-F5344CB8AC3E}">
        <p14:creationId xmlns:p14="http://schemas.microsoft.com/office/powerpoint/2010/main" val="2925953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1588</TotalTime>
  <Words>1299</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 Display</vt:lpstr>
      <vt:lpstr>Arial</vt:lpstr>
      <vt:lpstr>Arial Rounded MT Bold</vt:lpstr>
      <vt:lpstr>Calibri</vt:lpstr>
      <vt:lpstr>Calisto MT</vt:lpstr>
      <vt:lpstr>Canva Sans</vt:lpstr>
      <vt:lpstr>Corbel</vt:lpstr>
      <vt:lpstr>Courier New</vt:lpstr>
      <vt:lpstr>Liberation Serif</vt:lpstr>
      <vt:lpstr>Open Sauce One Light</vt:lpstr>
      <vt:lpstr>Parallax</vt:lpstr>
      <vt:lpstr>        MINI PROJECT EC 281 DEVELOPMENT OF DIGITAL CAR WITH ENHANCED SECURITY AND AUTOMATION FEATURES</vt:lpstr>
      <vt:lpstr>INTRODUCTION TO PROBLEM STATEMENT</vt:lpstr>
      <vt:lpstr>PowerPoint Presentation</vt:lpstr>
      <vt:lpstr>PowerPoint Presentation</vt:lpstr>
      <vt:lpstr>PowerPoint Presentation</vt:lpstr>
      <vt:lpstr>PowerPoint Presentation</vt:lpstr>
      <vt:lpstr>PowerPoint Presentation</vt:lpstr>
      <vt:lpstr>WORKDONE AND PROGRESS MADE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EC 209 DEVELOPMENT OF DIGITAL CAR WITH ENHANCED SECURITY AND AUTOMATION FEATURES</dc:title>
  <dc:creator>Pallavi Parage</dc:creator>
  <cp:lastModifiedBy>Pallavi Parage</cp:lastModifiedBy>
  <cp:revision>4</cp:revision>
  <dcterms:created xsi:type="dcterms:W3CDTF">2024-03-06T16:30:04Z</dcterms:created>
  <dcterms:modified xsi:type="dcterms:W3CDTF">2024-04-13T05:56:14Z</dcterms:modified>
</cp:coreProperties>
</file>