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9" r:id="rId4"/>
    <p:sldId id="260" r:id="rId5"/>
    <p:sldId id="261" r:id="rId6"/>
    <p:sldId id="262" r:id="rId7"/>
    <p:sldId id="264" r:id="rId8"/>
    <p:sldId id="263"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C0C5-1874-4996-A41F-838588DF91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0F0F8F-11B0-4C66-B6E1-3AB82CC165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826AD3-282B-448D-93AE-C57032F24D96}"/>
              </a:ext>
            </a:extLst>
          </p:cNvPr>
          <p:cNvSpPr>
            <a:spLocks noGrp="1"/>
          </p:cNvSpPr>
          <p:nvPr>
            <p:ph type="dt" sz="half" idx="10"/>
          </p:nvPr>
        </p:nvSpPr>
        <p:spPr/>
        <p:txBody>
          <a:bodyPr/>
          <a:lstStyle/>
          <a:p>
            <a:fld id="{D43889FF-7F4D-4648-B5D5-44A50DCEB9C0}" type="datetimeFigureOut">
              <a:rPr lang="en-IN" smtClean="0"/>
              <a:t>15-08-2021</a:t>
            </a:fld>
            <a:endParaRPr lang="en-IN"/>
          </a:p>
        </p:txBody>
      </p:sp>
      <p:sp>
        <p:nvSpPr>
          <p:cNvPr id="5" name="Footer Placeholder 4">
            <a:extLst>
              <a:ext uri="{FF2B5EF4-FFF2-40B4-BE49-F238E27FC236}">
                <a16:creationId xmlns:a16="http://schemas.microsoft.com/office/drawing/2014/main" id="{485A4CC1-90BF-4B7B-B87D-F33DCC6065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0EBAEF-BFE6-4CA8-8727-575DFA645A2C}"/>
              </a:ext>
            </a:extLst>
          </p:cNvPr>
          <p:cNvSpPr>
            <a:spLocks noGrp="1"/>
          </p:cNvSpPr>
          <p:nvPr>
            <p:ph type="sldNum" sz="quarter" idx="12"/>
          </p:nvPr>
        </p:nvSpPr>
        <p:spPr/>
        <p:txBody>
          <a:bodyPr/>
          <a:lstStyle/>
          <a:p>
            <a:fld id="{1641675A-8DA0-4257-B067-DD155AAAC8E0}" type="slidenum">
              <a:rPr lang="en-IN" smtClean="0"/>
              <a:t>‹#›</a:t>
            </a:fld>
            <a:endParaRPr lang="en-IN"/>
          </a:p>
        </p:txBody>
      </p:sp>
    </p:spTree>
    <p:extLst>
      <p:ext uri="{BB962C8B-B14F-4D97-AF65-F5344CB8AC3E}">
        <p14:creationId xmlns:p14="http://schemas.microsoft.com/office/powerpoint/2010/main" val="168666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30292-3462-40E7-9E46-6421A6FAD5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16836F-A15A-494D-9EC9-0559A3920B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102E50-3003-483D-9664-A5822DB98EEA}"/>
              </a:ext>
            </a:extLst>
          </p:cNvPr>
          <p:cNvSpPr>
            <a:spLocks noGrp="1"/>
          </p:cNvSpPr>
          <p:nvPr>
            <p:ph type="dt" sz="half" idx="10"/>
          </p:nvPr>
        </p:nvSpPr>
        <p:spPr/>
        <p:txBody>
          <a:bodyPr/>
          <a:lstStyle/>
          <a:p>
            <a:fld id="{D43889FF-7F4D-4648-B5D5-44A50DCEB9C0}" type="datetimeFigureOut">
              <a:rPr lang="en-IN" smtClean="0"/>
              <a:t>15-08-2021</a:t>
            </a:fld>
            <a:endParaRPr lang="en-IN"/>
          </a:p>
        </p:txBody>
      </p:sp>
      <p:sp>
        <p:nvSpPr>
          <p:cNvPr id="5" name="Footer Placeholder 4">
            <a:extLst>
              <a:ext uri="{FF2B5EF4-FFF2-40B4-BE49-F238E27FC236}">
                <a16:creationId xmlns:a16="http://schemas.microsoft.com/office/drawing/2014/main" id="{B945C87E-02E7-44AF-BA49-6677AD5435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D30C74-2BE0-4272-8A02-40A74894E820}"/>
              </a:ext>
            </a:extLst>
          </p:cNvPr>
          <p:cNvSpPr>
            <a:spLocks noGrp="1"/>
          </p:cNvSpPr>
          <p:nvPr>
            <p:ph type="sldNum" sz="quarter" idx="12"/>
          </p:nvPr>
        </p:nvSpPr>
        <p:spPr/>
        <p:txBody>
          <a:bodyPr/>
          <a:lstStyle/>
          <a:p>
            <a:fld id="{1641675A-8DA0-4257-B067-DD155AAAC8E0}" type="slidenum">
              <a:rPr lang="en-IN" smtClean="0"/>
              <a:t>‹#›</a:t>
            </a:fld>
            <a:endParaRPr lang="en-IN"/>
          </a:p>
        </p:txBody>
      </p:sp>
    </p:spTree>
    <p:extLst>
      <p:ext uri="{BB962C8B-B14F-4D97-AF65-F5344CB8AC3E}">
        <p14:creationId xmlns:p14="http://schemas.microsoft.com/office/powerpoint/2010/main" val="1603437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7051CF-1EBC-411D-A0C0-B896847C70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B7AF20-14A0-4B08-90BB-DD3C5BF723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B25C1F-10EB-4D36-B2F3-0EBB2F6051DB}"/>
              </a:ext>
            </a:extLst>
          </p:cNvPr>
          <p:cNvSpPr>
            <a:spLocks noGrp="1"/>
          </p:cNvSpPr>
          <p:nvPr>
            <p:ph type="dt" sz="half" idx="10"/>
          </p:nvPr>
        </p:nvSpPr>
        <p:spPr/>
        <p:txBody>
          <a:bodyPr/>
          <a:lstStyle/>
          <a:p>
            <a:fld id="{D43889FF-7F4D-4648-B5D5-44A50DCEB9C0}" type="datetimeFigureOut">
              <a:rPr lang="en-IN" smtClean="0"/>
              <a:t>15-08-2021</a:t>
            </a:fld>
            <a:endParaRPr lang="en-IN"/>
          </a:p>
        </p:txBody>
      </p:sp>
      <p:sp>
        <p:nvSpPr>
          <p:cNvPr id="5" name="Footer Placeholder 4">
            <a:extLst>
              <a:ext uri="{FF2B5EF4-FFF2-40B4-BE49-F238E27FC236}">
                <a16:creationId xmlns:a16="http://schemas.microsoft.com/office/drawing/2014/main" id="{26C09E0D-F780-46DB-8775-000B02CA87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4C0B82-F46C-4F94-89C0-99279AC19B12}"/>
              </a:ext>
            </a:extLst>
          </p:cNvPr>
          <p:cNvSpPr>
            <a:spLocks noGrp="1"/>
          </p:cNvSpPr>
          <p:nvPr>
            <p:ph type="sldNum" sz="quarter" idx="12"/>
          </p:nvPr>
        </p:nvSpPr>
        <p:spPr/>
        <p:txBody>
          <a:bodyPr/>
          <a:lstStyle/>
          <a:p>
            <a:fld id="{1641675A-8DA0-4257-B067-DD155AAAC8E0}" type="slidenum">
              <a:rPr lang="en-IN" smtClean="0"/>
              <a:t>‹#›</a:t>
            </a:fld>
            <a:endParaRPr lang="en-IN"/>
          </a:p>
        </p:txBody>
      </p:sp>
    </p:spTree>
    <p:extLst>
      <p:ext uri="{BB962C8B-B14F-4D97-AF65-F5344CB8AC3E}">
        <p14:creationId xmlns:p14="http://schemas.microsoft.com/office/powerpoint/2010/main" val="2759740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91856-17D9-44A1-8771-70C6B7817E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A5E3AA-7A26-4600-9FA2-99D13F43D6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A5EA64-52CB-456A-929F-B115224EBD24}"/>
              </a:ext>
            </a:extLst>
          </p:cNvPr>
          <p:cNvSpPr>
            <a:spLocks noGrp="1"/>
          </p:cNvSpPr>
          <p:nvPr>
            <p:ph type="dt" sz="half" idx="10"/>
          </p:nvPr>
        </p:nvSpPr>
        <p:spPr/>
        <p:txBody>
          <a:bodyPr/>
          <a:lstStyle/>
          <a:p>
            <a:fld id="{D43889FF-7F4D-4648-B5D5-44A50DCEB9C0}" type="datetimeFigureOut">
              <a:rPr lang="en-IN" smtClean="0"/>
              <a:t>15-08-2021</a:t>
            </a:fld>
            <a:endParaRPr lang="en-IN"/>
          </a:p>
        </p:txBody>
      </p:sp>
      <p:sp>
        <p:nvSpPr>
          <p:cNvPr id="5" name="Footer Placeholder 4">
            <a:extLst>
              <a:ext uri="{FF2B5EF4-FFF2-40B4-BE49-F238E27FC236}">
                <a16:creationId xmlns:a16="http://schemas.microsoft.com/office/drawing/2014/main" id="{E2A16B15-805E-4325-96ED-0A7EE0D5A8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9887BF-127A-455C-8934-E08C794AD0DD}"/>
              </a:ext>
            </a:extLst>
          </p:cNvPr>
          <p:cNvSpPr>
            <a:spLocks noGrp="1"/>
          </p:cNvSpPr>
          <p:nvPr>
            <p:ph type="sldNum" sz="quarter" idx="12"/>
          </p:nvPr>
        </p:nvSpPr>
        <p:spPr/>
        <p:txBody>
          <a:bodyPr/>
          <a:lstStyle/>
          <a:p>
            <a:fld id="{1641675A-8DA0-4257-B067-DD155AAAC8E0}" type="slidenum">
              <a:rPr lang="en-IN" smtClean="0"/>
              <a:t>‹#›</a:t>
            </a:fld>
            <a:endParaRPr lang="en-IN"/>
          </a:p>
        </p:txBody>
      </p:sp>
    </p:spTree>
    <p:extLst>
      <p:ext uri="{BB962C8B-B14F-4D97-AF65-F5344CB8AC3E}">
        <p14:creationId xmlns:p14="http://schemas.microsoft.com/office/powerpoint/2010/main" val="1209152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9D624-5CDD-4675-A024-6CFC141284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718B66-C305-4063-A7D6-BBA5748847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C0E946-E430-4631-9F4B-CDCFE299EE1E}"/>
              </a:ext>
            </a:extLst>
          </p:cNvPr>
          <p:cNvSpPr>
            <a:spLocks noGrp="1"/>
          </p:cNvSpPr>
          <p:nvPr>
            <p:ph type="dt" sz="half" idx="10"/>
          </p:nvPr>
        </p:nvSpPr>
        <p:spPr/>
        <p:txBody>
          <a:bodyPr/>
          <a:lstStyle/>
          <a:p>
            <a:fld id="{D43889FF-7F4D-4648-B5D5-44A50DCEB9C0}" type="datetimeFigureOut">
              <a:rPr lang="en-IN" smtClean="0"/>
              <a:t>15-08-2021</a:t>
            </a:fld>
            <a:endParaRPr lang="en-IN"/>
          </a:p>
        </p:txBody>
      </p:sp>
      <p:sp>
        <p:nvSpPr>
          <p:cNvPr id="5" name="Footer Placeholder 4">
            <a:extLst>
              <a:ext uri="{FF2B5EF4-FFF2-40B4-BE49-F238E27FC236}">
                <a16:creationId xmlns:a16="http://schemas.microsoft.com/office/drawing/2014/main" id="{CB11AFB2-1B50-4BCE-B21A-80AFFE39DF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896F95-37C8-4FE5-B6F2-733F9309C446}"/>
              </a:ext>
            </a:extLst>
          </p:cNvPr>
          <p:cNvSpPr>
            <a:spLocks noGrp="1"/>
          </p:cNvSpPr>
          <p:nvPr>
            <p:ph type="sldNum" sz="quarter" idx="12"/>
          </p:nvPr>
        </p:nvSpPr>
        <p:spPr/>
        <p:txBody>
          <a:bodyPr/>
          <a:lstStyle/>
          <a:p>
            <a:fld id="{1641675A-8DA0-4257-B067-DD155AAAC8E0}" type="slidenum">
              <a:rPr lang="en-IN" smtClean="0"/>
              <a:t>‹#›</a:t>
            </a:fld>
            <a:endParaRPr lang="en-IN"/>
          </a:p>
        </p:txBody>
      </p:sp>
    </p:spTree>
    <p:extLst>
      <p:ext uri="{BB962C8B-B14F-4D97-AF65-F5344CB8AC3E}">
        <p14:creationId xmlns:p14="http://schemas.microsoft.com/office/powerpoint/2010/main" val="4071825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4EF39-159D-4963-826F-16B634840B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8D752F-24F8-47AE-8E0B-2568C61109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0BC03F-075C-4EB6-9064-C335C054DC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04412A-B0A7-4084-AE3C-7D32061513E5}"/>
              </a:ext>
            </a:extLst>
          </p:cNvPr>
          <p:cNvSpPr>
            <a:spLocks noGrp="1"/>
          </p:cNvSpPr>
          <p:nvPr>
            <p:ph type="dt" sz="half" idx="10"/>
          </p:nvPr>
        </p:nvSpPr>
        <p:spPr/>
        <p:txBody>
          <a:bodyPr/>
          <a:lstStyle/>
          <a:p>
            <a:fld id="{D43889FF-7F4D-4648-B5D5-44A50DCEB9C0}" type="datetimeFigureOut">
              <a:rPr lang="en-IN" smtClean="0"/>
              <a:t>15-08-2021</a:t>
            </a:fld>
            <a:endParaRPr lang="en-IN"/>
          </a:p>
        </p:txBody>
      </p:sp>
      <p:sp>
        <p:nvSpPr>
          <p:cNvPr id="6" name="Footer Placeholder 5">
            <a:extLst>
              <a:ext uri="{FF2B5EF4-FFF2-40B4-BE49-F238E27FC236}">
                <a16:creationId xmlns:a16="http://schemas.microsoft.com/office/drawing/2014/main" id="{728B158F-8166-4F6D-A27C-D8986B98E6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F1464B-4C2E-407F-BBB4-C442E2C755A3}"/>
              </a:ext>
            </a:extLst>
          </p:cNvPr>
          <p:cNvSpPr>
            <a:spLocks noGrp="1"/>
          </p:cNvSpPr>
          <p:nvPr>
            <p:ph type="sldNum" sz="quarter" idx="12"/>
          </p:nvPr>
        </p:nvSpPr>
        <p:spPr/>
        <p:txBody>
          <a:bodyPr/>
          <a:lstStyle/>
          <a:p>
            <a:fld id="{1641675A-8DA0-4257-B067-DD155AAAC8E0}" type="slidenum">
              <a:rPr lang="en-IN" smtClean="0"/>
              <a:t>‹#›</a:t>
            </a:fld>
            <a:endParaRPr lang="en-IN"/>
          </a:p>
        </p:txBody>
      </p:sp>
    </p:spTree>
    <p:extLst>
      <p:ext uri="{BB962C8B-B14F-4D97-AF65-F5344CB8AC3E}">
        <p14:creationId xmlns:p14="http://schemas.microsoft.com/office/powerpoint/2010/main" val="2245122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5C02B-390B-4AA7-927B-9C0C3C9516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C4AE3B-C859-4763-A86F-BA421FFCA2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67982C-54D5-4D4C-B31A-A341F11297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5EEE48-4D28-4481-B9FB-11F39B61DD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3D8D25-5A0A-4061-A798-0E22C75AF2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A37FBE-8582-4F0B-9660-F6FB4DD03283}"/>
              </a:ext>
            </a:extLst>
          </p:cNvPr>
          <p:cNvSpPr>
            <a:spLocks noGrp="1"/>
          </p:cNvSpPr>
          <p:nvPr>
            <p:ph type="dt" sz="half" idx="10"/>
          </p:nvPr>
        </p:nvSpPr>
        <p:spPr/>
        <p:txBody>
          <a:bodyPr/>
          <a:lstStyle/>
          <a:p>
            <a:fld id="{D43889FF-7F4D-4648-B5D5-44A50DCEB9C0}" type="datetimeFigureOut">
              <a:rPr lang="en-IN" smtClean="0"/>
              <a:t>15-08-2021</a:t>
            </a:fld>
            <a:endParaRPr lang="en-IN"/>
          </a:p>
        </p:txBody>
      </p:sp>
      <p:sp>
        <p:nvSpPr>
          <p:cNvPr id="8" name="Footer Placeholder 7">
            <a:extLst>
              <a:ext uri="{FF2B5EF4-FFF2-40B4-BE49-F238E27FC236}">
                <a16:creationId xmlns:a16="http://schemas.microsoft.com/office/drawing/2014/main" id="{A1978142-C417-4C6A-B5BB-3EE9A4ECC9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1673241-2716-42AB-9DC0-63E9178B532D}"/>
              </a:ext>
            </a:extLst>
          </p:cNvPr>
          <p:cNvSpPr>
            <a:spLocks noGrp="1"/>
          </p:cNvSpPr>
          <p:nvPr>
            <p:ph type="sldNum" sz="quarter" idx="12"/>
          </p:nvPr>
        </p:nvSpPr>
        <p:spPr/>
        <p:txBody>
          <a:bodyPr/>
          <a:lstStyle/>
          <a:p>
            <a:fld id="{1641675A-8DA0-4257-B067-DD155AAAC8E0}" type="slidenum">
              <a:rPr lang="en-IN" smtClean="0"/>
              <a:t>‹#›</a:t>
            </a:fld>
            <a:endParaRPr lang="en-IN"/>
          </a:p>
        </p:txBody>
      </p:sp>
    </p:spTree>
    <p:extLst>
      <p:ext uri="{BB962C8B-B14F-4D97-AF65-F5344CB8AC3E}">
        <p14:creationId xmlns:p14="http://schemas.microsoft.com/office/powerpoint/2010/main" val="50296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C9900-1F9F-40D2-AD17-94FDA1601A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269979-7803-4DBF-91C5-34FB2FAF70F3}"/>
              </a:ext>
            </a:extLst>
          </p:cNvPr>
          <p:cNvSpPr>
            <a:spLocks noGrp="1"/>
          </p:cNvSpPr>
          <p:nvPr>
            <p:ph type="dt" sz="half" idx="10"/>
          </p:nvPr>
        </p:nvSpPr>
        <p:spPr/>
        <p:txBody>
          <a:bodyPr/>
          <a:lstStyle/>
          <a:p>
            <a:fld id="{D43889FF-7F4D-4648-B5D5-44A50DCEB9C0}" type="datetimeFigureOut">
              <a:rPr lang="en-IN" smtClean="0"/>
              <a:t>15-08-2021</a:t>
            </a:fld>
            <a:endParaRPr lang="en-IN"/>
          </a:p>
        </p:txBody>
      </p:sp>
      <p:sp>
        <p:nvSpPr>
          <p:cNvPr id="4" name="Footer Placeholder 3">
            <a:extLst>
              <a:ext uri="{FF2B5EF4-FFF2-40B4-BE49-F238E27FC236}">
                <a16:creationId xmlns:a16="http://schemas.microsoft.com/office/drawing/2014/main" id="{93A72312-B4EF-4FFE-9421-3EC7F96009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9A52F7-CF33-48BE-9295-8BCEFB6229DB}"/>
              </a:ext>
            </a:extLst>
          </p:cNvPr>
          <p:cNvSpPr>
            <a:spLocks noGrp="1"/>
          </p:cNvSpPr>
          <p:nvPr>
            <p:ph type="sldNum" sz="quarter" idx="12"/>
          </p:nvPr>
        </p:nvSpPr>
        <p:spPr/>
        <p:txBody>
          <a:bodyPr/>
          <a:lstStyle/>
          <a:p>
            <a:fld id="{1641675A-8DA0-4257-B067-DD155AAAC8E0}" type="slidenum">
              <a:rPr lang="en-IN" smtClean="0"/>
              <a:t>‹#›</a:t>
            </a:fld>
            <a:endParaRPr lang="en-IN"/>
          </a:p>
        </p:txBody>
      </p:sp>
    </p:spTree>
    <p:extLst>
      <p:ext uri="{BB962C8B-B14F-4D97-AF65-F5344CB8AC3E}">
        <p14:creationId xmlns:p14="http://schemas.microsoft.com/office/powerpoint/2010/main" val="2121618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75D7FD-70B7-46B6-85E8-61D480F2A459}"/>
              </a:ext>
            </a:extLst>
          </p:cNvPr>
          <p:cNvSpPr>
            <a:spLocks noGrp="1"/>
          </p:cNvSpPr>
          <p:nvPr>
            <p:ph type="dt" sz="half" idx="10"/>
          </p:nvPr>
        </p:nvSpPr>
        <p:spPr/>
        <p:txBody>
          <a:bodyPr/>
          <a:lstStyle/>
          <a:p>
            <a:fld id="{D43889FF-7F4D-4648-B5D5-44A50DCEB9C0}" type="datetimeFigureOut">
              <a:rPr lang="en-IN" smtClean="0"/>
              <a:t>15-08-2021</a:t>
            </a:fld>
            <a:endParaRPr lang="en-IN"/>
          </a:p>
        </p:txBody>
      </p:sp>
      <p:sp>
        <p:nvSpPr>
          <p:cNvPr id="3" name="Footer Placeholder 2">
            <a:extLst>
              <a:ext uri="{FF2B5EF4-FFF2-40B4-BE49-F238E27FC236}">
                <a16:creationId xmlns:a16="http://schemas.microsoft.com/office/drawing/2014/main" id="{4BB63A38-6072-4AEA-A23F-13E0186A17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C275A1-2B8F-4DDD-B5EF-E2F931726722}"/>
              </a:ext>
            </a:extLst>
          </p:cNvPr>
          <p:cNvSpPr>
            <a:spLocks noGrp="1"/>
          </p:cNvSpPr>
          <p:nvPr>
            <p:ph type="sldNum" sz="quarter" idx="12"/>
          </p:nvPr>
        </p:nvSpPr>
        <p:spPr/>
        <p:txBody>
          <a:bodyPr/>
          <a:lstStyle/>
          <a:p>
            <a:fld id="{1641675A-8DA0-4257-B067-DD155AAAC8E0}" type="slidenum">
              <a:rPr lang="en-IN" smtClean="0"/>
              <a:t>‹#›</a:t>
            </a:fld>
            <a:endParaRPr lang="en-IN"/>
          </a:p>
        </p:txBody>
      </p:sp>
    </p:spTree>
    <p:extLst>
      <p:ext uri="{BB962C8B-B14F-4D97-AF65-F5344CB8AC3E}">
        <p14:creationId xmlns:p14="http://schemas.microsoft.com/office/powerpoint/2010/main" val="2339839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27D5-2452-49D2-A5DD-B63E84D575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563340-0A79-4B82-B17D-9CD7351164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57E517-1CC7-4B12-BE8C-9EADFF51F0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E0F12B-59BF-4DF3-8DB9-1087A7C9F9CD}"/>
              </a:ext>
            </a:extLst>
          </p:cNvPr>
          <p:cNvSpPr>
            <a:spLocks noGrp="1"/>
          </p:cNvSpPr>
          <p:nvPr>
            <p:ph type="dt" sz="half" idx="10"/>
          </p:nvPr>
        </p:nvSpPr>
        <p:spPr/>
        <p:txBody>
          <a:bodyPr/>
          <a:lstStyle/>
          <a:p>
            <a:fld id="{D43889FF-7F4D-4648-B5D5-44A50DCEB9C0}" type="datetimeFigureOut">
              <a:rPr lang="en-IN" smtClean="0"/>
              <a:t>15-08-2021</a:t>
            </a:fld>
            <a:endParaRPr lang="en-IN"/>
          </a:p>
        </p:txBody>
      </p:sp>
      <p:sp>
        <p:nvSpPr>
          <p:cNvPr id="6" name="Footer Placeholder 5">
            <a:extLst>
              <a:ext uri="{FF2B5EF4-FFF2-40B4-BE49-F238E27FC236}">
                <a16:creationId xmlns:a16="http://schemas.microsoft.com/office/drawing/2014/main" id="{B545B787-71D6-4A38-8F6A-FD1C2AF37A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07318A-9FBC-45AF-980A-083B2335009B}"/>
              </a:ext>
            </a:extLst>
          </p:cNvPr>
          <p:cNvSpPr>
            <a:spLocks noGrp="1"/>
          </p:cNvSpPr>
          <p:nvPr>
            <p:ph type="sldNum" sz="quarter" idx="12"/>
          </p:nvPr>
        </p:nvSpPr>
        <p:spPr/>
        <p:txBody>
          <a:bodyPr/>
          <a:lstStyle/>
          <a:p>
            <a:fld id="{1641675A-8DA0-4257-B067-DD155AAAC8E0}" type="slidenum">
              <a:rPr lang="en-IN" smtClean="0"/>
              <a:t>‹#›</a:t>
            </a:fld>
            <a:endParaRPr lang="en-IN"/>
          </a:p>
        </p:txBody>
      </p:sp>
    </p:spTree>
    <p:extLst>
      <p:ext uri="{BB962C8B-B14F-4D97-AF65-F5344CB8AC3E}">
        <p14:creationId xmlns:p14="http://schemas.microsoft.com/office/powerpoint/2010/main" val="2573864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8CBBD-4431-45E8-AA2A-2B4D3787F0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7EDA8E-8991-48CD-86DB-6D79BC40FF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1794FA-7FAB-4F68-812D-5F9AD0004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1A6B3C-DC7E-448F-8AE9-EA9153B2CDCD}"/>
              </a:ext>
            </a:extLst>
          </p:cNvPr>
          <p:cNvSpPr>
            <a:spLocks noGrp="1"/>
          </p:cNvSpPr>
          <p:nvPr>
            <p:ph type="dt" sz="half" idx="10"/>
          </p:nvPr>
        </p:nvSpPr>
        <p:spPr/>
        <p:txBody>
          <a:bodyPr/>
          <a:lstStyle/>
          <a:p>
            <a:fld id="{D43889FF-7F4D-4648-B5D5-44A50DCEB9C0}" type="datetimeFigureOut">
              <a:rPr lang="en-IN" smtClean="0"/>
              <a:t>15-08-2021</a:t>
            </a:fld>
            <a:endParaRPr lang="en-IN"/>
          </a:p>
        </p:txBody>
      </p:sp>
      <p:sp>
        <p:nvSpPr>
          <p:cNvPr id="6" name="Footer Placeholder 5">
            <a:extLst>
              <a:ext uri="{FF2B5EF4-FFF2-40B4-BE49-F238E27FC236}">
                <a16:creationId xmlns:a16="http://schemas.microsoft.com/office/drawing/2014/main" id="{4A6B1E86-05F1-4550-95D0-5EDCA215CE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A43B8B-7998-4593-8B20-0F761C39D7EF}"/>
              </a:ext>
            </a:extLst>
          </p:cNvPr>
          <p:cNvSpPr>
            <a:spLocks noGrp="1"/>
          </p:cNvSpPr>
          <p:nvPr>
            <p:ph type="sldNum" sz="quarter" idx="12"/>
          </p:nvPr>
        </p:nvSpPr>
        <p:spPr/>
        <p:txBody>
          <a:bodyPr/>
          <a:lstStyle/>
          <a:p>
            <a:fld id="{1641675A-8DA0-4257-B067-DD155AAAC8E0}" type="slidenum">
              <a:rPr lang="en-IN" smtClean="0"/>
              <a:t>‹#›</a:t>
            </a:fld>
            <a:endParaRPr lang="en-IN"/>
          </a:p>
        </p:txBody>
      </p:sp>
    </p:spTree>
    <p:extLst>
      <p:ext uri="{BB962C8B-B14F-4D97-AF65-F5344CB8AC3E}">
        <p14:creationId xmlns:p14="http://schemas.microsoft.com/office/powerpoint/2010/main" val="634965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A669C6-2DF9-411D-8AE8-4E1B397881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7A3ED2-E3C0-4D6A-9E63-F52EF85475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631855-5889-498C-8C45-C1EBD69F29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3889FF-7F4D-4648-B5D5-44A50DCEB9C0}" type="datetimeFigureOut">
              <a:rPr lang="en-IN" smtClean="0"/>
              <a:t>15-08-2021</a:t>
            </a:fld>
            <a:endParaRPr lang="en-IN"/>
          </a:p>
        </p:txBody>
      </p:sp>
      <p:sp>
        <p:nvSpPr>
          <p:cNvPr id="5" name="Footer Placeholder 4">
            <a:extLst>
              <a:ext uri="{FF2B5EF4-FFF2-40B4-BE49-F238E27FC236}">
                <a16:creationId xmlns:a16="http://schemas.microsoft.com/office/drawing/2014/main" id="{93440297-4D32-42A2-8543-D2734DF5D8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0C6F5F-4F8F-48D0-BC07-B7894F032D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41675A-8DA0-4257-B067-DD155AAAC8E0}" type="slidenum">
              <a:rPr lang="en-IN" smtClean="0"/>
              <a:t>‹#›</a:t>
            </a:fld>
            <a:endParaRPr lang="en-IN"/>
          </a:p>
        </p:txBody>
      </p:sp>
    </p:spTree>
    <p:extLst>
      <p:ext uri="{BB962C8B-B14F-4D97-AF65-F5344CB8AC3E}">
        <p14:creationId xmlns:p14="http://schemas.microsoft.com/office/powerpoint/2010/main" val="132449912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B9CCE3-E28C-4E47-B08A-1546ADFE1B86}"/>
              </a:ext>
            </a:extLst>
          </p:cNvPr>
          <p:cNvPicPr>
            <a:picLocks noChangeAspect="1"/>
          </p:cNvPicPr>
          <p:nvPr/>
        </p:nvPicPr>
        <p:blipFill>
          <a:blip r:embed="rId2"/>
          <a:stretch>
            <a:fillRect/>
          </a:stretch>
        </p:blipFill>
        <p:spPr>
          <a:xfrm>
            <a:off x="128587" y="0"/>
            <a:ext cx="11934825" cy="6648450"/>
          </a:xfrm>
          <a:prstGeom prst="rect">
            <a:avLst/>
          </a:prstGeom>
        </p:spPr>
      </p:pic>
      <p:sp>
        <p:nvSpPr>
          <p:cNvPr id="5" name="TextBox 4">
            <a:extLst>
              <a:ext uri="{FF2B5EF4-FFF2-40B4-BE49-F238E27FC236}">
                <a16:creationId xmlns:a16="http://schemas.microsoft.com/office/drawing/2014/main" id="{ADE931C4-11C5-4EC7-AE01-B58A67F06897}"/>
              </a:ext>
            </a:extLst>
          </p:cNvPr>
          <p:cNvSpPr txBox="1"/>
          <p:nvPr/>
        </p:nvSpPr>
        <p:spPr>
          <a:xfrm>
            <a:off x="352425" y="327035"/>
            <a:ext cx="8534400" cy="3785652"/>
          </a:xfrm>
          <a:prstGeom prst="rect">
            <a:avLst/>
          </a:prstGeom>
          <a:noFill/>
        </p:spPr>
        <p:txBody>
          <a:bodyPr wrap="square" rtlCol="0">
            <a:spAutoFit/>
          </a:bodyPr>
          <a:lstStyle/>
          <a:p>
            <a:r>
              <a:rPr lang="en-US" sz="8000" b="1" dirty="0">
                <a:solidFill>
                  <a:schemeClr val="bg1"/>
                </a:solidFill>
              </a:rPr>
              <a:t>SECURITY TECHNOLOGIES RECOMENDATIONS</a:t>
            </a:r>
            <a:endParaRPr lang="en-IN" sz="8000" b="1" dirty="0">
              <a:solidFill>
                <a:schemeClr val="bg1"/>
              </a:solidFill>
            </a:endParaRPr>
          </a:p>
        </p:txBody>
      </p:sp>
      <p:sp>
        <p:nvSpPr>
          <p:cNvPr id="6" name="TextBox 5">
            <a:extLst>
              <a:ext uri="{FF2B5EF4-FFF2-40B4-BE49-F238E27FC236}">
                <a16:creationId xmlns:a16="http://schemas.microsoft.com/office/drawing/2014/main" id="{2D86084B-25B0-4A98-8AB0-2795C027581A}"/>
              </a:ext>
            </a:extLst>
          </p:cNvPr>
          <p:cNvSpPr txBox="1"/>
          <p:nvPr/>
        </p:nvSpPr>
        <p:spPr>
          <a:xfrm>
            <a:off x="250031" y="4475431"/>
            <a:ext cx="5924550" cy="1938992"/>
          </a:xfrm>
          <a:prstGeom prst="rect">
            <a:avLst/>
          </a:prstGeom>
          <a:noFill/>
        </p:spPr>
        <p:txBody>
          <a:bodyPr wrap="square" rtlCol="0">
            <a:spAutoFit/>
          </a:bodyPr>
          <a:lstStyle/>
          <a:p>
            <a:r>
              <a:rPr lang="en-US" sz="4000" b="1" dirty="0">
                <a:solidFill>
                  <a:schemeClr val="bg1"/>
                </a:solidFill>
              </a:rPr>
              <a:t>  BY</a:t>
            </a:r>
          </a:p>
          <a:p>
            <a:pPr marL="285750" indent="-285750">
              <a:buFontTx/>
              <a:buChar char="-"/>
            </a:pPr>
            <a:r>
              <a:rPr lang="en-US" sz="4000" b="1" dirty="0">
                <a:solidFill>
                  <a:schemeClr val="bg1"/>
                </a:solidFill>
              </a:rPr>
              <a:t>SAI MEGHANA GOTTIPATI</a:t>
            </a:r>
          </a:p>
          <a:p>
            <a:pPr marL="285750" indent="-285750">
              <a:buFontTx/>
              <a:buChar char="-"/>
            </a:pPr>
            <a:r>
              <a:rPr lang="en-US" sz="4000" b="1" dirty="0">
                <a:solidFill>
                  <a:schemeClr val="bg1"/>
                </a:solidFill>
              </a:rPr>
              <a:t>200467073</a:t>
            </a:r>
          </a:p>
        </p:txBody>
      </p:sp>
    </p:spTree>
    <p:extLst>
      <p:ext uri="{BB962C8B-B14F-4D97-AF65-F5344CB8AC3E}">
        <p14:creationId xmlns:p14="http://schemas.microsoft.com/office/powerpoint/2010/main" val="711669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A136-A5D6-4132-87BC-C9E7B9682CFA}"/>
              </a:ext>
            </a:extLst>
          </p:cNvPr>
          <p:cNvSpPr>
            <a:spLocks noGrp="1"/>
          </p:cNvSpPr>
          <p:nvPr>
            <p:ph type="title"/>
          </p:nvPr>
        </p:nvSpPr>
        <p:spPr>
          <a:xfrm>
            <a:off x="838200" y="942975"/>
            <a:ext cx="4552950" cy="5233988"/>
          </a:xfrm>
        </p:spPr>
        <p:txBody>
          <a:bodyPr>
            <a:normAutofit/>
          </a:bodyPr>
          <a:lstStyle/>
          <a:p>
            <a:r>
              <a:rPr lang="en-US" sz="5400" b="1" dirty="0">
                <a:solidFill>
                  <a:srgbClr val="FF0000"/>
                </a:solidFill>
              </a:rPr>
              <a:t>8. How should we store our data in our many locations?</a:t>
            </a:r>
            <a:endParaRPr lang="en-IN" sz="5400" b="1" dirty="0">
              <a:solidFill>
                <a:srgbClr val="FF0000"/>
              </a:solidFill>
            </a:endParaRPr>
          </a:p>
        </p:txBody>
      </p:sp>
      <p:sp>
        <p:nvSpPr>
          <p:cNvPr id="3" name="Content Placeholder 2">
            <a:extLst>
              <a:ext uri="{FF2B5EF4-FFF2-40B4-BE49-F238E27FC236}">
                <a16:creationId xmlns:a16="http://schemas.microsoft.com/office/drawing/2014/main" id="{67CA400C-F6F5-468D-BDEB-A10C1F03FC26}"/>
              </a:ext>
            </a:extLst>
          </p:cNvPr>
          <p:cNvSpPr>
            <a:spLocks noGrp="1"/>
          </p:cNvSpPr>
          <p:nvPr>
            <p:ph idx="1"/>
          </p:nvPr>
        </p:nvSpPr>
        <p:spPr>
          <a:xfrm>
            <a:off x="5562600" y="942975"/>
            <a:ext cx="6191250" cy="5715000"/>
          </a:xfrm>
        </p:spPr>
        <p:txBody>
          <a:bodyPr>
            <a:normAutofit fontScale="85000" lnSpcReduction="20000"/>
          </a:bodyPr>
          <a:lstStyle/>
          <a:p>
            <a:pPr algn="just"/>
            <a:r>
              <a:rPr lang="en-US" b="0" i="0" dirty="0">
                <a:solidFill>
                  <a:srgbClr val="212529"/>
                </a:solidFill>
                <a:effectLst/>
                <a:latin typeface="Times New Roman" panose="02020603050405020304" pitchFamily="18" charset="0"/>
                <a:cs typeface="Times New Roman" panose="02020603050405020304" pitchFamily="18" charset="0"/>
              </a:rPr>
              <a:t>Hybrid Flash Arrays</a:t>
            </a:r>
          </a:p>
          <a:p>
            <a:pPr marL="0" indent="0" algn="just">
              <a:buNone/>
            </a:pPr>
            <a:r>
              <a:rPr lang="en-US" dirty="0">
                <a:solidFill>
                  <a:srgbClr val="212529"/>
                </a:solidFill>
                <a:latin typeface="Times New Roman" panose="02020603050405020304" pitchFamily="18" charset="0"/>
                <a:cs typeface="Times New Roman" panose="02020603050405020304" pitchFamily="18" charset="0"/>
              </a:rPr>
              <a:t>       </a:t>
            </a:r>
            <a:r>
              <a:rPr lang="en-US" b="0" i="0" dirty="0">
                <a:solidFill>
                  <a:srgbClr val="212529"/>
                </a:solidFill>
                <a:effectLst/>
                <a:latin typeface="Times New Roman" panose="02020603050405020304" pitchFamily="18" charset="0"/>
                <a:cs typeface="Times New Roman" panose="02020603050405020304" pitchFamily="18" charset="0"/>
              </a:rPr>
              <a:t> •Flash memory drives and hard disk drives are the storage devices for balanced performance. Hybrid flash arrays allow budget-friendly startup, Low-performance costs, and speed data accessibility. Flash arrays offer lower latency and faster performance than hybrid-flash but may cost more. </a:t>
            </a:r>
          </a:p>
          <a:p>
            <a:pPr marL="0" indent="0" algn="just">
              <a:buNone/>
            </a:pPr>
            <a:r>
              <a:rPr lang="en-US" b="0" i="0" dirty="0">
                <a:solidFill>
                  <a:srgbClr val="212529"/>
                </a:solidFill>
                <a:effectLst/>
                <a:latin typeface="Times New Roman" panose="02020603050405020304" pitchFamily="18" charset="0"/>
                <a:cs typeface="Times New Roman" panose="02020603050405020304" pitchFamily="18" charset="0"/>
              </a:rPr>
              <a:t>•Hybrid Cloud Storage </a:t>
            </a:r>
          </a:p>
          <a:p>
            <a:pPr marL="0" indent="0" algn="just">
              <a:buNone/>
            </a:pPr>
            <a:r>
              <a:rPr lang="en-US" b="0" i="0" dirty="0">
                <a:solidFill>
                  <a:srgbClr val="212529"/>
                </a:solidFill>
                <a:effectLst/>
                <a:latin typeface="Times New Roman" panose="02020603050405020304" pitchFamily="18" charset="0"/>
                <a:cs typeface="Times New Roman" panose="02020603050405020304" pitchFamily="18" charset="0"/>
              </a:rPr>
              <a:t>        •Budget-friendly and flexible, this offers a secure and compliant option that helps to assure business continuity. This data storage accommodates backups frequently and long-term archives, as well as future scaling and, is always </a:t>
            </a:r>
            <a:r>
              <a:rPr lang="en-US" b="0" i="0" dirty="0" err="1">
                <a:solidFill>
                  <a:srgbClr val="212529"/>
                </a:solidFill>
                <a:effectLst/>
                <a:latin typeface="Times New Roman" panose="02020603050405020304" pitchFamily="18" charset="0"/>
                <a:cs typeface="Times New Roman" panose="02020603050405020304" pitchFamily="18" charset="0"/>
              </a:rPr>
              <a:t>available.The</a:t>
            </a:r>
            <a:r>
              <a:rPr lang="en-US" b="0" i="0" dirty="0">
                <a:solidFill>
                  <a:srgbClr val="212529"/>
                </a:solidFill>
                <a:effectLst/>
                <a:latin typeface="Times New Roman" panose="02020603050405020304" pitchFamily="18" charset="0"/>
                <a:cs typeface="Times New Roman" panose="02020603050405020304" pitchFamily="18" charset="0"/>
              </a:rPr>
              <a:t> combination of cloud and on-system storage will add a layer of safety to ensure the data is protected, available, and storage space can be unlimited.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488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2DE7-50B5-4B86-9435-4E6398E1D68B}"/>
              </a:ext>
            </a:extLst>
          </p:cNvPr>
          <p:cNvSpPr>
            <a:spLocks noGrp="1"/>
          </p:cNvSpPr>
          <p:nvPr>
            <p:ph type="title"/>
          </p:nvPr>
        </p:nvSpPr>
        <p:spPr>
          <a:xfrm>
            <a:off x="838200" y="365125"/>
            <a:ext cx="4600575" cy="5811838"/>
          </a:xfrm>
        </p:spPr>
        <p:txBody>
          <a:bodyPr/>
          <a:lstStyle/>
          <a:p>
            <a:r>
              <a:rPr lang="en-US" b="1" dirty="0">
                <a:solidFill>
                  <a:schemeClr val="accent4">
                    <a:lumMod val="75000"/>
                  </a:schemeClr>
                </a:solidFill>
                <a:latin typeface="Times New Roman" panose="02020603050405020304" pitchFamily="18" charset="0"/>
                <a:cs typeface="Times New Roman" panose="02020603050405020304" pitchFamily="18" charset="0"/>
              </a:rPr>
              <a:t>9. What are the ethical concerns related to the transmission of</a:t>
            </a:r>
            <a:r>
              <a:rPr lang="en-US" sz="4800" b="1" dirty="0">
                <a:solidFill>
                  <a:schemeClr val="accent4">
                    <a:lumMod val="75000"/>
                  </a:schemeClr>
                </a:solidFill>
                <a:latin typeface="Times New Roman" panose="02020603050405020304" pitchFamily="18" charset="0"/>
                <a:cs typeface="Times New Roman" panose="02020603050405020304" pitchFamily="18" charset="0"/>
              </a:rPr>
              <a:t> </a:t>
            </a:r>
            <a:r>
              <a:rPr lang="en-US" b="1" dirty="0">
                <a:solidFill>
                  <a:schemeClr val="accent4">
                    <a:lumMod val="75000"/>
                  </a:schemeClr>
                </a:solidFill>
                <a:latin typeface="Times New Roman" panose="02020603050405020304" pitchFamily="18" charset="0"/>
                <a:cs typeface="Times New Roman" panose="02020603050405020304" pitchFamily="18" charset="0"/>
              </a:rPr>
              <a:t>personal data? </a:t>
            </a:r>
            <a:endParaRPr lang="en-IN"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F78BD8-3655-4BC9-90D3-ABD784E52BF8}"/>
              </a:ext>
            </a:extLst>
          </p:cNvPr>
          <p:cNvSpPr>
            <a:spLocks noGrp="1"/>
          </p:cNvSpPr>
          <p:nvPr>
            <p:ph idx="1"/>
          </p:nvPr>
        </p:nvSpPr>
        <p:spPr>
          <a:xfrm>
            <a:off x="5943600" y="365125"/>
            <a:ext cx="5410200" cy="5811838"/>
          </a:xfrm>
        </p:spPr>
        <p:txBody>
          <a:bodyPr/>
          <a:lstStyle/>
          <a:p>
            <a:endParaRPr lang="en-IN" dirty="0"/>
          </a:p>
          <a:p>
            <a:endParaRPr lang="en-IN" dirty="0"/>
          </a:p>
          <a:p>
            <a:endParaRPr lang="en-IN" dirty="0"/>
          </a:p>
          <a:p>
            <a:endParaRPr lang="en-IN" dirty="0"/>
          </a:p>
          <a:p>
            <a:r>
              <a:rPr lang="en-IN" sz="3600" dirty="0">
                <a:latin typeface="Times New Roman" panose="02020603050405020304" pitchFamily="18" charset="0"/>
                <a:cs typeface="Times New Roman" panose="02020603050405020304" pitchFamily="18" charset="0"/>
              </a:rPr>
              <a:t>Data Integrity</a:t>
            </a:r>
          </a:p>
          <a:p>
            <a:r>
              <a:rPr lang="en-IN" sz="3600" dirty="0">
                <a:latin typeface="Times New Roman" panose="02020603050405020304" pitchFamily="18" charset="0"/>
                <a:cs typeface="Times New Roman" panose="02020603050405020304" pitchFamily="18" charset="0"/>
              </a:rPr>
              <a:t>Data Confidentiality</a:t>
            </a:r>
          </a:p>
          <a:p>
            <a:r>
              <a:rPr lang="en-IN" sz="3600" dirty="0">
                <a:latin typeface="Times New Roman" panose="02020603050405020304" pitchFamily="18" charset="0"/>
                <a:cs typeface="Times New Roman" panose="02020603050405020304" pitchFamily="18" charset="0"/>
              </a:rPr>
              <a:t>Data Availability</a:t>
            </a:r>
          </a:p>
          <a:p>
            <a:pPr marL="0" indent="0">
              <a:buNone/>
            </a:pPr>
            <a:endParaRPr lang="en-IN" dirty="0"/>
          </a:p>
        </p:txBody>
      </p:sp>
    </p:spTree>
    <p:extLst>
      <p:ext uri="{BB962C8B-B14F-4D97-AF65-F5344CB8AC3E}">
        <p14:creationId xmlns:p14="http://schemas.microsoft.com/office/powerpoint/2010/main" val="668836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84E01C-681D-454E-9171-DC7363E5F465}"/>
              </a:ext>
            </a:extLst>
          </p:cNvPr>
          <p:cNvPicPr>
            <a:picLocks noChangeAspect="1"/>
          </p:cNvPicPr>
          <p:nvPr/>
        </p:nvPicPr>
        <p:blipFill>
          <a:blip r:embed="rId2"/>
          <a:stretch>
            <a:fillRect/>
          </a:stretch>
        </p:blipFill>
        <p:spPr>
          <a:xfrm>
            <a:off x="95251" y="76200"/>
            <a:ext cx="11991974" cy="6705600"/>
          </a:xfrm>
          <a:prstGeom prst="rect">
            <a:avLst/>
          </a:prstGeom>
        </p:spPr>
      </p:pic>
      <p:sp>
        <p:nvSpPr>
          <p:cNvPr id="5" name="TextBox 4">
            <a:extLst>
              <a:ext uri="{FF2B5EF4-FFF2-40B4-BE49-F238E27FC236}">
                <a16:creationId xmlns:a16="http://schemas.microsoft.com/office/drawing/2014/main" id="{721A187C-4634-45B7-BA8C-D601C18419B3}"/>
              </a:ext>
            </a:extLst>
          </p:cNvPr>
          <p:cNvSpPr txBox="1"/>
          <p:nvPr/>
        </p:nvSpPr>
        <p:spPr>
          <a:xfrm>
            <a:off x="628650" y="4972049"/>
            <a:ext cx="10772775" cy="1569660"/>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LINK OF VIDEO – </a:t>
            </a:r>
          </a:p>
          <a:p>
            <a:r>
              <a:rPr lang="en-US" sz="3200" b="1" dirty="0">
                <a:solidFill>
                  <a:schemeClr val="bg1"/>
                </a:solidFill>
                <a:latin typeface="Times New Roman" panose="02020603050405020304" pitchFamily="18" charset="0"/>
                <a:cs typeface="Times New Roman" panose="02020603050405020304" pitchFamily="18" charset="0"/>
              </a:rPr>
              <a:t>https://screencast-o-matic.com/content/video/crjoI4VjwPN </a:t>
            </a:r>
          </a:p>
          <a:p>
            <a:endParaRPr lang="en-IN"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2970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79B148-8E6F-4BB1-876D-20CA3A11873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76104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B4CF-EB8F-4C17-A1B6-0047DE234208}"/>
              </a:ext>
            </a:extLst>
          </p:cNvPr>
          <p:cNvSpPr>
            <a:spLocks noGrp="1"/>
          </p:cNvSpPr>
          <p:nvPr>
            <p:ph type="title"/>
          </p:nvPr>
        </p:nvSpPr>
        <p:spPr>
          <a:xfrm>
            <a:off x="838200" y="365126"/>
            <a:ext cx="10515600" cy="1016000"/>
          </a:xfrm>
        </p:spPr>
        <p:txBody>
          <a:bodyPr/>
          <a:lstStyle/>
          <a:p>
            <a:r>
              <a:rPr lang="en-US" b="1" dirty="0">
                <a:highlight>
                  <a:srgbClr val="008080"/>
                </a:highlight>
                <a:latin typeface="Times New Roman" panose="02020603050405020304" pitchFamily="18" charset="0"/>
                <a:cs typeface="Times New Roman" panose="02020603050405020304" pitchFamily="18" charset="0"/>
              </a:rPr>
              <a:t>PROJECT SUMMARY</a:t>
            </a:r>
            <a:endParaRPr lang="en-IN" b="1" dirty="0">
              <a:highlight>
                <a:srgbClr val="008080"/>
              </a:highligh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64A903-FAD6-41C2-BDC3-F98F8D75612C}"/>
              </a:ext>
            </a:extLst>
          </p:cNvPr>
          <p:cNvSpPr>
            <a:spLocks noGrp="1"/>
          </p:cNvSpPr>
          <p:nvPr>
            <p:ph idx="1"/>
          </p:nvPr>
        </p:nvSpPr>
        <p:spPr>
          <a:xfrm>
            <a:off x="838200" y="1200150"/>
            <a:ext cx="10515600" cy="5410200"/>
          </a:xfrm>
        </p:spPr>
        <p:txBody>
          <a:bodyPr>
            <a:normAutofit fontScale="85000" lnSpcReduction="20000"/>
          </a:bodyPr>
          <a:lstStyle/>
          <a:p>
            <a:pPr marL="0" indent="0" algn="just">
              <a:buNone/>
            </a:pPr>
            <a:endParaRPr lang="en-IN" sz="2000" dirty="0">
              <a:latin typeface="Calibri" panose="020F0502020204030204" pitchFamily="34" charset="0"/>
              <a:cs typeface="Calibri" panose="020F0502020204030204" pitchFamily="34" charset="0"/>
            </a:endParaRPr>
          </a:p>
          <a:p>
            <a:pPr marL="0" indent="0" algn="just">
              <a:buNone/>
            </a:pPr>
            <a:r>
              <a:rPr lang="en-IN" sz="2600" b="1" dirty="0">
                <a:latin typeface="Times New Roman" panose="02020603050405020304" pitchFamily="18" charset="0"/>
                <a:cs typeface="Times New Roman" panose="02020603050405020304" pitchFamily="18" charset="0"/>
              </a:rPr>
              <a:t>We have to answers the question related to security of personal information of the firm in which we are working as a consultant on a project for a firm security. </a:t>
            </a:r>
          </a:p>
          <a:p>
            <a:pPr marL="0" indent="0" algn="just">
              <a:buNone/>
            </a:pPr>
            <a:endParaRPr lang="en-US" sz="1600" b="0" i="0" dirty="0">
              <a:solidFill>
                <a:srgbClr val="111111"/>
              </a:solidFill>
              <a:effectLst/>
              <a:latin typeface="times new roman" panose="02020603050405020304" pitchFamily="18" charset="0"/>
            </a:endParaRPr>
          </a:p>
          <a:p>
            <a:pPr algn="just">
              <a:buFont typeface="Arial" panose="020B0604020202020204" pitchFamily="34" charset="0"/>
              <a:buChar char="•"/>
            </a:pPr>
            <a:r>
              <a:rPr lang="en-US" sz="2600" b="0" i="0" dirty="0">
                <a:effectLst/>
                <a:latin typeface="times new roman" panose="02020603050405020304" pitchFamily="18" charset="0"/>
              </a:rPr>
              <a:t>How can we transfer personal data securely within their network?</a:t>
            </a:r>
            <a:endParaRPr lang="en-US" sz="2600" b="0" i="0" dirty="0">
              <a:effectLst/>
              <a:latin typeface="inherit"/>
            </a:endParaRPr>
          </a:p>
          <a:p>
            <a:pPr algn="just">
              <a:buFont typeface="Arial" panose="020B0604020202020204" pitchFamily="34" charset="0"/>
              <a:buChar char="•"/>
            </a:pPr>
            <a:r>
              <a:rPr lang="en-US" sz="2600" b="0" i="0" dirty="0">
                <a:effectLst/>
                <a:latin typeface="times new roman" panose="02020603050405020304" pitchFamily="18" charset="0"/>
              </a:rPr>
              <a:t>What Privacy Policies should we be aware of before we get started?</a:t>
            </a:r>
            <a:endParaRPr lang="en-US" sz="2600" b="0" i="0" dirty="0">
              <a:effectLst/>
              <a:latin typeface="inherit"/>
            </a:endParaRPr>
          </a:p>
          <a:p>
            <a:pPr marL="742950" lvl="1" indent="-285750" algn="just">
              <a:buFont typeface="Arial" panose="020B0604020202020204" pitchFamily="34" charset="0"/>
              <a:buChar char="•"/>
            </a:pPr>
            <a:r>
              <a:rPr lang="en-US" sz="2600" b="0" i="0" dirty="0">
                <a:effectLst/>
                <a:latin typeface="times new roman" panose="02020603050405020304" pitchFamily="18" charset="0"/>
              </a:rPr>
              <a:t>Can you give us a checklist to follow?</a:t>
            </a:r>
            <a:endParaRPr lang="en-US" sz="2600" b="0" i="0" dirty="0">
              <a:effectLst/>
              <a:latin typeface="inherit"/>
            </a:endParaRPr>
          </a:p>
          <a:p>
            <a:pPr algn="just">
              <a:buFont typeface="Arial" panose="020B0604020202020204" pitchFamily="34" charset="0"/>
              <a:buChar char="•"/>
            </a:pPr>
            <a:r>
              <a:rPr lang="en-US" sz="2600" b="0" i="0" dirty="0">
                <a:effectLst/>
                <a:latin typeface="times new roman" panose="02020603050405020304" pitchFamily="18" charset="0"/>
              </a:rPr>
              <a:t>What security policy is best for transferring personal information?</a:t>
            </a:r>
            <a:endParaRPr lang="en-US" sz="2600" b="0" i="0" dirty="0">
              <a:effectLst/>
              <a:latin typeface="inherit"/>
            </a:endParaRPr>
          </a:p>
          <a:p>
            <a:pPr algn="just">
              <a:buFont typeface="Arial" panose="020B0604020202020204" pitchFamily="34" charset="0"/>
              <a:buChar char="•"/>
            </a:pPr>
            <a:r>
              <a:rPr lang="en-US" sz="2600" b="0" i="0" dirty="0">
                <a:effectLst/>
                <a:latin typeface="times new roman" panose="02020603050405020304" pitchFamily="18" charset="0"/>
              </a:rPr>
              <a:t>Can we encode and encrypt images?</a:t>
            </a:r>
            <a:endParaRPr lang="en-US" sz="2600" b="0" i="0" dirty="0">
              <a:effectLst/>
              <a:latin typeface="inherit"/>
            </a:endParaRPr>
          </a:p>
          <a:p>
            <a:pPr algn="just">
              <a:buFont typeface="Arial" panose="020B0604020202020204" pitchFamily="34" charset="0"/>
              <a:buChar char="•"/>
            </a:pPr>
            <a:r>
              <a:rPr lang="en-US" sz="2600" b="0" i="0" dirty="0">
                <a:effectLst/>
                <a:latin typeface="times new roman" panose="02020603050405020304" pitchFamily="18" charset="0"/>
              </a:rPr>
              <a:t>Our database cannot be moved from the site and we need to be able to access it externally using a secure API</a:t>
            </a:r>
            <a:endParaRPr lang="en-US" sz="2600" b="0" i="0" dirty="0">
              <a:effectLst/>
              <a:latin typeface="inherit"/>
            </a:endParaRPr>
          </a:p>
          <a:p>
            <a:pPr marL="742950" lvl="1" indent="-285750" algn="just">
              <a:buFont typeface="Arial" panose="020B0604020202020204" pitchFamily="34" charset="0"/>
              <a:buChar char="•"/>
            </a:pPr>
            <a:r>
              <a:rPr lang="en-US" sz="2600" b="0" i="0" dirty="0">
                <a:effectLst/>
                <a:latin typeface="times new roman" panose="02020603050405020304" pitchFamily="18" charset="0"/>
              </a:rPr>
              <a:t>Can you explain the architecture of a secure API?</a:t>
            </a:r>
            <a:endParaRPr lang="en-US" sz="2600" b="0" i="0" dirty="0">
              <a:effectLst/>
              <a:latin typeface="inherit"/>
            </a:endParaRPr>
          </a:p>
          <a:p>
            <a:pPr algn="just">
              <a:buFont typeface="Arial" panose="020B0604020202020204" pitchFamily="34" charset="0"/>
              <a:buChar char="•"/>
            </a:pPr>
            <a:r>
              <a:rPr lang="en-US" sz="2600" b="0" i="0" dirty="0">
                <a:effectLst/>
                <a:latin typeface="times new roman" panose="02020603050405020304" pitchFamily="18" charset="0"/>
              </a:rPr>
              <a:t>Can you recommend a secure framework for coding an API?</a:t>
            </a:r>
            <a:endParaRPr lang="en-US" sz="2600" b="0" i="0" dirty="0">
              <a:effectLst/>
              <a:latin typeface="inherit"/>
            </a:endParaRPr>
          </a:p>
          <a:p>
            <a:pPr algn="just">
              <a:buFont typeface="Arial" panose="020B0604020202020204" pitchFamily="34" charset="0"/>
              <a:buChar char="•"/>
            </a:pPr>
            <a:r>
              <a:rPr lang="en-US" sz="2600" b="0" i="0" dirty="0">
                <a:effectLst/>
                <a:latin typeface="times new roman" panose="02020603050405020304" pitchFamily="18" charset="0"/>
              </a:rPr>
              <a:t>What data interchange format should we use while transferring data between locations?</a:t>
            </a:r>
            <a:endParaRPr lang="en-US" sz="2600" b="0" i="0" dirty="0">
              <a:effectLst/>
              <a:latin typeface="inherit"/>
            </a:endParaRPr>
          </a:p>
          <a:p>
            <a:pPr algn="just">
              <a:buFont typeface="Arial" panose="020B0604020202020204" pitchFamily="34" charset="0"/>
              <a:buChar char="•"/>
            </a:pPr>
            <a:r>
              <a:rPr lang="en-US" sz="2600" b="0" i="0" dirty="0">
                <a:effectLst/>
                <a:latin typeface="times new roman" panose="02020603050405020304" pitchFamily="18" charset="0"/>
              </a:rPr>
              <a:t>How should we store our data in our many locations?</a:t>
            </a:r>
            <a:endParaRPr lang="en-US" sz="2600" b="0" i="0" dirty="0">
              <a:effectLst/>
              <a:latin typeface="inherit"/>
            </a:endParaRPr>
          </a:p>
          <a:p>
            <a:pPr algn="just">
              <a:buFont typeface="Arial" panose="020B0604020202020204" pitchFamily="34" charset="0"/>
              <a:buChar char="•"/>
            </a:pPr>
            <a:r>
              <a:rPr lang="en-US" sz="2600" b="0" i="0" dirty="0">
                <a:effectLst/>
                <a:latin typeface="times new roman" panose="02020603050405020304" pitchFamily="18" charset="0"/>
              </a:rPr>
              <a:t>What are the ethical concerns related to the transmission of personal data?</a:t>
            </a:r>
            <a:endParaRPr lang="en-US" sz="2600" b="0" i="0" dirty="0">
              <a:effectLst/>
              <a:latin typeface="inherit"/>
            </a:endParaRPr>
          </a:p>
          <a:p>
            <a:pPr marL="0" indent="0">
              <a:buNone/>
            </a:pPr>
            <a:endParaRPr lang="en-IN" dirty="0"/>
          </a:p>
        </p:txBody>
      </p:sp>
    </p:spTree>
    <p:extLst>
      <p:ext uri="{BB962C8B-B14F-4D97-AF65-F5344CB8AC3E}">
        <p14:creationId xmlns:p14="http://schemas.microsoft.com/office/powerpoint/2010/main" val="4233164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15C3D2-D6AD-4903-86AA-B0853821B2C0}"/>
              </a:ext>
            </a:extLst>
          </p:cNvPr>
          <p:cNvSpPr>
            <a:spLocks noGrp="1"/>
          </p:cNvSpPr>
          <p:nvPr>
            <p:ph type="title"/>
          </p:nvPr>
        </p:nvSpPr>
        <p:spPr/>
        <p:txBody>
          <a:bodyPr/>
          <a:lstStyle/>
          <a:p>
            <a:r>
              <a:rPr lang="en-US" sz="4400" b="1" dirty="0">
                <a:solidFill>
                  <a:srgbClr val="C00000"/>
                </a:solidFill>
              </a:rPr>
              <a:t>1. How can we transfer personal data securely within their network</a:t>
            </a:r>
            <a:endParaRPr lang="en-IN" dirty="0"/>
          </a:p>
        </p:txBody>
      </p:sp>
      <p:sp>
        <p:nvSpPr>
          <p:cNvPr id="3" name="Content Placeholder 2">
            <a:extLst>
              <a:ext uri="{FF2B5EF4-FFF2-40B4-BE49-F238E27FC236}">
                <a16:creationId xmlns:a16="http://schemas.microsoft.com/office/drawing/2014/main" id="{2B85F3C7-67BF-45E5-832E-3265C11195EF}"/>
              </a:ext>
            </a:extLst>
          </p:cNvPr>
          <p:cNvSpPr>
            <a:spLocks noGrp="1"/>
          </p:cNvSpPr>
          <p:nvPr>
            <p:ph idx="1"/>
          </p:nvPr>
        </p:nvSpPr>
        <p:spPr/>
        <p:txBody>
          <a:bodyPr>
            <a:normAutofit/>
          </a:bodyPr>
          <a:lstStyle/>
          <a:p>
            <a:pPr marL="0" indent="0">
              <a:buNone/>
            </a:pPr>
            <a:r>
              <a:rPr lang="en-US" sz="5400" dirty="0">
                <a:solidFill>
                  <a:srgbClr val="FFFFFF"/>
                </a:solidFill>
              </a:rPr>
              <a:t>?</a:t>
            </a:r>
            <a:endParaRPr lang="en-IN" sz="5400" dirty="0"/>
          </a:p>
        </p:txBody>
      </p:sp>
      <p:sp>
        <p:nvSpPr>
          <p:cNvPr id="4" name="Content Placeholder 3">
            <a:extLst>
              <a:ext uri="{FF2B5EF4-FFF2-40B4-BE49-F238E27FC236}">
                <a16:creationId xmlns:a16="http://schemas.microsoft.com/office/drawing/2014/main" id="{2E5040D4-97A1-4A0B-AFA0-8166A1D78180}"/>
              </a:ext>
            </a:extLst>
          </p:cNvPr>
          <p:cNvSpPr>
            <a:spLocks noGrp="1"/>
          </p:cNvSpPr>
          <p:nvPr>
            <p:ph sz="half" idx="4294967295"/>
          </p:nvPr>
        </p:nvSpPr>
        <p:spPr>
          <a:xfrm>
            <a:off x="638175" y="2019300"/>
            <a:ext cx="11096625" cy="4157663"/>
          </a:xfrm>
        </p:spPr>
        <p:txBody>
          <a:bodyPr>
            <a:normAutofit/>
          </a:bodyPr>
          <a:lstStyle/>
          <a:p>
            <a:pPr algn="just"/>
            <a:r>
              <a:rPr lang="en-US" dirty="0">
                <a:latin typeface="Times New Roman" panose="02020603050405020304" pitchFamily="18" charset="0"/>
                <a:cs typeface="Times New Roman" panose="02020603050405020304" pitchFamily="18" charset="0"/>
              </a:rPr>
              <a:t>An API can be created using ASP.NET core API or we can create it using various ways which can be accessed from the internet but for SECURITY. we should add both authentication and authorization. We can also use various programming languages like java, c#,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to create a system.  An API have to deal with network traffic security, authorization, and authentication so that encryption problem would not create obstacle as long as we keep the proper server configuration . For authentication and authorization, there is some common standard(like OAuth, OpenID).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7982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4425DC-DEE6-470D-A27E-51289934732F}"/>
              </a:ext>
            </a:extLst>
          </p:cNvPr>
          <p:cNvSpPr>
            <a:spLocks noGrp="1"/>
          </p:cNvSpPr>
          <p:nvPr>
            <p:ph type="title"/>
          </p:nvPr>
        </p:nvSpPr>
        <p:spPr>
          <a:xfrm>
            <a:off x="838200" y="365125"/>
            <a:ext cx="4533900" cy="6140450"/>
          </a:xfrm>
        </p:spPr>
        <p:txBody>
          <a:bodyPr>
            <a:normAutofit/>
          </a:bodyPr>
          <a:lstStyle/>
          <a:p>
            <a:r>
              <a:rPr lang="en-US" sz="4000" b="1" i="0" dirty="0">
                <a:solidFill>
                  <a:schemeClr val="accent6">
                    <a:lumMod val="75000"/>
                  </a:schemeClr>
                </a:solidFill>
                <a:effectLst/>
                <a:latin typeface="times new roman" panose="02020603050405020304" pitchFamily="18" charset="0"/>
              </a:rPr>
              <a:t>2 . What Privacy Policies should we be aware of before we get started?</a:t>
            </a:r>
            <a:br>
              <a:rPr lang="en-US" sz="4000" b="1" i="0" dirty="0">
                <a:solidFill>
                  <a:schemeClr val="accent6">
                    <a:lumMod val="75000"/>
                  </a:schemeClr>
                </a:solidFill>
                <a:effectLst/>
                <a:latin typeface="inherit"/>
              </a:rPr>
            </a:br>
            <a:r>
              <a:rPr lang="en-US" sz="4000" b="1" i="0" dirty="0">
                <a:solidFill>
                  <a:schemeClr val="accent6">
                    <a:lumMod val="75000"/>
                  </a:schemeClr>
                </a:solidFill>
                <a:effectLst/>
                <a:latin typeface="inherit"/>
              </a:rPr>
              <a:t>      </a:t>
            </a:r>
            <a:r>
              <a:rPr lang="en-US" sz="4000" b="1" i="0" dirty="0">
                <a:solidFill>
                  <a:schemeClr val="accent6">
                    <a:lumMod val="75000"/>
                  </a:schemeClr>
                </a:solidFill>
                <a:effectLst/>
                <a:latin typeface="times new roman" panose="02020603050405020304" pitchFamily="18" charset="0"/>
              </a:rPr>
              <a:t>Can you give us a checklist to follow?</a:t>
            </a:r>
            <a:br>
              <a:rPr lang="en-US" sz="4000" b="1" i="0" dirty="0">
                <a:solidFill>
                  <a:schemeClr val="accent6">
                    <a:lumMod val="75000"/>
                  </a:schemeClr>
                </a:solidFill>
                <a:effectLst/>
                <a:latin typeface="inherit"/>
              </a:rPr>
            </a:br>
            <a:endParaRPr lang="en-IN" sz="4000" b="1" dirty="0">
              <a:solidFill>
                <a:schemeClr val="accent6">
                  <a:lumMod val="75000"/>
                </a:schemeClr>
              </a:solidFill>
            </a:endParaRPr>
          </a:p>
        </p:txBody>
      </p:sp>
      <p:sp>
        <p:nvSpPr>
          <p:cNvPr id="6" name="Content Placeholder 5">
            <a:extLst>
              <a:ext uri="{FF2B5EF4-FFF2-40B4-BE49-F238E27FC236}">
                <a16:creationId xmlns:a16="http://schemas.microsoft.com/office/drawing/2014/main" id="{DD6C5148-90E7-4C64-A679-11A14318D425}"/>
              </a:ext>
            </a:extLst>
          </p:cNvPr>
          <p:cNvSpPr>
            <a:spLocks noGrp="1"/>
          </p:cNvSpPr>
          <p:nvPr>
            <p:ph idx="1"/>
          </p:nvPr>
        </p:nvSpPr>
        <p:spPr>
          <a:xfrm>
            <a:off x="5600700" y="1825625"/>
            <a:ext cx="5753100" cy="4351338"/>
          </a:xfrm>
        </p:spPr>
        <p:txBody>
          <a:bodyPr/>
          <a:lstStyle/>
          <a:p>
            <a:r>
              <a:rPr lang="en-US" dirty="0"/>
              <a:t>Methods of data collection</a:t>
            </a:r>
          </a:p>
          <a:p>
            <a:r>
              <a:rPr lang="en-US" dirty="0"/>
              <a:t>Security information</a:t>
            </a:r>
          </a:p>
          <a:p>
            <a:r>
              <a:rPr lang="en-US" dirty="0"/>
              <a:t>User details should be private</a:t>
            </a:r>
          </a:p>
          <a:p>
            <a:r>
              <a:rPr lang="en-US" dirty="0"/>
              <a:t>Make sure the information is not tracked.</a:t>
            </a:r>
          </a:p>
        </p:txBody>
      </p:sp>
    </p:spTree>
    <p:extLst>
      <p:ext uri="{BB962C8B-B14F-4D97-AF65-F5344CB8AC3E}">
        <p14:creationId xmlns:p14="http://schemas.microsoft.com/office/powerpoint/2010/main" val="555400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98D0C-DD1B-4799-944B-FB10575B6D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E349F8-8B4E-4A4A-BC3D-A7E09153BF8A}"/>
              </a:ext>
            </a:extLst>
          </p:cNvPr>
          <p:cNvSpPr>
            <a:spLocks noGrp="1"/>
          </p:cNvSpPr>
          <p:nvPr>
            <p:ph sz="half" idx="1"/>
          </p:nvPr>
        </p:nvSpPr>
        <p:spPr>
          <a:xfrm>
            <a:off x="838200" y="790575"/>
            <a:ext cx="4324350" cy="5386388"/>
          </a:xfrm>
        </p:spPr>
        <p:txBody>
          <a:bodyPr>
            <a:noAutofit/>
          </a:bodyPr>
          <a:lstStyle/>
          <a:p>
            <a:pPr marL="0" indent="0">
              <a:buNone/>
            </a:pPr>
            <a:r>
              <a:rPr lang="en-US" sz="6000" b="1" dirty="0">
                <a:solidFill>
                  <a:srgbClr val="C00000"/>
                </a:solidFill>
                <a:latin typeface="Times New Roman" panose="02020603050405020304" pitchFamily="18" charset="0"/>
                <a:cs typeface="Times New Roman" panose="02020603050405020304" pitchFamily="18" charset="0"/>
              </a:rPr>
              <a:t>3. What security protocol is best for transferring personal files? </a:t>
            </a:r>
            <a:endParaRPr lang="en-IN" sz="6000" b="1" dirty="0">
              <a:solidFill>
                <a:srgbClr val="C0000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7D7C79E-3A33-4C97-8A3A-CA71E60F3464}"/>
              </a:ext>
            </a:extLst>
          </p:cNvPr>
          <p:cNvSpPr>
            <a:spLocks noGrp="1"/>
          </p:cNvSpPr>
          <p:nvPr>
            <p:ph sz="half" idx="2"/>
          </p:nvPr>
        </p:nvSpPr>
        <p:spPr>
          <a:xfrm>
            <a:off x="5010150" y="704850"/>
            <a:ext cx="6762750" cy="5788025"/>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 SSH security protocol is best way for moving individual files. The SSH is a set of protocols and programs that provides a  convenient way to transfer data safely and even encrypt data from other programs. In the client-server model there is a protocol, where the connection is established by the SSH client connecting to the SSH server.</a:t>
            </a:r>
          </a:p>
          <a:p>
            <a:pPr algn="just"/>
            <a:r>
              <a:rPr lang="en-US" dirty="0">
                <a:latin typeface="Times New Roman" panose="02020603050405020304" pitchFamily="18" charset="0"/>
                <a:cs typeface="Times New Roman" panose="02020603050405020304" pitchFamily="18" charset="0"/>
              </a:rPr>
              <a:t>To check the personality of the SSH worker. After the arrangement, the SSH convention utilizes solid symmetric encryption to guarantee the protection and honesty, safety of the information that is traded between the customer and worker. This </a:t>
            </a:r>
            <a:r>
              <a:rPr lang="en-US" dirty="0" err="1">
                <a:latin typeface="Times New Roman" panose="02020603050405020304" pitchFamily="18" charset="0"/>
                <a:cs typeface="Times New Roman" panose="02020603050405020304" pitchFamily="18" charset="0"/>
              </a:rPr>
              <a:t>ssh</a:t>
            </a:r>
            <a:r>
              <a:rPr lang="en-US" dirty="0">
                <a:latin typeface="Times New Roman" panose="02020603050405020304" pitchFamily="18" charset="0"/>
                <a:cs typeface="Times New Roman" panose="02020603050405020304" pitchFamily="18" charset="0"/>
              </a:rPr>
              <a:t> always establishes secure connection by passwords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5029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3329E-E492-447B-AF96-7E0702765EFC}"/>
              </a:ext>
            </a:extLst>
          </p:cNvPr>
          <p:cNvSpPr>
            <a:spLocks noGrp="1"/>
          </p:cNvSpPr>
          <p:nvPr>
            <p:ph type="title"/>
          </p:nvPr>
        </p:nvSpPr>
        <p:spPr>
          <a:xfrm>
            <a:off x="838200" y="365125"/>
            <a:ext cx="3600450" cy="5811838"/>
          </a:xfrm>
        </p:spPr>
        <p:txBody>
          <a:bodyPr>
            <a:normAutofit/>
          </a:bodyPr>
          <a:lstStyle/>
          <a:p>
            <a:r>
              <a:rPr lang="en-US" sz="4800" b="1" dirty="0">
                <a:solidFill>
                  <a:schemeClr val="tx2"/>
                </a:solidFill>
              </a:rPr>
              <a:t>4. Can we encode and encrypt images? </a:t>
            </a:r>
            <a:endParaRPr lang="en-IN" sz="4800" b="1" dirty="0">
              <a:solidFill>
                <a:schemeClr val="tx2"/>
              </a:solidFill>
            </a:endParaRPr>
          </a:p>
        </p:txBody>
      </p:sp>
      <p:sp>
        <p:nvSpPr>
          <p:cNvPr id="3" name="Content Placeholder 2">
            <a:extLst>
              <a:ext uri="{FF2B5EF4-FFF2-40B4-BE49-F238E27FC236}">
                <a16:creationId xmlns:a16="http://schemas.microsoft.com/office/drawing/2014/main" id="{2B409DF0-B8F0-4934-AF28-194FF2227D4B}"/>
              </a:ext>
            </a:extLst>
          </p:cNvPr>
          <p:cNvSpPr>
            <a:spLocks noGrp="1"/>
          </p:cNvSpPr>
          <p:nvPr>
            <p:ph idx="1"/>
          </p:nvPr>
        </p:nvSpPr>
        <p:spPr>
          <a:xfrm>
            <a:off x="4438651" y="1495425"/>
            <a:ext cx="6915150" cy="4681538"/>
          </a:xfrm>
        </p:spPr>
        <p:txBody>
          <a:bodyPr>
            <a:normAutofit lnSpcReduction="10000"/>
          </a:bodyPr>
          <a:lstStyle/>
          <a:p>
            <a:pPr marL="0" indent="0" algn="just">
              <a:buNone/>
            </a:pPr>
            <a:r>
              <a:rPr lang="en-US" b="0" i="0" dirty="0">
                <a:solidFill>
                  <a:srgbClr val="212529"/>
                </a:solidFill>
                <a:effectLst/>
                <a:latin typeface="Times New Roman" panose="02020603050405020304" pitchFamily="18" charset="0"/>
                <a:cs typeface="Times New Roman" panose="02020603050405020304" pitchFamily="18" charset="0"/>
              </a:rPr>
              <a:t>Yes, we can encrypt pictures and encode them also. This is based on the OCI image specification. </a:t>
            </a:r>
            <a:r>
              <a:rPr lang="en-US" dirty="0">
                <a:solidFill>
                  <a:srgbClr val="212529"/>
                </a:solidFill>
                <a:latin typeface="Times New Roman" panose="02020603050405020304" pitchFamily="18" charset="0"/>
                <a:cs typeface="Times New Roman" panose="02020603050405020304" pitchFamily="18" charset="0"/>
              </a:rPr>
              <a:t>A</a:t>
            </a:r>
            <a:r>
              <a:rPr lang="en-US" b="0" i="0" dirty="0">
                <a:solidFill>
                  <a:srgbClr val="212529"/>
                </a:solidFill>
                <a:effectLst/>
                <a:latin typeface="Times New Roman" panose="02020603050405020304" pitchFamily="18" charset="0"/>
                <a:cs typeface="Times New Roman" panose="02020603050405020304" pitchFamily="18" charset="0"/>
              </a:rPr>
              <a:t>dding the encrypted layer media type is achieved by making changes to the specification. An encrypted picture contains some metadata and a list of layers, like for example, Virtual Machine  images, contains images, contain code and data which are used by our applications. Most of the </a:t>
            </a:r>
            <a:r>
              <a:rPr lang="en-US" dirty="0">
                <a:solidFill>
                  <a:srgbClr val="212529"/>
                </a:solidFill>
                <a:latin typeface="Times New Roman" panose="02020603050405020304" pitchFamily="18" charset="0"/>
                <a:cs typeface="Times New Roman" panose="02020603050405020304" pitchFamily="18" charset="0"/>
              </a:rPr>
              <a:t>Data </a:t>
            </a:r>
            <a:r>
              <a:rPr lang="en-US" b="0" i="0" dirty="0">
                <a:solidFill>
                  <a:srgbClr val="212529"/>
                </a:solidFill>
                <a:effectLst/>
                <a:latin typeface="Times New Roman" panose="02020603050405020304" pitchFamily="18" charset="0"/>
                <a:cs typeface="Times New Roman" panose="02020603050405020304" pitchFamily="18" charset="0"/>
              </a:rPr>
              <a:t>will be sensitive in our code. It can be algorithms or machine learning models. The encrypted container images are to protect sensitive information through encryption.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500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0DE3-1103-413C-8962-E6E58003AD5C}"/>
              </a:ext>
            </a:extLst>
          </p:cNvPr>
          <p:cNvSpPr>
            <a:spLocks noGrp="1"/>
          </p:cNvSpPr>
          <p:nvPr>
            <p:ph type="title"/>
          </p:nvPr>
        </p:nvSpPr>
        <p:spPr>
          <a:xfrm>
            <a:off x="838200" y="365125"/>
            <a:ext cx="4314825" cy="5959475"/>
          </a:xfrm>
        </p:spPr>
        <p:txBody>
          <a:bodyPr>
            <a:noAutofit/>
          </a:bodyPr>
          <a:lstStyle/>
          <a:p>
            <a:r>
              <a:rPr lang="en-US" sz="2800" b="1" i="0" dirty="0">
                <a:solidFill>
                  <a:schemeClr val="accent1">
                    <a:lumMod val="50000"/>
                  </a:schemeClr>
                </a:solidFill>
                <a:effectLst/>
                <a:latin typeface="times new roman" panose="02020603050405020304" pitchFamily="18" charset="0"/>
              </a:rPr>
              <a:t>5 . Our database cannot be moved from the site and we need to be able to access it externally using a secure API</a:t>
            </a:r>
            <a:br>
              <a:rPr lang="en-US" sz="2800" b="1" i="0" dirty="0">
                <a:solidFill>
                  <a:schemeClr val="accent1">
                    <a:lumMod val="50000"/>
                  </a:schemeClr>
                </a:solidFill>
                <a:effectLst/>
                <a:latin typeface="inherit"/>
              </a:rPr>
            </a:br>
            <a:r>
              <a:rPr lang="en-US" sz="2800" b="1" i="0" dirty="0">
                <a:solidFill>
                  <a:schemeClr val="accent1">
                    <a:lumMod val="50000"/>
                  </a:schemeClr>
                </a:solidFill>
                <a:effectLst/>
                <a:latin typeface="inherit"/>
              </a:rPr>
              <a:t>          </a:t>
            </a:r>
            <a:r>
              <a:rPr lang="en-US" sz="2800" b="1" i="0" dirty="0">
                <a:solidFill>
                  <a:schemeClr val="accent1">
                    <a:lumMod val="50000"/>
                  </a:schemeClr>
                </a:solidFill>
                <a:effectLst/>
                <a:latin typeface="times new roman" panose="02020603050405020304" pitchFamily="18" charset="0"/>
              </a:rPr>
              <a:t>Can you explain the architecture of a secure API?</a:t>
            </a:r>
            <a:br>
              <a:rPr lang="en-US" sz="2800" b="1" i="0" dirty="0">
                <a:solidFill>
                  <a:schemeClr val="accent1">
                    <a:lumMod val="50000"/>
                  </a:schemeClr>
                </a:solidFill>
                <a:effectLst/>
                <a:latin typeface="inherit"/>
              </a:rPr>
            </a:br>
            <a:endParaRPr lang="en-IN" sz="2800" b="1" dirty="0">
              <a:solidFill>
                <a:schemeClr val="accent1">
                  <a:lumMod val="50000"/>
                </a:schemeClr>
              </a:solidFill>
            </a:endParaRPr>
          </a:p>
        </p:txBody>
      </p:sp>
      <p:sp>
        <p:nvSpPr>
          <p:cNvPr id="3" name="Content Placeholder 2">
            <a:extLst>
              <a:ext uri="{FF2B5EF4-FFF2-40B4-BE49-F238E27FC236}">
                <a16:creationId xmlns:a16="http://schemas.microsoft.com/office/drawing/2014/main" id="{129DB6CC-4949-4E2C-BEB7-F5DE37366192}"/>
              </a:ext>
            </a:extLst>
          </p:cNvPr>
          <p:cNvSpPr>
            <a:spLocks noGrp="1"/>
          </p:cNvSpPr>
          <p:nvPr>
            <p:ph idx="1"/>
          </p:nvPr>
        </p:nvSpPr>
        <p:spPr>
          <a:xfrm>
            <a:off x="5810250" y="1438275"/>
            <a:ext cx="5543550" cy="4738688"/>
          </a:xfrm>
        </p:spPr>
        <p:txBody>
          <a:bodyPr>
            <a:normAutofit/>
          </a:bodyPr>
          <a:lstStyle/>
          <a:p>
            <a:r>
              <a:rPr lang="en-US" dirty="0"/>
              <a:t>There are 4 layers in API architecture like</a:t>
            </a:r>
          </a:p>
          <a:p>
            <a:pPr marL="914400" lvl="1" indent="-457200">
              <a:buFont typeface="+mj-lt"/>
              <a:buAutoNum type="arabicPeriod"/>
            </a:pPr>
            <a:r>
              <a:rPr lang="en-US" dirty="0"/>
              <a:t>Information management layer</a:t>
            </a:r>
          </a:p>
          <a:p>
            <a:pPr marL="914400" lvl="1" indent="-457200">
              <a:buFont typeface="+mj-lt"/>
              <a:buAutoNum type="arabicPeriod"/>
            </a:pPr>
            <a:r>
              <a:rPr lang="en-US" dirty="0"/>
              <a:t>Application layer</a:t>
            </a:r>
          </a:p>
          <a:p>
            <a:pPr marL="914400" lvl="1" indent="-457200">
              <a:buFont typeface="+mj-lt"/>
              <a:buAutoNum type="arabicPeriod"/>
            </a:pPr>
            <a:r>
              <a:rPr lang="en-US" dirty="0"/>
              <a:t>Integration layer</a:t>
            </a:r>
          </a:p>
          <a:p>
            <a:pPr marL="914400" lvl="1" indent="-457200">
              <a:buFont typeface="+mj-lt"/>
              <a:buAutoNum type="arabicPeriod"/>
            </a:pPr>
            <a:r>
              <a:rPr lang="en-US" dirty="0"/>
              <a:t>Interaction layer   </a:t>
            </a:r>
          </a:p>
          <a:p>
            <a:r>
              <a:rPr lang="en-US" dirty="0"/>
              <a:t>This is a software developed for the backend data to be exposed</a:t>
            </a:r>
          </a:p>
          <a:p>
            <a:r>
              <a:rPr lang="en-US" dirty="0"/>
              <a:t>We have different </a:t>
            </a:r>
            <a:r>
              <a:rPr lang="en-US" dirty="0" err="1"/>
              <a:t>api</a:t>
            </a:r>
            <a:r>
              <a:rPr lang="en-US" dirty="0"/>
              <a:t> architectures for applications, operations and also security teams.</a:t>
            </a:r>
            <a:endParaRPr lang="en-IN" dirty="0"/>
          </a:p>
        </p:txBody>
      </p:sp>
    </p:spTree>
    <p:extLst>
      <p:ext uri="{BB962C8B-B14F-4D97-AF65-F5344CB8AC3E}">
        <p14:creationId xmlns:p14="http://schemas.microsoft.com/office/powerpoint/2010/main" val="3109209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CE118-9343-4B54-AF15-8607AD19F25D}"/>
              </a:ext>
            </a:extLst>
          </p:cNvPr>
          <p:cNvSpPr>
            <a:spLocks noGrp="1"/>
          </p:cNvSpPr>
          <p:nvPr>
            <p:ph type="title"/>
          </p:nvPr>
        </p:nvSpPr>
        <p:spPr>
          <a:xfrm>
            <a:off x="838200" y="365125"/>
            <a:ext cx="4572000" cy="5721350"/>
          </a:xfrm>
        </p:spPr>
        <p:txBody>
          <a:bodyPr>
            <a:normAutofit/>
          </a:bodyPr>
          <a:lstStyle/>
          <a:p>
            <a:r>
              <a:rPr lang="en-US" sz="4800" b="1" dirty="0">
                <a:solidFill>
                  <a:schemeClr val="accent6">
                    <a:lumMod val="50000"/>
                  </a:schemeClr>
                </a:solidFill>
              </a:rPr>
              <a:t>6. Can you recommend a secure framework for coding an API?</a:t>
            </a:r>
            <a:endParaRPr lang="en-IN" sz="4800" b="1" dirty="0">
              <a:solidFill>
                <a:schemeClr val="accent6">
                  <a:lumMod val="50000"/>
                </a:schemeClr>
              </a:solidFill>
            </a:endParaRPr>
          </a:p>
        </p:txBody>
      </p:sp>
      <p:sp>
        <p:nvSpPr>
          <p:cNvPr id="3" name="Content Placeholder 2">
            <a:extLst>
              <a:ext uri="{FF2B5EF4-FFF2-40B4-BE49-F238E27FC236}">
                <a16:creationId xmlns:a16="http://schemas.microsoft.com/office/drawing/2014/main" id="{8D335518-04F6-4849-ABFC-662A25E66716}"/>
              </a:ext>
            </a:extLst>
          </p:cNvPr>
          <p:cNvSpPr>
            <a:spLocks noGrp="1"/>
          </p:cNvSpPr>
          <p:nvPr>
            <p:ph idx="1"/>
          </p:nvPr>
        </p:nvSpPr>
        <p:spPr>
          <a:xfrm>
            <a:off x="5410200" y="1057275"/>
            <a:ext cx="6400800" cy="5435600"/>
          </a:xfrm>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OAuth 1.0a is the most secure protocol which is used by wide range.  OAuth1 is a widely-used, tested, secure, signature-based protocol. The main advantage of OAuth 1 is we will never directly pass the secret of tokens across the wire, where the possibility of anyone knowing a password in transit is impossible. This is the only protocol that can be used without SSL. This level of security comes with a price where generating and validating signatures can be a very complex process.  We must use specific hashing algorithms with a set of steps.  However, this complexity isn’t often an issue anymore as every major programming language has a library to handle this for us.</a:t>
            </a:r>
          </a:p>
          <a:p>
            <a:pPr marL="0" indent="0">
              <a:buNone/>
            </a:pPr>
            <a:endParaRPr lang="en-IN" dirty="0"/>
          </a:p>
        </p:txBody>
      </p:sp>
    </p:spTree>
    <p:extLst>
      <p:ext uri="{BB962C8B-B14F-4D97-AF65-F5344CB8AC3E}">
        <p14:creationId xmlns:p14="http://schemas.microsoft.com/office/powerpoint/2010/main" val="1339425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B37E1-C783-4063-9543-6273359F3FE5}"/>
              </a:ext>
            </a:extLst>
          </p:cNvPr>
          <p:cNvSpPr>
            <a:spLocks noGrp="1"/>
          </p:cNvSpPr>
          <p:nvPr>
            <p:ph type="title"/>
          </p:nvPr>
        </p:nvSpPr>
        <p:spPr>
          <a:xfrm>
            <a:off x="476250" y="365125"/>
            <a:ext cx="4962525" cy="5988050"/>
          </a:xfrm>
        </p:spPr>
        <p:txBody>
          <a:bodyPr>
            <a:normAutofit/>
          </a:bodyPr>
          <a:lstStyle/>
          <a:p>
            <a:r>
              <a:rPr lang="en-US" b="1" dirty="0">
                <a:solidFill>
                  <a:schemeClr val="accent1">
                    <a:lumMod val="75000"/>
                  </a:schemeClr>
                </a:solidFill>
              </a:rPr>
              <a:t>7. What data interchange format should we use while transferring data between locations?</a:t>
            </a:r>
            <a:endParaRPr lang="en-IN" b="1" dirty="0">
              <a:solidFill>
                <a:schemeClr val="accent1">
                  <a:lumMod val="75000"/>
                </a:schemeClr>
              </a:solidFill>
            </a:endParaRPr>
          </a:p>
        </p:txBody>
      </p:sp>
      <p:sp>
        <p:nvSpPr>
          <p:cNvPr id="3" name="Content Placeholder 2">
            <a:extLst>
              <a:ext uri="{FF2B5EF4-FFF2-40B4-BE49-F238E27FC236}">
                <a16:creationId xmlns:a16="http://schemas.microsoft.com/office/drawing/2014/main" id="{5FFD99AF-8E83-45AC-B528-E0D5E0F42606}"/>
              </a:ext>
            </a:extLst>
          </p:cNvPr>
          <p:cNvSpPr>
            <a:spLocks noGrp="1"/>
          </p:cNvSpPr>
          <p:nvPr>
            <p:ph idx="1"/>
          </p:nvPr>
        </p:nvSpPr>
        <p:spPr>
          <a:xfrm>
            <a:off x="5438775" y="1057275"/>
            <a:ext cx="5915025" cy="5119688"/>
          </a:xfrm>
        </p:spPr>
        <p:txBody>
          <a:bodyPr>
            <a:normAutofit fontScale="92500"/>
          </a:bodyPr>
          <a:lstStyle/>
          <a:p>
            <a:pPr marL="0" indent="0">
              <a:buNone/>
            </a:pPr>
            <a:r>
              <a:rPr lang="en-US" b="0" i="0" dirty="0">
                <a:solidFill>
                  <a:srgbClr val="212529"/>
                </a:solidFill>
                <a:effectLst/>
                <a:latin typeface="Times New Roman" panose="02020603050405020304" pitchFamily="18" charset="0"/>
                <a:cs typeface="Times New Roman" panose="02020603050405020304" pitchFamily="18" charset="0"/>
              </a:rPr>
              <a:t>A better format for data exchange between locations is JSON. JSON is a format that is derived from JavaScript, as in most major programming languages it is supported by the libraries. JSON is a generic data format where there are a minimal number of value types such as strings, numbers, Booleans, lists, objects, and null. As the notation JSON is a subset of JavaScript, all these types are represented and used in all most common programming languages, making JSON a good candidate to transmit data between locations.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4837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TotalTime>
  <Words>1073</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inherit</vt:lpstr>
      <vt:lpstr>Times New Roman</vt:lpstr>
      <vt:lpstr>Times New Roman</vt:lpstr>
      <vt:lpstr>Office Theme</vt:lpstr>
      <vt:lpstr>PowerPoint Presentation</vt:lpstr>
      <vt:lpstr>PROJECT SUMMARY</vt:lpstr>
      <vt:lpstr>1. How can we transfer personal data securely within their network</vt:lpstr>
      <vt:lpstr>2 . What Privacy Policies should we be aware of before we get started?       Can you give us a checklist to follow? </vt:lpstr>
      <vt:lpstr>PowerPoint Presentation</vt:lpstr>
      <vt:lpstr>4. Can we encode and encrypt images? </vt:lpstr>
      <vt:lpstr>5 . Our database cannot be moved from the site and we need to be able to access it externally using a secure API           Can you explain the architecture of a secure API? </vt:lpstr>
      <vt:lpstr>6. Can you recommend a secure framework for coding an API?</vt:lpstr>
      <vt:lpstr>7. What data interchange format should we use while transferring data between locations?</vt:lpstr>
      <vt:lpstr>8. How should we store our data in our many locations?</vt:lpstr>
      <vt:lpstr>9. What are the ethical concerns related to the transmission of personal data?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meghana</dc:creator>
  <cp:lastModifiedBy>sai meghana</cp:lastModifiedBy>
  <cp:revision>21</cp:revision>
  <dcterms:created xsi:type="dcterms:W3CDTF">2021-08-02T09:21:26Z</dcterms:created>
  <dcterms:modified xsi:type="dcterms:W3CDTF">2021-08-15T13:44:23Z</dcterms:modified>
</cp:coreProperties>
</file>