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7" r:id="rId2"/>
    <p:sldId id="266" r:id="rId3"/>
    <p:sldId id="270" r:id="rId4"/>
    <p:sldId id="272" r:id="rId5"/>
    <p:sldId id="273" r:id="rId6"/>
    <p:sldId id="280" r:id="rId7"/>
    <p:sldId id="274" r:id="rId8"/>
    <p:sldId id="283" r:id="rId9"/>
    <p:sldId id="275" r:id="rId10"/>
    <p:sldId id="281" r:id="rId11"/>
    <p:sldId id="276" r:id="rId12"/>
    <p:sldId id="277" r:id="rId13"/>
    <p:sldId id="278" r:id="rId14"/>
    <p:sldId id="271"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85" autoAdjust="0"/>
    <p:restoredTop sz="67729" autoAdjust="0"/>
  </p:normalViewPr>
  <p:slideViewPr>
    <p:cSldViewPr>
      <p:cViewPr varScale="1">
        <p:scale>
          <a:sx n="50" d="100"/>
          <a:sy n="50" d="100"/>
        </p:scale>
        <p:origin x="728" y="36"/>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5/10/2023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5/10/2023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C1D8F7-2BDD-4C56-98AF-2E212EF349F3}" type="slidenum">
              <a:rPr lang="en-US" smtClean="0"/>
              <a:t>1</a:t>
            </a:fld>
            <a:endParaRPr lang="en-US"/>
          </a:p>
        </p:txBody>
      </p:sp>
    </p:spTree>
    <p:extLst>
      <p:ext uri="{BB962C8B-B14F-4D97-AF65-F5344CB8AC3E}">
        <p14:creationId xmlns:p14="http://schemas.microsoft.com/office/powerpoint/2010/main" val="135562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K mean clustering</a:t>
            </a:r>
          </a:p>
          <a:p>
            <a:r>
              <a:rPr lang="en-CA" sz="1200" kern="1200" dirty="0">
                <a:solidFill>
                  <a:schemeClr val="tx1"/>
                </a:solidFill>
                <a:effectLst/>
                <a:latin typeface="+mn-lt"/>
                <a:ea typeface="+mn-ea"/>
                <a:cs typeface="+mn-cs"/>
              </a:rPr>
              <a:t>K-means clustering is a popular unsupervised machine learning algorithm used for clustering similar data points in a dataset. The algorithm works by partitioning the dataset into k clusters, where k is a user-defined number of clusters.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model constructs a K-Means clustering model for the </a:t>
            </a:r>
            <a:r>
              <a:rPr lang="en-CA" sz="1200" kern="1200" dirty="0" err="1">
                <a:solidFill>
                  <a:schemeClr val="tx1"/>
                </a:solidFill>
                <a:effectLst/>
                <a:latin typeface="+mn-lt"/>
                <a:ea typeface="+mn-ea"/>
                <a:cs typeface="+mn-cs"/>
              </a:rPr>
              <a:t>pass_long</a:t>
            </a:r>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pass_rating</a:t>
            </a:r>
            <a:r>
              <a:rPr lang="en-CA" sz="1200" kern="1200" dirty="0">
                <a:solidFill>
                  <a:schemeClr val="tx1"/>
                </a:solidFill>
                <a:effectLst/>
                <a:latin typeface="+mn-lt"/>
                <a:ea typeface="+mn-ea"/>
                <a:cs typeface="+mn-cs"/>
              </a:rPr>
              <a:t>, two_point_conv and targets columns of a given dataset. It then visualizes the resulting clusters on a scatter plot, where the color of each point indicates the probability of winning and targets.</a:t>
            </a:r>
            <a:endParaRPr lang="en-GB" sz="1200" kern="1200" dirty="0">
              <a:solidFill>
                <a:schemeClr val="tx1"/>
              </a:solidFill>
              <a:effectLst/>
              <a:latin typeface="+mn-lt"/>
              <a:ea typeface="+mn-ea"/>
              <a:cs typeface="+mn-cs"/>
            </a:endParaRPr>
          </a:p>
          <a:p>
            <a:endParaRPr lang="en-CA" b="1" dirty="0"/>
          </a:p>
          <a:p>
            <a:r>
              <a:rPr lang="en-CA" b="1" dirty="0"/>
              <a:t>Decision tree</a:t>
            </a:r>
          </a:p>
          <a:p>
            <a:r>
              <a:rPr lang="en-CA" sz="1200" kern="1200" dirty="0">
                <a:solidFill>
                  <a:schemeClr val="tx1"/>
                </a:solidFill>
                <a:effectLst/>
                <a:latin typeface="+mn-lt"/>
                <a:ea typeface="+mn-ea"/>
                <a:cs typeface="+mn-cs"/>
              </a:rPr>
              <a:t>A decision tree is a popular machine learning algorithm used for classification and regression tasks. It is a tree-like model in which each internal node represents a decision based on a feature or attribute, and each leaf node represents a class label or a numerical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code constructs a decision tree classifier model for the </a:t>
            </a:r>
            <a:r>
              <a:rPr lang="en-CA" sz="1200" kern="1200" dirty="0" err="1">
                <a:solidFill>
                  <a:schemeClr val="tx1"/>
                </a:solidFill>
                <a:effectLst/>
                <a:latin typeface="+mn-lt"/>
                <a:ea typeface="+mn-ea"/>
                <a:cs typeface="+mn-cs"/>
              </a:rPr>
              <a:t>pass_long</a:t>
            </a:r>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pass_rating</a:t>
            </a:r>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home_team</a:t>
            </a:r>
            <a:r>
              <a:rPr lang="en-CA" sz="1200" kern="1200" dirty="0">
                <a:solidFill>
                  <a:schemeClr val="tx1"/>
                </a:solidFill>
                <a:effectLst/>
                <a:latin typeface="+mn-lt"/>
                <a:ea typeface="+mn-ea"/>
                <a:cs typeface="+mn-cs"/>
              </a:rPr>
              <a:t> and two_point_conv columns of given dataset to predict the targets column. It then uses grid search cross-validation to find the optimal </a:t>
            </a:r>
            <a:r>
              <a:rPr lang="en-CA" sz="1200" kern="1200" dirty="0" err="1">
                <a:solidFill>
                  <a:schemeClr val="tx1"/>
                </a:solidFill>
                <a:effectLst/>
                <a:latin typeface="+mn-lt"/>
                <a:ea typeface="+mn-ea"/>
                <a:cs typeface="+mn-cs"/>
              </a:rPr>
              <a:t>hyperparameters</a:t>
            </a:r>
            <a:r>
              <a:rPr lang="en-CA" sz="1200" kern="1200" dirty="0">
                <a:solidFill>
                  <a:schemeClr val="tx1"/>
                </a:solidFill>
                <a:effectLst/>
                <a:latin typeface="+mn-lt"/>
                <a:ea typeface="+mn-ea"/>
                <a:cs typeface="+mn-cs"/>
              </a:rPr>
              <a:t> for the decision tree classifier, fits the model on the training set, makes predictions on the test set, and computes the R-squared score and mean squared error. Finally, it visualizes the predicted results with a scatter plot and regression line.</a:t>
            </a:r>
            <a:endParaRPr lang="en-CA" b="1" dirty="0"/>
          </a:p>
          <a:p>
            <a:endParaRPr lang="en-CA" b="1" dirty="0"/>
          </a:p>
          <a:p>
            <a:r>
              <a:rPr lang="en-CA" b="1" dirty="0"/>
              <a:t>Linear regression</a:t>
            </a:r>
          </a:p>
          <a:p>
            <a:r>
              <a:rPr lang="en-CA" sz="1200" kern="1200" dirty="0">
                <a:solidFill>
                  <a:schemeClr val="tx1"/>
                </a:solidFill>
                <a:effectLst/>
                <a:latin typeface="+mn-lt"/>
                <a:ea typeface="+mn-ea"/>
                <a:cs typeface="+mn-cs"/>
              </a:rPr>
              <a:t>Linear regression is a popular statistical and machine learning algorithm used to model the relationship between a dependent variable and one or more independent variables. It is used for predicting continuous numerical values and is a form of supervised learning. The algorithm works by fitting a linear equation to the data that represents the relationship between the independent variables (also known as features or predictors) and the dependent variable (also known as the response variable or target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This section builds and trains a linear regression model with a single feature '</a:t>
            </a:r>
            <a:r>
              <a:rPr lang="en-CA" sz="1200" kern="1200" dirty="0" err="1">
                <a:solidFill>
                  <a:schemeClr val="tx1"/>
                </a:solidFill>
                <a:effectLst/>
                <a:latin typeface="+mn-lt"/>
                <a:ea typeface="+mn-ea"/>
                <a:cs typeface="+mn-cs"/>
              </a:rPr>
              <a:t>pass_rating</a:t>
            </a:r>
            <a:r>
              <a:rPr lang="en-CA" sz="1200" kern="1200" dirty="0">
                <a:solidFill>
                  <a:schemeClr val="tx1"/>
                </a:solidFill>
                <a:effectLst/>
                <a:latin typeface="+mn-lt"/>
                <a:ea typeface="+mn-ea"/>
                <a:cs typeface="+mn-cs"/>
              </a:rPr>
              <a:t>' or ‘</a:t>
            </a:r>
            <a:r>
              <a:rPr lang="en-CA" sz="1200" kern="1200" dirty="0" err="1">
                <a:solidFill>
                  <a:schemeClr val="tx1"/>
                </a:solidFill>
                <a:effectLst/>
                <a:latin typeface="+mn-lt"/>
                <a:ea typeface="+mn-ea"/>
                <a:cs typeface="+mn-cs"/>
              </a:rPr>
              <a:t>pass_long’or</a:t>
            </a:r>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home_team</a:t>
            </a:r>
            <a:r>
              <a:rPr lang="en-CA" sz="1200" kern="1200" dirty="0">
                <a:solidFill>
                  <a:schemeClr val="tx1"/>
                </a:solidFill>
                <a:effectLst/>
                <a:latin typeface="+mn-lt"/>
                <a:ea typeface="+mn-ea"/>
                <a:cs typeface="+mn-cs"/>
              </a:rPr>
              <a:t>’ or ‘two_point_conv’ and target variable 'targets', after scaling the feature using </a:t>
            </a:r>
            <a:r>
              <a:rPr lang="en-CA" sz="1200" kern="1200" dirty="0" err="1">
                <a:solidFill>
                  <a:schemeClr val="tx1"/>
                </a:solidFill>
                <a:effectLst/>
                <a:latin typeface="+mn-lt"/>
                <a:ea typeface="+mn-ea"/>
                <a:cs typeface="+mn-cs"/>
              </a:rPr>
              <a:t>StandardScaler</a:t>
            </a:r>
            <a:r>
              <a:rPr lang="en-CA" sz="1200" kern="1200" dirty="0">
                <a:solidFill>
                  <a:schemeClr val="tx1"/>
                </a:solidFill>
                <a:effectLst/>
                <a:latin typeface="+mn-lt"/>
                <a:ea typeface="+mn-ea"/>
                <a:cs typeface="+mn-cs"/>
              </a:rPr>
              <a:t>. Then, the model is evaluated using r-squared score and mean squared error. The dataset was split into 80% and 20% portions. 80% for training and 20% for testing.</a:t>
            </a:r>
            <a:endParaRPr lang="en-GB" sz="1200" kern="1200" dirty="0">
              <a:solidFill>
                <a:schemeClr val="tx1"/>
              </a:solidFill>
              <a:effectLst/>
              <a:latin typeface="+mn-lt"/>
              <a:ea typeface="+mn-ea"/>
              <a:cs typeface="+mn-cs"/>
            </a:endParaRPr>
          </a:p>
          <a:p>
            <a:endParaRPr lang="en-CA" b="1" dirty="0"/>
          </a:p>
          <a:p>
            <a:r>
              <a:rPr lang="en-CA" b="1" dirty="0"/>
              <a:t>Correlation</a:t>
            </a:r>
            <a:r>
              <a:rPr lang="en-CA" b="1" baseline="0" dirty="0"/>
              <a:t> matrix</a:t>
            </a:r>
          </a:p>
          <a:p>
            <a:r>
              <a:rPr lang="en-CA" sz="1200" kern="1200" dirty="0">
                <a:solidFill>
                  <a:schemeClr val="tx1"/>
                </a:solidFill>
                <a:effectLst/>
                <a:latin typeface="+mn-lt"/>
                <a:ea typeface="+mn-ea"/>
                <a:cs typeface="+mn-cs"/>
              </a:rPr>
              <a:t>A correlation matrix is a table that shows the pairwise correlations between a set of variables in a dataset. The correlation coefficient is a statistical measure that indicates the degree of linear association between two variables, ranging from -1 (perfect negative correlation) to +1 (perfect positive correlation), with 0 indicating no correlation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model visualized a correlation matrix between the following variables: </a:t>
            </a:r>
            <a:r>
              <a:rPr lang="en-CA" sz="1200" kern="1200" dirty="0" err="1">
                <a:solidFill>
                  <a:schemeClr val="tx1"/>
                </a:solidFill>
                <a:effectLst/>
                <a:latin typeface="+mn-lt"/>
                <a:ea typeface="+mn-ea"/>
                <a:cs typeface="+mn-cs"/>
              </a:rPr>
              <a:t>pass_rating</a:t>
            </a:r>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pass_long</a:t>
            </a:r>
            <a:r>
              <a:rPr lang="en-CA" sz="1200" kern="1200" dirty="0">
                <a:solidFill>
                  <a:schemeClr val="tx1"/>
                </a:solidFill>
                <a:effectLst/>
                <a:latin typeface="+mn-lt"/>
                <a:ea typeface="+mn-ea"/>
                <a:cs typeface="+mn-cs"/>
              </a:rPr>
              <a:t>, targets, </a:t>
            </a:r>
            <a:r>
              <a:rPr lang="en-CA" sz="1200" kern="1200" dirty="0" err="1">
                <a:solidFill>
                  <a:schemeClr val="tx1"/>
                </a:solidFill>
                <a:effectLst/>
                <a:latin typeface="+mn-lt"/>
                <a:ea typeface="+mn-ea"/>
                <a:cs typeface="+mn-cs"/>
              </a:rPr>
              <a:t>home_team</a:t>
            </a:r>
            <a:r>
              <a:rPr lang="en-CA" sz="1200" kern="1200" dirty="0">
                <a:solidFill>
                  <a:schemeClr val="tx1"/>
                </a:solidFill>
                <a:effectLst/>
                <a:latin typeface="+mn-lt"/>
                <a:ea typeface="+mn-ea"/>
                <a:cs typeface="+mn-cs"/>
              </a:rPr>
              <a:t> and two_point_conv. Then visualized it as a </a:t>
            </a:r>
            <a:r>
              <a:rPr lang="en-CA" sz="1200" kern="1200" dirty="0" err="1">
                <a:solidFill>
                  <a:schemeClr val="tx1"/>
                </a:solidFill>
                <a:effectLst/>
                <a:latin typeface="+mn-lt"/>
                <a:ea typeface="+mn-ea"/>
                <a:cs typeface="+mn-cs"/>
              </a:rPr>
              <a:t>heatmap</a:t>
            </a:r>
            <a:r>
              <a:rPr lang="en-CA" sz="1200" kern="1200" dirty="0">
                <a:solidFill>
                  <a:schemeClr val="tx1"/>
                </a:solidFill>
                <a:effectLst/>
                <a:latin typeface="+mn-lt"/>
                <a:ea typeface="+mn-ea"/>
                <a:cs typeface="+mn-cs"/>
              </a:rPr>
              <a:t> using the </a:t>
            </a:r>
            <a:r>
              <a:rPr lang="en-CA" sz="1200" kern="1200" dirty="0" err="1">
                <a:solidFill>
                  <a:schemeClr val="tx1"/>
                </a:solidFill>
                <a:effectLst/>
                <a:latin typeface="+mn-lt"/>
                <a:ea typeface="+mn-ea"/>
                <a:cs typeface="+mn-cs"/>
              </a:rPr>
              <a:t>seaborn</a:t>
            </a:r>
            <a:r>
              <a:rPr lang="en-CA" sz="1200" kern="1200" dirty="0">
                <a:solidFill>
                  <a:schemeClr val="tx1"/>
                </a:solidFill>
                <a:effectLst/>
                <a:latin typeface="+mn-lt"/>
                <a:ea typeface="+mn-ea"/>
                <a:cs typeface="+mn-cs"/>
              </a:rPr>
              <a:t> library. The </a:t>
            </a:r>
            <a:r>
              <a:rPr lang="en-CA" sz="1200" kern="1200" dirty="0" err="1">
                <a:solidFill>
                  <a:schemeClr val="tx1"/>
                </a:solidFill>
                <a:effectLst/>
                <a:latin typeface="+mn-lt"/>
                <a:ea typeface="+mn-ea"/>
                <a:cs typeface="+mn-cs"/>
              </a:rPr>
              <a:t>heatmap</a:t>
            </a:r>
            <a:r>
              <a:rPr lang="en-CA" sz="1200" kern="1200" dirty="0">
                <a:solidFill>
                  <a:schemeClr val="tx1"/>
                </a:solidFill>
                <a:effectLst/>
                <a:latin typeface="+mn-lt"/>
                <a:ea typeface="+mn-ea"/>
                <a:cs typeface="+mn-cs"/>
              </a:rPr>
              <a:t> shows the strength of the correlation between the two variables, with darker colors indicating stronger correlation. The title of the plot is set as 'Correlation Matrix'.</a:t>
            </a:r>
            <a:endParaRPr lang="en-CA" b="1" dirty="0"/>
          </a:p>
          <a:p>
            <a:endParaRPr lang="en-GB" b="1" dirty="0"/>
          </a:p>
          <a:p>
            <a:endParaRPr lang="en-GB" dirty="0"/>
          </a:p>
        </p:txBody>
      </p:sp>
      <p:sp>
        <p:nvSpPr>
          <p:cNvPr id="4" name="Slide Number Placeholder 3"/>
          <p:cNvSpPr>
            <a:spLocks noGrp="1"/>
          </p:cNvSpPr>
          <p:nvPr>
            <p:ph type="sldNum" sz="quarter" idx="10"/>
          </p:nvPr>
        </p:nvSpPr>
        <p:spPr/>
        <p:txBody>
          <a:bodyPr/>
          <a:lstStyle/>
          <a:p>
            <a:fld id="{05C1D8F7-2BDD-4C56-98AF-2E212EF349F3}" type="slidenum">
              <a:rPr lang="en-US" smtClean="0"/>
              <a:t>11</a:t>
            </a:fld>
            <a:endParaRPr lang="en-US"/>
          </a:p>
        </p:txBody>
      </p:sp>
    </p:spTree>
    <p:extLst>
      <p:ext uri="{BB962C8B-B14F-4D97-AF65-F5344CB8AC3E}">
        <p14:creationId xmlns:p14="http://schemas.microsoft.com/office/powerpoint/2010/main" val="342221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Various set of models were utilized to analyze the dataset provided to answer the research questions generated for the National Football League:</a:t>
            </a:r>
          </a:p>
          <a:p>
            <a:r>
              <a:rPr lang="en-CA" dirty="0"/>
              <a:t>This point highlights the methodology used to analyze the NFL dataset. To make it more elaborate, one can provide details on the different models used to analyze the dataset, such as linear regression, K-means clustering, and decision tree. One can also mention why these models were chosen and how they are relevant to the research questions generated for the NFL dataset.</a:t>
            </a:r>
          </a:p>
          <a:p>
            <a:endParaRPr lang="en-CA" dirty="0"/>
          </a:p>
          <a:p>
            <a:r>
              <a:rPr lang="en-CA" b="1" dirty="0"/>
              <a:t>The linear regression model had the highest accuracy among the three models analyzed, as it had the highest R-squared score and the lowest mean squared error:</a:t>
            </a:r>
          </a:p>
          <a:p>
            <a:r>
              <a:rPr lang="en-CA" dirty="0"/>
              <a:t>This point describes the results of the analysis and highlights the performance of the linear regression model. To elaborate on this point, one can explain the meaning of R-squared score and mean squared error, and how they are used to evaluate the performance of regression models. One can also provide a comparison of the R-squared score and mean squared error for the other models to highlight the superiority of the linear regression model.</a:t>
            </a:r>
          </a:p>
          <a:p>
            <a:endParaRPr lang="en-CA" dirty="0"/>
          </a:p>
          <a:p>
            <a:r>
              <a:rPr lang="en-CA" b="1" dirty="0"/>
              <a:t>The K-means clustering model had lower accuracy compared to the linear regression model:</a:t>
            </a:r>
          </a:p>
          <a:p>
            <a:r>
              <a:rPr lang="en-CA" dirty="0"/>
              <a:t>This point highlights the performance of the K-means clustering model and compares it to the performance of the linear regression model. To elaborate on this point, one can provide an explanation of K-means clustering and how it is used to group similar data points together. One can also explain why the K-means clustering model had lower accuracy compared to the linear regression model and discuss the limitations of using clustering algorithms to analyze regression problems.</a:t>
            </a:r>
          </a:p>
          <a:p>
            <a:endParaRPr lang="en-CA" b="1" dirty="0"/>
          </a:p>
          <a:p>
            <a:r>
              <a:rPr lang="en-CA" b="1" dirty="0"/>
              <a:t>The decision tree model had the lowest accuracy, with the lowest R-squared score and the highest mean squared error:</a:t>
            </a:r>
          </a:p>
          <a:p>
            <a:r>
              <a:rPr lang="en-CA" dirty="0"/>
              <a:t>This point describes the performance of the decision tree model and highlights its inferiority compared to the other models. To elaborate on this point, one can provide an explanation of decision trees and how they are used to make predictions based on a set of rules. One can also explain why the decision tree model had the lowest accuracy and discuss the limitations of using decision trees to analyze complex datasets like the NFL dataset. Additionally, one can provide insights on how the decision tree model can be improved or optimized to improve its accuracy</a:t>
            </a:r>
            <a:endParaRPr lang="en-GB" dirty="0"/>
          </a:p>
        </p:txBody>
      </p:sp>
      <p:sp>
        <p:nvSpPr>
          <p:cNvPr id="4" name="Slide Number Placeholder 3"/>
          <p:cNvSpPr>
            <a:spLocks noGrp="1"/>
          </p:cNvSpPr>
          <p:nvPr>
            <p:ph type="sldNum" sz="quarter" idx="10"/>
          </p:nvPr>
        </p:nvSpPr>
        <p:spPr/>
        <p:txBody>
          <a:bodyPr/>
          <a:lstStyle/>
          <a:p>
            <a:fld id="{05C1D8F7-2BDD-4C56-98AF-2E212EF349F3}" type="slidenum">
              <a:rPr lang="en-US" smtClean="0"/>
              <a:t>12</a:t>
            </a:fld>
            <a:endParaRPr lang="en-US"/>
          </a:p>
        </p:txBody>
      </p:sp>
    </p:spTree>
    <p:extLst>
      <p:ext uri="{BB962C8B-B14F-4D97-AF65-F5344CB8AC3E}">
        <p14:creationId xmlns:p14="http://schemas.microsoft.com/office/powerpoint/2010/main" val="519878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CA" sz="1200" b="1" dirty="0"/>
              <a:t>Research Question</a:t>
            </a:r>
            <a:r>
              <a:rPr lang="en-CA" sz="1200" b="1" baseline="0" dirty="0"/>
              <a:t> 1: </a:t>
            </a:r>
            <a:r>
              <a:rPr lang="en-CA" sz="1200" b="1" dirty="0"/>
              <a:t>Can the probability of winning a game affect a team's chance by long passes and/or pass ratings?</a:t>
            </a:r>
          </a:p>
          <a:p>
            <a:pPr marL="342900" indent="-342900">
              <a:lnSpc>
                <a:spcPct val="150000"/>
              </a:lnSpc>
              <a:buFont typeface="Arial" panose="020B0604020202020204" pitchFamily="34" charset="0"/>
              <a:buChar char="•"/>
            </a:pPr>
            <a:r>
              <a:rPr lang="en-CA" sz="1200" dirty="0"/>
              <a:t>After analyzing the long passes through multiple machine learning models, we came to the result that it is positive that the long passes help improve the probability of winning the game by 20%.</a:t>
            </a:r>
          </a:p>
          <a:p>
            <a:pPr marL="0" indent="0">
              <a:lnSpc>
                <a:spcPct val="150000"/>
              </a:lnSpc>
              <a:buFont typeface="Arial" panose="020B0604020202020204" pitchFamily="34" charset="0"/>
              <a:buNone/>
            </a:pPr>
            <a:r>
              <a:rPr lang="en-CA" sz="1200" b="1" dirty="0"/>
              <a:t>Research Question</a:t>
            </a:r>
            <a:r>
              <a:rPr lang="en-CA" sz="1200" b="1" baseline="0" dirty="0"/>
              <a:t> 2: To what extent does completing passes affect the likelihood of winning a game?</a:t>
            </a:r>
            <a:endParaRPr lang="en-GB" sz="1200" b="1" dirty="0"/>
          </a:p>
          <a:p>
            <a:pPr marL="342900" indent="-342900">
              <a:lnSpc>
                <a:spcPct val="150000"/>
              </a:lnSpc>
              <a:buFont typeface="Arial" panose="020B0604020202020204" pitchFamily="34" charset="0"/>
              <a:buChar char="•"/>
            </a:pPr>
            <a:r>
              <a:rPr lang="en-CA" sz="1200" dirty="0"/>
              <a:t>The analysis of the available dataset showed that there is a correlation between the number of passes completed by a team and achievement of points.</a:t>
            </a:r>
          </a:p>
          <a:p>
            <a:pPr marL="0" indent="0">
              <a:lnSpc>
                <a:spcPct val="150000"/>
              </a:lnSpc>
              <a:buFont typeface="Arial" panose="020B0604020202020204" pitchFamily="34" charset="0"/>
              <a:buNone/>
            </a:pPr>
            <a:r>
              <a:rPr lang="en-CA" sz="1200" b="1" dirty="0"/>
              <a:t>Research</a:t>
            </a:r>
            <a:r>
              <a:rPr lang="en-CA" sz="1200" b="1" baseline="0" dirty="0"/>
              <a:t> Question 3: Is the probability of winning a game highly likely for the home team?</a:t>
            </a:r>
            <a:endParaRPr lang="en-CA" sz="1200" b="1" dirty="0"/>
          </a:p>
          <a:p>
            <a:pPr marL="342900" indent="-342900">
              <a:lnSpc>
                <a:spcPct val="150000"/>
              </a:lnSpc>
              <a:buFont typeface="Arial" panose="020B0604020202020204" pitchFamily="34" charset="0"/>
              <a:buChar char="•"/>
            </a:pPr>
            <a:r>
              <a:rPr lang="en-CA" sz="1200" dirty="0"/>
              <a:t>The answer to the question, “it is highly likely for the home team to win”, is no and the hypothesis is rejected. </a:t>
            </a:r>
          </a:p>
          <a:p>
            <a:pPr marL="0" indent="0">
              <a:lnSpc>
                <a:spcPct val="150000"/>
              </a:lnSpc>
              <a:buFont typeface="Arial" panose="020B0604020202020204" pitchFamily="34" charset="0"/>
              <a:buNone/>
            </a:pPr>
            <a:r>
              <a:rPr lang="en-CA" sz="1200" b="1" dirty="0"/>
              <a:t>Research Question 4: Does two-point conversions have the potential to contribute to a team's victory in a game?</a:t>
            </a:r>
          </a:p>
          <a:p>
            <a:pPr marL="342900" indent="-342900">
              <a:lnSpc>
                <a:spcPct val="150000"/>
              </a:lnSpc>
              <a:buFont typeface="Arial" panose="020B0604020202020204" pitchFamily="34" charset="0"/>
              <a:buChar char="•"/>
            </a:pPr>
            <a:r>
              <a:rPr lang="en-CA" sz="1200" dirty="0"/>
              <a:t>Two-point conversions do not have a significant impact on a team's likelihood of winning a game.</a:t>
            </a:r>
            <a:endParaRPr lang="en-GB" sz="1200" dirty="0"/>
          </a:p>
          <a:p>
            <a:endParaRPr lang="en-GB" dirty="0"/>
          </a:p>
        </p:txBody>
      </p:sp>
      <p:sp>
        <p:nvSpPr>
          <p:cNvPr id="4" name="Slide Number Placeholder 3"/>
          <p:cNvSpPr>
            <a:spLocks noGrp="1"/>
          </p:cNvSpPr>
          <p:nvPr>
            <p:ph type="sldNum" sz="quarter" idx="10"/>
          </p:nvPr>
        </p:nvSpPr>
        <p:spPr/>
        <p:txBody>
          <a:bodyPr/>
          <a:lstStyle/>
          <a:p>
            <a:fld id="{05C1D8F7-2BDD-4C56-98AF-2E212EF349F3}" type="slidenum">
              <a:rPr lang="en-US" smtClean="0"/>
              <a:t>13</a:t>
            </a:fld>
            <a:endParaRPr lang="en-US"/>
          </a:p>
        </p:txBody>
      </p:sp>
    </p:spTree>
    <p:extLst>
      <p:ext uri="{BB962C8B-B14F-4D97-AF65-F5344CB8AC3E}">
        <p14:creationId xmlns:p14="http://schemas.microsoft.com/office/powerpoint/2010/main" val="3355320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i="0" kern="1200" dirty="0">
                <a:solidFill>
                  <a:schemeClr val="tx1"/>
                </a:solidFill>
                <a:effectLst/>
                <a:latin typeface="+mn-lt"/>
                <a:ea typeface="+mn-ea"/>
                <a:cs typeface="+mn-cs"/>
              </a:rPr>
              <a:t>NFL</a:t>
            </a:r>
          </a:p>
          <a:p>
            <a:r>
              <a:rPr lang="en-CA" sz="1200" b="0" i="0" kern="1200" dirty="0">
                <a:solidFill>
                  <a:schemeClr val="tx1"/>
                </a:solidFill>
                <a:effectLst/>
                <a:latin typeface="+mn-lt"/>
                <a:ea typeface="+mn-ea"/>
                <a:cs typeface="+mn-cs"/>
              </a:rPr>
              <a:t>The National Football League (NFL) is a professional American football league that consists of 32 teams, divided into two conferences: the National Football Conference (NFC) and the American Football Conference (AFC). The NFL is one of the four major professional sports leagues in North America, along with Major League Baseball, the National Basketball Association, and the National Hockey League.</a:t>
            </a:r>
          </a:p>
          <a:p>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This presentation discusses secondary data on the National Football League (NFL)</a:t>
            </a:r>
            <a:endParaRPr lang="en-CA"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The</a:t>
            </a:r>
            <a:r>
              <a:rPr lang="en-CA" sz="1200" b="0" i="0" kern="1200" baseline="0" dirty="0">
                <a:solidFill>
                  <a:schemeClr val="tx1"/>
                </a:solidFill>
                <a:effectLst/>
                <a:latin typeface="+mn-lt"/>
                <a:ea typeface="+mn-ea"/>
                <a:cs typeface="+mn-cs"/>
              </a:rPr>
              <a:t> </a:t>
            </a:r>
            <a:r>
              <a:rPr lang="en-CA" sz="1200" kern="1200" dirty="0">
                <a:solidFill>
                  <a:schemeClr val="tx1"/>
                </a:solidFill>
                <a:effectLst/>
                <a:latin typeface="+mn-lt"/>
                <a:ea typeface="+mn-ea"/>
                <a:cs typeface="+mn-cs"/>
              </a:rPr>
              <a:t>Research Analysis on the NFL will proceed as follows: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We will outline our Research Questions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state our hypotheses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describe the intended data set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operationalize our variables for this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And</a:t>
            </a:r>
            <a:r>
              <a:rPr lang="en-CA" sz="1200" kern="1200" baseline="0" dirty="0">
                <a:solidFill>
                  <a:schemeClr val="tx1"/>
                </a:solidFill>
                <a:effectLst/>
                <a:latin typeface="+mn-lt"/>
                <a:ea typeface="+mn-ea"/>
                <a:cs typeface="+mn-cs"/>
              </a:rPr>
              <a:t> finally, </a:t>
            </a:r>
            <a:r>
              <a:rPr lang="en-CA" sz="1200" kern="1200" dirty="0">
                <a:solidFill>
                  <a:schemeClr val="tx1"/>
                </a:solidFill>
                <a:effectLst/>
                <a:latin typeface="+mn-lt"/>
                <a:ea typeface="+mn-ea"/>
                <a:cs typeface="+mn-cs"/>
              </a:rPr>
              <a:t>we intend to find a model that best fits our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b="1" dirty="0"/>
              <a:t>Purpose of research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kern="1200" dirty="0">
                <a:solidFill>
                  <a:schemeClr val="tx1"/>
                </a:solidFill>
                <a:effectLst/>
                <a:latin typeface="+mn-lt"/>
                <a:ea typeface="+mn-ea"/>
                <a:cs typeface="+mn-cs"/>
              </a:rPr>
              <a:t>The purpose of this</a:t>
            </a:r>
            <a:r>
              <a:rPr lang="en-CA" sz="1200" kern="1200" baseline="0" dirty="0">
                <a:solidFill>
                  <a:schemeClr val="tx1"/>
                </a:solidFill>
                <a:effectLst/>
                <a:latin typeface="+mn-lt"/>
                <a:ea typeface="+mn-ea"/>
                <a:cs typeface="+mn-cs"/>
              </a:rPr>
              <a:t> research is to identify the patterns from the games, played in last few years, that could help the NFL community including the players to help them win the game. The most significant purpose of this research is to identify the factors that increase the probability of winning the match. In this research in the further sections I shall identify the research questions that would clarify that the nature of research questions is directly related to the points gained in the match, how they are gained and through which position and through which type of pass, rush or receive more points could be gained.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b="1" kern="1200" baseline="0" dirty="0">
                <a:solidFill>
                  <a:schemeClr val="tx1"/>
                </a:solidFill>
                <a:effectLst/>
                <a:latin typeface="+mn-lt"/>
                <a:ea typeface="+mn-ea"/>
                <a:cs typeface="+mn-cs"/>
              </a:rPr>
              <a:t>Dataset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b="0" kern="1200" baseline="0" dirty="0">
                <a:solidFill>
                  <a:schemeClr val="tx1"/>
                </a:solidFill>
                <a:effectLst/>
                <a:latin typeface="+mn-lt"/>
                <a:ea typeface="+mn-ea"/>
                <a:cs typeface="+mn-cs"/>
              </a:rPr>
              <a:t>The dataset is sourced from “Advanced Sports Analytics website”. The dataset consisted of 68 columns including the player's name, ID etc. along with the data related to pass, rush and receive. And 26,600 rows of data.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b="1" kern="1200" baseline="0" dirty="0">
                <a:solidFill>
                  <a:schemeClr val="tx1"/>
                </a:solidFill>
                <a:effectLst/>
                <a:latin typeface="+mn-lt"/>
                <a:ea typeface="+mn-ea"/>
                <a:cs typeface="+mn-cs"/>
              </a:rPr>
              <a:t>Applications of research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b="0" kern="1200" baseline="0" dirty="0">
                <a:solidFill>
                  <a:schemeClr val="tx1"/>
                </a:solidFill>
                <a:effectLst/>
                <a:latin typeface="+mn-lt"/>
                <a:ea typeface="+mn-ea"/>
                <a:cs typeface="+mn-cs"/>
              </a:rPr>
              <a:t>The research can be applied upon the game that would help the teams to focus upon the researched segments of the game to improve the efficiency of the players. Since the NFL is a risky game so the research would help the players to improve their gameplay by decreasing the risk factor. The research can also be applied in such a way that the players could play in a significant pattern instead of playing the game to win at random.</a:t>
            </a:r>
            <a:endParaRPr lang="en-GB" sz="1200" b="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research findings could be applied in the following ways:</a:t>
            </a:r>
            <a:endParaRPr lang="en-GB" sz="1200" kern="1200" dirty="0">
              <a:solidFill>
                <a:schemeClr val="tx1"/>
              </a:solidFill>
              <a:effectLst/>
              <a:latin typeface="+mn-lt"/>
              <a:ea typeface="+mn-ea"/>
              <a:cs typeface="+mn-cs"/>
            </a:endParaRPr>
          </a:p>
          <a:p>
            <a:pPr lvl="0"/>
            <a:r>
              <a:rPr lang="en-CA" sz="1200" kern="1200" dirty="0">
                <a:solidFill>
                  <a:schemeClr val="tx1"/>
                </a:solidFill>
                <a:effectLst/>
                <a:latin typeface="+mn-lt"/>
                <a:ea typeface="+mn-ea"/>
                <a:cs typeface="+mn-cs"/>
              </a:rPr>
              <a:t>NFL teams could use the findings to analyze their performance in past seasons and identify areas for improvement. Teams could also use the findings to benchmark their performance against other teams in the league.</a:t>
            </a:r>
            <a:endParaRPr lang="en-GB" sz="1200" kern="1200" dirty="0">
              <a:solidFill>
                <a:schemeClr val="tx1"/>
              </a:solidFill>
              <a:effectLst/>
              <a:latin typeface="+mn-lt"/>
              <a:ea typeface="+mn-ea"/>
              <a:cs typeface="+mn-cs"/>
            </a:endParaRPr>
          </a:p>
          <a:p>
            <a:pPr lvl="0"/>
            <a:r>
              <a:rPr lang="en-CA" sz="1200" kern="1200" dirty="0">
                <a:solidFill>
                  <a:schemeClr val="tx1"/>
                </a:solidFill>
                <a:effectLst/>
                <a:latin typeface="+mn-lt"/>
                <a:ea typeface="+mn-ea"/>
                <a:cs typeface="+mn-cs"/>
              </a:rPr>
              <a:t>The research findings could inform NFL teams' draft strategies, helping them identify and recruit players with the skills and attributes that are most likely to contribute to winning games.</a:t>
            </a:r>
            <a:endParaRPr lang="en-GB" sz="1200" kern="1200" dirty="0">
              <a:solidFill>
                <a:schemeClr val="tx1"/>
              </a:solidFill>
              <a:effectLst/>
              <a:latin typeface="+mn-lt"/>
              <a:ea typeface="+mn-ea"/>
              <a:cs typeface="+mn-cs"/>
            </a:endParaRPr>
          </a:p>
          <a:p>
            <a:pPr lvl="0"/>
            <a:r>
              <a:rPr lang="en-CA" sz="1200" kern="1200" dirty="0">
                <a:solidFill>
                  <a:schemeClr val="tx1"/>
                </a:solidFill>
                <a:effectLst/>
                <a:latin typeface="+mn-lt"/>
                <a:ea typeface="+mn-ea"/>
                <a:cs typeface="+mn-cs"/>
              </a:rPr>
              <a:t>NFL coaches could use the findings to develop effective coaching and training strategies that focus on the factors that are most likely to contribute to winning games.</a:t>
            </a:r>
            <a:endParaRPr lang="en-GB"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NFL fans and fantasy football players could use the findings to gain a better understanding of the factors that contribute to winning games, make more informed predictions, and engage more deeply with the league</a:t>
            </a:r>
            <a:endParaRPr lang="en-GB" dirty="0"/>
          </a:p>
          <a:p>
            <a:endParaRPr lang="en-GB" dirty="0"/>
          </a:p>
        </p:txBody>
      </p:sp>
      <p:sp>
        <p:nvSpPr>
          <p:cNvPr id="4" name="Slide Number Placeholder 3"/>
          <p:cNvSpPr>
            <a:spLocks noGrp="1"/>
          </p:cNvSpPr>
          <p:nvPr>
            <p:ph type="sldNum" sz="quarter" idx="10"/>
          </p:nvPr>
        </p:nvSpPr>
        <p:spPr/>
        <p:txBody>
          <a:bodyPr/>
          <a:lstStyle/>
          <a:p>
            <a:fld id="{05C1D8F7-2BDD-4C56-98AF-2E212EF349F3}" type="slidenum">
              <a:rPr lang="en-US" smtClean="0"/>
              <a:t>3</a:t>
            </a:fld>
            <a:endParaRPr lang="en-US"/>
          </a:p>
        </p:txBody>
      </p:sp>
    </p:spTree>
    <p:extLst>
      <p:ext uri="{BB962C8B-B14F-4D97-AF65-F5344CB8AC3E}">
        <p14:creationId xmlns:p14="http://schemas.microsoft.com/office/powerpoint/2010/main" val="1710478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Research Questions</a:t>
            </a:r>
            <a:endParaRPr lang="en-GB" sz="1200" b="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1. Can the probability of winning a game affect a team's chance by long passes and/or pass ratings?</a:t>
            </a:r>
            <a:endParaRPr lang="en-GB"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Hypothesis: Long passes and higher pass ratings have a positive impact on a team's probability of winning a game.  </a:t>
            </a:r>
          </a:p>
          <a:p>
            <a:r>
              <a:rPr lang="en-CA"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 To what extent does completing passes affect the likelihood of winning a game?</a:t>
            </a:r>
            <a:endParaRPr lang="en-GB"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Hypothesis: Completing passes has a significant positive impact on a team's likelihood of winning a game.</a:t>
            </a:r>
          </a:p>
          <a:p>
            <a:endParaRPr lang="en-GB"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3. Is the probability of winning a game highly likely for the home team?        </a:t>
            </a:r>
            <a:endParaRPr lang="en-GB"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Hypothesis: The home team has a statistically significant advantage in terms of winning games compared to the visiting team.       </a:t>
            </a:r>
          </a:p>
          <a:p>
            <a:r>
              <a:rPr lang="en-CA"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4. Does two-point conversions have the potential to contribute to a team's victory in a game?</a:t>
            </a:r>
            <a:endParaRPr lang="en-GB"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Hypothesis: Successful two-point conversions have a positive impact on a team's likelihood of winning a game.</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05C1D8F7-2BDD-4C56-98AF-2E212EF349F3}" type="slidenum">
              <a:rPr lang="en-US" smtClean="0"/>
              <a:t>4</a:t>
            </a:fld>
            <a:endParaRPr lang="en-US"/>
          </a:p>
        </p:txBody>
      </p:sp>
    </p:spTree>
    <p:extLst>
      <p:ext uri="{BB962C8B-B14F-4D97-AF65-F5344CB8AC3E}">
        <p14:creationId xmlns:p14="http://schemas.microsoft.com/office/powerpoint/2010/main" val="1729705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5C1D8F7-2BDD-4C56-98AF-2E212EF349F3}" type="slidenum">
              <a:rPr lang="en-US" smtClean="0"/>
              <a:t>5</a:t>
            </a:fld>
            <a:endParaRPr lang="en-US"/>
          </a:p>
        </p:txBody>
      </p:sp>
    </p:spTree>
    <p:extLst>
      <p:ext uri="{BB962C8B-B14F-4D97-AF65-F5344CB8AC3E}">
        <p14:creationId xmlns:p14="http://schemas.microsoft.com/office/powerpoint/2010/main" val="976628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Data</a:t>
            </a:r>
            <a:r>
              <a:rPr lang="en-CA" b="1" baseline="0" dirty="0"/>
              <a:t> Preparation</a:t>
            </a:r>
          </a:p>
          <a:p>
            <a:r>
              <a:rPr lang="en-CA" sz="1200" b="0" i="0" kern="1200" dirty="0">
                <a:solidFill>
                  <a:schemeClr val="tx1"/>
                </a:solidFill>
                <a:effectLst/>
                <a:latin typeface="+mn-lt"/>
                <a:ea typeface="+mn-ea"/>
                <a:cs typeface="+mn-cs"/>
              </a:rPr>
              <a:t>Data preparation is the process of collecting, cleaning, and transforming raw data into a format that is suitable for analysis. It involves several steps such as data cleaning, data integration, data transformation, data reduction, and data formatting.</a:t>
            </a:r>
          </a:p>
          <a:p>
            <a:r>
              <a:rPr lang="en-CA" sz="1200" b="0" i="0" kern="1200" dirty="0">
                <a:solidFill>
                  <a:schemeClr val="tx1"/>
                </a:solidFill>
                <a:effectLst/>
                <a:latin typeface="+mn-lt"/>
                <a:ea typeface="+mn-ea"/>
                <a:cs typeface="+mn-cs"/>
              </a:rPr>
              <a:t>Data preparation is required because raw data is often incomplete, inconsistent, or contains errors that make it difficult to analyze. For instance, there may be missing values, duplicate entries, or outliers that can skew the results of the analysis. Data preparation helps to ensure that the data is accurate, consistent, and relevant to the analysis.</a:t>
            </a:r>
          </a:p>
          <a:p>
            <a:endParaRPr lang="en-GB" dirty="0"/>
          </a:p>
        </p:txBody>
      </p:sp>
      <p:sp>
        <p:nvSpPr>
          <p:cNvPr id="4" name="Slide Number Placeholder 3"/>
          <p:cNvSpPr>
            <a:spLocks noGrp="1"/>
          </p:cNvSpPr>
          <p:nvPr>
            <p:ph type="sldNum" sz="quarter" idx="10"/>
          </p:nvPr>
        </p:nvSpPr>
        <p:spPr/>
        <p:txBody>
          <a:bodyPr/>
          <a:lstStyle/>
          <a:p>
            <a:fld id="{05C1D8F7-2BDD-4C56-98AF-2E212EF349F3}" type="slidenum">
              <a:rPr lang="en-US" smtClean="0"/>
              <a:t>6</a:t>
            </a:fld>
            <a:endParaRPr lang="en-US"/>
          </a:p>
        </p:txBody>
      </p:sp>
    </p:spTree>
    <p:extLst>
      <p:ext uri="{BB962C8B-B14F-4D97-AF65-F5344CB8AC3E}">
        <p14:creationId xmlns:p14="http://schemas.microsoft.com/office/powerpoint/2010/main" val="2163569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Software</a:t>
            </a:r>
            <a:endParaRPr lang="en-GB" sz="1200" b="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For data pre-processing and analysis, Google Colaboratory was chosen to perform data analysis using python programming language. Since the dataset was in comma separated variable (csv) format so Microsoft Excel was also utilized initially.</a:t>
            </a:r>
          </a:p>
          <a:p>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Data Collection</a:t>
            </a:r>
            <a:endParaRPr lang="en-GB" sz="1200" b="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dataset has been scraped from advancedsportsanalytics.com which consists of 68 columns and 26,600 rows data of NFL matches from 2018 and 2019. </a:t>
            </a:r>
          </a:p>
          <a:p>
            <a:r>
              <a:rPr lang="en-CA" sz="1200" kern="1200" dirty="0">
                <a:solidFill>
                  <a:schemeClr val="tx1"/>
                </a:solidFill>
                <a:effectLst/>
                <a:latin typeface="+mn-lt"/>
                <a:ea typeface="+mn-ea"/>
                <a:cs typeface="+mn-cs"/>
              </a:rPr>
              <a:t>The columns that are required to solve the mystery upon which the research questions are based include:</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CA" sz="1200" kern="1200" dirty="0">
                <a:solidFill>
                  <a:schemeClr val="tx1"/>
                </a:solidFill>
                <a:effectLst/>
                <a:latin typeface="+mn-lt"/>
                <a:ea typeface="+mn-ea"/>
                <a:cs typeface="+mn-cs"/>
              </a:rPr>
              <a:t>long passes (longest completed pass)</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CA" sz="1200" kern="1200" dirty="0">
                <a:solidFill>
                  <a:schemeClr val="tx1"/>
                </a:solidFill>
                <a:effectLst/>
                <a:latin typeface="+mn-lt"/>
                <a:ea typeface="+mn-ea"/>
                <a:cs typeface="+mn-cs"/>
              </a:rPr>
              <a:t>pass ratings (a statistical measure of a quarterback's performance in the passing game)</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CA" sz="1200" kern="1200" dirty="0">
                <a:solidFill>
                  <a:schemeClr val="tx1"/>
                </a:solidFill>
                <a:effectLst/>
                <a:latin typeface="+mn-lt"/>
                <a:ea typeface="+mn-ea"/>
                <a:cs typeface="+mn-cs"/>
              </a:rPr>
              <a:t>targets (no of times a player is thrown a pass)</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CA" sz="1200" kern="1200" dirty="0">
                <a:solidFill>
                  <a:schemeClr val="tx1"/>
                </a:solidFill>
                <a:effectLst/>
                <a:latin typeface="+mn-lt"/>
                <a:ea typeface="+mn-ea"/>
                <a:cs typeface="+mn-cs"/>
              </a:rPr>
              <a:t>home team (team that was home team for the game)</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CA" sz="1200" kern="1200" dirty="0">
                <a:solidFill>
                  <a:schemeClr val="tx1"/>
                </a:solidFill>
                <a:effectLst/>
                <a:latin typeface="+mn-lt"/>
                <a:ea typeface="+mn-ea"/>
                <a:cs typeface="+mn-cs"/>
              </a:rPr>
              <a:t>two-point conversion (a play that allows the team to gain two points instead of one)</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CA" sz="1200" kern="1200" dirty="0">
                <a:solidFill>
                  <a:schemeClr val="tx1"/>
                </a:solidFill>
                <a:effectLst/>
                <a:latin typeface="+mn-lt"/>
                <a:ea typeface="+mn-ea"/>
                <a:cs typeface="+mn-cs"/>
              </a:rPr>
              <a:t>pass completion (no of passes completed by a quarterback during the game)</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Even though our team had lots of options provided in the dataset to select from in order to analyze the game’s winning probabilities, with collaborative effort, out team decided to select some of the most dominant variables that lie under the control of players playing in the field. Those variables included those variables which have direct relation with the most important factor in an NFL game. Aspects including passing the football i.e., long passes and pass ratings. Hypothetically, direct impacting aspects to this game include the support of the audience that is available in the arena that cheers for their teams. For that reason, the team decided to include the home team factor to be analyzed in our research analysis. Finally, points are the deciding factor for winning a game that is why the team decided to include the two-point conversion factor in our research.</a:t>
            </a:r>
            <a:endParaRPr lang="en-GB" sz="1200" kern="1200" dirty="0">
              <a:solidFill>
                <a:schemeClr val="tx1"/>
              </a:solidFill>
              <a:effectLst/>
              <a:latin typeface="+mn-lt"/>
              <a:ea typeface="+mn-ea"/>
              <a:cs typeface="+mn-cs"/>
            </a:endParaRPr>
          </a:p>
          <a:p>
            <a:endParaRPr lang="en-CA" dirty="0"/>
          </a:p>
          <a:p>
            <a:r>
              <a:rPr lang="en-CA" sz="1200" b="1" i="0" kern="1200" dirty="0">
                <a:solidFill>
                  <a:schemeClr val="tx1"/>
                </a:solidFill>
                <a:effectLst/>
                <a:latin typeface="+mn-lt"/>
                <a:ea typeface="+mn-ea"/>
                <a:cs typeface="+mn-cs"/>
              </a:rPr>
              <a:t>Data munging</a:t>
            </a:r>
            <a:endParaRPr lang="en-CA" b="1" dirty="0"/>
          </a:p>
          <a:p>
            <a:r>
              <a:rPr lang="en-CA" sz="1200" b="0" i="0" kern="1200" dirty="0">
                <a:solidFill>
                  <a:schemeClr val="tx1"/>
                </a:solidFill>
                <a:effectLst/>
                <a:latin typeface="+mn-lt"/>
                <a:ea typeface="+mn-ea"/>
                <a:cs typeface="+mn-cs"/>
              </a:rPr>
              <a:t>Data munging, also known as data wrangling or data cleaning, is the process of preparing raw data for analysis. It involves several steps such as data cleaning, data transformation, data integration, and data reduction.</a:t>
            </a:r>
          </a:p>
          <a:p>
            <a:r>
              <a:rPr lang="en-CA" sz="1200" b="0" i="0" kern="1200" dirty="0">
                <a:solidFill>
                  <a:schemeClr val="tx1"/>
                </a:solidFill>
                <a:effectLst/>
                <a:latin typeface="+mn-lt"/>
                <a:ea typeface="+mn-ea"/>
                <a:cs typeface="+mn-cs"/>
              </a:rPr>
              <a:t>In this step just the required</a:t>
            </a:r>
            <a:r>
              <a:rPr lang="en-CA" sz="1200" b="0" i="0" kern="1200" baseline="0" dirty="0">
                <a:solidFill>
                  <a:schemeClr val="tx1"/>
                </a:solidFill>
                <a:effectLst/>
                <a:latin typeface="+mn-lt"/>
                <a:ea typeface="+mn-ea"/>
                <a:cs typeface="+mn-cs"/>
              </a:rPr>
              <a:t> columns were separated from the main dataset file. There were 10 required columns including game-id, </a:t>
            </a:r>
            <a:r>
              <a:rPr lang="en-CA" sz="1200" b="0" i="0" kern="1200" baseline="0" dirty="0" err="1">
                <a:solidFill>
                  <a:schemeClr val="tx1"/>
                </a:solidFill>
                <a:effectLst/>
                <a:latin typeface="+mn-lt"/>
                <a:ea typeface="+mn-ea"/>
                <a:cs typeface="+mn-cs"/>
              </a:rPr>
              <a:t>player_id</a:t>
            </a:r>
            <a:r>
              <a:rPr lang="en-CA" sz="1200" b="0" i="0" kern="1200" baseline="0" dirty="0">
                <a:solidFill>
                  <a:schemeClr val="tx1"/>
                </a:solidFill>
                <a:effectLst/>
                <a:latin typeface="+mn-lt"/>
                <a:ea typeface="+mn-ea"/>
                <a:cs typeface="+mn-cs"/>
              </a:rPr>
              <a:t>, player, position, </a:t>
            </a:r>
            <a:r>
              <a:rPr lang="en-CA" sz="1200" b="0" i="0" kern="1200" baseline="0" dirty="0" err="1">
                <a:solidFill>
                  <a:schemeClr val="tx1"/>
                </a:solidFill>
                <a:effectLst/>
                <a:latin typeface="+mn-lt"/>
                <a:ea typeface="+mn-ea"/>
                <a:cs typeface="+mn-cs"/>
              </a:rPr>
              <a:t>pass_cmp</a:t>
            </a:r>
            <a:r>
              <a:rPr lang="en-CA" sz="1200" b="0" i="0" kern="1200" baseline="0" dirty="0">
                <a:solidFill>
                  <a:schemeClr val="tx1"/>
                </a:solidFill>
                <a:effectLst/>
                <a:latin typeface="+mn-lt"/>
                <a:ea typeface="+mn-ea"/>
                <a:cs typeface="+mn-cs"/>
              </a:rPr>
              <a:t>, </a:t>
            </a:r>
            <a:r>
              <a:rPr lang="en-CA" sz="1200" b="0" i="0" kern="1200" baseline="0" dirty="0" err="1">
                <a:solidFill>
                  <a:schemeClr val="tx1"/>
                </a:solidFill>
                <a:effectLst/>
                <a:latin typeface="+mn-lt"/>
                <a:ea typeface="+mn-ea"/>
                <a:cs typeface="+mn-cs"/>
              </a:rPr>
              <a:t>pass_long</a:t>
            </a:r>
            <a:r>
              <a:rPr lang="en-CA" sz="1200" b="0" i="0" kern="1200" baseline="0" dirty="0">
                <a:solidFill>
                  <a:schemeClr val="tx1"/>
                </a:solidFill>
                <a:effectLst/>
                <a:latin typeface="+mn-lt"/>
                <a:ea typeface="+mn-ea"/>
                <a:cs typeface="+mn-cs"/>
              </a:rPr>
              <a:t>, </a:t>
            </a:r>
            <a:r>
              <a:rPr lang="en-CA" sz="1200" b="0" i="0" kern="1200" baseline="0" dirty="0" err="1">
                <a:solidFill>
                  <a:schemeClr val="tx1"/>
                </a:solidFill>
                <a:effectLst/>
                <a:latin typeface="+mn-lt"/>
                <a:ea typeface="+mn-ea"/>
                <a:cs typeface="+mn-cs"/>
              </a:rPr>
              <a:t>pass_rating</a:t>
            </a:r>
            <a:r>
              <a:rPr lang="en-CA" sz="1200" b="0" i="0" kern="1200" baseline="0" dirty="0">
                <a:solidFill>
                  <a:schemeClr val="tx1"/>
                </a:solidFill>
                <a:effectLst/>
                <a:latin typeface="+mn-lt"/>
                <a:ea typeface="+mn-ea"/>
                <a:cs typeface="+mn-cs"/>
              </a:rPr>
              <a:t>, </a:t>
            </a:r>
            <a:r>
              <a:rPr lang="en-CA" sz="1200" b="0" i="0" kern="1200" baseline="0" dirty="0" err="1">
                <a:solidFill>
                  <a:schemeClr val="tx1"/>
                </a:solidFill>
                <a:effectLst/>
                <a:latin typeface="+mn-lt"/>
                <a:ea typeface="+mn-ea"/>
                <a:cs typeface="+mn-cs"/>
              </a:rPr>
              <a:t>home_team</a:t>
            </a:r>
            <a:r>
              <a:rPr lang="en-CA" sz="1200" b="0" i="0" kern="1200" baseline="0" dirty="0">
                <a:solidFill>
                  <a:schemeClr val="tx1"/>
                </a:solidFill>
                <a:effectLst/>
                <a:latin typeface="+mn-lt"/>
                <a:ea typeface="+mn-ea"/>
                <a:cs typeface="+mn-cs"/>
              </a:rPr>
              <a:t>, targets and two point conv.</a:t>
            </a:r>
            <a:endParaRPr lang="en-GB" dirty="0"/>
          </a:p>
          <a:p>
            <a:endParaRPr lang="en-GB" dirty="0"/>
          </a:p>
        </p:txBody>
      </p:sp>
      <p:sp>
        <p:nvSpPr>
          <p:cNvPr id="4" name="Slide Number Placeholder 3"/>
          <p:cNvSpPr>
            <a:spLocks noGrp="1"/>
          </p:cNvSpPr>
          <p:nvPr>
            <p:ph type="sldNum" sz="quarter" idx="10"/>
          </p:nvPr>
        </p:nvSpPr>
        <p:spPr/>
        <p:txBody>
          <a:bodyPr/>
          <a:lstStyle/>
          <a:p>
            <a:fld id="{05C1D8F7-2BDD-4C56-98AF-2E212EF349F3}" type="slidenum">
              <a:rPr lang="en-US" smtClean="0"/>
              <a:t>7</a:t>
            </a:fld>
            <a:endParaRPr lang="en-US"/>
          </a:p>
        </p:txBody>
      </p:sp>
    </p:spTree>
    <p:extLst>
      <p:ext uri="{BB962C8B-B14F-4D97-AF65-F5344CB8AC3E}">
        <p14:creationId xmlns:p14="http://schemas.microsoft.com/office/powerpoint/2010/main" val="451672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Exploratory Data Analysis</a:t>
            </a:r>
          </a:p>
          <a:p>
            <a:r>
              <a:rPr lang="en-CA" dirty="0"/>
              <a:t>Exploratory Data Analysis EDA, which is the process of examining and understanding data to identify patterns, relationships, and anomalies. </a:t>
            </a:r>
          </a:p>
          <a:p>
            <a:r>
              <a:rPr lang="en-CA" dirty="0"/>
              <a:t>EDA involves the use of statistical and visualization techniques to gain insights into the data and generate hypotheses for further analysis.</a:t>
            </a:r>
          </a:p>
          <a:p>
            <a:r>
              <a:rPr lang="en-CA" dirty="0"/>
              <a:t>EDA is required because it helps analysts and data scientists to gain an understanding of the data before conducting more formal analyses. </a:t>
            </a:r>
          </a:p>
          <a:p>
            <a:r>
              <a:rPr lang="en-CA" dirty="0"/>
              <a:t>It can help identify outliers, missing values, and inconsistencies in the data that need to be addressed before proceeding with more complex analyses. </a:t>
            </a:r>
          </a:p>
          <a:p>
            <a:r>
              <a:rPr lang="en-CA" dirty="0"/>
              <a:t>EDA can also help generate hypotheses about the relationships between variables, which can be tested using more formal statistical methods.</a:t>
            </a:r>
          </a:p>
          <a:p>
            <a:r>
              <a:rPr lang="en-CA" dirty="0"/>
              <a:t>The components of EDA include the following:</a:t>
            </a:r>
          </a:p>
          <a:p>
            <a:r>
              <a:rPr lang="en-CA" dirty="0"/>
              <a:t>Data visualization, Data summarization, Data transformation, Statistical analysis, Data cleaning, Data exploration.</a:t>
            </a:r>
            <a:endParaRPr lang="en-GB" dirty="0"/>
          </a:p>
        </p:txBody>
      </p:sp>
      <p:sp>
        <p:nvSpPr>
          <p:cNvPr id="4" name="Slide Number Placeholder 3"/>
          <p:cNvSpPr>
            <a:spLocks noGrp="1"/>
          </p:cNvSpPr>
          <p:nvPr>
            <p:ph type="sldNum" sz="quarter" idx="10"/>
          </p:nvPr>
        </p:nvSpPr>
        <p:spPr/>
        <p:txBody>
          <a:bodyPr/>
          <a:lstStyle/>
          <a:p>
            <a:fld id="{05C1D8F7-2BDD-4C56-98AF-2E212EF349F3}" type="slidenum">
              <a:rPr lang="en-US" smtClean="0"/>
              <a:t>8</a:t>
            </a:fld>
            <a:endParaRPr lang="en-US"/>
          </a:p>
        </p:txBody>
      </p:sp>
    </p:spTree>
    <p:extLst>
      <p:ext uri="{BB962C8B-B14F-4D97-AF65-F5344CB8AC3E}">
        <p14:creationId xmlns:p14="http://schemas.microsoft.com/office/powerpoint/2010/main" val="2517624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Data Description</a:t>
            </a:r>
            <a:endParaRPr lang="en-GB" sz="1200" b="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As stated earlier that the dataset was too big and included some variables that were irrelevant to our research, for that purpose we filtered the dataset and finally concluded the cleaning process. At the end of cleaning and filtering process we were left with 10 columns in the dataset that included player name, player id, game id, position, pass long, pass rating, pass completion, targets, home team and two-point conversion.</a:t>
            </a:r>
            <a:endParaRPr lang="en-GB" sz="1200" kern="1200" dirty="0">
              <a:solidFill>
                <a:schemeClr val="tx1"/>
              </a:solidFill>
              <a:effectLst/>
              <a:latin typeface="+mn-lt"/>
              <a:ea typeface="+mn-ea"/>
              <a:cs typeface="+mn-cs"/>
            </a:endParaRPr>
          </a:p>
          <a:p>
            <a:endParaRPr lang="en-CA" dirty="0"/>
          </a:p>
          <a:p>
            <a:r>
              <a:rPr lang="en-US" sz="1200" b="1" kern="1200" dirty="0">
                <a:solidFill>
                  <a:schemeClr val="tx1"/>
                </a:solidFill>
                <a:effectLst/>
                <a:latin typeface="+mn-lt"/>
                <a:ea typeface="+mn-ea"/>
                <a:cs typeface="+mn-cs"/>
              </a:rPr>
              <a:t>Response Variable</a:t>
            </a:r>
            <a:endParaRPr lang="en-GB" sz="1200" b="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Since the research questions are based upon the probability of winning the game. Our research involves figuring out if different response variables play any role in increasing the probability of winning the game. In this research, winning probability or likelihood of winning is the response variable. It is not certain weather some of these variables, if focused upon only one of these, would help the team have a clear victory. </a:t>
            </a:r>
            <a:endParaRPr lang="en-GB" sz="1200" kern="1200" dirty="0">
              <a:solidFill>
                <a:schemeClr val="tx1"/>
              </a:solidFill>
              <a:effectLst/>
              <a:latin typeface="+mn-lt"/>
              <a:ea typeface="+mn-ea"/>
              <a:cs typeface="+mn-cs"/>
            </a:endParaRPr>
          </a:p>
          <a:p>
            <a:endParaRPr lang="en-CA" dirty="0"/>
          </a:p>
          <a:p>
            <a:r>
              <a:rPr lang="en-US" sz="1200" b="1" kern="1200" dirty="0">
                <a:solidFill>
                  <a:schemeClr val="tx1"/>
                </a:solidFill>
                <a:effectLst/>
                <a:latin typeface="+mn-lt"/>
                <a:ea typeface="+mn-ea"/>
                <a:cs typeface="+mn-cs"/>
              </a:rPr>
              <a:t>Categorical Variables</a:t>
            </a:r>
            <a:endParaRPr lang="en-GB" sz="1200" b="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this research, 6 categorical variables were selected from 68 variables to respond to research questions and solve the mystery of easy victory. For the purpose of addressing the research questions, we analyzed the relations between these variables through different models to get a clear idea if these variables have a significant relation with each other or they are involved in assisting the players to win the game.</a:t>
            </a:r>
            <a:endParaRPr lang="en-GB"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categorical variables include pass long, pass rating, pass completion, two-point conversion, home team and targets. All these categorical variables when analyzed after extensive training and classification can provide come clear insights.</a:t>
            </a:r>
            <a:endParaRPr lang="en-GB"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05C1D8F7-2BDD-4C56-98AF-2E212EF349F3}" type="slidenum">
              <a:rPr lang="en-US" smtClean="0"/>
              <a:t>9</a:t>
            </a:fld>
            <a:endParaRPr lang="en-US"/>
          </a:p>
        </p:txBody>
      </p:sp>
    </p:spTree>
    <p:extLst>
      <p:ext uri="{BB962C8B-B14F-4D97-AF65-F5344CB8AC3E}">
        <p14:creationId xmlns:p14="http://schemas.microsoft.com/office/powerpoint/2010/main" val="1501902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Data Modeling</a:t>
            </a:r>
          </a:p>
          <a:p>
            <a:r>
              <a:rPr lang="en-CA" dirty="0"/>
              <a:t>Data modeling is the process of creating a conceptual representation of data and the relationships between data entities.</a:t>
            </a:r>
          </a:p>
          <a:p>
            <a:r>
              <a:rPr lang="en-CA" dirty="0"/>
              <a:t>It involves creating a structured format for organizing and storing data, which can be used to support business operations or analytical processes.</a:t>
            </a:r>
          </a:p>
          <a:p>
            <a:r>
              <a:rPr lang="en-CA" dirty="0"/>
              <a:t>Data modeling is required because it helps organizations to structure their data in a way that is easy to access, manipulate, and analyze. </a:t>
            </a:r>
          </a:p>
          <a:p>
            <a:r>
              <a:rPr lang="en-CA" dirty="0"/>
              <a:t>It provides a framework for organizing data that can be used to support decision-making processes and improve the accuracy and efficiency of operations. </a:t>
            </a:r>
          </a:p>
          <a:p>
            <a:r>
              <a:rPr lang="en-CA" dirty="0"/>
              <a:t>By creating a logical representation of data, data modeling can help organizations to identify relationships between data entities and understand how changes in one part of the system may impact other parts of the system.</a:t>
            </a:r>
          </a:p>
          <a:p>
            <a:r>
              <a:rPr lang="en-CA" dirty="0"/>
              <a:t>Data modeling can also help improve data quality by identifying inconsistencies, redundancies, and other issues in the data. By identifying these issues, organizations can take steps to address them and improve the accuracy and completeness of their data.</a:t>
            </a:r>
            <a:endParaRPr lang="en-GB" dirty="0"/>
          </a:p>
        </p:txBody>
      </p:sp>
      <p:sp>
        <p:nvSpPr>
          <p:cNvPr id="4" name="Slide Number Placeholder 3"/>
          <p:cNvSpPr>
            <a:spLocks noGrp="1"/>
          </p:cNvSpPr>
          <p:nvPr>
            <p:ph type="sldNum" sz="quarter" idx="10"/>
          </p:nvPr>
        </p:nvSpPr>
        <p:spPr/>
        <p:txBody>
          <a:bodyPr/>
          <a:lstStyle/>
          <a:p>
            <a:fld id="{05C1D8F7-2BDD-4C56-98AF-2E212EF349F3}" type="slidenum">
              <a:rPr lang="en-US" smtClean="0"/>
              <a:t>10</a:t>
            </a:fld>
            <a:endParaRPr lang="en-US"/>
          </a:p>
        </p:txBody>
      </p:sp>
    </p:spTree>
    <p:extLst>
      <p:ext uri="{BB962C8B-B14F-4D97-AF65-F5344CB8AC3E}">
        <p14:creationId xmlns:p14="http://schemas.microsoft.com/office/powerpoint/2010/main" val="3140958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5/10/2023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5/10/2023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5/10/2023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5/10/2023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5/10/2023</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5/10/2023</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5/10/2023</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5/10/2023</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8000"/>
            <a:extLst>
              <a:ext uri="{BEBA8EAE-BF5A-486C-A8C5-ECC9F3942E4B}">
                <a14:imgProps xmlns:a14="http://schemas.microsoft.com/office/drawing/2010/main">
                  <a14:imgLayer r:embed="rId14">
                    <a14:imgEffect>
                      <a14:brightnessContrast bright="-35000"/>
                    </a14:imgEffect>
                  </a14:imgLayer>
                </a14:imgProps>
              </a:ext>
            </a:extLst>
          </a:blip>
          <a:srcRect/>
          <a:stretch>
            <a:fillRect t="-7000" b="-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5/10/2023</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9656" y="404664"/>
            <a:ext cx="8125544" cy="2414736"/>
          </a:xfrm>
        </p:spPr>
        <p:txBody>
          <a:bodyPr>
            <a:normAutofit/>
          </a:bodyPr>
          <a:lstStyle/>
          <a:p>
            <a:r>
              <a:rPr lang="en-CA" b="1" dirty="0"/>
              <a:t>National Football League – Pass, Rush and Receive analysis</a:t>
            </a:r>
            <a:endParaRPr lang="en-US" dirty="0"/>
          </a:p>
        </p:txBody>
      </p:sp>
      <p:sp>
        <p:nvSpPr>
          <p:cNvPr id="3" name="Subtitle 2"/>
          <p:cNvSpPr>
            <a:spLocks noGrp="1"/>
          </p:cNvSpPr>
          <p:nvPr>
            <p:ph type="subTitle" idx="1"/>
          </p:nvPr>
        </p:nvSpPr>
        <p:spPr>
          <a:xfrm>
            <a:off x="6096000" y="3102496"/>
            <a:ext cx="5904656" cy="2414736"/>
          </a:xfrm>
        </p:spPr>
        <p:txBody>
          <a:bodyPr>
            <a:normAutofit/>
          </a:bodyPr>
          <a:lstStyle/>
          <a:p>
            <a:r>
              <a:rPr lang="en-US" dirty="0"/>
              <a:t>                        </a:t>
            </a:r>
            <a:r>
              <a:rPr lang="en-US" dirty="0">
                <a:solidFill>
                  <a:schemeClr val="tx1"/>
                </a:solidFill>
              </a:rPr>
              <a:t>Ravi </a:t>
            </a:r>
            <a:r>
              <a:rPr lang="en-US" dirty="0" err="1">
                <a:solidFill>
                  <a:schemeClr val="tx1"/>
                </a:solidFill>
              </a:rPr>
              <a:t>Kannegundla</a:t>
            </a:r>
            <a:r>
              <a:rPr lang="en-US" dirty="0">
                <a:solidFill>
                  <a:schemeClr val="tx1"/>
                </a:solidFill>
              </a:rPr>
              <a:t> </a:t>
            </a:r>
          </a:p>
          <a:p>
            <a:r>
              <a:rPr lang="en-US" dirty="0">
                <a:solidFill>
                  <a:schemeClr val="tx1"/>
                </a:solidFill>
              </a:rPr>
              <a:t>                        Sai Meghana Boyapati </a:t>
            </a:r>
          </a:p>
          <a:p>
            <a:r>
              <a:rPr lang="en-US" dirty="0">
                <a:solidFill>
                  <a:schemeClr val="tx1"/>
                </a:solidFill>
              </a:rPr>
              <a:t>                        Sai Kumar Reddy </a:t>
            </a:r>
            <a:r>
              <a:rPr lang="en-US" dirty="0" err="1">
                <a:solidFill>
                  <a:schemeClr val="tx1"/>
                </a:solidFill>
              </a:rPr>
              <a:t>Yenumula</a:t>
            </a:r>
            <a:r>
              <a:rPr lang="en-US" dirty="0">
                <a:solidFill>
                  <a:schemeClr val="tx1"/>
                </a:solidFill>
              </a:rPr>
              <a:t> </a:t>
            </a:r>
          </a:p>
          <a:p>
            <a:r>
              <a:rPr lang="en-US" dirty="0">
                <a:solidFill>
                  <a:schemeClr val="tx1"/>
                </a:solidFill>
              </a:rPr>
              <a:t>                        Naveen </a:t>
            </a:r>
            <a:r>
              <a:rPr lang="en-US" dirty="0" err="1">
                <a:solidFill>
                  <a:schemeClr val="tx1"/>
                </a:solidFill>
              </a:rPr>
              <a:t>Challagundla</a:t>
            </a:r>
            <a:r>
              <a:rPr lang="en-US" dirty="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603920"/>
          </a:xfrm>
        </p:spPr>
        <p:txBody>
          <a:bodyPr/>
          <a:lstStyle/>
          <a:p>
            <a:pPr algn="ctr"/>
            <a:r>
              <a:rPr lang="en-CA" b="1" dirty="0"/>
              <a:t>Methodology: Data Modeling</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a:t>Data Modelling</a:t>
            </a:r>
            <a:endParaRPr lang="en-GB" dirty="0"/>
          </a:p>
          <a:p>
            <a:pPr lvl="1"/>
            <a:r>
              <a:rPr lang="en-CA" sz="2400" dirty="0"/>
              <a:t>Relationships between data entities</a:t>
            </a:r>
          </a:p>
          <a:p>
            <a:pPr lvl="1"/>
            <a:r>
              <a:rPr lang="en-CA" sz="2400" dirty="0"/>
              <a:t>Structured format</a:t>
            </a:r>
          </a:p>
          <a:p>
            <a:pPr lvl="1"/>
            <a:r>
              <a:rPr lang="en-CA" sz="2400" dirty="0"/>
              <a:t>Easy to access, manipulate, and analyze</a:t>
            </a:r>
          </a:p>
          <a:p>
            <a:pPr lvl="1"/>
            <a:r>
              <a:rPr lang="en-CA" sz="2400" dirty="0"/>
              <a:t>Support decision-making processes</a:t>
            </a:r>
          </a:p>
          <a:p>
            <a:pPr lvl="1"/>
            <a:r>
              <a:rPr lang="en-CA" sz="2400" dirty="0"/>
              <a:t>Logical representation of data</a:t>
            </a:r>
          </a:p>
          <a:p>
            <a:pPr lvl="1"/>
            <a:r>
              <a:rPr lang="en-CA" sz="2400" dirty="0"/>
              <a:t>Identifying inconsistencies, redundancies,</a:t>
            </a:r>
          </a:p>
          <a:p>
            <a:endParaRPr lang="en-GB" dirty="0"/>
          </a:p>
        </p:txBody>
      </p:sp>
    </p:spTree>
    <p:extLst>
      <p:ext uri="{BB962C8B-B14F-4D97-AF65-F5344CB8AC3E}">
        <p14:creationId xmlns:p14="http://schemas.microsoft.com/office/powerpoint/2010/main" val="262126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603920"/>
          </a:xfrm>
        </p:spPr>
        <p:txBody>
          <a:bodyPr/>
          <a:lstStyle/>
          <a:p>
            <a:pPr algn="ctr"/>
            <a:r>
              <a:rPr lang="en-CA" b="1" dirty="0"/>
              <a:t>Methodology: Data Modeling</a:t>
            </a:r>
            <a:endParaRPr lang="en-US" b="1" dirty="0"/>
          </a:p>
        </p:txBody>
      </p:sp>
      <p:sp>
        <p:nvSpPr>
          <p:cNvPr id="3" name="TextBox 2"/>
          <p:cNvSpPr txBox="1"/>
          <p:nvPr/>
        </p:nvSpPr>
        <p:spPr>
          <a:xfrm>
            <a:off x="1058614" y="1556792"/>
            <a:ext cx="10369152" cy="27946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sz="2400" dirty="0"/>
              <a:t>The data was processed through the following models:</a:t>
            </a:r>
          </a:p>
          <a:p>
            <a:pPr marL="742950" lvl="1" indent="-285750">
              <a:lnSpc>
                <a:spcPct val="150000"/>
              </a:lnSpc>
              <a:buFont typeface="Arial" panose="020B0604020202020204" pitchFamily="34" charset="0"/>
              <a:buChar char="•"/>
            </a:pPr>
            <a:r>
              <a:rPr lang="en-CA" sz="2400" dirty="0"/>
              <a:t>K-mean Clustering</a:t>
            </a:r>
          </a:p>
          <a:p>
            <a:pPr marL="742950" lvl="1" indent="-285750">
              <a:lnSpc>
                <a:spcPct val="150000"/>
              </a:lnSpc>
              <a:buFont typeface="Arial" panose="020B0604020202020204" pitchFamily="34" charset="0"/>
              <a:buChar char="•"/>
            </a:pPr>
            <a:r>
              <a:rPr lang="en-CA" sz="2400" dirty="0"/>
              <a:t>Decision Tree</a:t>
            </a:r>
          </a:p>
          <a:p>
            <a:pPr marL="742950" lvl="1" indent="-285750">
              <a:lnSpc>
                <a:spcPct val="150000"/>
              </a:lnSpc>
              <a:buFont typeface="Arial" panose="020B0604020202020204" pitchFamily="34" charset="0"/>
              <a:buChar char="•"/>
            </a:pPr>
            <a:r>
              <a:rPr lang="en-CA" sz="2400" dirty="0"/>
              <a:t>Linear regression</a:t>
            </a:r>
          </a:p>
          <a:p>
            <a:pPr marL="742950" lvl="1" indent="-285750">
              <a:lnSpc>
                <a:spcPct val="150000"/>
              </a:lnSpc>
              <a:buFont typeface="Arial" panose="020B0604020202020204" pitchFamily="34" charset="0"/>
              <a:buChar char="•"/>
            </a:pPr>
            <a:r>
              <a:rPr lang="en-CA" sz="2400" dirty="0"/>
              <a:t>Correlation matrix</a:t>
            </a:r>
            <a:endParaRPr lang="en-GB" sz="2400" dirty="0"/>
          </a:p>
        </p:txBody>
      </p:sp>
    </p:spTree>
    <p:extLst>
      <p:ext uri="{BB962C8B-B14F-4D97-AF65-F5344CB8AC3E}">
        <p14:creationId xmlns:p14="http://schemas.microsoft.com/office/powerpoint/2010/main" val="47625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603920"/>
          </a:xfrm>
        </p:spPr>
        <p:txBody>
          <a:bodyPr/>
          <a:lstStyle/>
          <a:p>
            <a:pPr algn="ctr"/>
            <a:r>
              <a:rPr lang="en-CA" b="1" dirty="0"/>
              <a:t>Analysis and Discussion</a:t>
            </a:r>
            <a:endParaRPr lang="en-US" b="1" dirty="0"/>
          </a:p>
        </p:txBody>
      </p:sp>
      <p:sp>
        <p:nvSpPr>
          <p:cNvPr id="3" name="TextBox 2"/>
          <p:cNvSpPr txBox="1"/>
          <p:nvPr/>
        </p:nvSpPr>
        <p:spPr>
          <a:xfrm>
            <a:off x="1058614" y="1556792"/>
            <a:ext cx="10798026" cy="501060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CA" sz="2400" dirty="0"/>
              <a:t>Various set of models were utilized to analyze the dataset provided to answer the research questions generated for the National Football League.</a:t>
            </a:r>
          </a:p>
          <a:p>
            <a:pPr marL="457200" indent="-457200">
              <a:lnSpc>
                <a:spcPct val="150000"/>
              </a:lnSpc>
              <a:buFont typeface="Arial" panose="020B0604020202020204" pitchFamily="34" charset="0"/>
              <a:buChar char="•"/>
            </a:pPr>
            <a:r>
              <a:rPr lang="en-CA" sz="2400" dirty="0"/>
              <a:t>The linear regression model had the highest accuracy among the three models analyzed, as it had the highest R-squared score and the lowest mean squared error.</a:t>
            </a:r>
          </a:p>
          <a:p>
            <a:pPr marL="457200" indent="-457200">
              <a:lnSpc>
                <a:spcPct val="150000"/>
              </a:lnSpc>
              <a:buFont typeface="Arial" panose="020B0604020202020204" pitchFamily="34" charset="0"/>
              <a:buChar char="•"/>
            </a:pPr>
            <a:r>
              <a:rPr lang="en-CA" sz="2400" dirty="0"/>
              <a:t>The K-means clustering model had lower accuracy compared to the linear regression model.</a:t>
            </a:r>
          </a:p>
          <a:p>
            <a:pPr marL="457200" indent="-457200">
              <a:lnSpc>
                <a:spcPct val="150000"/>
              </a:lnSpc>
              <a:buFont typeface="Arial" panose="020B0604020202020204" pitchFamily="34" charset="0"/>
              <a:buChar char="•"/>
            </a:pPr>
            <a:r>
              <a:rPr lang="en-CA" sz="2400" dirty="0"/>
              <a:t>The decision tree model had the lowest accuracy, with the lowest R-squared score and the highest mean squared error.</a:t>
            </a:r>
          </a:p>
        </p:txBody>
      </p:sp>
    </p:spTree>
    <p:extLst>
      <p:ext uri="{BB962C8B-B14F-4D97-AF65-F5344CB8AC3E}">
        <p14:creationId xmlns:p14="http://schemas.microsoft.com/office/powerpoint/2010/main" val="181100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603920"/>
          </a:xfrm>
        </p:spPr>
        <p:txBody>
          <a:bodyPr/>
          <a:lstStyle/>
          <a:p>
            <a:pPr algn="ctr"/>
            <a:r>
              <a:rPr lang="en-CA" b="1" dirty="0"/>
              <a:t>Conclusion</a:t>
            </a:r>
            <a:endParaRPr lang="en-US" b="1" dirty="0"/>
          </a:p>
        </p:txBody>
      </p:sp>
      <p:sp>
        <p:nvSpPr>
          <p:cNvPr id="3" name="TextBox 2"/>
          <p:cNvSpPr txBox="1"/>
          <p:nvPr/>
        </p:nvSpPr>
        <p:spPr>
          <a:xfrm>
            <a:off x="911424" y="1052737"/>
            <a:ext cx="10513168" cy="563231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CA" sz="2400" dirty="0"/>
              <a:t>After analyzing the long passes through multiple machine learning models, we came to the result that it is positive that the long passes help improve the probability of winning the game by 20%.</a:t>
            </a:r>
            <a:endParaRPr lang="en-GB" sz="2400" dirty="0"/>
          </a:p>
          <a:p>
            <a:pPr marL="342900" indent="-342900">
              <a:lnSpc>
                <a:spcPct val="150000"/>
              </a:lnSpc>
              <a:buFont typeface="Arial" panose="020B0604020202020204" pitchFamily="34" charset="0"/>
              <a:buChar char="•"/>
            </a:pPr>
            <a:r>
              <a:rPr lang="en-CA" sz="2400" dirty="0"/>
              <a:t>The analysis of the available dataset showed that there is a correlation between the number of passes completed by a team and achievement of points.</a:t>
            </a:r>
          </a:p>
          <a:p>
            <a:pPr marL="342900" indent="-342900">
              <a:lnSpc>
                <a:spcPct val="150000"/>
              </a:lnSpc>
              <a:buFont typeface="Arial" panose="020B0604020202020204" pitchFamily="34" charset="0"/>
              <a:buChar char="•"/>
            </a:pPr>
            <a:r>
              <a:rPr lang="en-CA" sz="2400" dirty="0"/>
              <a:t>The answer to the question, “it is highly likely for the home team to win”, is no and the hypothesis is rejected. </a:t>
            </a:r>
          </a:p>
          <a:p>
            <a:pPr marL="342900" indent="-342900">
              <a:lnSpc>
                <a:spcPct val="150000"/>
              </a:lnSpc>
              <a:buFont typeface="Arial" panose="020B0604020202020204" pitchFamily="34" charset="0"/>
              <a:buChar char="•"/>
            </a:pPr>
            <a:r>
              <a:rPr lang="en-CA" sz="2400" dirty="0"/>
              <a:t>Two-point conversions do not have a significant impact on a team's likelihood of winning a game.</a:t>
            </a:r>
            <a:endParaRPr lang="en-GB" sz="2400" dirty="0"/>
          </a:p>
        </p:txBody>
      </p:sp>
    </p:spTree>
    <p:extLst>
      <p:ext uri="{BB962C8B-B14F-4D97-AF65-F5344CB8AC3E}">
        <p14:creationId xmlns:p14="http://schemas.microsoft.com/office/powerpoint/2010/main" val="385783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5520" y="1700808"/>
            <a:ext cx="8568952" cy="1323439"/>
          </a:xfrm>
          <a:prstGeom prst="rect">
            <a:avLst/>
          </a:prstGeom>
          <a:noFill/>
        </p:spPr>
        <p:txBody>
          <a:bodyPr wrap="square" rtlCol="0">
            <a:spAutoFit/>
          </a:bodyPr>
          <a:lstStyle/>
          <a:p>
            <a:pPr algn="ctr"/>
            <a:r>
              <a:rPr lang="en-CA" sz="8000" b="1" dirty="0"/>
              <a:t>Any Questions ?</a:t>
            </a:r>
            <a:endParaRPr lang="en-GB" sz="8000" b="1" dirty="0"/>
          </a:p>
        </p:txBody>
      </p:sp>
    </p:spTree>
    <p:extLst>
      <p:ext uri="{BB962C8B-B14F-4D97-AF65-F5344CB8AC3E}">
        <p14:creationId xmlns:p14="http://schemas.microsoft.com/office/powerpoint/2010/main" val="24286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5520" y="1700808"/>
            <a:ext cx="8568952" cy="1323439"/>
          </a:xfrm>
          <a:prstGeom prst="rect">
            <a:avLst/>
          </a:prstGeom>
          <a:noFill/>
        </p:spPr>
        <p:txBody>
          <a:bodyPr wrap="square" rtlCol="0">
            <a:spAutoFit/>
          </a:bodyPr>
          <a:lstStyle/>
          <a:p>
            <a:pPr algn="ctr"/>
            <a:r>
              <a:rPr lang="en-CA" sz="8000" b="1" dirty="0"/>
              <a:t>Thank you</a:t>
            </a:r>
            <a:endParaRPr lang="en-GB" sz="8000" b="1" dirty="0"/>
          </a:p>
        </p:txBody>
      </p:sp>
    </p:spTree>
    <p:extLst>
      <p:ext uri="{BB962C8B-B14F-4D97-AF65-F5344CB8AC3E}">
        <p14:creationId xmlns:p14="http://schemas.microsoft.com/office/powerpoint/2010/main" val="90904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Title and Content Layout with List</a:t>
            </a:r>
          </a:p>
        </p:txBody>
      </p:sp>
      <p:sp>
        <p:nvSpPr>
          <p:cNvPr id="3" name="Content Placeholder 2"/>
          <p:cNvSpPr>
            <a:spLocks noGrp="1"/>
          </p:cNvSpPr>
          <p:nvPr>
            <p:ph idx="1"/>
          </p:nvPr>
        </p:nvSpPr>
        <p:spPr/>
        <p:txBody>
          <a:bodyPr/>
          <a:lstStyle/>
          <a:p>
            <a:r>
              <a:rPr lang="en-US" dirty="0"/>
              <a:t>Introduction</a:t>
            </a:r>
          </a:p>
          <a:p>
            <a:r>
              <a:rPr lang="en-US" dirty="0"/>
              <a:t>Research Questions</a:t>
            </a:r>
          </a:p>
          <a:p>
            <a:r>
              <a:rPr lang="en-US" dirty="0"/>
              <a:t>Methodology</a:t>
            </a:r>
          </a:p>
          <a:p>
            <a:pPr lvl="1"/>
            <a:r>
              <a:rPr lang="en-US" dirty="0"/>
              <a:t>Methodology: Data Preparation</a:t>
            </a:r>
          </a:p>
          <a:p>
            <a:pPr lvl="1"/>
            <a:r>
              <a:rPr lang="en-US" dirty="0"/>
              <a:t>Methodology: EDA</a:t>
            </a:r>
          </a:p>
          <a:p>
            <a:pPr lvl="1"/>
            <a:r>
              <a:rPr lang="en-US" dirty="0"/>
              <a:t>Methodology: Modeling</a:t>
            </a:r>
          </a:p>
          <a:p>
            <a:r>
              <a:rPr lang="en-US" dirty="0"/>
              <a:t>Analysis and Discussion</a:t>
            </a:r>
          </a:p>
          <a:p>
            <a:r>
              <a:rPr lang="en-US" dirty="0"/>
              <a:t>Conclusion</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603920"/>
          </a:xfrm>
        </p:spPr>
        <p:txBody>
          <a:bodyPr/>
          <a:lstStyle/>
          <a:p>
            <a:pPr algn="ctr"/>
            <a:r>
              <a:rPr lang="en-US" b="1" dirty="0"/>
              <a:t>Introduction</a:t>
            </a:r>
          </a:p>
        </p:txBody>
      </p:sp>
      <p:sp>
        <p:nvSpPr>
          <p:cNvPr id="3" name="TextBox 2"/>
          <p:cNvSpPr txBox="1"/>
          <p:nvPr/>
        </p:nvSpPr>
        <p:spPr>
          <a:xfrm>
            <a:off x="1058614" y="1556792"/>
            <a:ext cx="10369152" cy="3891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sz="2800" dirty="0"/>
              <a:t>National Football League (NFL)</a:t>
            </a:r>
          </a:p>
          <a:p>
            <a:pPr marL="285750" indent="-285750">
              <a:lnSpc>
                <a:spcPct val="150000"/>
              </a:lnSpc>
              <a:buFont typeface="Arial" panose="020B0604020202020204" pitchFamily="34" charset="0"/>
              <a:buChar char="•"/>
            </a:pPr>
            <a:r>
              <a:rPr lang="en-CA" sz="2800" dirty="0"/>
              <a:t>This presentation discusses secondary data on the National Football League (NFL)</a:t>
            </a:r>
          </a:p>
          <a:p>
            <a:pPr marL="285750" indent="-285750">
              <a:lnSpc>
                <a:spcPct val="150000"/>
              </a:lnSpc>
              <a:buFont typeface="Arial" panose="020B0604020202020204" pitchFamily="34" charset="0"/>
              <a:buChar char="•"/>
            </a:pPr>
            <a:r>
              <a:rPr lang="en-CA" sz="2800" dirty="0"/>
              <a:t>Purpose of research</a:t>
            </a:r>
          </a:p>
          <a:p>
            <a:pPr marL="285750" indent="-285750">
              <a:lnSpc>
                <a:spcPct val="150000"/>
              </a:lnSpc>
              <a:buFont typeface="Arial" panose="020B0604020202020204" pitchFamily="34" charset="0"/>
              <a:buChar char="•"/>
            </a:pPr>
            <a:r>
              <a:rPr lang="en-CA" sz="2800" dirty="0"/>
              <a:t>Dataset</a:t>
            </a:r>
          </a:p>
          <a:p>
            <a:pPr marL="285750" indent="-285750">
              <a:lnSpc>
                <a:spcPct val="150000"/>
              </a:lnSpc>
              <a:buFont typeface="Arial" panose="020B0604020202020204" pitchFamily="34" charset="0"/>
              <a:buChar char="•"/>
            </a:pPr>
            <a:r>
              <a:rPr lang="en-CA" sz="2800" dirty="0"/>
              <a:t>Applications of research</a:t>
            </a:r>
          </a:p>
        </p:txBody>
      </p:sp>
    </p:spTree>
    <p:extLst>
      <p:ext uri="{BB962C8B-B14F-4D97-AF65-F5344CB8AC3E}">
        <p14:creationId xmlns:p14="http://schemas.microsoft.com/office/powerpoint/2010/main" val="186455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603920"/>
          </a:xfrm>
        </p:spPr>
        <p:txBody>
          <a:bodyPr/>
          <a:lstStyle/>
          <a:p>
            <a:pPr algn="ctr"/>
            <a:r>
              <a:rPr lang="en-US" b="1" dirty="0"/>
              <a:t>Research Questions</a:t>
            </a:r>
          </a:p>
        </p:txBody>
      </p:sp>
      <p:sp>
        <p:nvSpPr>
          <p:cNvPr id="3" name="TextBox 2"/>
          <p:cNvSpPr txBox="1"/>
          <p:nvPr/>
        </p:nvSpPr>
        <p:spPr>
          <a:xfrm>
            <a:off x="1058614" y="1556792"/>
            <a:ext cx="10369152" cy="44566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sz="2400" dirty="0"/>
              <a:t>The research is based upon the following research questions:</a:t>
            </a:r>
          </a:p>
          <a:p>
            <a:pPr marL="742950" lvl="1" indent="-285750">
              <a:lnSpc>
                <a:spcPct val="150000"/>
              </a:lnSpc>
              <a:buFont typeface="Arial" panose="020B0604020202020204" pitchFamily="34" charset="0"/>
              <a:buChar char="•"/>
            </a:pPr>
            <a:r>
              <a:rPr lang="en-CA" sz="2400" dirty="0"/>
              <a:t>Can the probability of winning a game affect a team's chance by long passes and/or pass ratings?</a:t>
            </a:r>
            <a:endParaRPr lang="en-GB" sz="2400" dirty="0"/>
          </a:p>
          <a:p>
            <a:pPr marL="742950" lvl="1" indent="-285750">
              <a:lnSpc>
                <a:spcPct val="150000"/>
              </a:lnSpc>
              <a:buFont typeface="Arial" panose="020B0604020202020204" pitchFamily="34" charset="0"/>
              <a:buChar char="•"/>
            </a:pPr>
            <a:r>
              <a:rPr lang="en-CA" sz="2400" dirty="0"/>
              <a:t>To what extent does completing passes affect the likelihood of winning a game?</a:t>
            </a:r>
          </a:p>
          <a:p>
            <a:pPr marL="742950" lvl="1" indent="-285750">
              <a:lnSpc>
                <a:spcPct val="150000"/>
              </a:lnSpc>
              <a:buFont typeface="Arial" panose="020B0604020202020204" pitchFamily="34" charset="0"/>
              <a:buChar char="•"/>
            </a:pPr>
            <a:r>
              <a:rPr lang="en-CA" sz="2400" dirty="0"/>
              <a:t>Is the probability of winning a game highly likely for the home team? </a:t>
            </a:r>
          </a:p>
          <a:p>
            <a:pPr marL="742950" lvl="1" indent="-285750">
              <a:lnSpc>
                <a:spcPct val="150000"/>
              </a:lnSpc>
              <a:buFont typeface="Arial" panose="020B0604020202020204" pitchFamily="34" charset="0"/>
              <a:buChar char="•"/>
            </a:pPr>
            <a:r>
              <a:rPr lang="en-CA" sz="2400" dirty="0"/>
              <a:t>Does two-point conversions have the potential to contribute to a team's victory in a game?</a:t>
            </a:r>
          </a:p>
        </p:txBody>
      </p:sp>
    </p:spTree>
    <p:extLst>
      <p:ext uri="{BB962C8B-B14F-4D97-AF65-F5344CB8AC3E}">
        <p14:creationId xmlns:p14="http://schemas.microsoft.com/office/powerpoint/2010/main" val="1079404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603920"/>
          </a:xfrm>
        </p:spPr>
        <p:txBody>
          <a:bodyPr/>
          <a:lstStyle/>
          <a:p>
            <a:pPr algn="ctr"/>
            <a:r>
              <a:rPr lang="en-US" b="1" dirty="0"/>
              <a:t>Methodology</a:t>
            </a:r>
          </a:p>
        </p:txBody>
      </p:sp>
      <p:sp>
        <p:nvSpPr>
          <p:cNvPr id="3" name="TextBox 2"/>
          <p:cNvSpPr txBox="1"/>
          <p:nvPr/>
        </p:nvSpPr>
        <p:spPr>
          <a:xfrm>
            <a:off x="1058614" y="1556792"/>
            <a:ext cx="10369152" cy="340657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CA" sz="2800" dirty="0"/>
              <a:t>The methodology for the research consisted of three major parts:</a:t>
            </a:r>
          </a:p>
          <a:p>
            <a:pPr marL="742950" lvl="1" indent="-285750">
              <a:lnSpc>
                <a:spcPct val="200000"/>
              </a:lnSpc>
              <a:buFont typeface="Arial" panose="020B0604020202020204" pitchFamily="34" charset="0"/>
              <a:buChar char="•"/>
            </a:pPr>
            <a:r>
              <a:rPr lang="en-CA" sz="2800" dirty="0"/>
              <a:t>Data preparation</a:t>
            </a:r>
          </a:p>
          <a:p>
            <a:pPr marL="742950" lvl="1" indent="-285750">
              <a:lnSpc>
                <a:spcPct val="200000"/>
              </a:lnSpc>
              <a:buFont typeface="Arial" panose="020B0604020202020204" pitchFamily="34" charset="0"/>
              <a:buChar char="•"/>
            </a:pPr>
            <a:r>
              <a:rPr lang="en-CA" sz="2800" dirty="0"/>
              <a:t>Exploratory Data Analysis (EDA)</a:t>
            </a:r>
          </a:p>
          <a:p>
            <a:pPr marL="742950" lvl="1" indent="-285750">
              <a:lnSpc>
                <a:spcPct val="200000"/>
              </a:lnSpc>
              <a:buFont typeface="Arial" panose="020B0604020202020204" pitchFamily="34" charset="0"/>
              <a:buChar char="•"/>
            </a:pPr>
            <a:r>
              <a:rPr lang="en-CA" sz="2800" dirty="0"/>
              <a:t>Data Modeling</a:t>
            </a:r>
            <a:endParaRPr lang="en-GB" sz="2800" dirty="0"/>
          </a:p>
        </p:txBody>
      </p:sp>
    </p:spTree>
    <p:extLst>
      <p:ext uri="{BB962C8B-B14F-4D97-AF65-F5344CB8AC3E}">
        <p14:creationId xmlns:p14="http://schemas.microsoft.com/office/powerpoint/2010/main" val="269970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675928"/>
          </a:xfrm>
        </p:spPr>
        <p:txBody>
          <a:bodyPr>
            <a:normAutofit/>
          </a:bodyPr>
          <a:lstStyle/>
          <a:p>
            <a:pPr algn="ctr"/>
            <a:r>
              <a:rPr lang="en-CA" sz="4000" b="1" dirty="0"/>
              <a:t>Methodology: Data Preparation</a:t>
            </a:r>
            <a:endParaRPr lang="en-GB" sz="4000" dirty="0"/>
          </a:p>
        </p:txBody>
      </p:sp>
      <p:sp>
        <p:nvSpPr>
          <p:cNvPr id="3" name="TextBox 2"/>
          <p:cNvSpPr txBox="1"/>
          <p:nvPr/>
        </p:nvSpPr>
        <p:spPr>
          <a:xfrm>
            <a:off x="1066800" y="1772816"/>
            <a:ext cx="10789840" cy="2369880"/>
          </a:xfrm>
          <a:prstGeom prst="rect">
            <a:avLst/>
          </a:prstGeom>
          <a:noFill/>
        </p:spPr>
        <p:txBody>
          <a:bodyPr wrap="square" rtlCol="0">
            <a:spAutoFit/>
          </a:bodyPr>
          <a:lstStyle/>
          <a:p>
            <a:r>
              <a:rPr lang="en-CA" sz="2800" dirty="0"/>
              <a:t>Data preparation</a:t>
            </a:r>
          </a:p>
          <a:p>
            <a:pPr marL="285750" indent="-285750">
              <a:buFont typeface="Arial" panose="020B0604020202020204" pitchFamily="34" charset="0"/>
              <a:buChar char="•"/>
            </a:pPr>
            <a:r>
              <a:rPr lang="en-CA" sz="2400" dirty="0"/>
              <a:t>Collecting, cleaning</a:t>
            </a:r>
          </a:p>
          <a:p>
            <a:pPr marL="285750" indent="-285750">
              <a:buFont typeface="Arial" panose="020B0604020202020204" pitchFamily="34" charset="0"/>
              <a:buChar char="•"/>
            </a:pPr>
            <a:r>
              <a:rPr lang="en-CA" sz="2400" dirty="0"/>
              <a:t>Data Transformation is mandatory</a:t>
            </a:r>
          </a:p>
          <a:p>
            <a:pPr marL="285750" indent="-285750">
              <a:buFont typeface="Arial" panose="020B0604020202020204" pitchFamily="34" charset="0"/>
              <a:buChar char="•"/>
            </a:pPr>
            <a:r>
              <a:rPr lang="en-CA" sz="2400" dirty="0"/>
              <a:t>Identifying Outliers</a:t>
            </a:r>
          </a:p>
          <a:p>
            <a:pPr marL="285750" indent="-285750">
              <a:buFont typeface="Arial" panose="020B0604020202020204" pitchFamily="34" charset="0"/>
              <a:buChar char="•"/>
            </a:pPr>
            <a:r>
              <a:rPr lang="en-CA" sz="2400" dirty="0"/>
              <a:t>Data preparation helps to ensure that the data is accurate, consistent, and relevant to the analysis.</a:t>
            </a:r>
            <a:endParaRPr lang="en-GB" sz="2400" dirty="0"/>
          </a:p>
        </p:txBody>
      </p:sp>
    </p:spTree>
    <p:extLst>
      <p:ext uri="{BB962C8B-B14F-4D97-AF65-F5344CB8AC3E}">
        <p14:creationId xmlns:p14="http://schemas.microsoft.com/office/powerpoint/2010/main" val="3234093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603920"/>
          </a:xfrm>
        </p:spPr>
        <p:txBody>
          <a:bodyPr/>
          <a:lstStyle/>
          <a:p>
            <a:pPr algn="ctr"/>
            <a:r>
              <a:rPr lang="en-CA" b="1" dirty="0"/>
              <a:t>Methodology: Data Preparation</a:t>
            </a:r>
            <a:endParaRPr lang="en-US" b="1" dirty="0"/>
          </a:p>
        </p:txBody>
      </p:sp>
      <p:sp>
        <p:nvSpPr>
          <p:cNvPr id="3" name="TextBox 2"/>
          <p:cNvSpPr txBox="1"/>
          <p:nvPr/>
        </p:nvSpPr>
        <p:spPr>
          <a:xfrm>
            <a:off x="1058614" y="1556792"/>
            <a:ext cx="10369152" cy="27946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sz="2400" dirty="0"/>
              <a:t>Following are the components of data preparation:</a:t>
            </a:r>
          </a:p>
          <a:p>
            <a:pPr marL="742950" lvl="1" indent="-285750">
              <a:lnSpc>
                <a:spcPct val="150000"/>
              </a:lnSpc>
              <a:buFont typeface="Arial" panose="020B0604020202020204" pitchFamily="34" charset="0"/>
              <a:buChar char="•"/>
            </a:pPr>
            <a:r>
              <a:rPr lang="en-CA" sz="2400" dirty="0"/>
              <a:t>Software – Google Colaboratory</a:t>
            </a:r>
          </a:p>
          <a:p>
            <a:pPr marL="742950" lvl="1" indent="-285750">
              <a:lnSpc>
                <a:spcPct val="150000"/>
              </a:lnSpc>
              <a:buFont typeface="Arial" panose="020B0604020202020204" pitchFamily="34" charset="0"/>
              <a:buChar char="•"/>
            </a:pPr>
            <a:r>
              <a:rPr lang="en-CA" sz="2400" dirty="0"/>
              <a:t>Data Collection</a:t>
            </a:r>
          </a:p>
          <a:p>
            <a:pPr marL="742950" lvl="1" indent="-285750">
              <a:lnSpc>
                <a:spcPct val="150000"/>
              </a:lnSpc>
              <a:buFont typeface="Arial" panose="020B0604020202020204" pitchFamily="34" charset="0"/>
              <a:buChar char="•"/>
            </a:pPr>
            <a:r>
              <a:rPr lang="en-CA" sz="2400" dirty="0"/>
              <a:t>Data Cleaning</a:t>
            </a:r>
            <a:endParaRPr lang="en-GB" sz="2400" dirty="0"/>
          </a:p>
          <a:p>
            <a:pPr marL="742950" lvl="1" indent="-285750">
              <a:lnSpc>
                <a:spcPct val="150000"/>
              </a:lnSpc>
              <a:buFont typeface="Arial" panose="020B0604020202020204" pitchFamily="34" charset="0"/>
              <a:buChar char="•"/>
            </a:pPr>
            <a:r>
              <a:rPr lang="en-CA" sz="2400" dirty="0"/>
              <a:t>Data Munging</a:t>
            </a:r>
          </a:p>
        </p:txBody>
      </p:sp>
    </p:spTree>
    <p:extLst>
      <p:ext uri="{BB962C8B-B14F-4D97-AF65-F5344CB8AC3E}">
        <p14:creationId xmlns:p14="http://schemas.microsoft.com/office/powerpoint/2010/main" val="26051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603920"/>
          </a:xfrm>
        </p:spPr>
        <p:txBody>
          <a:bodyPr/>
          <a:lstStyle/>
          <a:p>
            <a:pPr algn="ctr"/>
            <a:r>
              <a:rPr lang="en-CA" b="1" dirty="0"/>
              <a:t>Methodology: Exploratory Data Analysis</a:t>
            </a:r>
            <a:endParaRPr lang="en-GB" dirty="0"/>
          </a:p>
        </p:txBody>
      </p:sp>
      <p:sp>
        <p:nvSpPr>
          <p:cNvPr id="3" name="Content Placeholder 2"/>
          <p:cNvSpPr>
            <a:spLocks noGrp="1"/>
          </p:cNvSpPr>
          <p:nvPr>
            <p:ph idx="1"/>
          </p:nvPr>
        </p:nvSpPr>
        <p:spPr>
          <a:xfrm>
            <a:off x="1066800" y="1676400"/>
            <a:ext cx="10285784" cy="4776936"/>
          </a:xfrm>
        </p:spPr>
        <p:txBody>
          <a:bodyPr>
            <a:noAutofit/>
          </a:bodyPr>
          <a:lstStyle/>
          <a:p>
            <a:pPr marL="0" indent="0">
              <a:buNone/>
            </a:pPr>
            <a:r>
              <a:rPr lang="en-CA" sz="3200" dirty="0"/>
              <a:t>Exploratory Data Analysis</a:t>
            </a:r>
          </a:p>
          <a:p>
            <a:pPr lvl="1"/>
            <a:r>
              <a:rPr lang="en-CA" sz="2800" dirty="0"/>
              <a:t>Process of examining and understanding data</a:t>
            </a:r>
          </a:p>
          <a:p>
            <a:pPr lvl="1"/>
            <a:r>
              <a:rPr lang="en-CA" sz="2800" dirty="0"/>
              <a:t>Statistical and visualization techniques</a:t>
            </a:r>
          </a:p>
          <a:p>
            <a:pPr lvl="1"/>
            <a:r>
              <a:rPr lang="en-CA" sz="2800" dirty="0"/>
              <a:t>Gain an understanding</a:t>
            </a:r>
          </a:p>
          <a:p>
            <a:pPr lvl="1"/>
            <a:r>
              <a:rPr lang="en-CA" sz="2800" dirty="0"/>
              <a:t>Identification of Outliers through EDA</a:t>
            </a:r>
            <a:endParaRPr lang="en-CA" sz="2400" dirty="0"/>
          </a:p>
        </p:txBody>
      </p:sp>
    </p:spTree>
    <p:extLst>
      <p:ext uri="{BB962C8B-B14F-4D97-AF65-F5344CB8AC3E}">
        <p14:creationId xmlns:p14="http://schemas.microsoft.com/office/powerpoint/2010/main" val="354208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603920"/>
          </a:xfrm>
        </p:spPr>
        <p:txBody>
          <a:bodyPr/>
          <a:lstStyle/>
          <a:p>
            <a:pPr algn="ctr"/>
            <a:r>
              <a:rPr lang="en-CA" b="1" dirty="0"/>
              <a:t>Methodology: Exploratory Data Analysis</a:t>
            </a:r>
            <a:endParaRPr lang="en-US" b="1" dirty="0"/>
          </a:p>
        </p:txBody>
      </p:sp>
      <p:sp>
        <p:nvSpPr>
          <p:cNvPr id="3" name="TextBox 2"/>
          <p:cNvSpPr txBox="1"/>
          <p:nvPr/>
        </p:nvSpPr>
        <p:spPr>
          <a:xfrm>
            <a:off x="1058614" y="1556792"/>
            <a:ext cx="10369152" cy="224061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CA" sz="2400" dirty="0"/>
              <a:t>Following are the components of EDA:</a:t>
            </a:r>
          </a:p>
          <a:p>
            <a:pPr marL="800100" lvl="1" indent="-342900">
              <a:lnSpc>
                <a:spcPct val="150000"/>
              </a:lnSpc>
              <a:buFont typeface="Arial" panose="020B0604020202020204" pitchFamily="34" charset="0"/>
              <a:buChar char="•"/>
            </a:pPr>
            <a:r>
              <a:rPr lang="en-CA" sz="2400" dirty="0"/>
              <a:t>Data Description</a:t>
            </a:r>
          </a:p>
          <a:p>
            <a:pPr marL="800100" lvl="1" indent="-342900">
              <a:lnSpc>
                <a:spcPct val="150000"/>
              </a:lnSpc>
              <a:buFont typeface="Arial" panose="020B0604020202020204" pitchFamily="34" charset="0"/>
              <a:buChar char="•"/>
            </a:pPr>
            <a:r>
              <a:rPr lang="en-CA" sz="2400" dirty="0"/>
              <a:t>Response Variable</a:t>
            </a:r>
          </a:p>
          <a:p>
            <a:pPr marL="800100" lvl="1" indent="-342900">
              <a:lnSpc>
                <a:spcPct val="150000"/>
              </a:lnSpc>
              <a:buFont typeface="Arial" panose="020B0604020202020204" pitchFamily="34" charset="0"/>
              <a:buChar char="•"/>
            </a:pPr>
            <a:r>
              <a:rPr lang="en-CA" sz="2400" dirty="0"/>
              <a:t>Categorical Variables</a:t>
            </a:r>
          </a:p>
        </p:txBody>
      </p:sp>
    </p:spTree>
    <p:extLst>
      <p:ext uri="{BB962C8B-B14F-4D97-AF65-F5344CB8AC3E}">
        <p14:creationId xmlns:p14="http://schemas.microsoft.com/office/powerpoint/2010/main" val="358013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Basketball presentation (widescreen)</Template>
  <TotalTime>451</TotalTime>
  <Words>3478</Words>
  <Application>Microsoft Office PowerPoint</Application>
  <PresentationFormat>Widescreen</PresentationFormat>
  <Paragraphs>206</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Franklin Gothic Medium</vt:lpstr>
      <vt:lpstr>Impact</vt:lpstr>
      <vt:lpstr>Basketball 16x9</vt:lpstr>
      <vt:lpstr>National Football League – Pass, Rush and Receive analysis</vt:lpstr>
      <vt:lpstr>Title and Content Layout with List</vt:lpstr>
      <vt:lpstr>Introduction</vt:lpstr>
      <vt:lpstr>Research Questions</vt:lpstr>
      <vt:lpstr>Methodology</vt:lpstr>
      <vt:lpstr>Methodology: Data Preparation</vt:lpstr>
      <vt:lpstr>Methodology: Data Preparation</vt:lpstr>
      <vt:lpstr>Methodology: Exploratory Data Analysis</vt:lpstr>
      <vt:lpstr>Methodology: Exploratory Data Analysis</vt:lpstr>
      <vt:lpstr>Methodology: Data Modeling</vt:lpstr>
      <vt:lpstr>Methodology: Data Modeling</vt:lpstr>
      <vt:lpstr>Analysis and Discussion</vt:lpstr>
      <vt:lpstr>Conclusion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HP</dc:creator>
  <cp:lastModifiedBy>Sai Meghana Boyapati</cp:lastModifiedBy>
  <cp:revision>57</cp:revision>
  <dcterms:created xsi:type="dcterms:W3CDTF">2023-04-23T20:21:42Z</dcterms:created>
  <dcterms:modified xsi:type="dcterms:W3CDTF">2023-05-10T21:12:19Z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