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8" r:id="rId8"/>
    <p:sldId id="263" r:id="rId9"/>
    <p:sldId id="269" r:id="rId10"/>
    <p:sldId id="264" r:id="rId11"/>
    <p:sldId id="265" r:id="rId12"/>
    <p:sldId id="266"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6"/>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39D1B-91C4-AA4B-BDD0-06C1C53A8A7F}" type="datetimeFigureOut">
              <a:rPr lang="en-US" smtClean="0"/>
              <a:t>1/31/23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713EF-2773-CC4E-85EA-61296AB9DFD8}" type="slidenum">
              <a:rPr lang="en-US" smtClean="0"/>
              <a:t>‹#›</a:t>
            </a:fld>
            <a:endParaRPr lang="en-US"/>
          </a:p>
        </p:txBody>
      </p:sp>
    </p:spTree>
    <p:extLst>
      <p:ext uri="{BB962C8B-B14F-4D97-AF65-F5344CB8AC3E}">
        <p14:creationId xmlns:p14="http://schemas.microsoft.com/office/powerpoint/2010/main" val="102818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713EF-2773-CC4E-85EA-61296AB9DFD8}" type="slidenum">
              <a:rPr lang="en-US" smtClean="0"/>
              <a:t>6</a:t>
            </a:fld>
            <a:endParaRPr lang="en-US"/>
          </a:p>
        </p:txBody>
      </p:sp>
    </p:spTree>
    <p:extLst>
      <p:ext uri="{BB962C8B-B14F-4D97-AF65-F5344CB8AC3E}">
        <p14:creationId xmlns:p14="http://schemas.microsoft.com/office/powerpoint/2010/main" val="182573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94F1-5F5C-9D80-4232-C4C0B1B66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6CDBE-B0C2-C83E-01EB-8997BCFBA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802E80-AE6E-32B1-2904-D708E0255431}"/>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914D32A7-AF7B-DA17-2F84-5B1B1BDDD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1CDEE-7F29-EABD-B766-1E08CFC01C43}"/>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0821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2C4C-D6D7-49D8-145A-53CF6C4643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B59535-E09D-D26F-76AD-3D550E637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2CF44-578A-3A39-AB89-53681C2774DD}"/>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A67685F3-A209-CFB9-5A36-DAA39B37D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19DEF-B8D5-C75C-6C9C-A4008CA41DA0}"/>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1520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1AAE5-7854-1939-3674-DB5634F5C1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25E73-AE35-07D7-DEAF-0C92D74E0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172FE-2AEB-CEA5-7E8D-DB489BEC7EF2}"/>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B0787A43-277D-235D-D113-BD13FF52F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453BA-162C-F03C-6112-12BA90A178EF}"/>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60120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B60A-0A32-6242-6FB3-736D622CE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4D0B8-A362-4FEC-DFF3-22A3EB619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83B78-480C-8B5E-A44C-3F9BAC33A137}"/>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6678E045-4E46-844E-FDFA-C9EC970A7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AA43A-7775-B796-C728-B3EEC3FCE567}"/>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4026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38BE-4464-14C2-2FDA-2D7A80E4D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9CD0C-3B2A-7278-37AB-68FB051A2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51EFC-20B0-7359-7725-4ACD1BE00974}"/>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7A608EB5-2B1B-1B09-0A2B-1923B73F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06E4E-778E-4646-E685-F64FCB970514}"/>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28582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1139-9A5C-482F-5F36-AA2F28DE1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9D9C2-E7A0-5BE1-8266-40D8CB532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67549-4A8D-F591-5F72-F109EE1AA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E17BB3-D4F8-2AB5-B07A-351BDE030894}"/>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6" name="Footer Placeholder 5">
            <a:extLst>
              <a:ext uri="{FF2B5EF4-FFF2-40B4-BE49-F238E27FC236}">
                <a16:creationId xmlns:a16="http://schemas.microsoft.com/office/drawing/2014/main" id="{B26E1696-1948-1A84-4433-EC4E36CB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65DCC-C81F-DD22-A7CC-25A43193F988}"/>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1647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8E54-F42A-F7DC-8714-9F61615C3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F3062-BE41-8971-C44D-6E36500C6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BF576-73CC-3482-9A4D-D6027C35FA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40B1A-9933-33D4-EE51-5BD0D989B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DB2CA-9935-6927-C86B-387A55F66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90B937-BEFE-39AF-456F-2C545A876354}"/>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8" name="Footer Placeholder 7">
            <a:extLst>
              <a:ext uri="{FF2B5EF4-FFF2-40B4-BE49-F238E27FC236}">
                <a16:creationId xmlns:a16="http://schemas.microsoft.com/office/drawing/2014/main" id="{0C79E5ED-CB17-4FB2-99C6-C0CF431CE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C4E99-C907-2C70-C4AF-82842AC351C4}"/>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89477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EB86-1E39-BE49-8426-771CC79298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96A67-FB83-C204-BFE3-188DB75E963B}"/>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4" name="Footer Placeholder 3">
            <a:extLst>
              <a:ext uri="{FF2B5EF4-FFF2-40B4-BE49-F238E27FC236}">
                <a16:creationId xmlns:a16="http://schemas.microsoft.com/office/drawing/2014/main" id="{0FE2CDD7-F243-D516-E5F3-119F5643C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27AA84-0A1F-2238-1E44-E3ED53186234}"/>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197710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9AA71-0BE3-0426-B51A-77E8BEE88CA1}"/>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3" name="Footer Placeholder 2">
            <a:extLst>
              <a:ext uri="{FF2B5EF4-FFF2-40B4-BE49-F238E27FC236}">
                <a16:creationId xmlns:a16="http://schemas.microsoft.com/office/drawing/2014/main" id="{BDD0D5C9-C56B-D556-854D-44CB8C717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50A365-52D7-3BD4-63DF-F6EBF9E269DA}"/>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97819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6CBC-92D6-0FC3-BE4D-799261E9A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819FC-4254-8675-8FA4-B5B0824D2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D3E7D4-4618-75B9-7B5A-9A5136F6E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5E175-290A-FE18-DBC7-10BD5908ABD0}"/>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6" name="Footer Placeholder 5">
            <a:extLst>
              <a:ext uri="{FF2B5EF4-FFF2-40B4-BE49-F238E27FC236}">
                <a16:creationId xmlns:a16="http://schemas.microsoft.com/office/drawing/2014/main" id="{E4329623-5B60-DE09-A99D-77FF4E4CA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8935F-AC97-5DD2-B0AE-AA8FF73E4153}"/>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211309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285C-7B36-9DC3-3FF9-8FD167F38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C4996E-D731-7E00-127F-8FB2800B0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27BE4F-40DA-A0AE-7104-4D8F1C384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90204-61F7-4236-C5D5-4A67C956EB4A}"/>
              </a:ext>
            </a:extLst>
          </p:cNvPr>
          <p:cNvSpPr>
            <a:spLocks noGrp="1"/>
          </p:cNvSpPr>
          <p:nvPr>
            <p:ph type="dt" sz="half" idx="10"/>
          </p:nvPr>
        </p:nvSpPr>
        <p:spPr/>
        <p:txBody>
          <a:bodyPr/>
          <a:lstStyle/>
          <a:p>
            <a:fld id="{18EAE58A-31E9-0C41-9E2D-63CA5EBDA06C}" type="datetimeFigureOut">
              <a:rPr lang="en-US" smtClean="0"/>
              <a:t>1/31/23</a:t>
            </a:fld>
            <a:endParaRPr lang="en-US"/>
          </a:p>
        </p:txBody>
      </p:sp>
      <p:sp>
        <p:nvSpPr>
          <p:cNvPr id="6" name="Footer Placeholder 5">
            <a:extLst>
              <a:ext uri="{FF2B5EF4-FFF2-40B4-BE49-F238E27FC236}">
                <a16:creationId xmlns:a16="http://schemas.microsoft.com/office/drawing/2014/main" id="{496B9891-7ED0-1CD1-FFB2-617764DF6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2FA76-057C-02A1-B3B8-4D1D08DA495A}"/>
              </a:ext>
            </a:extLst>
          </p:cNvPr>
          <p:cNvSpPr>
            <a:spLocks noGrp="1"/>
          </p:cNvSpPr>
          <p:nvPr>
            <p:ph type="sldNum" sz="quarter" idx="12"/>
          </p:nvPr>
        </p:nvSpPr>
        <p:spPr/>
        <p:txBody>
          <a:bodyPr/>
          <a:lstStyle/>
          <a:p>
            <a:fld id="{B029E3A4-5500-4644-9ADF-87A041C44E39}" type="slidenum">
              <a:rPr lang="en-US" smtClean="0"/>
              <a:t>‹#›</a:t>
            </a:fld>
            <a:endParaRPr lang="en-US"/>
          </a:p>
        </p:txBody>
      </p:sp>
    </p:spTree>
    <p:extLst>
      <p:ext uri="{BB962C8B-B14F-4D97-AF65-F5344CB8AC3E}">
        <p14:creationId xmlns:p14="http://schemas.microsoft.com/office/powerpoint/2010/main" val="3039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5BD4-629F-F14D-2F56-099BF9ED8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CC67E0-BA23-3350-0148-50FCE3618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312A8-D02C-FF3F-3D3B-6EB9DD221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AE58A-31E9-0C41-9E2D-63CA5EBDA06C}" type="datetimeFigureOut">
              <a:rPr lang="en-US" smtClean="0"/>
              <a:t>1/31/23</a:t>
            </a:fld>
            <a:endParaRPr lang="en-US"/>
          </a:p>
        </p:txBody>
      </p:sp>
      <p:sp>
        <p:nvSpPr>
          <p:cNvPr id="5" name="Footer Placeholder 4">
            <a:extLst>
              <a:ext uri="{FF2B5EF4-FFF2-40B4-BE49-F238E27FC236}">
                <a16:creationId xmlns:a16="http://schemas.microsoft.com/office/drawing/2014/main" id="{2AF47EEC-2297-E454-8F8F-5E2EE966C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2E1DA9-651B-36D3-9AB5-C03B25028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9E3A4-5500-4644-9ADF-87A041C44E39}" type="slidenum">
              <a:rPr lang="en-US" smtClean="0"/>
              <a:t>‹#›</a:t>
            </a:fld>
            <a:endParaRPr lang="en-US"/>
          </a:p>
        </p:txBody>
      </p:sp>
    </p:spTree>
    <p:extLst>
      <p:ext uri="{BB962C8B-B14F-4D97-AF65-F5344CB8AC3E}">
        <p14:creationId xmlns:p14="http://schemas.microsoft.com/office/powerpoint/2010/main" val="40321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363255" y="1122363"/>
            <a:ext cx="10409129" cy="4660920"/>
          </a:xfrm>
        </p:spPr>
        <p:txBody>
          <a:bodyPr>
            <a:normAutofit/>
          </a:bodyPr>
          <a:lstStyle/>
          <a:p>
            <a:r>
              <a:rPr lang="en-US" b="1" i="1" dirty="0">
                <a:solidFill>
                  <a:schemeClr val="accent1">
                    <a:lumMod val="75000"/>
                  </a:schemeClr>
                </a:solidFill>
                <a:latin typeface="Cambria" panose="02040503050406030204" pitchFamily="18" charset="0"/>
              </a:rPr>
              <a:t>Mobile Application For Preparation of Nutritional And Healthy Food With Affordable And Available Recipes</a:t>
            </a:r>
            <a:endParaRPr lang="en-US" dirty="0">
              <a:solidFill>
                <a:schemeClr val="accent1">
                  <a:lumMod val="75000"/>
                </a:schemeClr>
              </a:solidFill>
              <a:latin typeface="Cambria" panose="02040503050406030204" pitchFamily="18" charset="0"/>
            </a:endParaRPr>
          </a:p>
        </p:txBody>
      </p:sp>
    </p:spTree>
    <p:extLst>
      <p:ext uri="{BB962C8B-B14F-4D97-AF65-F5344CB8AC3E}">
        <p14:creationId xmlns:p14="http://schemas.microsoft.com/office/powerpoint/2010/main" val="133406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STATUS DETECTION</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dirty="0"/>
              <a:t>Calculates the status of the person, in relation to his weight and height. </a:t>
            </a:r>
          </a:p>
          <a:p>
            <a:pPr marL="342900" indent="-342900" algn="l">
              <a:buFont typeface="Wingdings" pitchFamily="2" charset="2"/>
              <a:buChar char="ü"/>
            </a:pPr>
            <a:r>
              <a:rPr lang="en-US" dirty="0"/>
              <a:t>Checks whether you are malnourished, well-nourished or obese.</a:t>
            </a:r>
          </a:p>
          <a:p>
            <a:pPr algn="l"/>
            <a:endParaRPr lang="en-US" dirty="0"/>
          </a:p>
        </p:txBody>
      </p:sp>
    </p:spTree>
    <p:extLst>
      <p:ext uri="{BB962C8B-B14F-4D97-AF65-F5344CB8AC3E}">
        <p14:creationId xmlns:p14="http://schemas.microsoft.com/office/powerpoint/2010/main" val="218221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DIARY</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dirty="0"/>
              <a:t>Records your daily eating and its effects in your body.</a:t>
            </a:r>
          </a:p>
          <a:p>
            <a:pPr marL="342900" indent="-342900" algn="l">
              <a:buFont typeface="Wingdings" pitchFamily="2" charset="2"/>
              <a:buChar char="ü"/>
            </a:pPr>
            <a:r>
              <a:rPr lang="en-US" dirty="0"/>
              <a:t>If the recommended eating plan and practices don’t work properly, it suggests new plan or informs to your doctor.</a:t>
            </a:r>
          </a:p>
          <a:p>
            <a:pPr algn="l"/>
            <a:endParaRPr lang="en-US" dirty="0"/>
          </a:p>
        </p:txBody>
      </p:sp>
    </p:spTree>
    <p:extLst>
      <p:ext uri="{BB962C8B-B14F-4D97-AF65-F5344CB8AC3E}">
        <p14:creationId xmlns:p14="http://schemas.microsoft.com/office/powerpoint/2010/main" val="25952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CUSTOMER PREFERENCES</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dirty="0"/>
              <a:t>Customer preferences are settings the customer can set in order to customize his eating habits.</a:t>
            </a:r>
          </a:p>
          <a:p>
            <a:pPr marL="342900" indent="-342900" algn="l">
              <a:buFont typeface="Wingdings" pitchFamily="2" charset="2"/>
              <a:buChar char="ü"/>
            </a:pPr>
            <a:r>
              <a:rPr lang="en-US" dirty="0"/>
              <a:t>It includes: Area of living, Food groceries that he can find, His tastes and likes …. etc. </a:t>
            </a:r>
          </a:p>
        </p:txBody>
      </p:sp>
    </p:spTree>
    <p:extLst>
      <p:ext uri="{BB962C8B-B14F-4D97-AF65-F5344CB8AC3E}">
        <p14:creationId xmlns:p14="http://schemas.microsoft.com/office/powerpoint/2010/main" val="353071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CUSTOMER SERVICE</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dirty="0"/>
              <a:t>Central customer service is necessary to get feedback from user and answer his questions.</a:t>
            </a:r>
          </a:p>
          <a:p>
            <a:pPr marL="342900" indent="-342900" algn="l">
              <a:buFont typeface="Wingdings" pitchFamily="2" charset="2"/>
              <a:buChar char="ü"/>
            </a:pPr>
            <a:r>
              <a:rPr lang="en-US" dirty="0"/>
              <a:t>It includes voice call and SMS.</a:t>
            </a:r>
          </a:p>
        </p:txBody>
      </p:sp>
    </p:spTree>
    <p:extLst>
      <p:ext uri="{BB962C8B-B14F-4D97-AF65-F5344CB8AC3E}">
        <p14:creationId xmlns:p14="http://schemas.microsoft.com/office/powerpoint/2010/main" val="412540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CUSTOMER SERVICE</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dirty="0"/>
              <a:t>Central customer service is necessary to get feedback from user and answer his questions.</a:t>
            </a:r>
          </a:p>
          <a:p>
            <a:pPr marL="342900" indent="-342900" algn="l">
              <a:buFont typeface="Wingdings" pitchFamily="2" charset="2"/>
              <a:buChar char="ü"/>
            </a:pPr>
            <a:r>
              <a:rPr lang="en-US" dirty="0"/>
              <a:t>It includes voice call and SMS.</a:t>
            </a:r>
          </a:p>
        </p:txBody>
      </p:sp>
    </p:spTree>
    <p:extLst>
      <p:ext uri="{BB962C8B-B14F-4D97-AF65-F5344CB8AC3E}">
        <p14:creationId xmlns:p14="http://schemas.microsoft.com/office/powerpoint/2010/main" val="3915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Phases of development</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342900" indent="-342900" algn="l">
              <a:buFont typeface="Wingdings" pitchFamily="2" charset="2"/>
              <a:buChar char="ü"/>
            </a:pPr>
            <a:r>
              <a:rPr lang="en-US" b="1" dirty="0"/>
              <a:t>Phase 1: Data Collection</a:t>
            </a:r>
          </a:p>
          <a:p>
            <a:pPr marL="342900" indent="-342900" algn="l">
              <a:buFont typeface="Wingdings" pitchFamily="2" charset="2"/>
              <a:buChar char="ü"/>
            </a:pPr>
            <a:r>
              <a:rPr lang="en-US" b="1" dirty="0"/>
              <a:t>Phase 2: Food Fortification and System Design</a:t>
            </a:r>
            <a:endParaRPr lang="en-US" dirty="0"/>
          </a:p>
          <a:p>
            <a:pPr marL="342900" indent="-342900" algn="l">
              <a:buFont typeface="Wingdings" pitchFamily="2" charset="2"/>
              <a:buChar char="ü"/>
            </a:pPr>
            <a:r>
              <a:rPr lang="en-US" b="1" dirty="0"/>
              <a:t>Phase 3: Pilot App Trial</a:t>
            </a:r>
            <a:endParaRPr lang="en-US" dirty="0"/>
          </a:p>
          <a:p>
            <a:pPr marL="342900" indent="-342900" algn="l">
              <a:buFont typeface="Wingdings" pitchFamily="2" charset="2"/>
              <a:buChar char="ü"/>
            </a:pPr>
            <a:r>
              <a:rPr lang="en-US" b="1" dirty="0"/>
              <a:t>Phase 4: Mass App Distribution and implementation research </a:t>
            </a:r>
            <a:endParaRPr lang="en-US" dirty="0"/>
          </a:p>
          <a:p>
            <a:pPr marL="342900" indent="-342900" algn="l">
              <a:buFont typeface="Wingdings" pitchFamily="2" charset="2"/>
              <a:buChar char="ü"/>
            </a:pPr>
            <a:r>
              <a:rPr lang="en-US" b="1" dirty="0"/>
              <a:t>Phase 5: Customer Usage and System Customization</a:t>
            </a:r>
            <a:endParaRPr lang="en-US" dirty="0"/>
          </a:p>
          <a:p>
            <a:pPr marL="342900" indent="-342900" algn="l">
              <a:buFont typeface="Wingdings" pitchFamily="2" charset="2"/>
              <a:buChar char="ü"/>
            </a:pPr>
            <a:endParaRPr lang="en-US" dirty="0"/>
          </a:p>
        </p:txBody>
      </p:sp>
    </p:spTree>
    <p:extLst>
      <p:ext uri="{BB962C8B-B14F-4D97-AF65-F5344CB8AC3E}">
        <p14:creationId xmlns:p14="http://schemas.microsoft.com/office/powerpoint/2010/main" val="109878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dirty="0"/>
              <a:t>Research and Analysis</a:t>
            </a:r>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marL="457200" indent="-457200" algn="l">
              <a:buFont typeface="+mj-lt"/>
              <a:buAutoNum type="arabicPeriod"/>
            </a:pPr>
            <a:r>
              <a:rPr lang="en-US" dirty="0"/>
              <a:t>Comprehensive nutrient gap assessment (CONGA)</a:t>
            </a:r>
          </a:p>
          <a:p>
            <a:pPr marL="457200" indent="-457200" algn="l">
              <a:buFont typeface="+mj-lt"/>
              <a:buAutoNum type="arabicPeriod"/>
            </a:pPr>
            <a:r>
              <a:rPr lang="en-US" dirty="0"/>
              <a:t>Development of food composition Databases(FCDB)</a:t>
            </a:r>
          </a:p>
          <a:p>
            <a:pPr marL="457200" indent="-457200" algn="l">
              <a:buFont typeface="+mj-lt"/>
              <a:buAutoNum type="arabicPeriod"/>
            </a:pPr>
            <a:r>
              <a:rPr lang="en-US" dirty="0"/>
              <a:t>Development of local healthy food baskets and recipes that meet both recommended nutrient intake values</a:t>
            </a:r>
          </a:p>
          <a:p>
            <a:pPr marL="457200" indent="-457200" algn="l">
              <a:buFont typeface="+mj-lt"/>
              <a:buAutoNum type="arabicPeriod"/>
            </a:pPr>
            <a:r>
              <a:rPr lang="en-US" dirty="0"/>
              <a:t>Development of dietary guidelines</a:t>
            </a:r>
          </a:p>
          <a:p>
            <a:pPr marL="457200" indent="-457200" algn="l">
              <a:buFont typeface="+mj-lt"/>
              <a:buAutoNum type="arabicPeriod"/>
            </a:pPr>
            <a:r>
              <a:rPr lang="en-US" dirty="0"/>
              <a:t>Food systems transformation including innovations around household and industrial fortifications</a:t>
            </a:r>
          </a:p>
        </p:txBody>
      </p:sp>
    </p:spTree>
    <p:extLst>
      <p:ext uri="{BB962C8B-B14F-4D97-AF65-F5344CB8AC3E}">
        <p14:creationId xmlns:p14="http://schemas.microsoft.com/office/powerpoint/2010/main" val="327560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238992" y="556202"/>
            <a:ext cx="9144000" cy="1132322"/>
          </a:xfrm>
        </p:spPr>
        <p:txBody>
          <a:bodyPr>
            <a:normAutofit/>
          </a:bodyPr>
          <a:lstStyle/>
          <a:p>
            <a:r>
              <a:rPr lang="en-US" dirty="0"/>
              <a:t>Team Members</a:t>
            </a:r>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1688524"/>
            <a:ext cx="9144000" cy="4047113"/>
          </a:xfrm>
        </p:spPr>
        <p:txBody>
          <a:bodyPr/>
          <a:lstStyle/>
          <a:p>
            <a:pPr algn="l"/>
            <a:endParaRPr lang="en-US" dirty="0"/>
          </a:p>
        </p:txBody>
      </p:sp>
      <p:graphicFrame>
        <p:nvGraphicFramePr>
          <p:cNvPr id="4" name="Table 3">
            <a:extLst>
              <a:ext uri="{FF2B5EF4-FFF2-40B4-BE49-F238E27FC236}">
                <a16:creationId xmlns:a16="http://schemas.microsoft.com/office/drawing/2014/main" id="{3AA0551A-BEBA-FEE4-897A-5AE2A5D068A6}"/>
              </a:ext>
            </a:extLst>
          </p:cNvPr>
          <p:cNvGraphicFramePr>
            <a:graphicFrameLocks noGrp="1"/>
          </p:cNvGraphicFramePr>
          <p:nvPr>
            <p:extLst>
              <p:ext uri="{D42A27DB-BD31-4B8C-83A1-F6EECF244321}">
                <p14:modId xmlns:p14="http://schemas.microsoft.com/office/powerpoint/2010/main" val="1572503359"/>
              </p:ext>
            </p:extLst>
          </p:nvPr>
        </p:nvGraphicFramePr>
        <p:xfrm>
          <a:off x="1238991" y="1714503"/>
          <a:ext cx="9531928" cy="5100102"/>
        </p:xfrm>
        <a:graphic>
          <a:graphicData uri="http://schemas.openxmlformats.org/drawingml/2006/table">
            <a:tbl>
              <a:tblPr firstRow="1" firstCol="1" bandRow="1">
                <a:tableStyleId>{5C22544A-7EE6-4342-B048-85BDC9FD1C3A}</a:tableStyleId>
              </a:tblPr>
              <a:tblGrid>
                <a:gridCol w="4045528">
                  <a:extLst>
                    <a:ext uri="{9D8B030D-6E8A-4147-A177-3AD203B41FA5}">
                      <a16:colId xmlns:a16="http://schemas.microsoft.com/office/drawing/2014/main" val="3895181624"/>
                    </a:ext>
                  </a:extLst>
                </a:gridCol>
                <a:gridCol w="5486400">
                  <a:extLst>
                    <a:ext uri="{9D8B030D-6E8A-4147-A177-3AD203B41FA5}">
                      <a16:colId xmlns:a16="http://schemas.microsoft.com/office/drawing/2014/main" val="1463043070"/>
                    </a:ext>
                  </a:extLst>
                </a:gridCol>
              </a:tblGrid>
              <a:tr h="594279">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Roles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Team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6748342"/>
                  </a:ext>
                </a:extLst>
              </a:tr>
              <a:tr h="551169">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System design and development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Eng. Simon </a:t>
                      </a:r>
                      <a:r>
                        <a:rPr lang="en-US" sz="2000" dirty="0" err="1">
                          <a:effectLst/>
                          <a:latin typeface="Times New Roman" panose="02020603050405020304" pitchFamily="18" charset="0"/>
                          <a:cs typeface="Times New Roman" panose="02020603050405020304" pitchFamily="18" charset="0"/>
                        </a:rPr>
                        <a:t>Okbagergis</a:t>
                      </a:r>
                      <a:r>
                        <a:rPr lang="en-US" sz="2000" dirty="0">
                          <a:effectLst/>
                          <a:latin typeface="Times New Roman" panose="02020603050405020304" pitchFamily="18" charset="0"/>
                          <a:cs typeface="Times New Roman" panose="02020603050405020304" pitchFamily="18" charset="0"/>
                        </a:rPr>
                        <a:t> Manna, BSc. Computer Engineering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629696"/>
                  </a:ext>
                </a:extLst>
              </a:tr>
              <a:tr h="592738">
                <a:tc rowSpan="4">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Identification </a:t>
                      </a:r>
                      <a:r>
                        <a:rPr lang="en-US" sz="2000" dirty="0">
                          <a:effectLst/>
                          <a:latin typeface="Times New Roman" panose="02020603050405020304" pitchFamily="18" charset="0"/>
                          <a:cs typeface="Times New Roman" panose="02020603050405020304" pitchFamily="18" charset="0"/>
                        </a:rPr>
                        <a:t>of nutritional value of local foods and recipe preparation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Eden </a:t>
                      </a:r>
                      <a:r>
                        <a:rPr lang="en-US" sz="2000" dirty="0" err="1">
                          <a:effectLst/>
                          <a:latin typeface="Times New Roman" panose="02020603050405020304" pitchFamily="18" charset="0"/>
                          <a:cs typeface="Times New Roman" panose="02020603050405020304" pitchFamily="18" charset="0"/>
                        </a:rPr>
                        <a:t>Tareke</a:t>
                      </a:r>
                      <a:r>
                        <a:rPr lang="en-US" sz="2000" dirty="0">
                          <a:effectLst/>
                          <a:latin typeface="Times New Roman" panose="02020603050405020304" pitchFamily="18" charset="0"/>
                          <a:cs typeface="Times New Roman" panose="02020603050405020304" pitchFamily="18" charset="0"/>
                        </a:rPr>
                        <a:t>, PhD, Nutrition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801754"/>
                  </a:ext>
                </a:extLst>
              </a:tr>
              <a:tr h="592738">
                <a:tc vMerge="1">
                  <a:txBody>
                    <a:bodyPr/>
                    <a:lstStyle/>
                    <a:p>
                      <a:endParaRPr lang="en-US"/>
                    </a:p>
                  </a:txBody>
                  <a:tcPr/>
                </a:tc>
                <a:tc>
                  <a:txBody>
                    <a:bodyPr/>
                    <a:lstStyle/>
                    <a:p>
                      <a:pPr marL="0" marR="0" algn="just">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Nahom</a:t>
                      </a:r>
                      <a:r>
                        <a:rPr lang="en-US" sz="2000" dirty="0">
                          <a:effectLst/>
                          <a:latin typeface="Times New Roman" panose="02020603050405020304" pitchFamily="18" charset="0"/>
                          <a:cs typeface="Times New Roman" panose="02020603050405020304" pitchFamily="18" charset="0"/>
                        </a:rPr>
                        <a:t> Daniel, MD.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6423720"/>
                  </a:ext>
                </a:extLst>
              </a:tr>
              <a:tr h="592738">
                <a:tc vMerge="1">
                  <a:txBody>
                    <a:bodyPr/>
                    <a:lstStyle/>
                    <a:p>
                      <a:endParaRPr lang="en-US"/>
                    </a:p>
                  </a:txBody>
                  <a:tcPr/>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Salina </a:t>
                      </a:r>
                      <a:r>
                        <a:rPr lang="en-US" sz="2000" dirty="0" err="1">
                          <a:effectLst/>
                          <a:latin typeface="Times New Roman" panose="02020603050405020304" pitchFamily="18" charset="0"/>
                          <a:cs typeface="Times New Roman" panose="02020603050405020304" pitchFamily="18" charset="0"/>
                        </a:rPr>
                        <a:t>Nigusse</a:t>
                      </a:r>
                      <a:r>
                        <a:rPr lang="en-US" sz="2000" dirty="0">
                          <a:effectLst/>
                          <a:latin typeface="Times New Roman" panose="02020603050405020304" pitchFamily="18" charset="0"/>
                          <a:cs typeface="Times New Roman" panose="02020603050405020304" pitchFamily="18" charset="0"/>
                        </a:rPr>
                        <a:t>, BSc, Food Technology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7759454"/>
                  </a:ext>
                </a:extLst>
              </a:tr>
              <a:tr h="415534">
                <a:tc vMerge="1">
                  <a:txBody>
                    <a:bodyPr/>
                    <a:lstStyle/>
                    <a:p>
                      <a:endParaRPr lang="en-US"/>
                    </a:p>
                  </a:txBody>
                  <a:tcPr/>
                </a:tc>
                <a:tc>
                  <a:txBody>
                    <a:bodyPr/>
                    <a:lstStyle/>
                    <a:p>
                      <a:pPr marL="0" marR="0" algn="just">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Tsinat</a:t>
                      </a:r>
                      <a:r>
                        <a:rPr lang="en-US" sz="2000" dirty="0">
                          <a:effectLst/>
                          <a:latin typeface="Times New Roman" panose="02020603050405020304" pitchFamily="18" charset="0"/>
                          <a:cs typeface="Times New Roman" panose="02020603050405020304" pitchFamily="18" charset="0"/>
                        </a:rPr>
                        <a:t> Berhane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6431534"/>
                  </a:ext>
                </a:extLst>
              </a:tr>
              <a:tr h="850464">
                <a:tc rowSpan="2">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Implementation Research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Mulugeta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Russom</a:t>
                      </a:r>
                      <a:r>
                        <a:rPr lang="en-US" sz="2000" dirty="0">
                          <a:effectLst/>
                          <a:latin typeface="Times New Roman" panose="02020603050405020304" pitchFamily="18" charset="0"/>
                          <a:cs typeface="Times New Roman" panose="02020603050405020304" pitchFamily="18" charset="0"/>
                        </a:rPr>
                        <a:t>, MSc., PhD Candidate, Pharmacoepidemiology and Pharmacovigilance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3929527"/>
                  </a:ext>
                </a:extLst>
              </a:tr>
              <a:tr h="831373">
                <a:tc vMerge="1">
                  <a:txBody>
                    <a:bodyPr/>
                    <a:lstStyle/>
                    <a:p>
                      <a:endParaRPr lang="en-US"/>
                    </a:p>
                  </a:txBody>
                  <a:tcPr/>
                </a:tc>
                <a:tc>
                  <a:txBody>
                    <a:bodyPr/>
                    <a:lstStyle/>
                    <a:p>
                      <a:pPr marL="0" marR="0" algn="just">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Nahom</a:t>
                      </a:r>
                      <a:r>
                        <a:rPr lang="en-US" sz="2000" dirty="0">
                          <a:effectLst/>
                          <a:latin typeface="Times New Roman" panose="02020603050405020304" pitchFamily="18" charset="0"/>
                          <a:cs typeface="Times New Roman" panose="02020603050405020304" pitchFamily="18" charset="0"/>
                        </a:rPr>
                        <a:t> Daniel, MD.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106"/>
                  </a:ext>
                </a:extLst>
              </a:tr>
            </a:tbl>
          </a:graphicData>
        </a:graphic>
      </p:graphicFrame>
    </p:spTree>
    <p:extLst>
      <p:ext uri="{BB962C8B-B14F-4D97-AF65-F5344CB8AC3E}">
        <p14:creationId xmlns:p14="http://schemas.microsoft.com/office/powerpoint/2010/main" val="267748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MALNUTRITION</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pPr algn="l"/>
            <a:r>
              <a:rPr lang="en-US" dirty="0"/>
              <a:t>Malnutrition refers to a pathological state in which children and adults are suffering from deficiency or excess of one or more nutrients leading to the point where the body can no longer perform proper body functions </a:t>
            </a:r>
          </a:p>
        </p:txBody>
      </p:sp>
    </p:spTree>
    <p:extLst>
      <p:ext uri="{BB962C8B-B14F-4D97-AF65-F5344CB8AC3E}">
        <p14:creationId xmlns:p14="http://schemas.microsoft.com/office/powerpoint/2010/main" val="85951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Causes of MALNUTRITION</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9144000" cy="3330640"/>
          </a:xfrm>
        </p:spPr>
        <p:txBody>
          <a:bodyPr/>
          <a:lstStyle/>
          <a:p>
            <a:r>
              <a:rPr lang="en-US" dirty="0"/>
              <a:t>Lack of awareness in nutrition, balanced diet, nutrient content of different food groups, cooking and food preserving methods </a:t>
            </a:r>
          </a:p>
        </p:txBody>
      </p:sp>
    </p:spTree>
    <p:extLst>
      <p:ext uri="{BB962C8B-B14F-4D97-AF65-F5344CB8AC3E}">
        <p14:creationId xmlns:p14="http://schemas.microsoft.com/office/powerpoint/2010/main" val="244966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PROJECT MISSION</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4379" y="2404997"/>
            <a:ext cx="11245933" cy="3330640"/>
          </a:xfrm>
        </p:spPr>
        <p:txBody>
          <a:bodyPr/>
          <a:lstStyle/>
          <a:p>
            <a:pPr marL="342900" indent="-342900" algn="l">
              <a:buFont typeface="Wingdings" pitchFamily="2" charset="2"/>
              <a:buChar char="ü"/>
            </a:pPr>
            <a:r>
              <a:rPr lang="en-US" dirty="0"/>
              <a:t>To guide families to create the best nutritional diet that make a healthy (mentally and physically) and well-nourished children.</a:t>
            </a:r>
          </a:p>
          <a:p>
            <a:pPr marL="342900" indent="-342900" algn="l">
              <a:buFont typeface="Wingdings" pitchFamily="2" charset="2"/>
              <a:buChar char="ü"/>
            </a:pPr>
            <a:r>
              <a:rPr lang="en-US" dirty="0"/>
              <a:t>To help every mother in Eritrea to prepare the best nutritional diet as much as possible with an affordable and available groceries.</a:t>
            </a:r>
          </a:p>
        </p:txBody>
      </p:sp>
    </p:spTree>
    <p:extLst>
      <p:ext uri="{BB962C8B-B14F-4D97-AF65-F5344CB8AC3E}">
        <p14:creationId xmlns:p14="http://schemas.microsoft.com/office/powerpoint/2010/main" val="19204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744187" y="611724"/>
            <a:ext cx="9144000" cy="1132322"/>
          </a:xfrm>
        </p:spPr>
        <p:txBody>
          <a:bodyPr>
            <a:normAutofit/>
          </a:bodyPr>
          <a:lstStyle/>
          <a:p>
            <a:r>
              <a:rPr lang="en-US" b="1" i="1" u="sng" dirty="0"/>
              <a:t>PROJECT GOALS</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3999" y="1864426"/>
            <a:ext cx="9923813" cy="4191989"/>
          </a:xfrm>
        </p:spPr>
        <p:txBody>
          <a:bodyPr>
            <a:noAutofit/>
          </a:bodyPr>
          <a:lstStyle/>
          <a:p>
            <a:pPr marL="342900" lvl="0" indent="-342900" algn="l">
              <a:buFont typeface="Wingdings" pitchFamily="2" charset="2"/>
              <a:buChar char="ü"/>
            </a:pPr>
            <a:r>
              <a:rPr lang="en-US" sz="2500" dirty="0"/>
              <a:t>To help every mother in every location in Eritrea prepare the best nutritional food with affordable groceries available within its local market.</a:t>
            </a:r>
          </a:p>
          <a:p>
            <a:pPr marL="342900" lvl="0" indent="-342900" algn="l">
              <a:buFont typeface="Wingdings" pitchFamily="2" charset="2"/>
              <a:buChar char="ü"/>
            </a:pPr>
            <a:r>
              <a:rPr lang="en-US" sz="2500" dirty="0"/>
              <a:t>To tackle malnutrition in the coming decade, in co-operation with other sectors such as ministries of health, agriculture and education and contribute to make well-nourished, strong, mentally and physically healthy youth that will build a healthy and strong nation. </a:t>
            </a:r>
          </a:p>
          <a:p>
            <a:pPr marL="342900" indent="-342900" algn="l">
              <a:buFont typeface="Wingdings" pitchFamily="2" charset="2"/>
              <a:buChar char="ü"/>
            </a:pPr>
            <a:r>
              <a:rPr lang="en-US" sz="2500" dirty="0"/>
              <a:t>To improve the nutritional status, health, growth, development and the survival of infants and young children, through optimal feeding practices. </a:t>
            </a:r>
          </a:p>
        </p:txBody>
      </p:sp>
    </p:spTree>
    <p:extLst>
      <p:ext uri="{BB962C8B-B14F-4D97-AF65-F5344CB8AC3E}">
        <p14:creationId xmlns:p14="http://schemas.microsoft.com/office/powerpoint/2010/main" val="30304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173126" y="556202"/>
            <a:ext cx="9144000" cy="1132322"/>
          </a:xfrm>
        </p:spPr>
        <p:txBody>
          <a:bodyPr>
            <a:normAutofit/>
          </a:bodyPr>
          <a:lstStyle/>
          <a:p>
            <a:pPr algn="l"/>
            <a:r>
              <a:rPr lang="en-US" b="1" i="1" u="sng" dirty="0"/>
              <a:t>SYSTEM FEATURES</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396410" y="1763680"/>
            <a:ext cx="5550655" cy="4538118"/>
          </a:xfrm>
        </p:spPr>
        <p:txBody>
          <a:bodyPr>
            <a:normAutofit/>
          </a:bodyPr>
          <a:lstStyle/>
          <a:p>
            <a:pPr marL="342900" lvl="0" indent="-342900" algn="l">
              <a:buFont typeface="Wingdings" pitchFamily="2" charset="2"/>
              <a:buChar char="ü"/>
            </a:pPr>
            <a:r>
              <a:rPr lang="en-US" b="1" dirty="0"/>
              <a:t>Offline database of food recipes</a:t>
            </a:r>
            <a:endParaRPr lang="en-US" dirty="0"/>
          </a:p>
          <a:p>
            <a:pPr marL="342900" lvl="0" indent="-342900" algn="l">
              <a:buFont typeface="Wingdings" pitchFamily="2" charset="2"/>
              <a:buChar char="ü"/>
            </a:pPr>
            <a:r>
              <a:rPr lang="en-US" b="1" dirty="0"/>
              <a:t>Malnutrition Calculator</a:t>
            </a:r>
            <a:endParaRPr lang="en-US" dirty="0"/>
          </a:p>
          <a:p>
            <a:pPr marL="342900" lvl="0" indent="-342900" algn="l">
              <a:buFont typeface="Wingdings" pitchFamily="2" charset="2"/>
              <a:buChar char="ü"/>
            </a:pPr>
            <a:r>
              <a:rPr lang="en-US" b="1" dirty="0"/>
              <a:t>Personalized diet planner</a:t>
            </a:r>
          </a:p>
          <a:p>
            <a:pPr marL="342900" lvl="0" indent="-342900" algn="l">
              <a:buFont typeface="Wingdings" pitchFamily="2" charset="2"/>
              <a:buChar char="ü"/>
            </a:pPr>
            <a:r>
              <a:rPr lang="en-US" b="1" dirty="0"/>
              <a:t>Grocery list provider</a:t>
            </a:r>
            <a:endParaRPr lang="en-US" dirty="0"/>
          </a:p>
          <a:p>
            <a:pPr marL="342900" lvl="0" indent="-342900" algn="l">
              <a:buFont typeface="Wingdings" pitchFamily="2" charset="2"/>
              <a:buChar char="ü"/>
            </a:pPr>
            <a:r>
              <a:rPr lang="en-US" b="1" dirty="0"/>
              <a:t>Diet Diary</a:t>
            </a:r>
          </a:p>
          <a:p>
            <a:pPr marL="342900" lvl="0" indent="-342900" algn="l">
              <a:buFont typeface="Wingdings" pitchFamily="2" charset="2"/>
              <a:buChar char="ü"/>
            </a:pPr>
            <a:r>
              <a:rPr lang="en-US" b="1" dirty="0"/>
              <a:t>Notifications and reminders</a:t>
            </a:r>
            <a:endParaRPr lang="en-US" dirty="0"/>
          </a:p>
          <a:p>
            <a:pPr marL="342900" lvl="0" indent="-342900" algn="l">
              <a:buFont typeface="Wingdings" pitchFamily="2" charset="2"/>
              <a:buChar char="ü"/>
            </a:pPr>
            <a:r>
              <a:rPr lang="en-US" b="1" dirty="0"/>
              <a:t>Educational information and lessons of nutrition</a:t>
            </a:r>
            <a:endParaRPr lang="en-US" dirty="0"/>
          </a:p>
          <a:p>
            <a:pPr marL="342900" lvl="0" indent="-342900" algn="l">
              <a:buFont typeface="Wingdings" pitchFamily="2" charset="2"/>
              <a:buChar char="ü"/>
            </a:pPr>
            <a:r>
              <a:rPr lang="en-US" b="1" dirty="0"/>
              <a:t>Customer support services</a:t>
            </a:r>
            <a:endParaRPr lang="en-US" dirty="0"/>
          </a:p>
        </p:txBody>
      </p:sp>
      <p:pic>
        <p:nvPicPr>
          <p:cNvPr id="5" name="Picture 4">
            <a:extLst>
              <a:ext uri="{FF2B5EF4-FFF2-40B4-BE49-F238E27FC236}">
                <a16:creationId xmlns:a16="http://schemas.microsoft.com/office/drawing/2014/main" id="{3D72520A-A0AB-BE2A-9BD1-B266B4FE302B}"/>
              </a:ext>
            </a:extLst>
          </p:cNvPr>
          <p:cNvPicPr>
            <a:picLocks noChangeAspect="1"/>
          </p:cNvPicPr>
          <p:nvPr/>
        </p:nvPicPr>
        <p:blipFill>
          <a:blip r:embed="rId3"/>
          <a:stretch>
            <a:fillRect/>
          </a:stretch>
        </p:blipFill>
        <p:spPr>
          <a:xfrm>
            <a:off x="7782391" y="0"/>
            <a:ext cx="3165231" cy="6858000"/>
          </a:xfrm>
          <a:prstGeom prst="rect">
            <a:avLst/>
          </a:prstGeom>
        </p:spPr>
      </p:pic>
    </p:spTree>
    <p:extLst>
      <p:ext uri="{BB962C8B-B14F-4D97-AF65-F5344CB8AC3E}">
        <p14:creationId xmlns:p14="http://schemas.microsoft.com/office/powerpoint/2010/main" val="93385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451263"/>
            <a:ext cx="9144000" cy="926276"/>
          </a:xfrm>
        </p:spPr>
        <p:txBody>
          <a:bodyPr>
            <a:normAutofit/>
          </a:bodyPr>
          <a:lstStyle/>
          <a:p>
            <a:r>
              <a:rPr lang="en-US" b="1" i="1" u="sng" dirty="0"/>
              <a:t>PROJECT ECOSYSTEM</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1520042"/>
            <a:ext cx="9144000" cy="4215595"/>
          </a:xfrm>
        </p:spPr>
        <p:txBody>
          <a:bodyPr/>
          <a:lstStyle/>
          <a:p>
            <a:endParaRPr lang="en-US" dirty="0"/>
          </a:p>
        </p:txBody>
      </p:sp>
      <p:pic>
        <p:nvPicPr>
          <p:cNvPr id="8" name="Picture 7">
            <a:extLst>
              <a:ext uri="{FF2B5EF4-FFF2-40B4-BE49-F238E27FC236}">
                <a16:creationId xmlns:a16="http://schemas.microsoft.com/office/drawing/2014/main" id="{637DEA56-1DE7-BAD3-48F1-A792012687BC}"/>
              </a:ext>
            </a:extLst>
          </p:cNvPr>
          <p:cNvPicPr>
            <a:picLocks noChangeAspect="1"/>
          </p:cNvPicPr>
          <p:nvPr/>
        </p:nvPicPr>
        <p:blipFill>
          <a:blip r:embed="rId2"/>
          <a:stretch>
            <a:fillRect/>
          </a:stretch>
        </p:blipFill>
        <p:spPr>
          <a:xfrm>
            <a:off x="1524000" y="1466849"/>
            <a:ext cx="9374372" cy="4646872"/>
          </a:xfrm>
          <a:prstGeom prst="rect">
            <a:avLst/>
          </a:prstGeom>
        </p:spPr>
      </p:pic>
    </p:spTree>
    <p:extLst>
      <p:ext uri="{BB962C8B-B14F-4D97-AF65-F5344CB8AC3E}">
        <p14:creationId xmlns:p14="http://schemas.microsoft.com/office/powerpoint/2010/main" val="367810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RECIPES</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4140530" cy="3330640"/>
          </a:xfrm>
        </p:spPr>
        <p:txBody>
          <a:bodyPr/>
          <a:lstStyle/>
          <a:p>
            <a:pPr marL="342900" indent="-342900" algn="l">
              <a:buFont typeface="Wingdings" pitchFamily="2" charset="2"/>
              <a:buChar char="Ø"/>
            </a:pPr>
            <a:r>
              <a:rPr lang="en-US" dirty="0"/>
              <a:t>Contains list of recipes and the groceries to cook them</a:t>
            </a:r>
          </a:p>
          <a:p>
            <a:pPr marL="342900" indent="-342900" algn="l">
              <a:buFont typeface="Wingdings" pitchFamily="2" charset="2"/>
              <a:buChar char="Ø"/>
            </a:pPr>
            <a:r>
              <a:rPr lang="en-US" dirty="0"/>
              <a:t>Describes ways of cooking it</a:t>
            </a:r>
          </a:p>
          <a:p>
            <a:pPr marL="342900" indent="-342900" algn="l">
              <a:buFont typeface="Wingdings" pitchFamily="2" charset="2"/>
              <a:buChar char="Ø"/>
            </a:pPr>
            <a:endParaRPr lang="en-US" dirty="0"/>
          </a:p>
        </p:txBody>
      </p:sp>
      <p:pic>
        <p:nvPicPr>
          <p:cNvPr id="5" name="Picture 4">
            <a:extLst>
              <a:ext uri="{FF2B5EF4-FFF2-40B4-BE49-F238E27FC236}">
                <a16:creationId xmlns:a16="http://schemas.microsoft.com/office/drawing/2014/main" id="{7704CFE0-BF2D-19B1-B9CB-C2200DD48A8B}"/>
              </a:ext>
            </a:extLst>
          </p:cNvPr>
          <p:cNvPicPr>
            <a:picLocks noChangeAspect="1"/>
          </p:cNvPicPr>
          <p:nvPr/>
        </p:nvPicPr>
        <p:blipFill>
          <a:blip r:embed="rId2"/>
          <a:stretch>
            <a:fillRect/>
          </a:stretch>
        </p:blipFill>
        <p:spPr>
          <a:xfrm>
            <a:off x="8075981" y="0"/>
            <a:ext cx="3834970" cy="6858000"/>
          </a:xfrm>
          <a:prstGeom prst="rect">
            <a:avLst/>
          </a:prstGeom>
        </p:spPr>
      </p:pic>
    </p:spTree>
    <p:extLst>
      <p:ext uri="{BB962C8B-B14F-4D97-AF65-F5344CB8AC3E}">
        <p14:creationId xmlns:p14="http://schemas.microsoft.com/office/powerpoint/2010/main" val="66353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A1A-6C77-DB0B-3069-A2A05BE51701}"/>
              </a:ext>
            </a:extLst>
          </p:cNvPr>
          <p:cNvSpPr>
            <a:spLocks noGrp="1"/>
          </p:cNvSpPr>
          <p:nvPr>
            <p:ph type="ctrTitle"/>
          </p:nvPr>
        </p:nvSpPr>
        <p:spPr>
          <a:xfrm>
            <a:off x="1524000" y="1122363"/>
            <a:ext cx="9144000" cy="1132322"/>
          </a:xfrm>
        </p:spPr>
        <p:txBody>
          <a:bodyPr>
            <a:normAutofit/>
          </a:bodyPr>
          <a:lstStyle/>
          <a:p>
            <a:r>
              <a:rPr lang="en-US" b="1" i="1" u="sng" dirty="0"/>
              <a:t>RECIPES…</a:t>
            </a:r>
            <a:endParaRPr lang="en-US" dirty="0"/>
          </a:p>
        </p:txBody>
      </p:sp>
      <p:sp>
        <p:nvSpPr>
          <p:cNvPr id="3" name="Subtitle 2">
            <a:extLst>
              <a:ext uri="{FF2B5EF4-FFF2-40B4-BE49-F238E27FC236}">
                <a16:creationId xmlns:a16="http://schemas.microsoft.com/office/drawing/2014/main" id="{E212049B-FDBE-04C2-582A-79ED8E6803F4}"/>
              </a:ext>
            </a:extLst>
          </p:cNvPr>
          <p:cNvSpPr>
            <a:spLocks noGrp="1"/>
          </p:cNvSpPr>
          <p:nvPr>
            <p:ph type="subTitle" idx="1"/>
          </p:nvPr>
        </p:nvSpPr>
        <p:spPr>
          <a:xfrm>
            <a:off x="1524000" y="2404997"/>
            <a:ext cx="4140530" cy="3330640"/>
          </a:xfrm>
        </p:spPr>
        <p:txBody>
          <a:bodyPr/>
          <a:lstStyle/>
          <a:p>
            <a:pPr marL="342900" indent="-342900" algn="l">
              <a:buFont typeface="Wingdings" pitchFamily="2" charset="2"/>
              <a:buChar char="Ø"/>
            </a:pPr>
            <a:r>
              <a:rPr lang="en-US" dirty="0"/>
              <a:t>Groceries to cook them</a:t>
            </a:r>
          </a:p>
          <a:p>
            <a:pPr marL="342900" indent="-342900" algn="l">
              <a:buFont typeface="Wingdings" pitchFamily="2" charset="2"/>
              <a:buChar char="Ø"/>
            </a:pPr>
            <a:r>
              <a:rPr lang="en-US" dirty="0"/>
              <a:t>Describes ways of cooking it</a:t>
            </a:r>
          </a:p>
          <a:p>
            <a:pPr marL="342900" indent="-342900" algn="l">
              <a:buFont typeface="Wingdings" pitchFamily="2" charset="2"/>
              <a:buChar char="Ø"/>
            </a:pPr>
            <a:endParaRPr lang="en-US" dirty="0"/>
          </a:p>
        </p:txBody>
      </p:sp>
      <p:pic>
        <p:nvPicPr>
          <p:cNvPr id="6" name="Picture 5">
            <a:extLst>
              <a:ext uri="{FF2B5EF4-FFF2-40B4-BE49-F238E27FC236}">
                <a16:creationId xmlns:a16="http://schemas.microsoft.com/office/drawing/2014/main" id="{4D866E11-925A-F670-BF7C-FBC5A1710B7E}"/>
              </a:ext>
            </a:extLst>
          </p:cNvPr>
          <p:cNvPicPr>
            <a:picLocks noChangeAspect="1"/>
          </p:cNvPicPr>
          <p:nvPr/>
        </p:nvPicPr>
        <p:blipFill>
          <a:blip r:embed="rId2"/>
          <a:stretch>
            <a:fillRect/>
          </a:stretch>
        </p:blipFill>
        <p:spPr>
          <a:xfrm>
            <a:off x="8218486" y="0"/>
            <a:ext cx="3165231" cy="6858000"/>
          </a:xfrm>
          <a:prstGeom prst="rect">
            <a:avLst/>
          </a:prstGeom>
        </p:spPr>
      </p:pic>
    </p:spTree>
    <p:extLst>
      <p:ext uri="{BB962C8B-B14F-4D97-AF65-F5344CB8AC3E}">
        <p14:creationId xmlns:p14="http://schemas.microsoft.com/office/powerpoint/2010/main" val="246623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574</Words>
  <Application>Microsoft Macintosh PowerPoint</Application>
  <PresentationFormat>Widescreen</PresentationFormat>
  <Paragraphs>69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Times New Roman</vt:lpstr>
      <vt:lpstr>Wingdings</vt:lpstr>
      <vt:lpstr>Office Theme</vt:lpstr>
      <vt:lpstr>Mobile Application For Preparation of Nutritional And Healthy Food With Affordable And Available Recipes</vt:lpstr>
      <vt:lpstr>MALNUTRITION</vt:lpstr>
      <vt:lpstr>Causes of MALNUTRITION</vt:lpstr>
      <vt:lpstr>PROJECT MISSION</vt:lpstr>
      <vt:lpstr>PROJECT GOALS</vt:lpstr>
      <vt:lpstr>SYSTEM FEATURES</vt:lpstr>
      <vt:lpstr>PROJECT ECOSYSTEM</vt:lpstr>
      <vt:lpstr>RECIPES</vt:lpstr>
      <vt:lpstr>RECIPES…</vt:lpstr>
      <vt:lpstr>STATUS DETECTION</vt:lpstr>
      <vt:lpstr>DIARY</vt:lpstr>
      <vt:lpstr>CUSTOMER PREFERENCES</vt:lpstr>
      <vt:lpstr>CUSTOMER SERVICE</vt:lpstr>
      <vt:lpstr>CUSTOMER SERVICE</vt:lpstr>
      <vt:lpstr>Phases of development</vt:lpstr>
      <vt:lpstr>Research and Analysis</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PREPARATION OF NUTRITIONAL AND HEALTHY FOOD WITH AFFORDABLE AND AVAILABLE RECIPES </dc:title>
  <dc:creator>Microsoft Office User</dc:creator>
  <cp:lastModifiedBy>Microsoft Office User</cp:lastModifiedBy>
  <cp:revision>15</cp:revision>
  <dcterms:created xsi:type="dcterms:W3CDTF">2023-01-25T17:23:33Z</dcterms:created>
  <dcterms:modified xsi:type="dcterms:W3CDTF">2023-02-01T03:11:41Z</dcterms:modified>
</cp:coreProperties>
</file>